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8" r:id="rId2"/>
    <p:sldId id="282" r:id="rId3"/>
    <p:sldId id="283" r:id="rId4"/>
    <p:sldId id="286" r:id="rId5"/>
    <p:sldId id="353" r:id="rId6"/>
    <p:sldId id="285" r:id="rId7"/>
    <p:sldId id="352" r:id="rId8"/>
    <p:sldId id="318" r:id="rId9"/>
    <p:sldId id="287" r:id="rId10"/>
    <p:sldId id="288" r:id="rId11"/>
    <p:sldId id="289" r:id="rId12"/>
    <p:sldId id="355" r:id="rId13"/>
    <p:sldId id="367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9" r:id="rId22"/>
    <p:sldId id="370" r:id="rId23"/>
    <p:sldId id="368" r:id="rId24"/>
    <p:sldId id="363" r:id="rId25"/>
    <p:sldId id="371" r:id="rId26"/>
    <p:sldId id="372" r:id="rId27"/>
    <p:sldId id="364" r:id="rId28"/>
    <p:sldId id="365" r:id="rId29"/>
    <p:sldId id="374" r:id="rId30"/>
    <p:sldId id="373" r:id="rId31"/>
    <p:sldId id="366" r:id="rId32"/>
    <p:sldId id="376" r:id="rId33"/>
    <p:sldId id="375" r:id="rId34"/>
    <p:sldId id="314" r:id="rId35"/>
    <p:sldId id="377" r:id="rId36"/>
    <p:sldId id="309" r:id="rId37"/>
    <p:sldId id="378" r:id="rId38"/>
    <p:sldId id="311" r:id="rId39"/>
    <p:sldId id="379" r:id="rId40"/>
    <p:sldId id="312" r:id="rId41"/>
    <p:sldId id="380" r:id="rId42"/>
    <p:sldId id="313" r:id="rId43"/>
    <p:sldId id="381" r:id="rId44"/>
    <p:sldId id="384" r:id="rId45"/>
    <p:sldId id="385" r:id="rId46"/>
    <p:sldId id="386" r:id="rId47"/>
    <p:sldId id="387" r:id="rId48"/>
    <p:sldId id="388" r:id="rId49"/>
    <p:sldId id="331" r:id="rId50"/>
    <p:sldId id="383" r:id="rId51"/>
    <p:sldId id="382" r:id="rId52"/>
    <p:sldId id="347" r:id="rId53"/>
    <p:sldId id="348" r:id="rId54"/>
    <p:sldId id="343" r:id="rId55"/>
    <p:sldId id="344" r:id="rId56"/>
    <p:sldId id="346" r:id="rId57"/>
    <p:sldId id="281" r:id="rId58"/>
    <p:sldId id="27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0FF00"/>
    <a:srgbClr val="000000"/>
    <a:srgbClr val="FF40FF"/>
    <a:srgbClr val="FF7F00"/>
    <a:srgbClr val="00FDFF"/>
    <a:srgbClr val="D7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0"/>
    <p:restoredTop sz="94586"/>
  </p:normalViewPr>
  <p:slideViewPr>
    <p:cSldViewPr snapToGrid="0" snapToObjects="1">
      <p:cViewPr>
        <p:scale>
          <a:sx n="89" d="100"/>
          <a:sy n="8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36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7325" y="5314950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https://samples.dj4e.com/</a:t>
            </a:r>
            <a:r>
              <a:rPr lang="en-US" dirty="0" err="1"/>
              <a:t>getpost</a:t>
            </a:r>
            <a:r>
              <a:rPr lang="en-US" dirty="0" smtClean="0"/>
              <a:t>/</a:t>
            </a:r>
          </a:p>
          <a:p>
            <a:r>
              <a:rPr lang="en-US" dirty="0"/>
              <a:t>https://samples.dj4e.com/form/</a:t>
            </a:r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</a:t>
            </a:r>
            <a:r>
              <a:rPr lang="en-US" altLang="x-none" sz="2133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form/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getform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form/</a:t>
            </a:r>
            <a:r>
              <a:rPr lang="en-US" altLang="x-none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postform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280" y="1690688"/>
            <a:ext cx="10379440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7755" y="827852"/>
            <a:ext cx="344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dj4e-samples/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views.py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</a:t>
            </a:r>
            <a:r>
              <a:rPr lang="en-US" dirty="0" smtClean="0"/>
              <a:t>legitimate site </a:t>
            </a:r>
            <a:r>
              <a:rPr lang="en-US" dirty="0" smtClean="0"/>
              <a:t>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legit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rogue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legit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rogue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3" idx="2"/>
          </p:cNvCxnSpPr>
          <p:nvPr/>
        </p:nvCxnSpPr>
        <p:spPr>
          <a:xfrm flipV="1">
            <a:off x="9813128" y="3421029"/>
            <a:ext cx="960456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49" idx="0"/>
          </p:cNvCxnSpPr>
          <p:nvPr/>
        </p:nvCxnSpPr>
        <p:spPr>
          <a:xfrm flipH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2058199"/>
            <a:ext cx="1016793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failform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Fail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5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33500"/>
            <a:ext cx="9309100" cy="417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0"/>
            <a:ext cx="9212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3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12360" y="686866"/>
            <a:ext cx="472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csrfform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1315249"/>
            <a:ext cx="1016793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django.middleware.csrf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Success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="POST"&gt;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type="hidden" name="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="__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__"/&gt; 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token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response.replace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'__token__'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(token))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7"/>
          <a:stretch/>
        </p:blipFill>
        <p:spPr>
          <a:xfrm>
            <a:off x="293687" y="168275"/>
            <a:ext cx="10490200" cy="2932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488" y="3381276"/>
            <a:ext cx="1061561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&lt;p&gt;CSRF Success guessing game...&lt;/p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form method="POST"&gt;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p&gt;&lt;label for="guess"&gt;Input Guess&lt;/label&gt;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input type="text" name="guess" size="40" id="guess"/&gt;&lt;/p&gt;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="fSv596BjrYhRoBkJO08jWm0h3TrTxqiIj5x32K0vXgHaHjSlX33UCJfz52b0CVa2"/&gt;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submit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"/&gt;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2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168400"/>
            <a:ext cx="10490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In Django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CSRF </a:t>
            </a:r>
            <a:r>
              <a:rPr lang="en-US" dirty="0" smtClean="0"/>
              <a:t>Tokens</a:t>
            </a:r>
          </a:p>
          <a:p>
            <a:r>
              <a:rPr lang="en-US" dirty="0" smtClean="0"/>
              <a:t>Activated by default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62138"/>
            <a:ext cx="1096967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986238"/>
            <a:ext cx="5703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Code for Guesses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690688"/>
            <a:ext cx="9144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('42')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guess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low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 too high'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Congratulations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!'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'Bad format for guess:'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4948" y="84324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90"/>
          <a:stretch/>
        </p:blipFill>
        <p:spPr>
          <a:xfrm>
            <a:off x="4309461" y="1033501"/>
            <a:ext cx="7094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2"/>
          <a:stretch/>
        </p:blipFill>
        <p:spPr>
          <a:xfrm>
            <a:off x="1117601" y="3028950"/>
            <a:ext cx="9626600" cy="2871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258" y="4663976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3456" y="3100388"/>
            <a:ext cx="10225088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&lt;p&gt;Guessing game&lt;/p&gt;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value="1oV2XIi9kNx710Lcu9V4rf0TmMsAZm9w5BX0QmHlQ5XqkIjODcQF7CfboVcH4R1Q"&gt;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type="submit"/&gt;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0" r="43041" b="29992"/>
          <a:stretch/>
        </p:blipFill>
        <p:spPr>
          <a:xfrm>
            <a:off x="477793" y="1218802"/>
            <a:ext cx="6829984" cy="1690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456" y="658573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</p:spTree>
    <p:extLst>
      <p:ext uri="{BB962C8B-B14F-4D97-AF65-F5344CB8AC3E}">
        <p14:creationId xmlns:p14="http://schemas.microsoft.com/office/powerpoint/2010/main" val="3721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346239"/>
            <a:ext cx="7343677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6549" y="3484009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244" y="773668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FF00"/>
                </a:solidFill>
              </a:rPr>
              <a:t>Success!!!!!</a:t>
            </a:r>
            <a:endParaRPr lang="en-US" sz="280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4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POST-Refresh </a:t>
            </a:r>
            <a:r>
              <a:rPr lang="mr-IN" dirty="0" smtClean="0"/>
              <a:t>…</a:t>
            </a:r>
            <a:r>
              <a:rPr lang="en-US" dirty="0" smtClean="0"/>
              <a:t> Oops!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0262" y="2990646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FF00"/>
                </a:solidFill>
              </a:rPr>
              <a:t>Success!!!!!</a:t>
            </a:r>
            <a:endParaRPr lang="en-US" sz="2800">
              <a:solidFill>
                <a:srgbClr val="00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2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Once you do a </a:t>
            </a:r>
            <a:r>
              <a:rPr lang="en-US" sz="2851" dirty="0" smtClean="0"/>
              <a:t>POST and receive 200 status + a page of HTML, </a:t>
            </a:r>
            <a:r>
              <a:rPr lang="en-US" sz="2851" dirty="0"/>
              <a:t>if you </a:t>
            </a:r>
            <a:r>
              <a:rPr lang="en-US" sz="2851" dirty="0" smtClean="0"/>
              <a:t>tell the browser to refresh</a:t>
            </a:r>
            <a:r>
              <a:rPr lang="en-US" sz="2851" dirty="0"/>
              <a:t>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user gets a </a:t>
            </a:r>
            <a:r>
              <a:rPr lang="en-US" sz="2851" dirty="0" smtClean="0"/>
              <a:t>browser pop-up </a:t>
            </a:r>
            <a:r>
              <a:rPr lang="en-US" sz="2851" dirty="0"/>
              <a:t>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" y="114300"/>
            <a:ext cx="7975601" cy="3398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6" y="2986088"/>
            <a:ext cx="7975601" cy="3398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7087" y="1442052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887" y="980387"/>
            <a:ext cx="18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Make a POST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8223400" y="2632766"/>
            <a:ext cx="185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Press Refresh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43887" y="180657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 Success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3400" y="4555874"/>
            <a:ext cx="243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Yucky Message </a:t>
            </a:r>
            <a:r>
              <a:rPr lang="en-US" sz="2400" dirty="0" smtClean="0">
                <a:sym typeface="Wingdings"/>
              </a:rPr>
              <a:t>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583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 smtClean="0">
                <a:solidFill>
                  <a:srgbClr val="FFCC66"/>
                </a:solidFill>
              </a:rPr>
              <a:t>Don't Allow </a:t>
            </a:r>
            <a:r>
              <a:rPr lang="en-US" altLang="x-none" sz="5600" dirty="0">
                <a:solidFill>
                  <a:srgbClr val="FFCC66"/>
                </a:solidFill>
              </a:rPr>
              <a:t>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</a:t>
            </a:r>
            <a:r>
              <a:rPr lang="en-US" sz="2851" dirty="0" smtClean="0"/>
              <a:t>usability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As developers we work so this never can happen</a:t>
            </a:r>
            <a:endParaRPr lang="en-US" sz="2851" dirty="0"/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POST-REDIRECT-GET-Refresh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x-none" sz="2600">
                <a:solidFill>
                  <a:srgbClr val="FFFFFF"/>
                </a:solidFill>
              </a:rPr>
              <a:t>POST Redirect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381"/>
            <a:ext cx="7188199" cy="3054982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The simple rule for pages intended for a browser is to never generate a page with HTML content when the app receives POST data and data has been modified</a:t>
            </a: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Must </a:t>
            </a:r>
            <a:r>
              <a:rPr lang="en-US" sz="1500" dirty="0" smtClean="0"/>
              <a:t>cause a GET by redirecting </a:t>
            </a:r>
            <a:r>
              <a:rPr lang="en-US" sz="1500" dirty="0"/>
              <a:t>somewhere - even </a:t>
            </a:r>
            <a:r>
              <a:rPr lang="en-US" sz="1500" dirty="0" smtClean="0"/>
              <a:t>a GET to  </a:t>
            </a:r>
            <a:r>
              <a:rPr lang="en-US" sz="1500" dirty="0"/>
              <a:t>the same </a:t>
            </a:r>
            <a:r>
              <a:rPr lang="en-US" sz="1500" dirty="0" smtClean="0"/>
              <a:t>URL- </a:t>
            </a:r>
            <a:r>
              <a:rPr lang="en-US" sz="1500" dirty="0"/>
              <a:t>forcing the browser to make a GET after the POST</a:t>
            </a:r>
          </a:p>
        </p:txBody>
      </p:sp>
    </p:spTree>
    <p:extLst>
      <p:ext uri="{BB962C8B-B14F-4D97-AF65-F5344CB8AC3E}">
        <p14:creationId xmlns:p14="http://schemas.microsoft.com/office/powerpoint/2010/main" val="1719525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 smtClean="0">
                <a:solidFill>
                  <a:srgbClr val="FFCC66"/>
                </a:solidFill>
              </a:rPr>
              <a:t>Review: HTTP </a:t>
            </a:r>
            <a:r>
              <a:rPr lang="en-US" altLang="x-none" sz="5600" dirty="0">
                <a:solidFill>
                  <a:srgbClr val="FFCC66"/>
                </a:solidFill>
              </a:rPr>
              <a:t>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192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39" y="744798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7774" y="744798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684064"/>
            <a:ext cx="6413935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5807" y="3969784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6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46200"/>
            <a:ext cx="94742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0369" y="791130"/>
            <a:ext cx="437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/awesome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900" y="3161040"/>
            <a:ext cx="271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00B050"/>
                </a:solidFill>
              </a:rPr>
              <a:t>Enter guess </a:t>
            </a:r>
            <a:r>
              <a:rPr lang="en-US" sz="2800" dirty="0" smtClean="0">
                <a:solidFill>
                  <a:srgbClr val="00B050"/>
                </a:solidFill>
              </a:rPr>
              <a:t>and press Submit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49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POST Response</a:t>
            </a:r>
            <a:endParaRPr 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97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6650" y="1585913"/>
            <a:ext cx="283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GET after Redirect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87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Refreshed GET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0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464" y="3059373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6399" y="3059373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 to a POST must be a redirect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data to the GET </a:t>
            </a:r>
            <a:r>
              <a:rPr lang="mr-IN" dirty="0" smtClean="0"/>
              <a:t>–</a:t>
            </a:r>
            <a:r>
              <a:rPr lang="en-US" dirty="0" smtClean="0"/>
              <a:t> "flash message pattern"</a:t>
            </a:r>
          </a:p>
          <a:p>
            <a:r>
              <a:rPr lang="en-US" dirty="0" smtClean="0"/>
              <a:t>Session can be used for flash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18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forms.py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Code </a:t>
            </a:r>
            <a:r>
              <a:rPr lang="mr-IN" dirty="0" smtClean="0"/>
              <a:t>–</a:t>
            </a:r>
            <a:r>
              <a:rPr lang="en-US" dirty="0" smtClean="0"/>
              <a:t> Dump a Dictionary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0820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('GET', </a:t>
            </a:r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(place, data)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Incoming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place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key, value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data.items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'='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86016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getpost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3" idx="2"/>
          </p:cNvCxnSpPr>
          <p:nvPr/>
        </p:nvCxnSpPr>
        <p:spPr>
          <a:xfrm flipV="1">
            <a:off x="9813128" y="3421029"/>
            <a:ext cx="960456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49" idx="0"/>
          </p:cNvCxnSpPr>
          <p:nvPr/>
        </p:nvCxnSpPr>
        <p:spPr>
          <a:xfrm flipH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85783" y="843240"/>
            <a:ext cx="3964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https://samples.dj4e.com/form/validate</a:t>
            </a:r>
          </a:p>
        </p:txBody>
      </p:sp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5783" y="843240"/>
            <a:ext cx="3964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https://samples.dj4e.com/form/validate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4" y="117157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74064" y="737462"/>
            <a:ext cx="7677102" cy="558614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# Save the Data</a:t>
            </a:r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7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7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20"/>
            <a:ext cx="1974205" cy="31829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100387" cy="8429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06391" y="2800352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36" y="5117308"/>
            <a:ext cx="286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dj4e-samples/form/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62411" y="1158597"/>
            <a:ext cx="7220246" cy="52629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6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6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Save the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b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371975" cy="15670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7904" y="4353236"/>
            <a:ext cx="6050756" cy="755062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539811" y="4808722"/>
            <a:ext cx="3346644" cy="1220600"/>
          </a:xfrm>
          <a:custGeom>
            <a:avLst/>
            <a:gdLst>
              <a:gd name="connsiteX0" fmla="*/ 3346644 w 3346644"/>
              <a:gd name="connsiteY0" fmla="*/ 706250 h 1220600"/>
              <a:gd name="connsiteX1" fmla="*/ 1089219 w 3346644"/>
              <a:gd name="connsiteY1" fmla="*/ 20450 h 1220600"/>
              <a:gd name="connsiteX2" fmla="*/ 3369 w 3346644"/>
              <a:gd name="connsiteY2" fmla="*/ 234763 h 1220600"/>
              <a:gd name="connsiteX3" fmla="*/ 803469 w 3346644"/>
              <a:gd name="connsiteY3" fmla="*/ 791975 h 1220600"/>
              <a:gd name="connsiteX4" fmla="*/ 2289369 w 3346644"/>
              <a:gd name="connsiteY4" fmla="*/ 1220600 h 1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644" h="1220600">
                <a:moveTo>
                  <a:pt x="3346644" y="706250"/>
                </a:moveTo>
                <a:cubicBezTo>
                  <a:pt x="2496537" y="402640"/>
                  <a:pt x="1646431" y="99031"/>
                  <a:pt x="1089219" y="20450"/>
                </a:cubicBezTo>
                <a:cubicBezTo>
                  <a:pt x="532007" y="-58131"/>
                  <a:pt x="50994" y="106175"/>
                  <a:pt x="3369" y="234763"/>
                </a:cubicBezTo>
                <a:cubicBezTo>
                  <a:pt x="-44256" y="363350"/>
                  <a:pt x="422469" y="627669"/>
                  <a:pt x="803469" y="791975"/>
                </a:cubicBezTo>
                <a:cubicBezTo>
                  <a:pt x="1184469" y="956281"/>
                  <a:pt x="2289369" y="1220600"/>
                  <a:pt x="2289369" y="12206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12790" y="468186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42487" y="55253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4772025"/>
            <a:ext cx="4600575" cy="1485900"/>
          </a:xfrm>
          <a:custGeom>
            <a:avLst/>
            <a:gdLst>
              <a:gd name="connsiteX0" fmla="*/ 4600575 w 4600575"/>
              <a:gd name="connsiteY0" fmla="*/ 1671638 h 1671638"/>
              <a:gd name="connsiteX1" fmla="*/ 1143000 w 4600575"/>
              <a:gd name="connsiteY1" fmla="*/ 1228725 h 1671638"/>
              <a:gd name="connsiteX2" fmla="*/ 0 w 4600575"/>
              <a:gd name="connsiteY2" fmla="*/ 0 h 16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575" h="1671638">
                <a:moveTo>
                  <a:pt x="4600575" y="1671638"/>
                </a:moveTo>
                <a:cubicBezTo>
                  <a:pt x="3255169" y="1589484"/>
                  <a:pt x="1909763" y="1507331"/>
                  <a:pt x="1143000" y="1228725"/>
                </a:cubicBezTo>
                <a:cubicBezTo>
                  <a:pt x="376237" y="95011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295349" y="5577891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60911" y="514003"/>
            <a:ext cx="286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dj4e-samples/form/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64" y="3149940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31206" y="737462"/>
            <a:ext cx="7677102" cy="558614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7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'form/</a:t>
            </a:r>
            <a:r>
              <a:rPr lang="en-US" sz="1700" b="1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# Save 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 Data</a:t>
            </a:r>
            <a:endParaRPr lang="en-US" sz="17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sz="17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sz="17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7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3909712" cy="12144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86188" y="4843463"/>
            <a:ext cx="2143126" cy="1143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364832" y="4650582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7314" y="660166"/>
            <a:ext cx="7515149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p&gt;Impossible GET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7177" y="4244180"/>
            <a:ext cx="376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</a:rPr>
              <a:t>samples.dj4e.com/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getform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6163" y="1444996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dj4e-samples/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90"/>
          <a:stretch/>
        </p:blipFill>
        <p:spPr>
          <a:xfrm>
            <a:off x="514426" y="3014126"/>
            <a:ext cx="6286424" cy="33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98" y="554756"/>
            <a:ext cx="7315201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224" y="4465750"/>
            <a:ext cx="3869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</a:rPr>
              <a:t>samples.dj4e.com/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postform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905" y="1447308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dj4e-samples/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65" t="-17712" r="21531" b="17712"/>
          <a:stretch/>
        </p:blipFill>
        <p:spPr>
          <a:xfrm>
            <a:off x="-1182450" y="2409749"/>
            <a:ext cx="7311788" cy="34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 dirty="0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GET</a:t>
            </a:r>
            <a:r>
              <a:rPr lang="en-US" sz="2851" dirty="0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POST</a:t>
            </a:r>
            <a:r>
              <a:rPr lang="en-US" sz="2851" dirty="0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</TotalTime>
  <Words>2915</Words>
  <Application>Microsoft Macintosh PowerPoint</Application>
  <PresentationFormat>Widescreen</PresentationFormat>
  <Paragraphs>592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Arial</vt:lpstr>
      <vt:lpstr>Office Theme</vt:lpstr>
      <vt:lpstr>Form Processing</vt:lpstr>
      <vt:lpstr>PowerPoint Presentation</vt:lpstr>
      <vt:lpstr>Forms gather data and send it to the server</vt:lpstr>
      <vt:lpstr>FORMS in HTML</vt:lpstr>
      <vt:lpstr>Utility Code – Dump a Dictionary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Cross-Site-Request-Forgery (CSRF)</vt:lpstr>
      <vt:lpstr>Remember…..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CSRF In Django</vt:lpstr>
      <vt:lpstr>Django support for CSRF</vt:lpstr>
      <vt:lpstr>Django CSRF in Templates</vt:lpstr>
      <vt:lpstr>Utility Code for Guesses</vt:lpstr>
      <vt:lpstr>PowerPoint Presentation</vt:lpstr>
      <vt:lpstr>PowerPoint Presentation</vt:lpstr>
      <vt:lpstr>PowerPoint Presentation</vt:lpstr>
      <vt:lpstr>PowerPoint Presentation</vt:lpstr>
      <vt:lpstr>POST-Refresh … Oops!</vt:lpstr>
      <vt:lpstr>Remember this?</vt:lpstr>
      <vt:lpstr>POST / Refresh / </vt:lpstr>
      <vt:lpstr>PowerPoint Presentation</vt:lpstr>
      <vt:lpstr>Don't Allow Double Posts</vt:lpstr>
      <vt:lpstr>POST-REDIRECT-GET-Refresh</vt:lpstr>
      <vt:lpstr>POST Redirect Rule</vt:lpstr>
      <vt:lpstr>Review: HTTP Status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response to a POST must be a redirect</vt:lpstr>
      <vt:lpstr>Django support for forms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139</cp:revision>
  <dcterms:created xsi:type="dcterms:W3CDTF">2019-01-19T02:12:54Z</dcterms:created>
  <dcterms:modified xsi:type="dcterms:W3CDTF">2019-09-30T23:40:26Z</dcterms:modified>
</cp:coreProperties>
</file>