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2"/>
  </p:notesMasterIdLst>
  <p:sldIdLst>
    <p:sldId id="258" r:id="rId2"/>
    <p:sldId id="283" r:id="rId3"/>
    <p:sldId id="287" r:id="rId4"/>
    <p:sldId id="353" r:id="rId5"/>
    <p:sldId id="285" r:id="rId6"/>
    <p:sldId id="352" r:id="rId7"/>
    <p:sldId id="288" r:id="rId8"/>
    <p:sldId id="289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7" r:id="rId18"/>
    <p:sldId id="405" r:id="rId19"/>
    <p:sldId id="406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421" r:id="rId28"/>
    <p:sldId id="392" r:id="rId29"/>
    <p:sldId id="394" r:id="rId30"/>
    <p:sldId id="409" r:id="rId31"/>
    <p:sldId id="362" r:id="rId32"/>
    <p:sldId id="369" r:id="rId33"/>
    <p:sldId id="422" r:id="rId34"/>
    <p:sldId id="368" r:id="rId35"/>
    <p:sldId id="363" r:id="rId36"/>
    <p:sldId id="371" r:id="rId37"/>
    <p:sldId id="365" r:id="rId38"/>
    <p:sldId id="374" r:id="rId39"/>
    <p:sldId id="376" r:id="rId40"/>
    <p:sldId id="373" r:id="rId41"/>
    <p:sldId id="366" r:id="rId42"/>
    <p:sldId id="375" r:id="rId43"/>
    <p:sldId id="314" r:id="rId44"/>
    <p:sldId id="377" r:id="rId45"/>
    <p:sldId id="309" r:id="rId46"/>
    <p:sldId id="378" r:id="rId47"/>
    <p:sldId id="311" r:id="rId48"/>
    <p:sldId id="379" r:id="rId49"/>
    <p:sldId id="312" r:id="rId50"/>
    <p:sldId id="380" r:id="rId51"/>
    <p:sldId id="313" r:id="rId52"/>
    <p:sldId id="381" r:id="rId53"/>
    <p:sldId id="384" r:id="rId54"/>
    <p:sldId id="385" r:id="rId55"/>
    <p:sldId id="386" r:id="rId56"/>
    <p:sldId id="387" r:id="rId57"/>
    <p:sldId id="388" r:id="rId58"/>
    <p:sldId id="281" r:id="rId59"/>
    <p:sldId id="273" r:id="rId60"/>
    <p:sldId id="39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7F00"/>
    <a:srgbClr val="00FDFF"/>
    <a:srgbClr val="FF40FF"/>
    <a:srgbClr val="09442A"/>
    <a:srgbClr val="0500FF"/>
    <a:srgbClr val="000000"/>
    <a:srgbClr val="D7AC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25"/>
    <p:restoredTop sz="94586"/>
  </p:normalViewPr>
  <p:slideViewPr>
    <p:cSldViewPr snapToGrid="0" snapToObjects="1">
      <p:cViewPr>
        <p:scale>
          <a:sx n="89" d="100"/>
          <a:sy n="89" d="100"/>
        </p:scale>
        <p:origin x="1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4EDD44A-CBA7-AD48-A835-5788FC7E2BF3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79591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0D6F3C2-3021-7144-A100-1EFB9D38EB2B}" type="slidenum">
              <a:rPr lang="en-US" altLang="x-none" sz="1200"/>
              <a:pPr/>
              <a:t>19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23386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AEDC517-1B11-AD4A-BBCA-4A5100C55EB5}" type="slidenum">
              <a:rPr lang="en-US" altLang="x-none" sz="1200"/>
              <a:pPr/>
              <a:t>45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09375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EF7F8404-37FB-684C-AF29-2A17BF0801F7}" type="slidenum">
              <a:rPr lang="en-US" altLang="x-none" sz="1200"/>
              <a:pPr/>
              <a:t>10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403870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616F856-BC5D-874C-8985-D1AE58CAB779}" type="slidenum">
              <a:rPr lang="en-US" altLang="x-none" sz="1200"/>
              <a:pPr/>
              <a:t>11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368125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A618E36D-2DCD-3D48-BD0D-DA962777388F}" type="slidenum">
              <a:rPr lang="en-US" altLang="x-none" sz="1200"/>
              <a:pPr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080789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A26A6B1F-7570-A84E-82BA-A6E8B483643A}" type="slidenum">
              <a:rPr lang="en-US" altLang="x-none" sz="1200"/>
              <a:pPr/>
              <a:t>13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778003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4063159-D0D3-1E40-8951-757AC7F992C7}" type="slidenum">
              <a:rPr lang="en-US" altLang="x-none" sz="1200"/>
              <a:pPr/>
              <a:t>14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557943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84941F92-DFA6-304A-B41F-5128982AFBDA}" type="slidenum">
              <a:rPr lang="en-US" altLang="x-none" sz="1200"/>
              <a:pPr/>
              <a:t>15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38401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7C76B4F8-74E9-6345-AB56-14540BC96D5A}" type="slidenum">
              <a:rPr lang="en-US" altLang="x-none" sz="1200"/>
              <a:pPr/>
              <a:t>16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651675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D8F2203C-2B0D-324B-9C5D-C54CFBE83C5D}" type="slidenum">
              <a:rPr lang="en-US" altLang="x-none" sz="1200"/>
              <a:pPr/>
              <a:t>18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86335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djangoproject.org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Form Processing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7325" y="5314950"/>
            <a:ext cx="3476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https://samples.dj4e.com/</a:t>
            </a:r>
            <a:r>
              <a:rPr lang="en-US" dirty="0" err="1"/>
              <a:t>getpost</a:t>
            </a:r>
            <a:r>
              <a:rPr lang="en-US" dirty="0" smtClean="0"/>
              <a:t>/</a:t>
            </a:r>
          </a:p>
          <a:p>
            <a:r>
              <a:rPr lang="en-US" dirty="0"/>
              <a:t>https://samples.dj4e.com/form/</a:t>
            </a:r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851" dirty="0" smtClean="0">
                <a:solidFill>
                  <a:srgbClr val="FFCC66"/>
                </a:solidFill>
              </a:rPr>
              <a:t>Pre HTML5 Input </a:t>
            </a:r>
            <a:r>
              <a:rPr lang="en-US" sz="5851" dirty="0">
                <a:solidFill>
                  <a:srgbClr val="FFCC66"/>
                </a:solidFill>
              </a:rPr>
              <a:t>Types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Text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Password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Radio Button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Check Box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Select / Drop-Down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 err="1"/>
              <a:t>Textarea</a:t>
            </a:r>
            <a:endParaRPr lang="en-US" sz="2851" dirty="0"/>
          </a:p>
        </p:txBody>
      </p:sp>
      <p:sp>
        <p:nvSpPr>
          <p:cNvPr id="48131" name="Rectangle 3"/>
          <p:cNvSpPr>
            <a:spLocks/>
          </p:cNvSpPr>
          <p:nvPr/>
        </p:nvSpPr>
        <p:spPr bwMode="auto">
          <a:xfrm>
            <a:off x="1097227" y="5622965"/>
            <a:ext cx="675505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https://</a:t>
            </a:r>
            <a:r>
              <a:rPr lang="en-US" altLang="en-US" sz="1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samples.dj4e.com/</a:t>
            </a:r>
            <a:r>
              <a:rPr lang="en-US" altLang="en-US" sz="18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18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/html4</a:t>
            </a:r>
          </a:p>
          <a:p>
            <a:pPr eaLnBrk="1" hangingPunct="1">
              <a:defRPr/>
            </a:pP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18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1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1"/>
          <a:stretch/>
        </p:blipFill>
        <p:spPr>
          <a:xfrm>
            <a:off x="8111307" y="141187"/>
            <a:ext cx="3853944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/>
          </p:cNvSpPr>
          <p:nvPr/>
        </p:nvSpPr>
        <p:spPr bwMode="auto">
          <a:xfrm>
            <a:off x="762000" y="599018"/>
            <a:ext cx="10210800" cy="264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&lt;p&gt;Many field types...&lt;/p&gt;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&lt;form method="post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"&gt;</a:t>
            </a:r>
            <a:endParaRPr lang="en-US" altLang="x-none" dirty="0">
              <a:solidFill>
                <a:srgbClr val="FFFF00"/>
              </a:solidFill>
              <a:latin typeface="Courier" charset="0"/>
              <a:ea typeface="ＭＳ Ｐゴシック" charset="-128"/>
              <a:sym typeface="Courier New Bold" charset="0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for="inp01"&gt;Account:&lt;/label&gt;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&lt;input type="text" name="</a:t>
            </a:r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account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id="inp01" size="40" &gt;&lt;/p&gt;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for="inp02"&gt;Password:&lt;/label&gt;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&lt;input type="password" name="</a:t>
            </a:r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 New Bold" charset="0"/>
              </a:rPr>
              <a:t>pw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id="inp02" size="40" &gt;&lt;/p&gt;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for="inp03"&gt;Nick Name:&lt;/label&gt;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&lt;input type="text" name="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  <a:sym typeface="Courier New Bold" charset="0"/>
              </a:rPr>
              <a:t>nick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id="inp03" size="40" &gt;&lt;/p&gt;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42" b="65625"/>
          <a:stretch/>
        </p:blipFill>
        <p:spPr>
          <a:xfrm>
            <a:off x="376238" y="3657599"/>
            <a:ext cx="6237306" cy="175736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64407" y="3618441"/>
            <a:ext cx="40227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account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=Beth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pw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=12345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latin typeface="Courier" charset="0"/>
                <a:ea typeface="Courier" charset="0"/>
                <a:cs typeface="Courier" charset="0"/>
              </a:rPr>
              <a:t>nick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=nick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when=pm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4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9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/>
          </p:cNvSpPr>
          <p:nvPr/>
        </p:nvSpPr>
        <p:spPr bwMode="auto">
          <a:xfrm>
            <a:off x="827617" y="1588676"/>
            <a:ext cx="10210800" cy="96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   &lt;p&gt;Preferred Time:&lt;</a:t>
            </a:r>
            <a:r>
              <a:rPr lang="en-US" altLang="en-US" sz="21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br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/&gt;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    &lt;input type="radio" name="</a:t>
            </a:r>
            <a:r>
              <a:rPr lang="en-US" altLang="en-US" sz="2100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when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" value="am"&gt;AM&lt;</a:t>
            </a:r>
            <a:r>
              <a:rPr lang="en-US" altLang="en-US" sz="21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br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    &lt;input type="radio" name="</a:t>
            </a:r>
            <a:r>
              <a:rPr lang="en-US" altLang="en-US" sz="2100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when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" value="</a:t>
            </a:r>
            <a:r>
              <a:rPr lang="en-US" altLang="en-US" sz="21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pm</a:t>
            </a:r>
            <a:r>
              <a:rPr lang="en-US" altLang="en-US" sz="21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ourier New Bold" charset="0"/>
              </a:rPr>
              <a:t>" checked&gt;PM&lt;/p&gt;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46250"/>
          <a:stretch/>
        </p:blipFill>
        <p:spPr>
          <a:xfrm>
            <a:off x="407986" y="3028951"/>
            <a:ext cx="5838153" cy="21859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77024" y="2906614"/>
            <a:ext cx="46529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when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pm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class1=on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class2=si539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4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Rectangle 3"/>
          <p:cNvSpPr>
            <a:spLocks/>
          </p:cNvSpPr>
          <p:nvPr/>
        </p:nvSpPr>
        <p:spPr bwMode="auto">
          <a:xfrm>
            <a:off x="4300821" y="551006"/>
            <a:ext cx="754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20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20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  <a:endParaRPr lang="en-US" altLang="en-US" sz="20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5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/>
          </p:cNvSpPr>
          <p:nvPr/>
        </p:nvSpPr>
        <p:spPr bwMode="auto">
          <a:xfrm>
            <a:off x="1122362" y="685800"/>
            <a:ext cx="98933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&lt;p&gt;Classes taken:&lt;</a:t>
            </a:r>
            <a:r>
              <a:rPr lang="en-US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&lt;input type="checkbox" name="</a:t>
            </a:r>
            <a:r>
              <a:rPr lang="en-US" sz="20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class1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   PY4E - Python for Everybody&lt;</a:t>
            </a:r>
            <a:r>
              <a:rPr lang="en-US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&lt;input type="checkbox" name="</a:t>
            </a:r>
            <a:r>
              <a:rPr lang="en-US" sz="2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class2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 value="</a:t>
            </a:r>
            <a:r>
              <a:rPr lang="en-US" sz="2000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si539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 checked&gt;</a:t>
            </a:r>
          </a:p>
          <a:p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   SI539 - 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Web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Design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&lt;input type="checkbox" name="class3" value="si664"&gt;</a:t>
            </a:r>
          </a:p>
          <a:p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      SI664 - Web Applications&lt;</a:t>
            </a:r>
            <a:r>
              <a:rPr lang="en-US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mr-IN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0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08" b="46250"/>
          <a:stretch/>
        </p:blipFill>
        <p:spPr>
          <a:xfrm>
            <a:off x="808038" y="3661570"/>
            <a:ext cx="5838153" cy="21859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148512" y="3539233"/>
            <a:ext cx="46529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when=pm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class1</a:t>
            </a: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on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class2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si539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4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40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/>
          </p:cNvSpPr>
          <p:nvPr/>
        </p:nvSpPr>
        <p:spPr bwMode="auto">
          <a:xfrm>
            <a:off x="812800" y="631513"/>
            <a:ext cx="10210800" cy="302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&lt;p&gt;&lt;label for="inp06"&gt;Which soda: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&lt;select name="</a:t>
            </a:r>
            <a:r>
              <a:rPr lang="en-US" altLang="x-none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soda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id="inp06"&gt;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</a:t>
            </a:r>
            <a:r>
              <a:rPr lang="en-US" altLang="x-none" dirty="0">
                <a:solidFill>
                  <a:srgbClr val="00FF00"/>
                </a:solidFill>
                <a:latin typeface="Courier" charset="0"/>
                <a:ea typeface="ＭＳ Ｐゴシック" charset="-128"/>
                <a:sym typeface="Courier New Bold" charset="0"/>
              </a:rPr>
              <a:t>0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"&gt;-- Please Select --&lt;/option&gt;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value="1"&gt;Coke&lt;/option&gt;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value="2"&gt;Pepsi&lt;/option&gt;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value="3"&gt;Mountain Dew&lt;/option&gt;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value="4"&gt;Orange Juice&lt;/option&gt;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  &lt;option value="5"&gt;Lemonade&lt;/option&gt;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 &lt;/select&gt;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&lt;/p&gt;</a:t>
            </a:r>
          </a:p>
        </p:txBody>
      </p:sp>
      <p:sp>
        <p:nvSpPr>
          <p:cNvPr id="56325" name="TextBox 1"/>
          <p:cNvSpPr txBox="1">
            <a:spLocks noChangeArrowheads="1"/>
          </p:cNvSpPr>
          <p:nvPr/>
        </p:nvSpPr>
        <p:spPr bwMode="auto">
          <a:xfrm>
            <a:off x="3594551" y="3192732"/>
            <a:ext cx="7161897" cy="4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133">
                <a:solidFill>
                  <a:srgbClr val="FF00FF"/>
                </a:solidFill>
              </a:rPr>
              <a:t>The values can be any string, but numbers are used quite often.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91351" y="3837463"/>
            <a:ext cx="46529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soda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snack=peanuts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4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9" r="29027" b="36875"/>
          <a:stretch/>
        </p:blipFill>
        <p:spPr>
          <a:xfrm>
            <a:off x="812800" y="3986692"/>
            <a:ext cx="5250645" cy="16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/>
          </p:cNvSpPr>
          <p:nvPr/>
        </p:nvSpPr>
        <p:spPr bwMode="auto">
          <a:xfrm>
            <a:off x="711200" y="990600"/>
            <a:ext cx="102108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 New Bold" charset="0"/>
                <a:ea typeface="ＭＳ Ｐゴシック" charset="-128"/>
                <a:sym typeface="Courier New Bold" charset="0"/>
              </a:rPr>
              <a:t> 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&lt;p&gt;&lt;label for="inp07"&gt;Which snack: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&lt;select name="</a:t>
            </a:r>
            <a:r>
              <a:rPr lang="en-US" altLang="en-US" sz="2100" dirty="0">
                <a:solidFill>
                  <a:srgbClr val="FF00FF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snack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" id="inp07"&gt;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value=""&gt;-- Please Select --&lt;/option&gt;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value="chips"&gt;Chips&lt;/option&gt;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</a:t>
            </a:r>
            <a:r>
              <a:rPr lang="en-US" altLang="en-US" sz="2100" dirty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peanuts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" </a:t>
            </a:r>
            <a:r>
              <a:rPr lang="en-US" altLang="en-US" sz="2100" dirty="0">
                <a:solidFill>
                  <a:srgbClr val="00FFFF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selected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&gt;Peanuts&lt;/option&gt;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 &lt;option value="cookie"&gt;Cookie&lt;/option&gt;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&lt;/select&gt;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&lt;/p&gt;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6889751" y="3851745"/>
            <a:ext cx="465296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soda=0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snack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peanuts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2400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9" r="29027" b="36875"/>
          <a:stretch/>
        </p:blipFill>
        <p:spPr>
          <a:xfrm>
            <a:off x="711200" y="3958110"/>
            <a:ext cx="5250645" cy="165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92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/>
          </p:cNvSpPr>
          <p:nvPr/>
        </p:nvSpPr>
        <p:spPr bwMode="auto">
          <a:xfrm>
            <a:off x="819151" y="1123952"/>
            <a:ext cx="10210800" cy="1619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&lt;p&gt;&lt;label for="inp08"&gt;Tell us about yourself:&lt;</a:t>
            </a:r>
            <a:r>
              <a:rPr lang="en-US" altLang="en-US" sz="2100" dirty="0" err="1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br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/&gt;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&lt;</a:t>
            </a:r>
            <a:r>
              <a:rPr lang="en-US" altLang="en-US" sz="2100" dirty="0" err="1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textarea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rows="10" cols="40" id="inp08" name="</a:t>
            </a:r>
            <a:r>
              <a:rPr lang="en-US" altLang="en-US" sz="2100" dirty="0">
                <a:solidFill>
                  <a:srgbClr val="FF00FF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about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"&gt;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  I love building web sites </a:t>
            </a:r>
            <a:r>
              <a:rPr lang="en-US" altLang="en-US" sz="210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in </a:t>
            </a:r>
            <a:r>
              <a:rPr lang="en-US" altLang="en-US" sz="2100" smtClean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Django and </a:t>
            </a:r>
            <a:r>
              <a:rPr lang="en-US" altLang="en-US" sz="2100" dirty="0">
                <a:solidFill>
                  <a:srgbClr val="00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MySQL.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  &lt;/</a:t>
            </a:r>
            <a:r>
              <a:rPr lang="en-US" altLang="en-US" sz="2100" dirty="0" err="1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textarea</a:t>
            </a: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&gt;</a:t>
            </a:r>
          </a:p>
          <a:p>
            <a:pPr eaLnBrk="1" hangingPunct="1">
              <a:defRPr/>
            </a:pPr>
            <a:r>
              <a:rPr lang="en-US" altLang="en-US" sz="2100" dirty="0">
                <a:solidFill>
                  <a:srgbClr val="FFFF00"/>
                </a:solidFill>
                <a:latin typeface="Courier"/>
                <a:ea typeface="ＭＳ Ｐゴシック" charset="-128"/>
                <a:cs typeface="Courier"/>
                <a:sym typeface="Courier New Bold" charset="0"/>
              </a:rPr>
              <a:t>&lt;/p&gt;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3526" y="3241120"/>
            <a:ext cx="46529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snack=peanuts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about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I love building web sites in Django and MySQL. 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err="1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dopost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=Submit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33" b="13125"/>
          <a:stretch/>
        </p:blipFill>
        <p:spPr>
          <a:xfrm>
            <a:off x="319089" y="3000375"/>
            <a:ext cx="6220112" cy="3159146"/>
          </a:xfrm>
          <a:prstGeom prst="rect">
            <a:avLst/>
          </a:prstGeom>
        </p:spPr>
      </p:pic>
      <p:sp>
        <p:nvSpPr>
          <p:cNvPr id="9" name="Rectangle 3"/>
          <p:cNvSpPr>
            <a:spLocks/>
          </p:cNvSpPr>
          <p:nvPr/>
        </p:nvSpPr>
        <p:spPr bwMode="auto">
          <a:xfrm>
            <a:off x="4300821" y="551006"/>
            <a:ext cx="754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00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20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20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  <a:endParaRPr lang="en-US" altLang="en-US" sz="20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68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9161" y="1364813"/>
            <a:ext cx="103108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input type="submit" name="</a:t>
            </a:r>
            <a:r>
              <a:rPr lang="en-US" sz="2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dopost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 value="</a:t>
            </a:r>
            <a:r>
              <a:rPr lang="en-US" sz="20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input type="button"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000" dirty="0" err="1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onclick</a:t>
            </a:r>
            <a:r>
              <a:rPr lang="en-US" sz="20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en-US" sz="2000" dirty="0" err="1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location.href</a:t>
            </a:r>
            <a:r>
              <a:rPr lang="en-US" sz="2000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</a:rPr>
              <a:t>='http://www.dj4e.com/'; return false;"</a:t>
            </a:r>
          </a:p>
          <a:p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 value</a:t>
            </a:r>
            <a:r>
              <a:rPr lang="en-US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="Escape</a:t>
            </a:r>
            <a:r>
              <a:rPr lang="en-US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92" b="9583"/>
          <a:stretch/>
        </p:blipFill>
        <p:spPr>
          <a:xfrm>
            <a:off x="551019" y="2993449"/>
            <a:ext cx="5523549" cy="27644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53526" y="3241120"/>
            <a:ext cx="465296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Incoming POST data: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snack=peanuts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about=I love building web sites in Django and MySQL. </a:t>
            </a:r>
            <a:b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sz="24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dopost</a:t>
            </a:r>
            <a:r>
              <a:rPr lang="en-US" sz="24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</a:p>
        </p:txBody>
      </p:sp>
      <p:sp>
        <p:nvSpPr>
          <p:cNvPr id="8" name="Rectangle 3"/>
          <p:cNvSpPr>
            <a:spLocks/>
          </p:cNvSpPr>
          <p:nvPr/>
        </p:nvSpPr>
        <p:spPr bwMode="auto">
          <a:xfrm>
            <a:off x="4300821" y="551006"/>
            <a:ext cx="754052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200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en-US" sz="20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en-US" sz="20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en-US" sz="20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/html4.html</a:t>
            </a:r>
            <a:endParaRPr lang="en-US" altLang="en-US" sz="20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>
                <a:solidFill>
                  <a:srgbClr val="FFCC66"/>
                </a:solidFill>
              </a:rPr>
              <a:t>HTML5 Input Types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3160713"/>
          </a:xfrm>
        </p:spPr>
        <p:txBody>
          <a:bodyPr/>
          <a:lstStyle/>
          <a:p>
            <a:pPr marL="827597"/>
            <a:r>
              <a:rPr lang="en-US" altLang="x-none" dirty="0" smtClean="0"/>
              <a:t>HTML5 defined new input types</a:t>
            </a:r>
          </a:p>
          <a:p>
            <a:pPr marL="827597"/>
            <a:r>
              <a:rPr lang="en-US" altLang="x-none" dirty="0" smtClean="0"/>
              <a:t>Not all browsers support all input types</a:t>
            </a:r>
          </a:p>
          <a:p>
            <a:pPr marL="827597"/>
            <a:r>
              <a:rPr lang="en-US" altLang="x-none" dirty="0" smtClean="0"/>
              <a:t>They fall back to type="text"</a:t>
            </a:r>
            <a:endParaRPr lang="en-US" altLang="x-none" dirty="0"/>
          </a:p>
        </p:txBody>
      </p:sp>
      <p:sp>
        <p:nvSpPr>
          <p:cNvPr id="2" name="TextBox 1"/>
          <p:cNvSpPr txBox="1"/>
          <p:nvPr/>
        </p:nvSpPr>
        <p:spPr>
          <a:xfrm>
            <a:off x="1000127" y="4170730"/>
            <a:ext cx="95869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https</a:t>
            </a:r>
            <a:r>
              <a:rPr lang="en-US" altLang="x-none" sz="200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altLang="x-none" sz="200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samples.dj4e.com/</a:t>
            </a:r>
            <a:r>
              <a:rPr lang="en-US" altLang="x-none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/html5</a:t>
            </a:r>
          </a:p>
          <a:p>
            <a:endParaRPr lang="en-US" altLang="x-none" sz="20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dj4e-samples/</a:t>
            </a:r>
            <a:r>
              <a:rPr lang="en-US" altLang="x-none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/templates/</a:t>
            </a:r>
            <a:r>
              <a:rPr lang="en-US" altLang="x-none" sz="2000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/html5.html</a:t>
            </a:r>
          </a:p>
          <a:p>
            <a:endParaRPr lang="en-US" altLang="x-none" sz="2000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x-none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http</a:t>
            </a:r>
            <a:r>
              <a:rPr lang="en-US" altLang="x-none" sz="20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://</a:t>
            </a:r>
            <a:r>
              <a:rPr lang="en-US" altLang="x-none" sz="2000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www.w3schools.com/html/html5_form_input_types.asp</a:t>
            </a:r>
            <a:endParaRPr lang="en-US" altLang="x-none" sz="20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08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/>
          </p:cNvSpPr>
          <p:nvPr/>
        </p:nvSpPr>
        <p:spPr bwMode="auto">
          <a:xfrm>
            <a:off x="266700" y="381001"/>
            <a:ext cx="11430000" cy="416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Select your favorite color: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color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favcolor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value="#0000ff"&gt;&lt;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Birthday: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date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bday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value="</a:t>
            </a:r>
            <a:r>
              <a:rPr lang="en-US" altLang="x-none" sz="1867" dirty="0" smtClean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2003-09-02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E-mail: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email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name="email"&gt;&lt;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Quantity (between 1 and 5):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number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name="quantity"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   </a:t>
            </a:r>
            <a:r>
              <a:rPr lang="en-US" altLang="x-none" sz="1867" dirty="0">
                <a:solidFill>
                  <a:srgbClr val="00FFFF"/>
                </a:solidFill>
                <a:latin typeface="Courier" charset="0"/>
                <a:ea typeface="ＭＳ Ｐゴシック" charset="-128"/>
                <a:sym typeface="Courier New Bold" charset="0"/>
              </a:rPr>
              <a:t>min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="1" </a:t>
            </a:r>
            <a:r>
              <a:rPr lang="en-US" altLang="x-none" sz="1867" dirty="0">
                <a:solidFill>
                  <a:srgbClr val="00FFFF"/>
                </a:solidFill>
                <a:latin typeface="Courier" charset="0"/>
                <a:ea typeface="ＭＳ Ｐゴシック" charset="-128"/>
                <a:sym typeface="Courier New Bold" charset="0"/>
              </a:rPr>
              <a:t>max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="5"&gt;&lt;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/&gt;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Add your homepage: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 err="1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url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name="homepage"&gt;&lt;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&gt;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Transportation: </a:t>
            </a:r>
          </a:p>
          <a:p>
            <a:pPr eaLnBrk="1" hangingPunct="1"/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&lt;input type="</a:t>
            </a:r>
            <a:r>
              <a:rPr lang="en-US" altLang="x-none" sz="1867" dirty="0">
                <a:solidFill>
                  <a:srgbClr val="FF00FF"/>
                </a:solidFill>
                <a:latin typeface="Courier" charset="0"/>
                <a:ea typeface="ＭＳ Ｐゴシック" charset="-128"/>
                <a:sym typeface="Courier New Bold" charset="0"/>
              </a:rPr>
              <a:t>flying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" name="saucer"&gt;&lt;</a:t>
            </a:r>
            <a:r>
              <a:rPr lang="en-US" altLang="x-none" sz="1867" dirty="0" err="1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br</a:t>
            </a:r>
            <a:r>
              <a:rPr lang="en-US" altLang="x-none" sz="1867" dirty="0">
                <a:solidFill>
                  <a:srgbClr val="FFFF00"/>
                </a:solidFill>
                <a:latin typeface="Courier" charset="0"/>
                <a:ea typeface="ＭＳ Ｐゴシック" charset="-128"/>
                <a:sym typeface="Courier New Bold" charset="0"/>
              </a:rPr>
              <a:t>&gt;</a:t>
            </a:r>
          </a:p>
        </p:txBody>
      </p:sp>
      <p:sp>
        <p:nvSpPr>
          <p:cNvPr id="43010" name="Rectangle 2"/>
          <p:cNvSpPr>
            <a:spLocks/>
          </p:cNvSpPr>
          <p:nvPr/>
        </p:nvSpPr>
        <p:spPr bwMode="auto">
          <a:xfrm>
            <a:off x="795729" y="5701396"/>
            <a:ext cx="52386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https://samples.dj4e.com/</a:t>
            </a:r>
            <a:r>
              <a:rPr lang="en-US" altLang="x-none" sz="1800" dirty="0" err="1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altLang="x-none" sz="1800" dirty="0" smtClean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/html5</a:t>
            </a:r>
            <a:endParaRPr lang="en-US" altLang="x-none" sz="1800" dirty="0">
              <a:solidFill>
                <a:schemeClr val="tx1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641798" y="4544485"/>
            <a:ext cx="3546475" cy="666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867" smtClean="0">
                <a:solidFill>
                  <a:srgbClr val="FF00FF"/>
                </a:solidFill>
              </a:rPr>
              <a:t>In-browser </a:t>
            </a:r>
            <a:r>
              <a:rPr lang="en-US" altLang="en-US" sz="1867" dirty="0" smtClean="0">
                <a:solidFill>
                  <a:srgbClr val="FF00FF"/>
                </a:solidFill>
              </a:rPr>
              <a:t>validation </a:t>
            </a:r>
            <a:r>
              <a:rPr lang="en-US" altLang="en-US" sz="1867" dirty="0">
                <a:solidFill>
                  <a:srgbClr val="FF00FF"/>
                </a:solidFill>
              </a:rPr>
              <a:t>happens when you press submit.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91" r="16771"/>
          <a:stretch/>
        </p:blipFill>
        <p:spPr>
          <a:xfrm>
            <a:off x="6563371" y="2060256"/>
            <a:ext cx="4666603" cy="479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5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="" xmlns:a16="http://schemas.microsoft.com/office/drawing/2014/main" id="{73DE2CFE-42F2-48F0-8706-5264E012B10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Forms gather data and send it to the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90"/>
          <a:stretch/>
        </p:blipFill>
        <p:spPr>
          <a:xfrm>
            <a:off x="4309461" y="1033501"/>
            <a:ext cx="7094538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82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Cross-Site-Request-Forgery (CSRF)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Security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22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rogue site generates a page that includes form that posts data to a legitimate site where the user is logged in via a session cookie</a:t>
            </a:r>
          </a:p>
          <a:p>
            <a:r>
              <a:rPr lang="en-US" dirty="0" smtClean="0"/>
              <a:t>The form is submitted to the legitimate site and the cookie is included</a:t>
            </a:r>
          </a:p>
          <a:p>
            <a:r>
              <a:rPr lang="en-US" dirty="0" smtClean="0"/>
              <a:t>The legitimate site accepts the request because of the cookie value</a:t>
            </a:r>
          </a:p>
          <a:p>
            <a:endParaRPr lang="en-US" dirty="0"/>
          </a:p>
          <a:p>
            <a:r>
              <a:rPr lang="en-US" dirty="0" smtClean="0"/>
              <a:t>Note that the rogue site does not need to know the cookie value </a:t>
            </a:r>
            <a:r>
              <a:rPr lang="mr-IN" dirty="0" smtClean="0"/>
              <a:t>–</a:t>
            </a:r>
            <a:r>
              <a:rPr lang="en-US" dirty="0" smtClean="0"/>
              <a:t> it just knows that the cookie will be sent on requests to the legitimate site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59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Defense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legitimate site chooses a large random number (the CSRF Token) and puts it in the session</a:t>
            </a:r>
          </a:p>
          <a:p>
            <a:r>
              <a:rPr lang="en-US" dirty="0" smtClean="0"/>
              <a:t>When the legitimate site generates a POST form, it includes the CSRF Token as a hidden input field</a:t>
            </a:r>
          </a:p>
          <a:p>
            <a:r>
              <a:rPr lang="en-US" dirty="0" smtClean="0"/>
              <a:t>When the form is submitted the CSRF Token is sent as well as the cookie</a:t>
            </a:r>
          </a:p>
          <a:p>
            <a:r>
              <a:rPr lang="en-US" dirty="0" smtClean="0"/>
              <a:t>The site looks up the session and rejects the request if the incoming CSRF Token does not match the session's CSRF Token</a:t>
            </a:r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10580" y="5616060"/>
            <a:ext cx="6143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err="1">
                <a:solidFill>
                  <a:srgbClr val="FFFF00"/>
                </a:solidFill>
              </a:rPr>
              <a:t>en.wikipedia.org</a:t>
            </a:r>
            <a:r>
              <a:rPr lang="en-US" sz="2000" dirty="0">
                <a:solidFill>
                  <a:srgbClr val="FFFF00"/>
                </a:solidFill>
              </a:rPr>
              <a:t>/wiki/Cross-</a:t>
            </a:r>
            <a:r>
              <a:rPr lang="en-US" sz="2000" dirty="0" err="1">
                <a:solidFill>
                  <a:srgbClr val="FFFF00"/>
                </a:solidFill>
              </a:rPr>
              <a:t>site_request_forgery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4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Scenario: Time to Change a Student Grade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name="new-grade</a:t>
            </a:r>
            <a:r>
              <a:rPr lang="en-US" dirty="0"/>
              <a:t>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value</a:t>
            </a:r>
            <a:r>
              <a:rPr lang="en-US" dirty="0"/>
              <a:t>="0.5"&gt; </a:t>
            </a:r>
            <a:endParaRPr lang="en-US" dirty="0" smtClean="0"/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1" idx="1"/>
          </p:cNvCxnSpPr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produced by legit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4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 (without CSRF)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463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&lt;form method="post"</a:t>
            </a:r>
          </a:p>
          <a:p>
            <a:r>
              <a:rPr lang="en-US" dirty="0" smtClean="0"/>
              <a:t>action="https://www.dj4e.com/grades/123"&gt;</a:t>
            </a:r>
          </a:p>
          <a:p>
            <a:r>
              <a:rPr lang="en-US" dirty="0" smtClean="0"/>
              <a:t>&lt;input type="text" name="</a:t>
            </a:r>
            <a:r>
              <a:rPr lang="en-US" dirty="0"/>
              <a:t>new-grade"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value</a:t>
            </a:r>
            <a:r>
              <a:rPr lang="en-US" dirty="0"/>
              <a:t>="</a:t>
            </a:r>
            <a:r>
              <a:rPr lang="en-US" dirty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&lt;input type="submit"&gt;</a:t>
            </a:r>
          </a:p>
          <a:p>
            <a:r>
              <a:rPr lang="en-US" dirty="0" smtClean="0"/>
              <a:t>&lt;/form&gt;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ightning Bolt 1"/>
          <p:cNvSpPr/>
          <p:nvPr/>
        </p:nvSpPr>
        <p:spPr>
          <a:xfrm>
            <a:off x="10553621" y="4788355"/>
            <a:ext cx="614372" cy="698628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produced by rogue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99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CSRF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1690688"/>
            <a:ext cx="1680371" cy="4638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/>
              <a:t>form method="post"</a:t>
            </a:r>
          </a:p>
          <a:p>
            <a:r>
              <a:rPr lang="en-US" dirty="0"/>
              <a:t>action="https://www.dj4e.com/grades/123</a:t>
            </a:r>
            <a:r>
              <a:rPr lang="en-US" dirty="0" smtClean="0"/>
              <a:t>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value="99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0.5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  <a:p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new-grade=0.5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=99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</p:cNvCxnSpPr>
          <p:nvPr/>
        </p:nvCxnSpPr>
        <p:spPr>
          <a:xfrm flipV="1">
            <a:off x="7770819" y="5156195"/>
            <a:ext cx="1001706" cy="359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8787121" y="4241021"/>
            <a:ext cx="1295482" cy="9151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787121" y="5192133"/>
            <a:ext cx="1295482" cy="517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</p:cNvCxnSpPr>
          <p:nvPr/>
        </p:nvCxnSpPr>
        <p:spPr>
          <a:xfrm flipH="1" flipV="1">
            <a:off x="8080240" y="2679739"/>
            <a:ext cx="2002363" cy="1561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produced by legit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5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Attack Blocked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1690" y="1885954"/>
            <a:ext cx="4712292" cy="444341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60338" y="3986212"/>
            <a:ext cx="1680371" cy="2343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www.dj4e.com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10082603" y="3541455"/>
            <a:ext cx="1721018" cy="139913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user: csev</a:t>
            </a:r>
          </a:p>
          <a:p>
            <a:pPr algn="ctr"/>
            <a:r>
              <a:rPr lang="en-US" dirty="0" smtClean="0"/>
              <a:t>instructor: true</a:t>
            </a:r>
          </a:p>
          <a:p>
            <a:pPr algn="ctr"/>
            <a:r>
              <a:rPr lang="en-US" dirty="0" err="1" smtClean="0"/>
              <a:t>csrf</a:t>
            </a:r>
            <a:r>
              <a:rPr lang="en-US" dirty="0" smtClean="0"/>
              <a:t>: 99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09626" y="4792580"/>
            <a:ext cx="1671638" cy="1300163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cookies</a:t>
            </a:r>
          </a:p>
          <a:p>
            <a:r>
              <a:rPr lang="en-US" dirty="0" smtClean="0"/>
              <a:t>www.dj4e.com</a:t>
            </a:r>
          </a:p>
          <a:p>
            <a:r>
              <a:rPr lang="en-US" dirty="0" err="1" smtClean="0"/>
              <a:t>sessid</a:t>
            </a:r>
            <a:r>
              <a:rPr lang="en-US" dirty="0" smtClean="0"/>
              <a:t>: 42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082603" y="5156194"/>
          <a:ext cx="1859568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784"/>
                <a:gridCol w="929784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Grade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758497" y="3543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42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5565" y="2821671"/>
            <a:ext cx="46538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&lt;form method="post"</a:t>
            </a:r>
          </a:p>
          <a:p>
            <a:r>
              <a:rPr lang="en-US" dirty="0"/>
              <a:t>action="https://www.dj4e.com/grades/123"&gt;</a:t>
            </a:r>
          </a:p>
          <a:p>
            <a:r>
              <a:rPr lang="en-US" dirty="0"/>
              <a:t>&lt;input type</a:t>
            </a:r>
            <a:r>
              <a:rPr lang="en-US" dirty="0" smtClean="0"/>
              <a:t>="hidden" </a:t>
            </a:r>
            <a:r>
              <a:rPr lang="en-US" dirty="0"/>
              <a:t>name="</a:t>
            </a:r>
            <a:r>
              <a:rPr lang="en-US" dirty="0" err="1"/>
              <a:t>csrf</a:t>
            </a:r>
            <a:r>
              <a:rPr lang="en-US" dirty="0"/>
              <a:t>" value</a:t>
            </a:r>
            <a:r>
              <a:rPr lang="en-US" dirty="0" smtClean="0"/>
              <a:t>="42"&gt;</a:t>
            </a:r>
            <a:endParaRPr lang="en-US" dirty="0"/>
          </a:p>
          <a:p>
            <a:r>
              <a:rPr lang="en-US" dirty="0"/>
              <a:t>&lt;input type="text" name="new-grade" </a:t>
            </a:r>
          </a:p>
          <a:p>
            <a:r>
              <a:rPr lang="en-US" dirty="0"/>
              <a:t>   value</a:t>
            </a:r>
            <a:r>
              <a:rPr lang="en-US" dirty="0" smtClean="0"/>
              <a:t>="</a:t>
            </a:r>
            <a:r>
              <a:rPr lang="en-US" dirty="0" smtClean="0">
                <a:solidFill>
                  <a:srgbClr val="FFFF00"/>
                </a:solidFill>
              </a:rPr>
              <a:t>1.0</a:t>
            </a:r>
            <a:r>
              <a:rPr lang="en-US" dirty="0" smtClean="0"/>
              <a:t>"&gt;</a:t>
            </a:r>
            <a:endParaRPr lang="en-US" dirty="0"/>
          </a:p>
          <a:p>
            <a:r>
              <a:rPr lang="en-US" dirty="0"/>
              <a:t>&lt;input type="submit"&gt;</a:t>
            </a:r>
          </a:p>
          <a:p>
            <a:r>
              <a:rPr lang="en-US" dirty="0"/>
              <a:t>&lt;/form&gt;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715000" y="4397803"/>
            <a:ext cx="2055819" cy="158866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POST /grades/123</a:t>
            </a:r>
          </a:p>
          <a:p>
            <a:r>
              <a:rPr lang="en-US" dirty="0" smtClean="0"/>
              <a:t>cookie: </a:t>
            </a:r>
            <a:r>
              <a:rPr lang="en-US" dirty="0" err="1" smtClean="0"/>
              <a:t>sessid</a:t>
            </a:r>
            <a:r>
              <a:rPr lang="en-US" dirty="0" smtClean="0"/>
              <a:t>=42</a:t>
            </a:r>
          </a:p>
          <a:p>
            <a:endParaRPr lang="en-US" dirty="0" smtClean="0"/>
          </a:p>
          <a:p>
            <a:r>
              <a:rPr lang="en-US" dirty="0" smtClean="0"/>
              <a:t>new-grade=1.0</a:t>
            </a:r>
          </a:p>
          <a:p>
            <a:r>
              <a:rPr lang="en-US" dirty="0" err="1" smtClean="0"/>
              <a:t>csrf</a:t>
            </a:r>
            <a:r>
              <a:rPr lang="en-US" dirty="0" smtClean="0"/>
              <a:t>=42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7" idx="1"/>
          </p:cNvCxnSpPr>
          <p:nvPr/>
        </p:nvCxnSpPr>
        <p:spPr>
          <a:xfrm flipH="1">
            <a:off x="4186238" y="2616072"/>
            <a:ext cx="3874100" cy="332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4" idx="1"/>
          </p:cNvCxnSpPr>
          <p:nvPr/>
        </p:nvCxnSpPr>
        <p:spPr>
          <a:xfrm>
            <a:off x="4186238" y="4098383"/>
            <a:ext cx="1528762" cy="10937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3"/>
            <a:endCxn id="14" idx="1"/>
          </p:cNvCxnSpPr>
          <p:nvPr/>
        </p:nvCxnSpPr>
        <p:spPr>
          <a:xfrm flipV="1">
            <a:off x="4481264" y="5192133"/>
            <a:ext cx="1233736" cy="250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3"/>
            <a:endCxn id="50" idx="3"/>
          </p:cNvCxnSpPr>
          <p:nvPr/>
        </p:nvCxnSpPr>
        <p:spPr>
          <a:xfrm flipV="1">
            <a:off x="7770819" y="5133141"/>
            <a:ext cx="688561" cy="589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2"/>
          </p:cNvCxnSpPr>
          <p:nvPr/>
        </p:nvCxnSpPr>
        <p:spPr>
          <a:xfrm flipH="1">
            <a:off x="9263915" y="4241021"/>
            <a:ext cx="818688" cy="4747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060338" y="1690687"/>
            <a:ext cx="1680371" cy="185076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www.csrf.com</a:t>
            </a:r>
            <a:endParaRPr lang="en-US" dirty="0"/>
          </a:p>
        </p:txBody>
      </p:sp>
      <p:sp>
        <p:nvSpPr>
          <p:cNvPr id="50" name="Hexagon 49"/>
          <p:cNvSpPr/>
          <p:nvPr/>
        </p:nvSpPr>
        <p:spPr>
          <a:xfrm>
            <a:off x="8459380" y="4715820"/>
            <a:ext cx="968184" cy="834641"/>
          </a:xfrm>
          <a:prstGeom prst="hexagon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STOP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44923" y="1864963"/>
            <a:ext cx="1795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Page produced by rogue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21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2" y="0"/>
            <a:ext cx="7907018" cy="58864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37" y="3171824"/>
            <a:ext cx="59912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Enabling CSRF defense in Django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1875"/>
          </a:xfrm>
        </p:spPr>
        <p:txBody>
          <a:bodyPr/>
          <a:lstStyle/>
          <a:p>
            <a:r>
              <a:rPr lang="en-US" dirty="0" smtClean="0"/>
              <a:t>Django has built in support to generate, use, and check CSRF Tokens</a:t>
            </a:r>
          </a:p>
          <a:p>
            <a:r>
              <a:rPr lang="en-US" dirty="0" smtClean="0"/>
              <a:t>Activated by default in 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28776" y="2857500"/>
            <a:ext cx="873187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MIDDLEWARE = [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django.middleware.security.SecurityMiddleware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django.contrib.sessions.middleware.SessionMiddleware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django.middleware.common.CommonMiddleware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django.middleware.csrf.CsrfViewMiddleware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django.contrib.auth.middleware.AuthenticationMiddleware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django.contrib.messages.middleware.MessageMiddleware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django.middleware.clickjacking.XFrameOptionsMiddleware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mr-IN" b="1" dirty="0" smtClean="0">
                <a:latin typeface="Courier" charset="0"/>
                <a:ea typeface="Courier" charset="0"/>
                <a:cs typeface="Courier" charset="0"/>
              </a:rPr>
              <a:t>]</a:t>
            </a:r>
            <a:endParaRPr lang="mr-IN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90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in forms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 dirty="0">
                <a:solidFill>
                  <a:srgbClr val="FFCC66"/>
                </a:solidFill>
              </a:rPr>
              <a:t>Forms GET vs. POST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725"/>
              </a:spcBef>
              <a:buNone/>
              <a:defRPr/>
            </a:pPr>
            <a:r>
              <a:rPr lang="en-US" sz="2851" dirty="0"/>
              <a:t>Two ways the browser can send parameters to the web server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 dirty="0">
                <a:solidFill>
                  <a:srgbClr val="00FF00"/>
                </a:solidFill>
              </a:rPr>
              <a:t>GET</a:t>
            </a:r>
            <a:r>
              <a:rPr lang="en-US" sz="2851" dirty="0"/>
              <a:t> - Parameters are placed on the URL which is retrieved.</a:t>
            </a:r>
          </a:p>
          <a:p>
            <a:pPr marL="979991" lvl="2" indent="-457189">
              <a:spcBef>
                <a:spcPts val="1725"/>
              </a:spcBef>
              <a:defRPr/>
            </a:pPr>
            <a:r>
              <a:rPr lang="en-US" sz="2851" dirty="0">
                <a:solidFill>
                  <a:srgbClr val="00FF00"/>
                </a:solidFill>
              </a:rPr>
              <a:t>POST</a:t>
            </a:r>
            <a:r>
              <a:rPr lang="en-US" sz="2851" dirty="0"/>
              <a:t> - The URL is retrieved and parameters are appended to the request in the the HTTP connection.</a:t>
            </a:r>
          </a:p>
        </p:txBody>
      </p:sp>
    </p:spTree>
    <p:extLst>
      <p:ext uri="{BB962C8B-B14F-4D97-AF65-F5344CB8AC3E}">
        <p14:creationId xmlns:p14="http://schemas.microsoft.com/office/powerpoint/2010/main" val="31173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</a:t>
            </a:r>
            <a:r>
              <a:rPr lang="mr-IN" dirty="0" smtClean="0"/>
              <a:t>…</a:t>
            </a:r>
            <a:r>
              <a:rPr lang="en-US" dirty="0" smtClean="0"/>
              <a:t>..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6280" y="1690688"/>
            <a:ext cx="10379440" cy="34778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20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csrf_exempt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postform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"""&lt;p&gt;Impossible POST guessing game...&lt;/p&gt;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sz="20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="POST"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20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20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0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20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20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37755" y="827852"/>
            <a:ext cx="34465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FFFF00"/>
                </a:solidFill>
              </a:rPr>
              <a:t>dj4e-samples/</a:t>
            </a:r>
            <a:r>
              <a:rPr lang="en-US" sz="2000" dirty="0" err="1" smtClean="0">
                <a:solidFill>
                  <a:srgbClr val="FFFF00"/>
                </a:solidFill>
              </a:rPr>
              <a:t>getpost</a:t>
            </a:r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 err="1" smtClean="0">
                <a:solidFill>
                  <a:srgbClr val="FFFF00"/>
                </a:solidFill>
              </a:rPr>
              <a:t>views.py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028950" y="1114425"/>
            <a:ext cx="3186113" cy="82867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12360" y="686866"/>
            <a:ext cx="4664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smtClean="0">
                <a:solidFill>
                  <a:srgbClr val="FFFF00"/>
                </a:solidFill>
              </a:rPr>
              <a:t>samples.dj4e.com/</a:t>
            </a:r>
            <a:r>
              <a:rPr lang="en-US" sz="2000" dirty="0" err="1" smtClean="0">
                <a:solidFill>
                  <a:srgbClr val="FFFF00"/>
                </a:solidFill>
              </a:rPr>
              <a:t>getpost</a:t>
            </a:r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 err="1" smtClean="0">
                <a:solidFill>
                  <a:srgbClr val="FFFF00"/>
                </a:solidFill>
              </a:rPr>
              <a:t>failform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776" y="2058199"/>
            <a:ext cx="10167938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failform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"""&lt;p&gt;CSRF Fail guessing game...&lt;/p&gt;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25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100" y="1333500"/>
            <a:ext cx="9309100" cy="4178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12360" y="686866"/>
            <a:ext cx="4664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smtClean="0">
                <a:solidFill>
                  <a:srgbClr val="FFFF00"/>
                </a:solidFill>
              </a:rPr>
              <a:t>samples.dj4e.com/</a:t>
            </a:r>
            <a:r>
              <a:rPr lang="en-US" sz="2000" dirty="0" err="1" smtClean="0">
                <a:solidFill>
                  <a:srgbClr val="FFFF00"/>
                </a:solidFill>
              </a:rPr>
              <a:t>getpost</a:t>
            </a:r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 err="1" smtClean="0">
                <a:solidFill>
                  <a:srgbClr val="FFFF00"/>
                </a:solidFill>
              </a:rPr>
              <a:t>failform</a:t>
            </a:r>
            <a:endParaRPr lang="en-US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02" y="0"/>
            <a:ext cx="7907018" cy="58864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937" y="3171824"/>
            <a:ext cx="59912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9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12360" y="686866"/>
            <a:ext cx="47200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</a:rPr>
              <a:t>https://</a:t>
            </a:r>
            <a:r>
              <a:rPr lang="en-US" sz="2000" dirty="0" smtClean="0">
                <a:solidFill>
                  <a:srgbClr val="FFFF00"/>
                </a:solidFill>
              </a:rPr>
              <a:t>samples.dj4e.com/</a:t>
            </a:r>
            <a:r>
              <a:rPr lang="en-US" sz="2000" dirty="0" err="1" smtClean="0">
                <a:solidFill>
                  <a:srgbClr val="FFFF00"/>
                </a:solidFill>
              </a:rPr>
              <a:t>getpost</a:t>
            </a:r>
            <a:r>
              <a:rPr lang="en-US" sz="2000" dirty="0" smtClean="0">
                <a:solidFill>
                  <a:srgbClr val="FFFF00"/>
                </a:solidFill>
              </a:rPr>
              <a:t>/</a:t>
            </a:r>
            <a:r>
              <a:rPr lang="en-US" sz="2000" dirty="0" err="1" smtClean="0">
                <a:solidFill>
                  <a:srgbClr val="FFFF00"/>
                </a:solidFill>
              </a:rPr>
              <a:t>csrfform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08776" y="1315249"/>
            <a:ext cx="10167938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django.middleware.csrf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get_token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csrfform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"""&lt;p&gt;CSRF Success guessing game...&lt;/p&gt;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="POST"&gt;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type="hidden" name="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 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="__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token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__"/&gt; 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token 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response.replace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'__token__'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(token))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5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147"/>
          <a:stretch/>
        </p:blipFill>
        <p:spPr>
          <a:xfrm>
            <a:off x="293687" y="168275"/>
            <a:ext cx="10490200" cy="29321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5488" y="3381276"/>
            <a:ext cx="1061561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</a:rPr>
              <a:t>&lt;p&gt;CSRF Success guessing game...&lt;/p</a:t>
            </a:r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form method="POST"&gt;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p&gt;&lt;label for="guess"&gt;Input Guess&lt;/label&gt;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input type="text" name="guess" size="40" id="guess"/&gt;&lt;/p&gt;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input type="hidden" name="</a:t>
            </a:r>
            <a:r>
              <a:rPr lang="en-US" dirty="0" err="1">
                <a:solidFill>
                  <a:srgbClr val="000000"/>
                </a:solidFill>
                <a:latin typeface="Courier" charset="0"/>
              </a:rPr>
              <a:t>csrfmiddlewaretoken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"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" charset="0"/>
              </a:rPr>
              <a:t>  value</a:t>
            </a:r>
            <a:r>
              <a:rPr lang="en-US" dirty="0">
                <a:solidFill>
                  <a:srgbClr val="000000"/>
                </a:solidFill>
                <a:latin typeface="Courier" charset="0"/>
              </a:rPr>
              <a:t>="fSv596BjrYhRoBkJO08jWm0h3TrTxqiIj5x32K0vXgHaHjSlX33UCJfz52b0CVa2"/&gt;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&lt;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input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 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type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="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submit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"/&gt;</a:t>
            </a:r>
          </a:p>
          <a:p>
            <a:r>
              <a:rPr lang="mr-IN" dirty="0" smtClean="0">
                <a:solidFill>
                  <a:srgbClr val="000000"/>
                </a:solidFill>
                <a:latin typeface="Courier" charset="0"/>
              </a:rPr>
              <a:t>&lt;/</a:t>
            </a:r>
            <a:r>
              <a:rPr lang="mr-IN" dirty="0" err="1">
                <a:solidFill>
                  <a:srgbClr val="000000"/>
                </a:solidFill>
                <a:latin typeface="Courier" charset="0"/>
              </a:rPr>
              <a:t>form</a:t>
            </a:r>
            <a:r>
              <a:rPr lang="mr-IN" dirty="0">
                <a:solidFill>
                  <a:srgbClr val="000000"/>
                </a:solidFill>
                <a:latin typeface="Courier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992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1168400"/>
            <a:ext cx="104902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Django CSRF in Templates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862138"/>
            <a:ext cx="10969670" cy="378565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2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2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2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2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2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2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2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2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0" y="1986238"/>
            <a:ext cx="57039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Code for Guesses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1690688"/>
            <a:ext cx="91440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Call as </a:t>
            </a:r>
            <a:r>
              <a:rPr lang="en-US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('42')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guess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try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&lt;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too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low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&gt;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42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 too high'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Congratulations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!'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except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'Bad format for guess:'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54948" y="843241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 smtClean="0">
                <a:solidFill>
                  <a:srgbClr val="FFFF00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FFFF00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FFFF00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01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39" y="720626"/>
            <a:ext cx="1013936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ClassyView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6360" y="720626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839" y="3346239"/>
            <a:ext cx="7343677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96549" y="3484009"/>
            <a:ext cx="57039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Utility Code </a:t>
            </a:r>
            <a:r>
              <a:rPr lang="mr-IN" dirty="0" smtClean="0"/>
              <a:t>–</a:t>
            </a:r>
            <a:r>
              <a:rPr lang="en-US" dirty="0" smtClean="0"/>
              <a:t> Dump a Dictionary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90688"/>
            <a:ext cx="108204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# Call as </a:t>
            </a:r>
            <a:r>
              <a:rPr lang="en-US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('GET', </a:t>
            </a:r>
            <a:r>
              <a:rPr lang="en-US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request.GET</a:t>
            </a:r>
            <a:r>
              <a:rPr lang="en-US" dirty="0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 smtClean="0">
              <a:solidFill>
                <a:srgbClr val="C1651C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(place, data)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len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&gt;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Incoming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place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+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data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:&lt;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key, value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data.items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key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'='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html.escape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value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+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br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+= 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'&lt;/</a:t>
            </a:r>
            <a:r>
              <a:rPr lang="mr-IN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\</a:t>
            </a:r>
            <a:r>
              <a:rPr lang="mr-IN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n</a:t>
            </a:r>
            <a:r>
              <a:rPr lang="mr-IN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mr-IN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retval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4860161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dj4e-samples/</a:t>
            </a:r>
            <a:r>
              <a:rPr lang="en-US" dirty="0" err="1" smtClean="0">
                <a:solidFill>
                  <a:srgbClr val="FFFF00"/>
                </a:solidFill>
              </a:rPr>
              <a:t>getpost</a:t>
            </a:r>
            <a:r>
              <a:rPr lang="en-US" dirty="0" smtClean="0">
                <a:solidFill>
                  <a:srgbClr val="FFFF00"/>
                </a:solidFill>
              </a:rPr>
              <a:t>/</a:t>
            </a:r>
            <a:r>
              <a:rPr lang="en-US" dirty="0" err="1" smtClean="0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04839" y="720626"/>
            <a:ext cx="10139362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ClassyView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92"/>
          <a:stretch/>
        </p:blipFill>
        <p:spPr>
          <a:xfrm>
            <a:off x="1117601" y="3028950"/>
            <a:ext cx="9626600" cy="287178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31258" y="4663976"/>
            <a:ext cx="401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6360" y="720626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38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83456" y="3100388"/>
            <a:ext cx="10225088" cy="258532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&lt;p&gt;Guessing game&lt;/p&gt;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&lt;form method="post"&gt;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&lt;p&gt;&lt;label for="guess"&gt;Input Guess&lt;/label&gt;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type="hidden" name="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csrfmiddlewaretoken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" value="1oV2XIi9kNx710Lcu9V4rf0TmMsAZm9w5BX0QmHlQ5XqkIjODcQF7CfboVcH4R1Q"&gt;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type="text" name="guess" size="40" id="guess"/&gt;&lt;/p&gt;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&lt;input type="submit"/&gt;</a:t>
            </a:r>
          </a:p>
          <a:p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20" r="43041" b="29992"/>
          <a:stretch/>
        </p:blipFill>
        <p:spPr>
          <a:xfrm>
            <a:off x="477793" y="1218802"/>
            <a:ext cx="6829984" cy="16906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83456" y="658573"/>
            <a:ext cx="401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>
                <a:solidFill>
                  <a:srgbClr val="FFFF00"/>
                </a:solidFill>
                <a:ea typeface="Courier" charset="0"/>
                <a:cs typeface="Courier" charset="0"/>
              </a:rPr>
              <a:t>/classy</a:t>
            </a:r>
          </a:p>
        </p:txBody>
      </p:sp>
    </p:spTree>
    <p:extLst>
      <p:ext uri="{BB962C8B-B14F-4D97-AF65-F5344CB8AC3E}">
        <p14:creationId xmlns:p14="http://schemas.microsoft.com/office/powerpoint/2010/main" val="3721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71600"/>
            <a:ext cx="9626600" cy="4102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73244" y="773668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FFFF00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FFFF00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1670" y="5409912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0FF00"/>
                </a:solidFill>
              </a:rPr>
              <a:t>Success!!!!!</a:t>
            </a:r>
            <a:endParaRPr lang="en-US" sz="280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8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POST-Refresh </a:t>
            </a:r>
            <a:r>
              <a:rPr lang="mr-IN" dirty="0" smtClean="0"/>
              <a:t>…</a:t>
            </a:r>
            <a:r>
              <a:rPr lang="en-US" dirty="0" smtClean="0"/>
              <a:t> Oops!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6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71600"/>
            <a:ext cx="9626600" cy="41021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910262" y="2990646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1670" y="5409912"/>
            <a:ext cx="18886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0FF00"/>
                </a:solidFill>
              </a:rPr>
              <a:t>Success!!!!!</a:t>
            </a:r>
            <a:endParaRPr lang="en-US" sz="2800">
              <a:solidFill>
                <a:srgbClr val="00FF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Remember this?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>
                <a:solidFill>
                  <a:srgbClr val="FFCC66"/>
                </a:solidFill>
              </a:rPr>
              <a:t>POST / Refresh /</a:t>
            </a:r>
            <a:r>
              <a:rPr lang="en-US" altLang="x-none">
                <a:solidFill>
                  <a:srgbClr val="00FF00"/>
                </a:solidFill>
              </a:rPr>
              <a:t> </a:t>
            </a:r>
            <a:r>
              <a:rPr lang="en-US" altLang="x-none">
                <a:solidFill>
                  <a:srgbClr val="FF0000"/>
                </a:solidFill>
                <a:sym typeface="Wingdings" charset="2"/>
              </a:rPr>
              <a:t></a:t>
            </a:r>
            <a:endParaRPr lang="en-US" altLang="x-none">
              <a:solidFill>
                <a:srgbClr val="FF0000"/>
              </a:solidFill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Once you do a </a:t>
            </a:r>
            <a:r>
              <a:rPr lang="en-US" sz="2851" dirty="0" smtClean="0"/>
              <a:t>POST and receive 200 status + a page of HTML, </a:t>
            </a:r>
            <a:r>
              <a:rPr lang="en-US" sz="2851" dirty="0"/>
              <a:t>if you </a:t>
            </a:r>
            <a:r>
              <a:rPr lang="en-US" sz="2851" dirty="0" smtClean="0"/>
              <a:t>tell the browser to refresh</a:t>
            </a:r>
            <a:r>
              <a:rPr lang="en-US" sz="2851" dirty="0"/>
              <a:t>, the browser will re-send the POST data a second time.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The user gets a </a:t>
            </a:r>
            <a:r>
              <a:rPr lang="en-US" sz="2851" dirty="0" smtClean="0"/>
              <a:t>browser pop-up </a:t>
            </a:r>
            <a:r>
              <a:rPr lang="en-US" sz="2851" dirty="0"/>
              <a:t>that tries to explain what is about to happen.</a:t>
            </a:r>
          </a:p>
        </p:txBody>
      </p:sp>
    </p:spTree>
    <p:extLst>
      <p:ext uri="{BB962C8B-B14F-4D97-AF65-F5344CB8AC3E}">
        <p14:creationId xmlns:p14="http://schemas.microsoft.com/office/powerpoint/2010/main" val="69275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" y="114300"/>
            <a:ext cx="7975601" cy="3398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6" y="2986088"/>
            <a:ext cx="7975601" cy="33985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67087" y="1442052"/>
            <a:ext cx="4445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https://samples.dj4e.com/</a:t>
            </a:r>
            <a:r>
              <a:rPr lang="en-US" sz="2000" dirty="0" err="1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>
                <a:solidFill>
                  <a:srgbClr val="0500FF"/>
                </a:solidFill>
                <a:ea typeface="Courier" charset="0"/>
                <a:cs typeface="Courier" charset="0"/>
              </a:rPr>
              <a:t>/classy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43887" y="980387"/>
            <a:ext cx="1816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Make a POST</a:t>
            </a:r>
            <a:endParaRPr lang="en-US" sz="2400"/>
          </a:p>
        </p:txBody>
      </p:sp>
      <p:sp>
        <p:nvSpPr>
          <p:cNvPr id="8" name="TextBox 7"/>
          <p:cNvSpPr txBox="1"/>
          <p:nvPr/>
        </p:nvSpPr>
        <p:spPr>
          <a:xfrm>
            <a:off x="8223400" y="2632766"/>
            <a:ext cx="185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Press Refresh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8243887" y="1806576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See Success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223400" y="4555874"/>
            <a:ext cx="243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Yucky Message </a:t>
            </a:r>
            <a:r>
              <a:rPr lang="en-US" sz="2400" dirty="0" smtClean="0">
                <a:sym typeface="Wingdings"/>
              </a:rPr>
              <a:t>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258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x-none" sz="5600" dirty="0" smtClean="0">
                <a:solidFill>
                  <a:srgbClr val="FFCC66"/>
                </a:solidFill>
              </a:rPr>
              <a:t>Don't Allow </a:t>
            </a:r>
            <a:r>
              <a:rPr lang="en-US" altLang="x-none" sz="5600" dirty="0">
                <a:solidFill>
                  <a:srgbClr val="FFCC66"/>
                </a:solidFill>
              </a:rPr>
              <a:t>Double Posts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Typically POST requests are adding or modifying data whilst GET requests view data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It may be dangerous to do the same POST twice (say withdrawing funds from a bank account)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So the browser insists on asking the user (out of your control)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/>
              <a:t>Kind of an ugly UX / bad </a:t>
            </a:r>
            <a:r>
              <a:rPr lang="en-US" sz="2851" dirty="0" smtClean="0"/>
              <a:t>usability</a:t>
            </a:r>
          </a:p>
          <a:p>
            <a:pPr marL="828654">
              <a:spcBef>
                <a:spcPts val="1725"/>
              </a:spcBef>
              <a:defRPr/>
            </a:pPr>
            <a:r>
              <a:rPr lang="en-US" sz="2851" dirty="0" smtClean="0"/>
              <a:t>As developers we work so this never can happen</a:t>
            </a:r>
            <a:endParaRPr lang="en-US" sz="2851" dirty="0"/>
          </a:p>
        </p:txBody>
      </p:sp>
    </p:spTree>
    <p:extLst>
      <p:ext uri="{BB962C8B-B14F-4D97-AF65-F5344CB8AC3E}">
        <p14:creationId xmlns:p14="http://schemas.microsoft.com/office/powerpoint/2010/main" val="201280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POST-REDIRECT-GET-Refresh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9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="" xmlns:a16="http://schemas.microsoft.com/office/drawing/2014/main" id="{42A5316D-ED2F-4F89-B4B4-8D9240B1A3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B48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 eaLnBrk="1" hangingPunct="1"/>
            <a:r>
              <a:rPr lang="en-US" altLang="x-none" sz="2600">
                <a:solidFill>
                  <a:srgbClr val="FFFFFF"/>
                </a:solidFill>
              </a:rPr>
              <a:t>POST Redirect Rule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331381"/>
            <a:ext cx="7188199" cy="3054982"/>
          </a:xfrm>
          <a:prstGeom prst="rect">
            <a:avLst/>
          </a:prstGeom>
        </p:spPr>
      </p:pic>
      <p:sp>
        <p:nvSpPr>
          <p:cNvPr id="49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pPr marL="695307" indent="-457189">
              <a:spcBef>
                <a:spcPts val="1725"/>
              </a:spcBef>
              <a:defRPr/>
            </a:pPr>
            <a:r>
              <a:rPr lang="en-US" sz="1500" dirty="0"/>
              <a:t>The simple rule for pages intended for a browser is to never generate a page with HTML content when the app receives POST data and data has been modified</a:t>
            </a:r>
          </a:p>
          <a:p>
            <a:pPr marL="695307" indent="-457189">
              <a:spcBef>
                <a:spcPts val="1725"/>
              </a:spcBef>
              <a:defRPr/>
            </a:pPr>
            <a:r>
              <a:rPr lang="en-US" sz="1500" dirty="0"/>
              <a:t>Must </a:t>
            </a:r>
            <a:r>
              <a:rPr lang="en-US" sz="1500" dirty="0" smtClean="0"/>
              <a:t>cause a GET by redirecting </a:t>
            </a:r>
            <a:r>
              <a:rPr lang="en-US" sz="1500" dirty="0"/>
              <a:t>somewhere - even </a:t>
            </a:r>
            <a:r>
              <a:rPr lang="en-US" sz="1500" dirty="0" smtClean="0"/>
              <a:t>a GET to  </a:t>
            </a:r>
            <a:r>
              <a:rPr lang="en-US" sz="1500" dirty="0"/>
              <a:t>the same </a:t>
            </a:r>
            <a:r>
              <a:rPr lang="en-US" sz="1500" dirty="0" smtClean="0"/>
              <a:t>URL- </a:t>
            </a:r>
            <a:r>
              <a:rPr lang="en-US" sz="1500" dirty="0"/>
              <a:t>forcing the browser to make a GET after the POST</a:t>
            </a:r>
          </a:p>
        </p:txBody>
      </p:sp>
    </p:spTree>
    <p:extLst>
      <p:ext uri="{BB962C8B-B14F-4D97-AF65-F5344CB8AC3E}">
        <p14:creationId xmlns:p14="http://schemas.microsoft.com/office/powerpoint/2010/main" val="171952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7314" y="660166"/>
            <a:ext cx="7515149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getform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p&gt;Impossible GET guessing game...&lt;/p&gt;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'GET'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request.GET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17177" y="4244180"/>
            <a:ext cx="37680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https://</a:t>
            </a:r>
            <a:r>
              <a:rPr lang="en-US" sz="1600" dirty="0" smtClean="0">
                <a:solidFill>
                  <a:srgbClr val="FFFF00"/>
                </a:solidFill>
              </a:rPr>
              <a:t>samples.dj4e.com/</a:t>
            </a:r>
            <a:r>
              <a:rPr lang="en-US" sz="1600" dirty="0" err="1" smtClean="0">
                <a:solidFill>
                  <a:srgbClr val="FFFF00"/>
                </a:solidFill>
              </a:rPr>
              <a:t>getpost</a:t>
            </a:r>
            <a:r>
              <a:rPr lang="en-US" sz="1600" dirty="0" smtClean="0">
                <a:solidFill>
                  <a:srgbClr val="FFFF00"/>
                </a:solidFill>
              </a:rPr>
              <a:t>/</a:t>
            </a:r>
            <a:r>
              <a:rPr lang="en-US" sz="1600" dirty="0" err="1" smtClean="0">
                <a:solidFill>
                  <a:srgbClr val="FFFF00"/>
                </a:solidFill>
              </a:rPr>
              <a:t>getform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596163" y="1444996"/>
            <a:ext cx="27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dj4e-samples/</a:t>
            </a:r>
            <a:r>
              <a:rPr lang="en-US" sz="1600" dirty="0" err="1" smtClean="0">
                <a:solidFill>
                  <a:srgbClr val="FFFF00"/>
                </a:solidFill>
              </a:rPr>
              <a:t>getpost</a:t>
            </a:r>
            <a:r>
              <a:rPr lang="en-US" sz="1600" dirty="0" smtClean="0">
                <a:solidFill>
                  <a:srgbClr val="FFFF00"/>
                </a:solidFill>
              </a:rPr>
              <a:t>/</a:t>
            </a:r>
            <a:r>
              <a:rPr lang="en-US" sz="1600" dirty="0" err="1" smtClean="0">
                <a:solidFill>
                  <a:srgbClr val="FFFF00"/>
                </a:solidFill>
              </a:rPr>
              <a:t>views.py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90"/>
          <a:stretch/>
        </p:blipFill>
        <p:spPr>
          <a:xfrm>
            <a:off x="514426" y="3014126"/>
            <a:ext cx="6286424" cy="334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6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 dirty="0" smtClean="0">
                <a:solidFill>
                  <a:srgbClr val="FFCC66"/>
                </a:solidFill>
              </a:rPr>
              <a:t>Review: HTTP </a:t>
            </a:r>
            <a:r>
              <a:rPr lang="en-US" altLang="x-none" sz="5600" dirty="0">
                <a:solidFill>
                  <a:srgbClr val="FFCC66"/>
                </a:solidFill>
              </a:rPr>
              <a:t>Status Codes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1117601" y="2108201"/>
            <a:ext cx="9927167" cy="3111500"/>
          </a:xfrm>
        </p:spPr>
        <p:txBody>
          <a:bodyPr/>
          <a:lstStyle/>
          <a:p>
            <a:r>
              <a:rPr lang="en-US" altLang="x-none" dirty="0"/>
              <a:t>http://</a:t>
            </a:r>
            <a:r>
              <a:rPr lang="en-US" altLang="x-none" dirty="0" err="1"/>
              <a:t>www.dr-chuck.com</a:t>
            </a:r>
            <a:r>
              <a:rPr lang="en-US" altLang="x-none" dirty="0"/>
              <a:t>/page1.htm - </a:t>
            </a:r>
            <a:r>
              <a:rPr lang="en-US" altLang="x-none" dirty="0">
                <a:solidFill>
                  <a:srgbClr val="FFFF00"/>
                </a:solidFill>
              </a:rPr>
              <a:t>200 </a:t>
            </a:r>
            <a:r>
              <a:rPr lang="en-US" altLang="x-none" dirty="0" smtClean="0">
                <a:solidFill>
                  <a:srgbClr val="FFFF00"/>
                </a:solidFill>
              </a:rPr>
              <a:t>OK</a:t>
            </a:r>
          </a:p>
          <a:p>
            <a:r>
              <a:rPr lang="en-US" altLang="x-none" dirty="0"/>
              <a:t>https://</a:t>
            </a:r>
            <a:r>
              <a:rPr lang="en-US" altLang="x-none" dirty="0" smtClean="0"/>
              <a:t>samples.dj4e.com/getpost/failform </a:t>
            </a:r>
            <a:r>
              <a:rPr lang="en-US" altLang="x-none" dirty="0" smtClean="0">
                <a:solidFill>
                  <a:srgbClr val="FFFF00"/>
                </a:solidFill>
              </a:rPr>
              <a:t>- 403 Forbidden</a:t>
            </a:r>
          </a:p>
          <a:p>
            <a:pPr lvl="1"/>
            <a:r>
              <a:rPr lang="en-US" altLang="x-none" dirty="0" smtClean="0"/>
              <a:t>Post data without CSRF Token</a:t>
            </a:r>
            <a:endParaRPr lang="en-US" altLang="x-none" dirty="0"/>
          </a:p>
          <a:p>
            <a:r>
              <a:rPr lang="en-US" altLang="x-none" dirty="0"/>
              <a:t>http://www.wa4e.com/</a:t>
            </a:r>
            <a:r>
              <a:rPr lang="en-US" altLang="x-none" dirty="0" err="1"/>
              <a:t>nowhere.htm</a:t>
            </a:r>
            <a:r>
              <a:rPr lang="en-US" altLang="x-none" dirty="0"/>
              <a:t> - </a:t>
            </a:r>
            <a:r>
              <a:rPr lang="en-US" altLang="x-none" dirty="0">
                <a:solidFill>
                  <a:srgbClr val="FFFF00"/>
                </a:solidFill>
              </a:rPr>
              <a:t>404 Not Found</a:t>
            </a:r>
          </a:p>
          <a:p>
            <a:r>
              <a:rPr lang="en-US" altLang="x-none" dirty="0"/>
              <a:t>http://</a:t>
            </a:r>
            <a:r>
              <a:rPr lang="en-US" altLang="x-none" dirty="0" err="1"/>
              <a:t>www.drchuck.com</a:t>
            </a:r>
            <a:r>
              <a:rPr lang="en-US" altLang="x-none" dirty="0"/>
              <a:t>/ - </a:t>
            </a:r>
            <a:r>
              <a:rPr lang="en-US" altLang="x-none" dirty="0">
                <a:solidFill>
                  <a:srgbClr val="FFFF00"/>
                </a:solidFill>
              </a:rPr>
              <a:t>302 Found / Moved</a:t>
            </a:r>
          </a:p>
          <a:p>
            <a:pPr marL="533387" lvl="1" indent="0">
              <a:buNone/>
            </a:pPr>
            <a:r>
              <a:rPr lang="en-US" altLang="x-none" dirty="0"/>
              <a:t>  Also known as </a:t>
            </a:r>
            <a:r>
              <a:rPr lang="en-US" altLang="en-US" dirty="0"/>
              <a:t>“</a:t>
            </a:r>
            <a:r>
              <a:rPr lang="en-US" altLang="x-none" dirty="0"/>
              <a:t>redirect</a:t>
            </a:r>
            <a:r>
              <a:rPr lang="en-US" altLang="en-US" dirty="0"/>
              <a:t>”</a:t>
            </a:r>
            <a:endParaRPr lang="en-US" altLang="x-none" dirty="0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2032000" y="5664201"/>
            <a:ext cx="8839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r>
              <a:rPr lang="en-US" altLang="x-none" sz="2667">
                <a:solidFill>
                  <a:srgbClr val="FFFF00"/>
                </a:solidFill>
              </a:rPr>
              <a:t>https://en.wikipedia.org/wiki/List_of_HTTP_status_codes</a:t>
            </a:r>
          </a:p>
        </p:txBody>
      </p:sp>
    </p:spTree>
    <p:extLst>
      <p:ext uri="{BB962C8B-B14F-4D97-AF65-F5344CB8AC3E}">
        <p14:creationId xmlns:p14="http://schemas.microsoft.com/office/powerpoint/2010/main" val="31926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3"/>
          <p:cNvSpPr>
            <a:spLocks noChangeArrowheads="1"/>
          </p:cNvSpPr>
          <p:nvPr/>
        </p:nvSpPr>
        <p:spPr bwMode="auto">
          <a:xfrm>
            <a:off x="1930400" y="5664201"/>
            <a:ext cx="7620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1300"/>
              </a:spcBef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13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21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667">
                <a:solidFill>
                  <a:srgbClr val="FFFF00"/>
                </a:solidFill>
              </a:rPr>
              <a:t>https://en.wikipedia.org/wiki/Post/Redirect/Get</a:t>
            </a:r>
          </a:p>
        </p:txBody>
      </p:sp>
      <p:pic>
        <p:nvPicPr>
          <p:cNvPr id="21506" name="Picture 4" descr="PostRedirectGet_DoubleSubmitProbl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1" y="1644651"/>
            <a:ext cx="5257800" cy="2800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5" descr="PostRedirectGet_DoubleSubmitSolu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1" y="863600"/>
            <a:ext cx="5372100" cy="439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560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4839" y="744798"/>
            <a:ext cx="10225088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AwesomeView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: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97774" y="744798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839" y="3684064"/>
            <a:ext cx="6413935" cy="224676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Guessing game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message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message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Input Guess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label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"text"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size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"40"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id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"guess"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/&gt;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45807" y="3969784"/>
            <a:ext cx="5703934" cy="40011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/templates/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sz="2000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sz="2000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guess.html</a:t>
            </a:r>
            <a:endParaRPr lang="en-US" sz="2000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2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1346200"/>
            <a:ext cx="9474200" cy="4152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10369" y="791130"/>
            <a:ext cx="43712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getpost</a:t>
            </a:r>
            <a:r>
              <a:rPr lang="en-US" dirty="0">
                <a:solidFill>
                  <a:srgbClr val="FFFF00"/>
                </a:solidFill>
              </a:rPr>
              <a:t>/awesome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00900" y="3161040"/>
            <a:ext cx="2714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solidFill>
                  <a:srgbClr val="00B050"/>
                </a:solidFill>
              </a:rPr>
              <a:t>Enter guess </a:t>
            </a:r>
            <a:r>
              <a:rPr lang="en-US" sz="2800" dirty="0" smtClean="0">
                <a:solidFill>
                  <a:srgbClr val="00B050"/>
                </a:solidFill>
              </a:rPr>
              <a:t>and press Submit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9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6650" y="1585913"/>
            <a:ext cx="2422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>
                <a:solidFill>
                  <a:srgbClr val="00B050"/>
                </a:solidFill>
              </a:rPr>
              <a:t>POST Response</a:t>
            </a:r>
            <a:endParaRPr lang="en-US" sz="2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6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486650" y="1585913"/>
            <a:ext cx="2831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GET after Redirect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08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0"/>
            <a:ext cx="1044589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6650" y="1585913"/>
            <a:ext cx="2311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Refreshed GET</a:t>
            </a:r>
            <a:endParaRPr 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068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3464" y="3059373"/>
            <a:ext cx="10225088" cy="280076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AwesomeView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(View) 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(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) :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render(request, 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guess.html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{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'message'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: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})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request):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guess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request.POST.get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'guess'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checkguess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(guess)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request.session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redirect(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request.path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6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26399" y="3059373"/>
            <a:ext cx="3117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dj4e-samples/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getpost</a:t>
            </a:r>
            <a:r>
              <a:rPr lang="en-US" dirty="0" smtClean="0">
                <a:solidFill>
                  <a:srgbClr val="0500FF"/>
                </a:solidFill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solidFill>
                  <a:srgbClr val="0500FF"/>
                </a:solidFill>
                <a:ea typeface="Courier" charset="0"/>
                <a:cs typeface="Courier" charset="0"/>
              </a:rPr>
              <a:t>views.py</a:t>
            </a:r>
            <a:endParaRPr lang="en-US" dirty="0">
              <a:solidFill>
                <a:srgbClr val="0500FF"/>
              </a:solidFill>
              <a:ea typeface="Courier" charset="0"/>
              <a:cs typeface="Courier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response to a POST must be a redirect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data to the GET </a:t>
            </a:r>
            <a:r>
              <a:rPr lang="mr-IN" dirty="0" smtClean="0"/>
              <a:t>–</a:t>
            </a:r>
            <a:r>
              <a:rPr lang="en-US" dirty="0" smtClean="0"/>
              <a:t> "flash message pattern"</a:t>
            </a:r>
          </a:p>
          <a:p>
            <a:r>
              <a:rPr lang="en-US" dirty="0" smtClean="0"/>
              <a:t>Session can be used for flash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1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 smtClean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5365">
              <a:defRPr/>
            </a:pPr>
            <a:r>
              <a:rPr lang="en-US" altLang="x-none" dirty="0" smtClean="0"/>
              <a:t>HTML for Forms</a:t>
            </a:r>
          </a:p>
          <a:p>
            <a:pPr marL="385365">
              <a:defRPr/>
            </a:pPr>
            <a:r>
              <a:rPr lang="en-US" altLang="x-none" dirty="0" smtClean="0"/>
              <a:t>GET versus POST</a:t>
            </a:r>
          </a:p>
          <a:p>
            <a:pPr marL="385365">
              <a:defRPr/>
            </a:pPr>
            <a:r>
              <a:rPr lang="en-US" altLang="x-none" dirty="0" smtClean="0"/>
              <a:t>CSRF</a:t>
            </a:r>
          </a:p>
          <a:p>
            <a:pPr marL="385365">
              <a:defRPr/>
            </a:pPr>
            <a:r>
              <a:rPr lang="en-US" altLang="x-none"/>
              <a:t>POST </a:t>
            </a:r>
            <a:r>
              <a:rPr lang="en-US" altLang="x-none"/>
              <a:t>Redirect </a:t>
            </a:r>
            <a:r>
              <a:rPr lang="en-US" altLang="x-none" smtClean="0"/>
              <a:t>GET</a:t>
            </a:r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1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6798" y="554756"/>
            <a:ext cx="7315201" cy="24622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@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csrf_exempt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postform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(request):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=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"""&lt;p&gt;Impossible POST guessing game...&lt;/p&gt;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method</a:t>
            </a:r>
            <a:r>
              <a:rPr lang="mr-IN" sz="1400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="POST"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&lt;p&gt;&lt;label for="guess"&gt;Input Guess&lt;/label&gt;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&lt;input type="text" name="guess" size="40" id="guess"/&gt;&lt;/p&gt;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input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type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="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submit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"/&gt;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&gt;"""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response +=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dumpdata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'POST'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request.POST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HttpResponse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(response)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3224" y="4465750"/>
            <a:ext cx="38697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https://</a:t>
            </a:r>
            <a:r>
              <a:rPr lang="en-US" sz="1600" dirty="0" smtClean="0">
                <a:solidFill>
                  <a:srgbClr val="FFFF00"/>
                </a:solidFill>
              </a:rPr>
              <a:t>samples.dj4e.com/</a:t>
            </a:r>
            <a:r>
              <a:rPr lang="en-US" sz="1600" dirty="0" err="1" smtClean="0">
                <a:solidFill>
                  <a:srgbClr val="FFFF00"/>
                </a:solidFill>
              </a:rPr>
              <a:t>getpost</a:t>
            </a:r>
            <a:r>
              <a:rPr lang="en-US" sz="1600" dirty="0" smtClean="0">
                <a:solidFill>
                  <a:srgbClr val="FFFF00"/>
                </a:solidFill>
              </a:rPr>
              <a:t>/</a:t>
            </a:r>
            <a:r>
              <a:rPr lang="en-US" sz="1600" dirty="0" err="1" smtClean="0">
                <a:solidFill>
                  <a:srgbClr val="FFFF00"/>
                </a:solidFill>
              </a:rPr>
              <a:t>postform</a:t>
            </a:r>
            <a:endParaRPr lang="en-US" sz="1600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53905" y="1447308"/>
            <a:ext cx="27890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FF00"/>
                </a:solidFill>
              </a:rPr>
              <a:t>dj4e-samples/</a:t>
            </a:r>
            <a:r>
              <a:rPr lang="en-US" sz="1600" dirty="0" err="1" smtClean="0">
                <a:solidFill>
                  <a:srgbClr val="FFFF00"/>
                </a:solidFill>
              </a:rPr>
              <a:t>getpost</a:t>
            </a:r>
            <a:r>
              <a:rPr lang="en-US" sz="1600" dirty="0" smtClean="0">
                <a:solidFill>
                  <a:srgbClr val="FFFF00"/>
                </a:solidFill>
              </a:rPr>
              <a:t>/</a:t>
            </a:r>
            <a:r>
              <a:rPr lang="en-US" sz="1600" dirty="0" err="1" smtClean="0">
                <a:solidFill>
                  <a:srgbClr val="FFFF00"/>
                </a:solidFill>
              </a:rPr>
              <a:t>views.py</a:t>
            </a:r>
            <a:endParaRPr lang="en-US" sz="1600" dirty="0">
              <a:solidFill>
                <a:srgbClr val="FFFF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265" t="-17712" r="21531" b="17712"/>
          <a:stretch/>
        </p:blipFill>
        <p:spPr>
          <a:xfrm>
            <a:off x="-1182450" y="2409749"/>
            <a:ext cx="7311788" cy="34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4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>
            <a:normAutofit/>
          </a:bodyPr>
          <a:lstStyle/>
          <a:p>
            <a:pPr>
              <a:buFontTx/>
              <a:buChar char="•"/>
            </a:pPr>
            <a:r>
              <a:rPr lang="en-US" altLang="en-US" sz="1600" dirty="0" smtClean="0"/>
              <a:t>Portions of the text of these slides is adapted from the text </a:t>
            </a:r>
            <a:r>
              <a:rPr lang="en-US" altLang="en-US" sz="1600" dirty="0" smtClean="0">
                <a:hlinkClick r:id="rId2"/>
              </a:rPr>
              <a:t>www.djangoproject.org</a:t>
            </a:r>
            <a:r>
              <a:rPr lang="en-US" altLang="en-US" sz="1600" dirty="0" smtClean="0"/>
              <a:t> web site.  Those slides which use text from that site have a reference to the original text on that site. </a:t>
            </a:r>
            <a:r>
              <a:rPr lang="en-US" sz="1600" dirty="0"/>
              <a:t>Django is licensed under the three-clause BSD </a:t>
            </a:r>
            <a:r>
              <a:rPr lang="en-US" sz="1600" dirty="0" smtClean="0"/>
              <a:t>license.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6482747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10449983" cy="1371600"/>
          </a:xfrm>
        </p:spPr>
        <p:txBody>
          <a:bodyPr/>
          <a:lstStyle/>
          <a:p>
            <a:r>
              <a:rPr lang="en-US" altLang="x-none" sz="5333">
                <a:solidFill>
                  <a:srgbClr val="FFCC66"/>
                </a:solidFill>
              </a:rPr>
              <a:t>Passing </a:t>
            </a:r>
            <a:r>
              <a:rPr lang="en-US" altLang="x-none" sz="5333">
                <a:solidFill>
                  <a:srgbClr val="FF6600"/>
                </a:solidFill>
              </a:rPr>
              <a:t>Parameters</a:t>
            </a:r>
            <a:r>
              <a:rPr lang="en-US" altLang="x-none" sz="5333">
                <a:solidFill>
                  <a:srgbClr val="FFCC66"/>
                </a:solidFill>
              </a:rPr>
              <a:t> to The Server</a:t>
            </a:r>
          </a:p>
        </p:txBody>
      </p:sp>
      <p:sp>
        <p:nvSpPr>
          <p:cNvPr id="17410" name="Rectangle 2"/>
          <p:cNvSpPr>
            <a:spLocks/>
          </p:cNvSpPr>
          <p:nvPr/>
        </p:nvSpPr>
        <p:spPr bwMode="auto">
          <a:xfrm>
            <a:off x="4667251" y="1462617"/>
            <a:ext cx="6457949" cy="11578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GET </a:t>
            </a:r>
            <a:r>
              <a:rPr lang="en-US" altLang="x-none" sz="2133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/form/</a:t>
            </a:r>
            <a:r>
              <a:rPr lang="en-US" altLang="x-none" sz="2133" dirty="0" err="1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getform</a:t>
            </a:r>
            <a:r>
              <a:rPr lang="en-US" altLang="x-none" sz="2133" dirty="0" err="1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?guess</a:t>
            </a:r>
            <a:r>
              <a:rPr lang="en-US" altLang="x-none" sz="2133" dirty="0" smtClean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=42</a:t>
            </a:r>
            <a:endParaRPr lang="en-US" altLang="x-none" sz="2133" dirty="0">
              <a:solidFill>
                <a:srgbClr val="FF66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sz="2133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sz="2133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</p:txBody>
      </p:sp>
      <p:sp>
        <p:nvSpPr>
          <p:cNvPr id="17411" name="Rectangle 3"/>
          <p:cNvSpPr>
            <a:spLocks/>
          </p:cNvSpPr>
          <p:nvPr/>
        </p:nvSpPr>
        <p:spPr bwMode="auto">
          <a:xfrm>
            <a:off x="4152900" y="3223685"/>
            <a:ext cx="7772400" cy="2338916"/>
          </a:xfrm>
          <a:prstGeom prst="rect">
            <a:avLst/>
          </a:prstGeom>
          <a:noFill/>
          <a:ln w="12700">
            <a:solidFill>
              <a:srgbClr val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POST 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/form/</a:t>
            </a:r>
            <a:r>
              <a:rPr lang="en-US" altLang="x-none" dirty="0" err="1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postform</a:t>
            </a:r>
            <a:r>
              <a:rPr lang="en-US" altLang="x-none" dirty="0" smtClean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</a:t>
            </a:r>
            <a:endParaRPr lang="en-US" altLang="x-none" dirty="0">
              <a:solidFill>
                <a:srgbClr val="FFFF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Accept: text/html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User-Agent: Lynx/2.4 </a:t>
            </a:r>
            <a:r>
              <a:rPr lang="en-US" altLang="x-none" dirty="0" err="1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libwww</a:t>
            </a:r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/2.14</a:t>
            </a: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Content-type: </a:t>
            </a:r>
            <a:r>
              <a:rPr lang="en-US" altLang="x-none" dirty="0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application/x-www-form-</a:t>
            </a:r>
            <a:r>
              <a:rPr lang="en-US" altLang="x-none" dirty="0" err="1">
                <a:solidFill>
                  <a:schemeClr val="tx1"/>
                </a:solidFill>
                <a:latin typeface="Courier" charset="0"/>
                <a:ea typeface="ＭＳ Ｐゴシック" charset="-128"/>
              </a:rPr>
              <a:t>urlencoded</a:t>
            </a:r>
            <a:endParaRPr lang="en-US" altLang="x-none" dirty="0">
              <a:solidFill>
                <a:schemeClr val="tx1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FF00"/>
                </a:solidFill>
                <a:latin typeface="Courier" charset="0"/>
                <a:ea typeface="ＭＳ Ｐゴシック" charset="-128"/>
              </a:rPr>
              <a:t> Content-length: 13</a:t>
            </a:r>
          </a:p>
          <a:p>
            <a:pPr eaLnBrk="1" hangingPunct="1"/>
            <a:endParaRPr lang="en-US" altLang="x-none" dirty="0">
              <a:solidFill>
                <a:srgbClr val="FF0000"/>
              </a:solidFill>
              <a:latin typeface="Courier" charset="0"/>
              <a:ea typeface="ＭＳ Ｐゴシック" charset="-128"/>
            </a:endParaRPr>
          </a:p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ourier" charset="0"/>
                <a:ea typeface="ＭＳ Ｐゴシック" charset="-128"/>
              </a:rPr>
              <a:t> </a:t>
            </a:r>
            <a:r>
              <a:rPr lang="en-US" altLang="x-none" dirty="0">
                <a:solidFill>
                  <a:srgbClr val="FF6600"/>
                </a:solidFill>
                <a:latin typeface="Courier" charset="0"/>
                <a:ea typeface="ＭＳ Ｐゴシック" charset="-128"/>
              </a:rPr>
              <a:t>guess=42</a:t>
            </a:r>
          </a:p>
        </p:txBody>
      </p:sp>
      <p:sp>
        <p:nvSpPr>
          <p:cNvPr id="29700" name="Rectangle 4"/>
          <p:cNvSpPr>
            <a:spLocks/>
          </p:cNvSpPr>
          <p:nvPr/>
        </p:nvSpPr>
        <p:spPr bwMode="auto">
          <a:xfrm>
            <a:off x="600680" y="3103461"/>
            <a:ext cx="113332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HTTP</a:t>
            </a:r>
          </a:p>
          <a:p>
            <a:pPr algn="ctr" eaLnBrk="1" hangingPunct="1">
              <a:defRPr/>
            </a:pPr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Request</a:t>
            </a:r>
          </a:p>
        </p:txBody>
      </p:sp>
      <p:sp>
        <p:nvSpPr>
          <p:cNvPr id="29701" name="Rectangle 5"/>
          <p:cNvSpPr>
            <a:spLocks/>
          </p:cNvSpPr>
          <p:nvPr/>
        </p:nvSpPr>
        <p:spPr bwMode="auto">
          <a:xfrm>
            <a:off x="1350733" y="4535845"/>
            <a:ext cx="1997535" cy="69249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4500">
                <a:solidFill>
                  <a:srgbClr val="0000FF"/>
                </a:solidFill>
                <a:ea typeface="ＭＳ Ｐゴシック" charset="-128"/>
              </a:rPr>
              <a:t>Browser</a:t>
            </a:r>
          </a:p>
        </p:txBody>
      </p:sp>
      <p:sp>
        <p:nvSpPr>
          <p:cNvPr id="29702" name="Rectangle 6"/>
          <p:cNvSpPr>
            <a:spLocks/>
          </p:cNvSpPr>
          <p:nvPr/>
        </p:nvSpPr>
        <p:spPr bwMode="auto">
          <a:xfrm>
            <a:off x="1132789" y="2019784"/>
            <a:ext cx="2433423" cy="60016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3900">
                <a:solidFill>
                  <a:srgbClr val="0000FF"/>
                </a:solidFill>
                <a:ea typeface="ＭＳ Ｐゴシック" charset="-128"/>
              </a:rPr>
              <a:t>Web Server</a:t>
            </a:r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 flipH="1">
            <a:off x="2061634" y="2804584"/>
            <a:ext cx="16933" cy="1549400"/>
          </a:xfrm>
          <a:prstGeom prst="line">
            <a:avLst/>
          </a:prstGeom>
          <a:noFill/>
          <a:ln w="1143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algn="ctr" eaLnBrk="1" hangingPunct="1">
              <a:defRPr/>
            </a:pPr>
            <a:endParaRPr lang="en-US" sz="1519"/>
          </a:p>
        </p:txBody>
      </p:sp>
      <p:sp>
        <p:nvSpPr>
          <p:cNvPr id="29704" name="Rectangle 8"/>
          <p:cNvSpPr>
            <a:spLocks/>
          </p:cNvSpPr>
          <p:nvPr/>
        </p:nvSpPr>
        <p:spPr bwMode="auto">
          <a:xfrm>
            <a:off x="2061633" y="5793317"/>
            <a:ext cx="8077200" cy="46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     &lt;input type="text" name="</a:t>
            </a:r>
            <a:r>
              <a:rPr lang="en-US" altLang="en-US" sz="2700" dirty="0">
                <a:solidFill>
                  <a:srgbClr val="FF6600"/>
                </a:solidFill>
                <a:ea typeface="ＭＳ Ｐゴシック" charset="-128"/>
              </a:rPr>
              <a:t>guess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id="</a:t>
            </a:r>
            <a:r>
              <a:rPr lang="en-US" altLang="en-US" sz="2700" dirty="0" err="1">
                <a:solidFill>
                  <a:srgbClr val="00FF00"/>
                </a:solidFill>
                <a:ea typeface="ＭＳ Ｐゴシック" charset="-128"/>
              </a:rPr>
              <a:t>yourid</a:t>
            </a:r>
            <a:r>
              <a:rPr lang="en-US" altLang="en-US" sz="2700" dirty="0">
                <a:solidFill>
                  <a:srgbClr val="00FF00"/>
                </a:solidFill>
                <a:ea typeface="ＭＳ Ｐゴシック" charset="-128"/>
              </a:rPr>
              <a:t>" /&gt;</a:t>
            </a:r>
          </a:p>
        </p:txBody>
      </p:sp>
      <p:cxnSp>
        <p:nvCxnSpPr>
          <p:cNvPr id="17417" name="Straight Arrow Connector 2"/>
          <p:cNvCxnSpPr>
            <a:cxnSpLocks noChangeShapeType="1"/>
            <a:stCxn id="17410" idx="1"/>
          </p:cNvCxnSpPr>
          <p:nvPr/>
        </p:nvCxnSpPr>
        <p:spPr bwMode="auto">
          <a:xfrm flipH="1">
            <a:off x="2324101" y="2042584"/>
            <a:ext cx="2343151" cy="1615016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11"/>
          <p:cNvCxnSpPr>
            <a:cxnSpLocks noChangeShapeType="1"/>
            <a:stCxn id="17411" idx="1"/>
          </p:cNvCxnSpPr>
          <p:nvPr/>
        </p:nvCxnSpPr>
        <p:spPr bwMode="auto">
          <a:xfrm flipH="1" flipV="1">
            <a:off x="2381252" y="3714752"/>
            <a:ext cx="1771649" cy="679449"/>
          </a:xfrm>
          <a:prstGeom prst="straightConnector1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649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5600">
                <a:solidFill>
                  <a:srgbClr val="FFCC66"/>
                </a:solidFill>
              </a:rPr>
              <a:t>Rules of the POST/GET Choice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60903"/>
            <a:r>
              <a:rPr lang="en-US" altLang="x-none" sz="2667" dirty="0"/>
              <a:t>POST is used when data is being created or modified.</a:t>
            </a:r>
          </a:p>
          <a:p>
            <a:pPr marL="560903"/>
            <a:r>
              <a:rPr lang="en-US" altLang="x-none" sz="2667" dirty="0"/>
              <a:t>GET is used when your are reading or searching things</a:t>
            </a:r>
            <a:r>
              <a:rPr lang="en-US" altLang="x-none" sz="2667" dirty="0" smtClean="0"/>
              <a:t>.</a:t>
            </a:r>
          </a:p>
          <a:p>
            <a:pPr marL="560903"/>
            <a:r>
              <a:rPr lang="en-US" altLang="x-none" sz="2667" dirty="0" smtClean="0"/>
              <a:t>GET should never be used to insert, modify or delete data.</a:t>
            </a:r>
            <a:endParaRPr lang="en-US" altLang="x-none" sz="2667" dirty="0"/>
          </a:p>
          <a:p>
            <a:pPr marL="560903"/>
            <a:r>
              <a:rPr lang="en-US" altLang="x-none" sz="2667" dirty="0"/>
              <a:t>Web search spiders will follow GET URLs but generally not POST URLs.</a:t>
            </a:r>
          </a:p>
          <a:p>
            <a:pPr marL="560903"/>
            <a:r>
              <a:rPr lang="en-US" altLang="x-none" sz="2667" dirty="0"/>
              <a:t>GET URLs should be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idempotent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- the same URL should give the </a:t>
            </a:r>
            <a:r>
              <a:rPr lang="ja-JP" altLang="en-US" sz="2667" dirty="0">
                <a:latin typeface="Arial" charset="0"/>
              </a:rPr>
              <a:t>“</a:t>
            </a:r>
            <a:r>
              <a:rPr lang="en-US" altLang="ja-JP" sz="2667" dirty="0"/>
              <a:t>same thing</a:t>
            </a:r>
            <a:r>
              <a:rPr lang="ja-JP" altLang="en-US" sz="2667" dirty="0">
                <a:latin typeface="Arial" charset="0"/>
              </a:rPr>
              <a:t>”</a:t>
            </a:r>
            <a:r>
              <a:rPr lang="en-US" altLang="ja-JP" sz="2667" dirty="0"/>
              <a:t> each time you access it.</a:t>
            </a:r>
          </a:p>
          <a:p>
            <a:pPr marL="560903"/>
            <a:r>
              <a:rPr lang="en-US" altLang="x-none" sz="2667" dirty="0"/>
              <a:t>GET has an upper limit of the number of bytes of parameters and values (think about 2K).</a:t>
            </a:r>
          </a:p>
        </p:txBody>
      </p:sp>
    </p:spTree>
    <p:extLst>
      <p:ext uri="{BB962C8B-B14F-4D97-AF65-F5344CB8AC3E}">
        <p14:creationId xmlns:p14="http://schemas.microsoft.com/office/powerpoint/2010/main" val="83580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 in 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2965</TotalTime>
  <Words>3194</Words>
  <Application>Microsoft Macintosh PowerPoint</Application>
  <PresentationFormat>Widescreen</PresentationFormat>
  <Paragraphs>548</Paragraphs>
  <Slides>60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3" baseType="lpstr">
      <vt:lpstr>Calibri</vt:lpstr>
      <vt:lpstr>Calibri Light</vt:lpstr>
      <vt:lpstr>Courier</vt:lpstr>
      <vt:lpstr>Courier New Bold</vt:lpstr>
      <vt:lpstr>Gill Sans</vt:lpstr>
      <vt:lpstr>Helvetica</vt:lpstr>
      <vt:lpstr>Mangal</vt:lpstr>
      <vt:lpstr>ＭＳ Ｐゴシック</vt:lpstr>
      <vt:lpstr>Wingdings</vt:lpstr>
      <vt:lpstr>ヒラギノ角ゴ ProN W3</vt:lpstr>
      <vt:lpstr>游ゴシック</vt:lpstr>
      <vt:lpstr>Arial</vt:lpstr>
      <vt:lpstr>Office Theme</vt:lpstr>
      <vt:lpstr>Form Processing</vt:lpstr>
      <vt:lpstr>Forms gather data and send it to the server</vt:lpstr>
      <vt:lpstr>Forms GET vs. POST</vt:lpstr>
      <vt:lpstr>Utility Code – Dump a Dictionary</vt:lpstr>
      <vt:lpstr>PowerPoint Presentation</vt:lpstr>
      <vt:lpstr>PowerPoint Presentation</vt:lpstr>
      <vt:lpstr>Passing Parameters to The Server</vt:lpstr>
      <vt:lpstr>Rules of the POST/GET Choice</vt:lpstr>
      <vt:lpstr>FORMS in HTML</vt:lpstr>
      <vt:lpstr>Pre HTML5 Input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HTML5 Input Types</vt:lpstr>
      <vt:lpstr>PowerPoint Presentation</vt:lpstr>
      <vt:lpstr>Cross-Site-Request-Forgery (CSRF)</vt:lpstr>
      <vt:lpstr>CSRF Attack</vt:lpstr>
      <vt:lpstr>CSRF Defense</vt:lpstr>
      <vt:lpstr>Scenario: Time to Change a Student Grade</vt:lpstr>
      <vt:lpstr>Attack (without CSRF)</vt:lpstr>
      <vt:lpstr>With CSRF</vt:lpstr>
      <vt:lpstr>CSRF Attack Blocked</vt:lpstr>
      <vt:lpstr>PowerPoint Presentation</vt:lpstr>
      <vt:lpstr>Enabling CSRF defense in Django</vt:lpstr>
      <vt:lpstr>CSRF in forms</vt:lpstr>
      <vt:lpstr>Remember…..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Django CSRF in Templates</vt:lpstr>
      <vt:lpstr>Utility Code for Guesses</vt:lpstr>
      <vt:lpstr>PowerPoint Presentation</vt:lpstr>
      <vt:lpstr>PowerPoint Presentation</vt:lpstr>
      <vt:lpstr>PowerPoint Presentation</vt:lpstr>
      <vt:lpstr>PowerPoint Presentation</vt:lpstr>
      <vt:lpstr>POST-Refresh … Oops!</vt:lpstr>
      <vt:lpstr>Remember this?</vt:lpstr>
      <vt:lpstr>POST / Refresh / </vt:lpstr>
      <vt:lpstr>PowerPoint Presentation</vt:lpstr>
      <vt:lpstr>Don't Allow Double Posts</vt:lpstr>
      <vt:lpstr>POST-REDIRECT-GET-Refresh</vt:lpstr>
      <vt:lpstr>POST Redirect Rule</vt:lpstr>
      <vt:lpstr>Review: HTTP Status Codes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response to a POST must be a redirect</vt:lpstr>
      <vt:lpstr>Summary</vt:lpstr>
      <vt:lpstr>Acknowledgements / Contributions</vt:lpstr>
      <vt:lpstr>Additional Source Information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201</cp:revision>
  <dcterms:created xsi:type="dcterms:W3CDTF">2019-01-19T02:12:54Z</dcterms:created>
  <dcterms:modified xsi:type="dcterms:W3CDTF">2020-01-31T14:10:40Z</dcterms:modified>
</cp:coreProperties>
</file>