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8" r:id="rId2"/>
    <p:sldId id="312" r:id="rId3"/>
    <p:sldId id="357" r:id="rId4"/>
    <p:sldId id="274" r:id="rId5"/>
    <p:sldId id="304" r:id="rId6"/>
    <p:sldId id="305" r:id="rId7"/>
    <p:sldId id="306" r:id="rId8"/>
    <p:sldId id="284" r:id="rId9"/>
    <p:sldId id="342" r:id="rId10"/>
    <p:sldId id="316" r:id="rId11"/>
    <p:sldId id="315" r:id="rId12"/>
    <p:sldId id="317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59" r:id="rId21"/>
    <p:sldId id="326" r:id="rId22"/>
    <p:sldId id="344" r:id="rId23"/>
    <p:sldId id="328" r:id="rId24"/>
    <p:sldId id="346" r:id="rId25"/>
    <p:sldId id="343" r:id="rId26"/>
    <p:sldId id="345" r:id="rId27"/>
    <p:sldId id="330" r:id="rId28"/>
    <p:sldId id="340" r:id="rId29"/>
    <p:sldId id="350" r:id="rId30"/>
    <p:sldId id="349" r:id="rId31"/>
    <p:sldId id="341" r:id="rId32"/>
    <p:sldId id="347" r:id="rId33"/>
    <p:sldId id="348" r:id="rId34"/>
    <p:sldId id="311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2"/>
    <p:restoredTop sz="94586"/>
  </p:normalViewPr>
  <p:slideViewPr>
    <p:cSldViewPr snapToGrid="0" snapToObjects="1">
      <p:cViewPr>
        <p:scale>
          <a:sx n="71" d="100"/>
          <a:sy n="71" d="100"/>
        </p:scale>
        <p:origin x="145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0521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Database_normaliza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smtClean="0"/>
              <a:t>Removing Duplication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 smtClean="0"/>
              <a:t>Adding Links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a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physical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a Logical Model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7444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" idx="2"/>
          </p:cNvCxnSpPr>
          <p:nvPr/>
        </p:nvCxnSpPr>
        <p:spPr>
          <a:xfrm flipV="1">
            <a:off x="9768668" y="3421029"/>
            <a:ext cx="1004916" cy="230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0"/>
            <a:endCxn id="14" idx="2"/>
          </p:cNvCxnSpPr>
          <p:nvPr/>
        </p:nvCxnSpPr>
        <p:spPr>
          <a:xfrm flipV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 smtClean="0"/>
              <a:t>We add an </a:t>
            </a:r>
            <a:r>
              <a:rPr lang="en-US" i="1" dirty="0" smtClean="0"/>
              <a:t>automatically incrementing </a:t>
            </a:r>
            <a:r>
              <a:rPr lang="en-US" dirty="0" smtClean="0"/>
              <a:t>column to every row which we call the "</a:t>
            </a:r>
            <a:r>
              <a:rPr lang="en-US" dirty="0" smtClean="0">
                <a:solidFill>
                  <a:srgbClr val="FFFF00"/>
                </a:solidFill>
              </a:rPr>
              <a:t>Primary Key</a:t>
            </a:r>
            <a:r>
              <a:rPr lang="en-US" dirty="0" smtClean="0"/>
              <a:t>" for that row.   We often name the column "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" to indicate that it is the "identifier" for that row.</a:t>
            </a:r>
          </a:p>
          <a:p>
            <a:r>
              <a:rPr lang="en-US" dirty="0" smtClean="0"/>
              <a:t>When we add a column to a table that "points to" a row in another table we call it a "</a:t>
            </a:r>
            <a:r>
              <a:rPr lang="en-US" dirty="0" smtClean="0">
                <a:solidFill>
                  <a:srgbClr val="FFFF00"/>
                </a:solidFill>
              </a:rPr>
              <a:t>Foreign Key</a:t>
            </a:r>
            <a:r>
              <a:rPr lang="en-US" dirty="0" smtClean="0"/>
              <a:t>" and often include the name of the destination table in the column name like "</a:t>
            </a:r>
            <a:r>
              <a:rPr lang="en-US" dirty="0" err="1" smtClean="0">
                <a:solidFill>
                  <a:srgbClr val="FFFF00"/>
                </a:solidFill>
              </a:rPr>
              <a:t>lang_id</a:t>
            </a:r>
            <a:r>
              <a:rPr lang="en-US" dirty="0" smtClean="0"/>
              <a:t>"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 smtClean="0"/>
              <a:t>Physical / Logical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our ORM 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null=</a:t>
            </a:r>
            <a:r>
              <a:rPr lang="en-US" sz="15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</a:t>
            </a:r>
            <a:r>
              <a:rPr lang="en-US" dirty="0" err="1" smtClean="0"/>
              <a:t>bookone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,... 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 smtClean="0"/>
              <a:t>From </a:t>
            </a:r>
            <a:r>
              <a:rPr lang="en-US" dirty="0" smtClean="0"/>
              <a:t>Model to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>
                <a:latin typeface="Menlo-Regular" charset="0"/>
              </a:rPr>
              <a:t>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</a:t>
            </a:r>
            <a:r>
              <a:rPr lang="de-DE" sz="1300" dirty="0" smtClean="0">
                <a:latin typeface="Menlo-Regular" charset="0"/>
              </a:rPr>
              <a:t>NULL,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 smtClean="0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DEFERRABLE INITIALLY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</a:t>
            </a:r>
            <a:r>
              <a:rPr lang="de-DE" sz="1300" dirty="0" smtClean="0">
                <a:latin typeface="Menlo-Regular" charset="0"/>
              </a:rPr>
              <a:t>NULL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  DEFERRABLE 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INITIALLY 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 smtClean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 smtClean="0"/>
              <a:t>What do we do when a row in one table points to a row in a "foreign" table via a </a:t>
            </a:r>
            <a:r>
              <a:rPr lang="en-US" dirty="0" err="1" smtClean="0"/>
              <a:t>forgign</a:t>
            </a:r>
            <a:r>
              <a:rPr lang="en-US" dirty="0" smtClean="0"/>
              <a:t>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 smtClean="0"/>
              <a:t>set_null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Keep the row but set foreign key to null</a:t>
            </a:r>
          </a:p>
          <a:p>
            <a:pPr lvl="1"/>
            <a:r>
              <a:rPr lang="en-US" dirty="0" err="1" smtClean="0"/>
              <a:t>on_delete</a:t>
            </a:r>
            <a:r>
              <a:rPr lang="en-US" dirty="0" smtClean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/2.2/ref/models/fields/#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Models in the </a:t>
            </a:r>
            <a:br>
              <a:rPr lang="en-US" dirty="0" smtClean="0"/>
            </a:br>
            <a:r>
              <a:rPr lang="en-US" dirty="0" smtClean="0"/>
              <a:t>Django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Book,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book.</a:t>
            </a:r>
            <a:r>
              <a:rPr lang="en-US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Coming Up</a:t>
            </a:r>
            <a:br>
              <a:rPr lang="en-US" dirty="0" smtClean="0"/>
            </a:br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 between Book and Genre is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3"/>
            <a:ext cx="3586163" cy="2671117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</a:t>
            </a:r>
            <a:r>
              <a:rPr lang="en-US" dirty="0" err="1" smtClean="0">
                <a:solidFill>
                  <a:srgbClr val="FFFF00"/>
                </a:solidFill>
              </a:rPr>
              <a:t>hav</a:t>
            </a:r>
            <a:r>
              <a:rPr lang="en-US" dirty="0" smtClean="0">
                <a:solidFill>
                  <a:srgbClr val="FFFF00"/>
                </a:solidFill>
              </a:rPr>
              <a:t>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theory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special 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1496</TotalTime>
  <Words>2124</Words>
  <Application>Microsoft Macintosh PowerPoint</Application>
  <PresentationFormat>Widescreen</PresentationFormat>
  <Paragraphs>982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Cabin</vt:lpstr>
      <vt:lpstr>Calibri</vt:lpstr>
      <vt:lpstr>Calibri Light</vt:lpstr>
      <vt:lpstr>Courier</vt:lpstr>
      <vt:lpstr>Gill Sans</vt:lpstr>
      <vt:lpstr>Helvetica</vt:lpstr>
      <vt:lpstr>Mangal</vt:lpstr>
      <vt:lpstr>Menlo-Regular</vt:lpstr>
      <vt:lpstr>ＭＳ Ｐゴシック</vt:lpstr>
      <vt:lpstr>ヒラギノ角ゴ ProN W3</vt:lpstr>
      <vt:lpstr>Office Theme</vt:lpstr>
      <vt:lpstr>Data Modelling One to Many</vt:lpstr>
      <vt:lpstr>PowerPoint Presentation</vt:lpstr>
      <vt:lpstr>Model Design</vt:lpstr>
      <vt:lpstr>Model Design</vt:lpstr>
      <vt:lpstr>PowerPoint Presentation</vt:lpstr>
      <vt:lpstr>PowerPoint Presentation</vt:lpstr>
      <vt:lpstr>PowerPoint Presentation</vt:lpstr>
      <vt:lpstr>Database Normalization (3NF)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Using Models in the  Django Shell</vt:lpstr>
      <vt:lpstr>PowerPoint Presentation</vt:lpstr>
      <vt:lpstr>PowerPoint Presentation</vt:lpstr>
      <vt:lpstr>Coming Up Many-to-Many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111</cp:revision>
  <dcterms:created xsi:type="dcterms:W3CDTF">2019-01-19T02:12:54Z</dcterms:created>
  <dcterms:modified xsi:type="dcterms:W3CDTF">2020-02-14T01:52:24Z</dcterms:modified>
</cp:coreProperties>
</file>