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281" r:id="rId23"/>
    <p:sldId id="273" r:id="rId24"/>
    <p:sldId id="3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4586"/>
  </p:normalViewPr>
  <p:slideViewPr>
    <p:cSldViewPr snapToGrid="0" snapToObjects="1">
      <p:cViewPr>
        <p:scale>
          <a:sx n="89" d="100"/>
          <a:sy n="89"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2/13/20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2/13/20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2/13/20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2/13/20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smtClean="0"/>
              <a:t>A simple form</a:t>
            </a:r>
            <a:endParaRPr lang="en-US"/>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smtClean="0">
                <a:solidFill>
                  <a:srgbClr val="FFFF00"/>
                </a:solidFill>
                <a:latin typeface="Menlo" charset="0"/>
              </a:rPr>
              <a:t>dj4e-samples/form/</a:t>
            </a:r>
            <a:r>
              <a:rPr lang="en-US" dirty="0" err="1" smtClean="0">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40258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a form object</a:t>
            </a:r>
            <a:endParaRPr lang="en-US" dirty="0"/>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smtClean="0">
                <a:solidFill>
                  <a:srgbClr val="C1651C"/>
                </a:solidFill>
                <a:latin typeface="Courier" charset="0"/>
                <a:ea typeface="Courier" charset="0"/>
                <a:cs typeface="Courier" charset="0"/>
              </a:rPr>
              <a:t>class</a:t>
            </a:r>
            <a:r>
              <a:rPr lang="en-US" sz="1600" dirty="0" smtClean="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smtClean="0">
                <a:solidFill>
                  <a:srgbClr val="000000"/>
                </a:solidFill>
                <a:latin typeface="Courier" charset="0"/>
                <a:ea typeface="Courier" charset="0"/>
                <a:cs typeface="Courier" charset="0"/>
              </a:rPr>
              <a:t>validators.MinLengthValidator</a:t>
            </a:r>
            <a:r>
              <a:rPr lang="en-US" sz="1600" dirty="0" smtClean="0">
                <a:solidFill>
                  <a:srgbClr val="000000"/>
                </a:solidFill>
                <a:latin typeface="Courier" charset="0"/>
                <a:ea typeface="Courier" charset="0"/>
                <a:cs typeface="Courier" charset="0"/>
              </a:rPr>
              <a:t>(</a:t>
            </a:r>
            <a:r>
              <a:rPr lang="en-US" sz="1600" dirty="0" smtClean="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a:t>
            </a:r>
            <a:r>
              <a:rPr lang="en-US" sz="1400" dirty="0" smtClean="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td&gt;&lt;input type="text" name="title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type="number" name="mileage" required id="</a:t>
            </a:r>
            <a:r>
              <a:rPr lang="en-US" sz="1400" dirty="0" err="1">
                <a:solidFill>
                  <a:srgbClr val="000000"/>
                </a:solidFill>
                <a:latin typeface="Courier" charset="0"/>
                <a:ea typeface="Courier" charset="0"/>
                <a:cs typeface="Courier" charset="0"/>
              </a:rPr>
              <a:t>id_mileage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Purchase </a:t>
            </a:r>
            <a:r>
              <a:rPr lang="en-US" sz="1400" dirty="0">
                <a:solidFill>
                  <a:srgbClr val="000000"/>
                </a:solidFill>
                <a:latin typeface="Courier" charset="0"/>
                <a:ea typeface="Courier" charset="0"/>
                <a:cs typeface="Courier" charset="0"/>
              </a:rPr>
              <a:t>date:&lt;/label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type="text" name="</a:t>
            </a:r>
            <a:r>
              <a:rPr lang="en-US" sz="1400" dirty="0" err="1" smtClean="0">
                <a:solidFill>
                  <a:srgbClr val="000000"/>
                </a:solidFill>
                <a:latin typeface="Courier" charset="0"/>
                <a:ea typeface="Courier" charset="0"/>
                <a:cs typeface="Courier" charset="0"/>
              </a:rPr>
              <a:t>purchase_date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dj4e-samples/form/templates/form/</a:t>
            </a:r>
            <a:r>
              <a:rPr lang="en-US" dirty="0" err="1" smtClean="0">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existing data into a form</a:t>
            </a:r>
            <a:endParaRPr lang="en-US" dirty="0"/>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 in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Data Errors</a:t>
            </a:r>
            <a:endParaRPr lang="en-US" dirty="0"/>
          </a:p>
        </p:txBody>
      </p:sp>
      <p:sp>
        <p:nvSpPr>
          <p:cNvPr id="5" name="Content Placeholder 4"/>
          <p:cNvSpPr>
            <a:spLocks noGrp="1"/>
          </p:cNvSpPr>
          <p:nvPr>
            <p:ph idx="1"/>
          </p:nvPr>
        </p:nvSpPr>
        <p:spPr>
          <a:xfrm>
            <a:off x="838200" y="1825625"/>
            <a:ext cx="5067423" cy="4351338"/>
          </a:xfrm>
        </p:spPr>
        <p:txBody>
          <a:bodyPr/>
          <a:lstStyle/>
          <a:p>
            <a:r>
              <a:rPr lang="en-US" dirty="0" smtClean="0"/>
              <a:t>Sometimes there are validation rules when you are filling out a form.</a:t>
            </a:r>
          </a:p>
          <a:p>
            <a:r>
              <a:rPr lang="en-US" dirty="0" smtClean="0"/>
              <a:t>When you submit the form, the view code checks the data to see if there are errors</a:t>
            </a:r>
          </a:p>
          <a:p>
            <a:r>
              <a:rPr lang="en-US" dirty="0" smtClean="0"/>
              <a:t>If there are errors, data is not saved and the user is notified and usually given a chance to edit </a:t>
            </a:r>
            <a:r>
              <a:rPr lang="en-US" smtClean="0"/>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form validation</a:t>
            </a:r>
            <a:endParaRPr lang="en-US" dirty="0"/>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solidFill>
                  <a:srgbClr val="000000"/>
                </a:solidFill>
                <a:latin typeface="Menlo-Regular" charset="0"/>
              </a:rPr>
              <a:t>validators.MinLengthValidator</a:t>
            </a:r>
            <a:r>
              <a:rPr lang="en-US" dirty="0" smtClean="0">
                <a:solidFill>
                  <a:srgbClr val="000000"/>
                </a:solidFill>
                <a:latin typeface="Menlo-Regular" charset="0"/>
              </a:rPr>
              <a:t>(</a:t>
            </a:r>
            <a:r>
              <a:rPr lang="en-US" dirty="0" smtClean="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smtClean="0">
                <a:solidFill>
                  <a:srgbClr val="B42419"/>
                </a:solidFill>
                <a:latin typeface="Menlo-Regular" charset="0"/>
              </a:rPr>
              <a: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endParaRPr lang="en-US" dirty="0">
              <a:solidFill>
                <a:srgbClr val="000000"/>
              </a:solidFill>
              <a:latin typeface="Menlo-Regular" charset="0"/>
            </a:endParaRP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/2.1/ref/validators/</a:t>
            </a:r>
          </a:p>
        </p:txBody>
      </p:sp>
      <p:sp>
        <p:nvSpPr>
          <p:cNvPr id="8" name="Rectangle 7"/>
          <p:cNvSpPr/>
          <p:nvPr/>
        </p:nvSpPr>
        <p:spPr>
          <a:xfrm>
            <a:off x="709539" y="1732239"/>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smtClean="0">
                <a:solidFill>
                  <a:srgbClr val="2EAEBB"/>
                </a:solidFill>
                <a:latin typeface="Courier" charset="0"/>
                <a:ea typeface="Courier" charset="0"/>
                <a:cs typeface="Courier" charset="0"/>
              </a:rPr>
              <a:t>Validate</a:t>
            </a:r>
            <a:r>
              <a:rPr lang="en-US" sz="1700" b="1" dirty="0" smtClean="0">
                <a:solidFill>
                  <a:srgbClr val="000000"/>
                </a:solidFill>
                <a:latin typeface="Courier" charset="0"/>
                <a:ea typeface="Courier" charset="0"/>
                <a:cs typeface="Courier" charset="0"/>
              </a:rPr>
              <a: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smtClean="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 Save the Data</a:t>
            </a:r>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a:t>
            </a:r>
            <a:r>
              <a:rPr lang="en-US" sz="1700" b="1" dirty="0" smtClean="0">
                <a:solidFill>
                  <a:srgbClr val="C1651C"/>
                </a:solidFill>
                <a:latin typeface="Courier" charset="0"/>
                <a:ea typeface="Courier" charset="0"/>
                <a:cs typeface="Courier" charset="0"/>
              </a:rPr>
              <a:t>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GET</a:t>
            </a:r>
            <a:endParaRPr lang="en-US">
              <a:solidFill>
                <a:schemeClr val="tx1"/>
              </a:solidFill>
            </a:endParaRP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8" name="Rectangle 7"/>
          <p:cNvSpPr/>
          <p:nvPr/>
        </p:nvSpPr>
        <p:spPr>
          <a:xfrm>
            <a:off x="521248" y="5662374"/>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 If there are no errors, we would save the data</a:t>
            </a:r>
            <a:r>
              <a:rPr lang="en-US" sz="1600" b="1" dirty="0" smtClean="0">
                <a:solidFill>
                  <a:srgbClr val="000000"/>
                </a:solidFill>
                <a:latin typeface="Courier" charset="0"/>
                <a:ea typeface="Courier" charset="0"/>
                <a:cs typeface="Courier" charset="0"/>
              </a:rPr>
              <a:t/>
            </a:r>
            <a:br>
              <a:rPr lang="en-US" sz="1600" b="1" dirty="0" smtClean="0">
                <a:solidFill>
                  <a:srgbClr val="000000"/>
                </a:solidFill>
                <a:latin typeface="Courier" charset="0"/>
                <a:ea typeface="Courier" charset="0"/>
                <a:cs typeface="Courier" charset="0"/>
              </a:rPr>
            </a:br>
            <a:r>
              <a:rPr lang="en-US" sz="1600" b="1" dirty="0" smtClean="0">
                <a:solidFill>
                  <a:srgbClr val="000000"/>
                </a:solidFill>
                <a:latin typeface="Courier" charset="0"/>
                <a:ea typeface="Courier" charset="0"/>
                <a:cs typeface="Courier" charset="0"/>
              </a:rPr>
              <a:t> </a:t>
            </a:r>
            <a:r>
              <a:rPr lang="en-US" sz="1600" b="1" dirty="0" smtClean="0">
                <a:solidFill>
                  <a:srgbClr val="C1651C"/>
                </a:solidFill>
                <a:latin typeface="Courier" charset="0"/>
                <a:ea typeface="Courier" charset="0"/>
                <a:cs typeface="Courier" charset="0"/>
              </a:rPr>
              <a:t>       return</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a:t>
            </a:r>
            <a:endParaRPr lang="en-US" dirty="0">
              <a:solidFill>
                <a:schemeClr val="tx1"/>
              </a:solidFill>
            </a:endParaRP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 If there are no errors, we would save the </a:t>
            </a:r>
            <a:r>
              <a:rPr lang="en-US" sz="1700" b="1" dirty="0" smtClean="0">
                <a:solidFill>
                  <a:srgbClr val="000000"/>
                </a:solidFill>
                <a:latin typeface="Courier" charset="0"/>
                <a:ea typeface="Courier" charset="0"/>
                <a:cs typeface="Courier" charset="0"/>
              </a:rPr>
              <a:t>data</a:t>
            </a:r>
          </a:p>
          <a:p>
            <a:r>
              <a:rPr lang="en-US" sz="1700" b="1" dirty="0" smtClean="0">
                <a:solidFill>
                  <a:srgbClr val="C1651C"/>
                </a:solidFill>
                <a:latin typeface="Courier" charset="0"/>
                <a:ea typeface="Courier" charset="0"/>
                <a:cs typeface="Courier" charset="0"/>
              </a:rPr>
              <a:t>        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Tree>
    <p:extLst>
      <p:ext uri="{BB962C8B-B14F-4D97-AF65-F5344CB8AC3E}">
        <p14:creationId xmlns:p14="http://schemas.microsoft.com/office/powerpoint/2010/main" val="67662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smtClean="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smtClean="0"/>
              <a:t>Django </a:t>
            </a:r>
            <a:r>
              <a:rPr lang="en-US" altLang="x-none" dirty="0" smtClean="0"/>
              <a:t>forms</a:t>
            </a:r>
          </a:p>
          <a:p>
            <a:pPr marL="385365">
              <a:defRPr/>
            </a:pPr>
            <a:r>
              <a:rPr lang="en-US" altLang="x-none" dirty="0" smtClean="0"/>
              <a:t>Form Validation</a:t>
            </a:r>
          </a:p>
          <a:p>
            <a:pPr marL="385365">
              <a:defRPr/>
            </a:pPr>
            <a:r>
              <a:rPr lang="en-US" altLang="x-none" dirty="0" smtClean="0"/>
              <a:t>We will learn more features of Django form objects</a:t>
            </a:r>
          </a:p>
        </p:txBody>
      </p:sp>
    </p:spTree>
    <p:extLst>
      <p:ext uri="{BB962C8B-B14F-4D97-AF65-F5344CB8AC3E}">
        <p14:creationId xmlns:p14="http://schemas.microsoft.com/office/powerpoint/2010/main" val="1885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smtClean="0"/>
              <a:t>Portions of the text of these slides is adapted from the text </a:t>
            </a:r>
            <a:r>
              <a:rPr lang="en-US" altLang="en-US" sz="1600" dirty="0" smtClean="0">
                <a:hlinkClick r:id="rId2"/>
              </a:rPr>
              <a:t>www.djangoproject.org</a:t>
            </a:r>
            <a:r>
              <a:rPr lang="en-US" altLang="en-US" sz="1600" dirty="0" smtClean="0"/>
              <a:t> web site.  Those slides which use text from that site have a reference to the original text on that site. </a:t>
            </a:r>
            <a:r>
              <a:rPr lang="en-US" sz="1600" dirty="0"/>
              <a:t>Django is licensed under the three-clause BSD </a:t>
            </a:r>
            <a:r>
              <a:rPr lang="en-US" sz="1600" dirty="0" smtClean="0"/>
              <a:t>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Django's role in forms  (DRY)</a:t>
            </a:r>
            <a:endParaRPr lang="en-US" dirty="0"/>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a:t>
            </a:r>
            <a:r>
              <a:rPr lang="en-US" sz="1900" dirty="0" smtClean="0">
                <a:solidFill>
                  <a:srgbClr val="09442A"/>
                </a:solidFill>
              </a:rPr>
              <a:t>processing. Django’s </a:t>
            </a:r>
            <a:r>
              <a:rPr lang="en-US" sz="1900" dirty="0">
                <a:solidFill>
                  <a:srgbClr val="09442A"/>
                </a:solidFill>
              </a:rPr>
              <a:t>form functionality can simplify and automate vast portions of this work, and can also do it more securely than most programmers would be able to do in code they wrote themselves</a:t>
            </a:r>
            <a:r>
              <a:rPr lang="en-US" sz="1900" dirty="0" smtClean="0">
                <a:solidFill>
                  <a:srgbClr val="09442A"/>
                </a:solidFill>
              </a:rPr>
              <a:t>.</a:t>
            </a:r>
          </a:p>
          <a:p>
            <a:endParaRPr lang="en-US" sz="1900" dirty="0">
              <a:solidFill>
                <a:srgbClr val="09442A"/>
              </a:solidFill>
            </a:endParaRPr>
          </a:p>
          <a:p>
            <a:r>
              <a:rPr lang="en-US" sz="1900" dirty="0">
                <a:solidFill>
                  <a:srgbClr val="09442A"/>
                </a:solidFill>
              </a:rPr>
              <a:t>Django handles three distinct parts of the work involved in forms</a:t>
            </a:r>
            <a:r>
              <a:rPr lang="en-US" sz="1900" dirty="0" smtClean="0">
                <a:solidFill>
                  <a:srgbClr val="09442A"/>
                </a:solidFill>
              </a:rPr>
              <a:t>:</a:t>
            </a:r>
            <a:endParaRPr lang="en-US" sz="1900" dirty="0">
              <a:solidFill>
                <a:srgbClr val="09442A"/>
              </a:solidFill>
            </a:endParaRP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a:t>
            </a:r>
            <a:r>
              <a:rPr lang="en-US" sz="1900" dirty="0" smtClean="0">
                <a:solidFill>
                  <a:srgbClr val="09442A"/>
                </a:solidFill>
              </a:rPr>
              <a:t>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takes a lot of CSS to make forms pretty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Handling Flow is Actually Complex</a:t>
            </a:r>
            <a:endParaRPr lang="en-US" dirty="0"/>
          </a:p>
        </p:txBody>
      </p:sp>
      <p:sp>
        <p:nvSpPr>
          <p:cNvPr id="3" name="Content Placeholder 2"/>
          <p:cNvSpPr>
            <a:spLocks noGrp="1"/>
          </p:cNvSpPr>
          <p:nvPr>
            <p:ph idx="1"/>
          </p:nvPr>
        </p:nvSpPr>
        <p:spPr/>
        <p:txBody>
          <a:bodyPr>
            <a:normAutofit lnSpcReduction="10000"/>
          </a:bodyPr>
          <a:lstStyle/>
          <a:p>
            <a:r>
              <a:rPr lang="en-US" dirty="0" smtClean="0"/>
              <a:t>Create</a:t>
            </a:r>
          </a:p>
          <a:p>
            <a:pPr lvl="1"/>
            <a:r>
              <a:rPr lang="en-US" dirty="0" smtClean="0"/>
              <a:t>Produce empty form, check post data for validity, re-display form with errors if necessary, add the data to the database, and redirect the user to a success page with a success message</a:t>
            </a:r>
          </a:p>
          <a:p>
            <a:r>
              <a:rPr lang="en-US" dirty="0" smtClean="0"/>
              <a:t>Update</a:t>
            </a:r>
          </a:p>
          <a:p>
            <a:pPr lvl="1"/>
            <a:r>
              <a:rPr lang="en-US" dirty="0" smtClean="0"/>
              <a:t>Load old data, form with old data, </a:t>
            </a:r>
            <a:r>
              <a:rPr lang="en-US" dirty="0"/>
              <a:t>check post data for validity, re-display form with </a:t>
            </a:r>
            <a:r>
              <a:rPr lang="en-US" dirty="0" smtClean="0"/>
              <a:t>errors </a:t>
            </a:r>
            <a:r>
              <a:rPr lang="en-US" dirty="0"/>
              <a:t>if necessary</a:t>
            </a:r>
            <a:r>
              <a:rPr lang="en-US" dirty="0" smtClean="0"/>
              <a:t>, update the </a:t>
            </a:r>
            <a:r>
              <a:rPr lang="en-US" dirty="0"/>
              <a:t>data to the database, and redirect the user to a success page with a success </a:t>
            </a:r>
            <a:r>
              <a:rPr lang="en-US" dirty="0" smtClean="0"/>
              <a:t>message</a:t>
            </a:r>
          </a:p>
          <a:p>
            <a:r>
              <a:rPr lang="en-US" dirty="0" smtClean="0"/>
              <a:t>Delete</a:t>
            </a:r>
          </a:p>
          <a:p>
            <a:pPr lvl="1"/>
            <a:r>
              <a:rPr lang="en-US" dirty="0" smtClean="0"/>
              <a:t>Load old data, produce confirmation page with a POST form, receive the post data, delete the record, </a:t>
            </a:r>
            <a:r>
              <a:rPr lang="en-US" dirty="0"/>
              <a:t>and redirect the user to a success page with a success </a:t>
            </a:r>
            <a:r>
              <a:rPr lang="en-US" dirty="0" smtClean="0"/>
              <a:t>message</a:t>
            </a:r>
          </a:p>
          <a:p>
            <a:endParaRPr lang="en-US" dirty="0"/>
          </a:p>
        </p:txBody>
      </p:sp>
    </p:spTree>
    <p:extLst>
      <p:ext uri="{BB962C8B-B14F-4D97-AF65-F5344CB8AC3E}">
        <p14:creationId xmlns:p14="http://schemas.microsoft.com/office/powerpoint/2010/main" val="1256369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smtClean="0"/>
              <a:t>Edit Form Flow</a:t>
            </a:r>
            <a:endParaRPr lang="en-US" dirty="0"/>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smtClean="0"/>
              <a:t>Edit Data</a:t>
            </a:r>
            <a:endParaRPr lang="en-US" dirty="0"/>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smtClean="0"/>
              <a:t>Error  404 Page</a:t>
            </a:r>
            <a:endParaRPr lang="en-US" dirty="0"/>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smtClean="0"/>
              <a:t>Delete Form Flow</a:t>
            </a:r>
            <a:endParaRPr lang="en-US" dirty="0"/>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smtClean="0"/>
              <a:t>Confirmation Form</a:t>
            </a:r>
            <a:endParaRPr lang="en-US" dirty="0"/>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smtClean="0"/>
              <a:t>Yes</a:t>
            </a:r>
            <a:endParaRPr lang="en-US" dirty="0"/>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smtClean="0"/>
              <a:t>POST with key</a:t>
            </a:r>
            <a:endParaRPr lang="en-US" dirty="0"/>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smtClean="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smtClean="0">
                <a:solidFill>
                  <a:schemeClr val="bg1"/>
                </a:solidFill>
              </a:rPr>
              <a:t>Delete</a:t>
            </a:r>
            <a:endParaRPr lang="en-US" dirty="0">
              <a:solidFill>
                <a:schemeClr val="bg1"/>
              </a:solidFill>
            </a:endParaRP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forms act as "glue"</a:t>
            </a:r>
            <a:endParaRPr lang="en-US" dirty="0"/>
          </a:p>
        </p:txBody>
      </p:sp>
      <p:sp>
        <p:nvSpPr>
          <p:cNvPr id="3" name="Content Placeholder 2"/>
          <p:cNvSpPr>
            <a:spLocks noGrp="1"/>
          </p:cNvSpPr>
          <p:nvPr>
            <p:ph idx="1"/>
          </p:nvPr>
        </p:nvSpPr>
        <p:spPr>
          <a:xfrm>
            <a:off x="838200" y="1825625"/>
            <a:ext cx="10515600" cy="3246438"/>
          </a:xfrm>
        </p:spPr>
        <p:txBody>
          <a:bodyPr/>
          <a:lstStyle/>
          <a:p>
            <a:r>
              <a:rPr lang="en-US" dirty="0" smtClean="0"/>
              <a:t>Generate the necessary HTML to send to the browser</a:t>
            </a:r>
          </a:p>
          <a:p>
            <a:pPr lvl="1"/>
            <a:r>
              <a:rPr lang="en-US" dirty="0" smtClean="0"/>
              <a:t>Allow for consistent look and feel across all the forms in an application</a:t>
            </a:r>
          </a:p>
          <a:p>
            <a:r>
              <a:rPr lang="en-US" dirty="0" smtClean="0"/>
              <a:t>Receive the POST data coming back from the browser</a:t>
            </a:r>
          </a:p>
          <a:p>
            <a:r>
              <a:rPr lang="en-US" dirty="0" smtClean="0"/>
              <a:t>Validate the incoming POST data and produce HTML for an error screen if necessary</a:t>
            </a:r>
          </a:p>
          <a:p>
            <a:r>
              <a:rPr lang="en-US" dirty="0" smtClean="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2984</TotalTime>
  <Words>1621</Words>
  <Application>Microsoft Macintosh PowerPoint</Application>
  <PresentationFormat>Widescreen</PresentationFormat>
  <Paragraphs>344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Calibri Light</vt:lpstr>
      <vt:lpstr>Courier</vt:lpstr>
      <vt:lpstr>Gill Sans</vt:lpstr>
      <vt:lpstr>Helvetica</vt:lpstr>
      <vt:lpstr>Menlo</vt:lpstr>
      <vt:lpstr>Menlo-Regular</vt:lpstr>
      <vt:lpstr>ＭＳ Ｐゴシック</vt:lpstr>
      <vt:lpstr>ヒラギノ角ゴ ProN W3</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202</cp:revision>
  <dcterms:created xsi:type="dcterms:W3CDTF">2019-01-19T02:12:54Z</dcterms:created>
  <dcterms:modified xsi:type="dcterms:W3CDTF">2020-02-14T01:51:40Z</dcterms:modified>
</cp:coreProperties>
</file>