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sldIdLst>
    <p:sldId id="258" r:id="rId2"/>
    <p:sldId id="282" r:id="rId3"/>
    <p:sldId id="283" r:id="rId4"/>
    <p:sldId id="286" r:id="rId5"/>
    <p:sldId id="353" r:id="rId6"/>
    <p:sldId id="285" r:id="rId7"/>
    <p:sldId id="352" r:id="rId8"/>
    <p:sldId id="318" r:id="rId9"/>
    <p:sldId id="287" r:id="rId10"/>
    <p:sldId id="288" r:id="rId11"/>
    <p:sldId id="289" r:id="rId12"/>
    <p:sldId id="355" r:id="rId13"/>
    <p:sldId id="367" r:id="rId14"/>
    <p:sldId id="356" r:id="rId15"/>
    <p:sldId id="357" r:id="rId16"/>
    <p:sldId id="358" r:id="rId17"/>
    <p:sldId id="359" r:id="rId18"/>
    <p:sldId id="360" r:id="rId19"/>
    <p:sldId id="361" r:id="rId20"/>
    <p:sldId id="362" r:id="rId21"/>
    <p:sldId id="369" r:id="rId22"/>
    <p:sldId id="370" r:id="rId23"/>
    <p:sldId id="368" r:id="rId24"/>
    <p:sldId id="363" r:id="rId25"/>
    <p:sldId id="371" r:id="rId26"/>
    <p:sldId id="372" r:id="rId27"/>
    <p:sldId id="364" r:id="rId28"/>
    <p:sldId id="365" r:id="rId29"/>
    <p:sldId id="374" r:id="rId30"/>
    <p:sldId id="373" r:id="rId31"/>
    <p:sldId id="366" r:id="rId32"/>
    <p:sldId id="376" r:id="rId33"/>
    <p:sldId id="375" r:id="rId34"/>
    <p:sldId id="314" r:id="rId35"/>
    <p:sldId id="377" r:id="rId36"/>
    <p:sldId id="309" r:id="rId37"/>
    <p:sldId id="378" r:id="rId38"/>
    <p:sldId id="311" r:id="rId39"/>
    <p:sldId id="379" r:id="rId40"/>
    <p:sldId id="312" r:id="rId41"/>
    <p:sldId id="380" r:id="rId42"/>
    <p:sldId id="313" r:id="rId43"/>
    <p:sldId id="381" r:id="rId44"/>
    <p:sldId id="384" r:id="rId45"/>
    <p:sldId id="385" r:id="rId46"/>
    <p:sldId id="386" r:id="rId47"/>
    <p:sldId id="387" r:id="rId48"/>
    <p:sldId id="388" r:id="rId49"/>
    <p:sldId id="331" r:id="rId50"/>
    <p:sldId id="389" r:id="rId51"/>
    <p:sldId id="391" r:id="rId52"/>
    <p:sldId id="383" r:id="rId53"/>
    <p:sldId id="382" r:id="rId54"/>
    <p:sldId id="347" r:id="rId55"/>
    <p:sldId id="348" r:id="rId56"/>
    <p:sldId id="343" r:id="rId57"/>
    <p:sldId id="344" r:id="rId58"/>
    <p:sldId id="346" r:id="rId59"/>
    <p:sldId id="281" r:id="rId60"/>
    <p:sldId id="273" r:id="rId61"/>
    <p:sldId id="39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42A"/>
    <a:srgbClr val="0500FF"/>
    <a:srgbClr val="00FF00"/>
    <a:srgbClr val="000000"/>
    <a:srgbClr val="FF40FF"/>
    <a:srgbClr val="FF7F00"/>
    <a:srgbClr val="00FDFF"/>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90"/>
    <p:restoredTop sz="94586"/>
  </p:normalViewPr>
  <p:slideViewPr>
    <p:cSldViewPr snapToGrid="0" snapToObjects="1">
      <p:cViewPr>
        <p:scale>
          <a:sx n="89" d="100"/>
          <a:sy n="89" d="100"/>
        </p:scale>
        <p:origin x="112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9/30/19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fld id="{64EDD44A-CBA7-AD48-A835-5788FC7E2BF3}" type="slidenum">
              <a:rPr lang="en-US" altLang="x-none" sz="1200"/>
              <a:pPr/>
              <a:t>10</a:t>
            </a:fld>
            <a:endParaRPr lang="en-US" altLang="x-none" sz="1200"/>
          </a:p>
        </p:txBody>
      </p:sp>
    </p:spTree>
    <p:extLst>
      <p:ext uri="{BB962C8B-B14F-4D97-AF65-F5344CB8AC3E}">
        <p14:creationId xmlns:p14="http://schemas.microsoft.com/office/powerpoint/2010/main" val="1679591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fld id="{5AEDC517-1B11-AD4A-BBCA-4A5100C55EB5}" type="slidenum">
              <a:rPr lang="en-US" altLang="x-none" sz="1200"/>
              <a:pPr/>
              <a:t>36</a:t>
            </a:fld>
            <a:endParaRPr lang="en-US" altLang="x-none" sz="1200"/>
          </a:p>
        </p:txBody>
      </p:sp>
    </p:spTree>
    <p:extLst>
      <p:ext uri="{BB962C8B-B14F-4D97-AF65-F5344CB8AC3E}">
        <p14:creationId xmlns:p14="http://schemas.microsoft.com/office/powerpoint/2010/main" val="1609375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9/30/19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9/30/19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9/30/19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9/30/19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9/30/19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9/30/19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9/30/19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9/30/19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 Id="rId3"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jangoproject.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Form Processing</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 xmlns:a16="http://schemas.microsoft.com/office/drawing/2014/main" id="{624D17C8-E9C2-48A4-AA36-D7048A6CCC4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457325" y="5314950"/>
            <a:ext cx="3476208" cy="646331"/>
          </a:xfrm>
          <a:prstGeom prst="rect">
            <a:avLst/>
          </a:prstGeom>
          <a:noFill/>
        </p:spPr>
        <p:txBody>
          <a:bodyPr wrap="none" rtlCol="0">
            <a:spAutoFit/>
          </a:bodyPr>
          <a:lstStyle/>
          <a:p>
            <a:r>
              <a:rPr lang="en-US" dirty="0"/>
              <a:t>https://samples.dj4e.com/</a:t>
            </a:r>
            <a:r>
              <a:rPr lang="en-US" dirty="0" err="1"/>
              <a:t>getpost</a:t>
            </a:r>
            <a:r>
              <a:rPr lang="en-US" dirty="0" smtClean="0"/>
              <a:t>/</a:t>
            </a:r>
          </a:p>
          <a:p>
            <a:r>
              <a:rPr lang="en-US" dirty="0"/>
              <a:t>https://samples.dj4e.com/form/</a:t>
            </a:r>
          </a:p>
        </p:txBody>
      </p:sp>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865718" y="179917"/>
            <a:ext cx="10449983" cy="1371600"/>
          </a:xfrm>
        </p:spPr>
        <p:txBody>
          <a:bodyPr/>
          <a:lstStyle/>
          <a:p>
            <a:r>
              <a:rPr lang="en-US" altLang="x-none" sz="5333">
                <a:solidFill>
                  <a:srgbClr val="FFCC66"/>
                </a:solidFill>
              </a:rPr>
              <a:t>Passing </a:t>
            </a:r>
            <a:r>
              <a:rPr lang="en-US" altLang="x-none" sz="5333">
                <a:solidFill>
                  <a:srgbClr val="FF6600"/>
                </a:solidFill>
              </a:rPr>
              <a:t>Parameters</a:t>
            </a:r>
            <a:r>
              <a:rPr lang="en-US" altLang="x-none" sz="5333">
                <a:solidFill>
                  <a:srgbClr val="FFCC66"/>
                </a:solidFill>
              </a:rPr>
              <a:t> to The Server</a:t>
            </a:r>
          </a:p>
        </p:txBody>
      </p:sp>
      <p:sp>
        <p:nvSpPr>
          <p:cNvPr id="17410" name="Rectangle 2"/>
          <p:cNvSpPr>
            <a:spLocks/>
          </p:cNvSpPr>
          <p:nvPr/>
        </p:nvSpPr>
        <p:spPr bwMode="auto">
          <a:xfrm>
            <a:off x="4667251" y="1462617"/>
            <a:ext cx="6457949" cy="115781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2133" dirty="0">
                <a:solidFill>
                  <a:srgbClr val="FFFF00"/>
                </a:solidFill>
                <a:latin typeface="Courier" charset="0"/>
                <a:ea typeface="ＭＳ Ｐゴシック" charset="-128"/>
              </a:rPr>
              <a:t> GET </a:t>
            </a:r>
            <a:r>
              <a:rPr lang="en-US" altLang="x-none" sz="2133" dirty="0" smtClean="0">
                <a:solidFill>
                  <a:srgbClr val="FFFF00"/>
                </a:solidFill>
                <a:latin typeface="Courier" charset="0"/>
                <a:ea typeface="ＭＳ Ｐゴシック" charset="-128"/>
              </a:rPr>
              <a:t>/form/</a:t>
            </a:r>
            <a:r>
              <a:rPr lang="en-US" altLang="x-none" sz="2133" dirty="0" err="1" smtClean="0">
                <a:solidFill>
                  <a:srgbClr val="FFFF00"/>
                </a:solidFill>
                <a:latin typeface="Courier" charset="0"/>
                <a:ea typeface="ＭＳ Ｐゴシック" charset="-128"/>
              </a:rPr>
              <a:t>getform</a:t>
            </a:r>
            <a:r>
              <a:rPr lang="en-US" altLang="x-none" sz="2133" dirty="0" err="1" smtClean="0">
                <a:solidFill>
                  <a:srgbClr val="FF6600"/>
                </a:solidFill>
                <a:latin typeface="Courier" charset="0"/>
                <a:ea typeface="ＭＳ Ｐゴシック" charset="-128"/>
              </a:rPr>
              <a:t>?guess</a:t>
            </a:r>
            <a:r>
              <a:rPr lang="en-US" altLang="x-none" sz="2133" dirty="0" smtClean="0">
                <a:solidFill>
                  <a:srgbClr val="FF6600"/>
                </a:solidFill>
                <a:latin typeface="Courier" charset="0"/>
                <a:ea typeface="ＭＳ Ｐゴシック" charset="-128"/>
              </a:rPr>
              <a:t>=42</a:t>
            </a:r>
            <a:endParaRPr lang="en-US" altLang="x-none" sz="2133" dirty="0">
              <a:solidFill>
                <a:srgbClr val="FF6600"/>
              </a:solidFill>
              <a:latin typeface="Courier" charset="0"/>
              <a:ea typeface="ＭＳ Ｐゴシック" charset="-128"/>
            </a:endParaRPr>
          </a:p>
          <a:p>
            <a:pPr eaLnBrk="1" hangingPunct="1"/>
            <a:r>
              <a:rPr lang="en-US" altLang="x-none" sz="2133" dirty="0">
                <a:solidFill>
                  <a:srgbClr val="FFFF00"/>
                </a:solidFill>
                <a:latin typeface="Courier" charset="0"/>
                <a:ea typeface="ＭＳ Ｐゴシック" charset="-128"/>
              </a:rPr>
              <a:t> Accept: text/html</a:t>
            </a:r>
          </a:p>
          <a:p>
            <a:pPr eaLnBrk="1" hangingPunct="1"/>
            <a:r>
              <a:rPr lang="en-US" altLang="x-none" sz="2133" dirty="0">
                <a:solidFill>
                  <a:srgbClr val="FFFF00"/>
                </a:solidFill>
                <a:latin typeface="Courier" charset="0"/>
                <a:ea typeface="ＭＳ Ｐゴシック" charset="-128"/>
              </a:rPr>
              <a:t> User-Agent: Lynx/2.4 </a:t>
            </a:r>
            <a:r>
              <a:rPr lang="en-US" altLang="x-none" sz="2133" dirty="0" err="1">
                <a:solidFill>
                  <a:srgbClr val="FFFF00"/>
                </a:solidFill>
                <a:latin typeface="Courier" charset="0"/>
                <a:ea typeface="ＭＳ Ｐゴシック" charset="-128"/>
              </a:rPr>
              <a:t>libwww</a:t>
            </a:r>
            <a:r>
              <a:rPr lang="en-US" altLang="x-none" sz="2133" dirty="0">
                <a:solidFill>
                  <a:srgbClr val="FFFF00"/>
                </a:solidFill>
                <a:latin typeface="Courier" charset="0"/>
                <a:ea typeface="ＭＳ Ｐゴシック" charset="-128"/>
              </a:rPr>
              <a:t>/2.14</a:t>
            </a:r>
          </a:p>
        </p:txBody>
      </p:sp>
      <p:sp>
        <p:nvSpPr>
          <p:cNvPr id="17411" name="Rectangle 3"/>
          <p:cNvSpPr>
            <a:spLocks/>
          </p:cNvSpPr>
          <p:nvPr/>
        </p:nvSpPr>
        <p:spPr bwMode="auto">
          <a:xfrm>
            <a:off x="4152900" y="3223685"/>
            <a:ext cx="7772400" cy="2338916"/>
          </a:xfrm>
          <a:prstGeom prst="rect">
            <a:avLst/>
          </a:prstGeom>
          <a:noFill/>
          <a:ln w="127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dirty="0">
                <a:solidFill>
                  <a:srgbClr val="FFFF00"/>
                </a:solidFill>
                <a:latin typeface="Courier" charset="0"/>
                <a:ea typeface="ＭＳ Ｐゴシック" charset="-128"/>
              </a:rPr>
              <a:t> POST </a:t>
            </a:r>
            <a:r>
              <a:rPr lang="en-US" altLang="x-none" dirty="0" smtClean="0">
                <a:solidFill>
                  <a:srgbClr val="FFFF00"/>
                </a:solidFill>
                <a:latin typeface="Courier" charset="0"/>
                <a:ea typeface="ＭＳ Ｐゴシック" charset="-128"/>
              </a:rPr>
              <a:t>/form/</a:t>
            </a:r>
            <a:r>
              <a:rPr lang="en-US" altLang="x-none" dirty="0" err="1" smtClean="0">
                <a:solidFill>
                  <a:srgbClr val="FFFF00"/>
                </a:solidFill>
                <a:latin typeface="Courier" charset="0"/>
                <a:ea typeface="ＭＳ Ｐゴシック" charset="-128"/>
              </a:rPr>
              <a:t>postform</a:t>
            </a:r>
            <a:r>
              <a:rPr lang="en-US" altLang="x-none" dirty="0" smtClean="0">
                <a:solidFill>
                  <a:srgbClr val="FFFF00"/>
                </a:solidFill>
                <a:latin typeface="Courier" charset="0"/>
                <a:ea typeface="ＭＳ Ｐゴシック" charset="-128"/>
              </a:rPr>
              <a:t> </a:t>
            </a:r>
            <a:endParaRPr lang="en-US" altLang="x-none" dirty="0">
              <a:solidFill>
                <a:srgbClr val="FFFF00"/>
              </a:solidFill>
              <a:latin typeface="Courier" charset="0"/>
              <a:ea typeface="ＭＳ Ｐゴシック" charset="-128"/>
            </a:endParaRPr>
          </a:p>
          <a:p>
            <a:pPr eaLnBrk="1" hangingPunct="1"/>
            <a:r>
              <a:rPr lang="en-US" altLang="x-none" dirty="0">
                <a:solidFill>
                  <a:srgbClr val="FFFF00"/>
                </a:solidFill>
                <a:latin typeface="Courier" charset="0"/>
                <a:ea typeface="ＭＳ Ｐゴシック" charset="-128"/>
              </a:rPr>
              <a:t> Accept: text/html</a:t>
            </a:r>
          </a:p>
          <a:p>
            <a:pPr eaLnBrk="1" hangingPunct="1"/>
            <a:r>
              <a:rPr lang="en-US" altLang="x-none" dirty="0">
                <a:solidFill>
                  <a:srgbClr val="FFFF00"/>
                </a:solidFill>
                <a:latin typeface="Courier" charset="0"/>
                <a:ea typeface="ＭＳ Ｐゴシック" charset="-128"/>
              </a:rPr>
              <a:t> User-Agent: Lynx/2.4 </a:t>
            </a:r>
            <a:r>
              <a:rPr lang="en-US" altLang="x-none" dirty="0" err="1">
                <a:solidFill>
                  <a:srgbClr val="FFFF00"/>
                </a:solidFill>
                <a:latin typeface="Courier" charset="0"/>
                <a:ea typeface="ＭＳ Ｐゴシック" charset="-128"/>
              </a:rPr>
              <a:t>libwww</a:t>
            </a:r>
            <a:r>
              <a:rPr lang="en-US" altLang="x-none" dirty="0">
                <a:solidFill>
                  <a:srgbClr val="FFFF00"/>
                </a:solidFill>
                <a:latin typeface="Courier" charset="0"/>
                <a:ea typeface="ＭＳ Ｐゴシック" charset="-128"/>
              </a:rPr>
              <a:t>/2.14</a:t>
            </a:r>
          </a:p>
          <a:p>
            <a:pPr eaLnBrk="1" hangingPunct="1"/>
            <a:r>
              <a:rPr lang="en-US" altLang="x-none" dirty="0">
                <a:solidFill>
                  <a:srgbClr val="FFFF00"/>
                </a:solidFill>
                <a:latin typeface="Courier" charset="0"/>
                <a:ea typeface="ＭＳ Ｐゴシック" charset="-128"/>
              </a:rPr>
              <a:t> Content-type: </a:t>
            </a:r>
            <a:r>
              <a:rPr lang="en-US" altLang="x-none" dirty="0">
                <a:solidFill>
                  <a:schemeClr val="tx1"/>
                </a:solidFill>
                <a:latin typeface="Courier" charset="0"/>
                <a:ea typeface="ＭＳ Ｐゴシック" charset="-128"/>
              </a:rPr>
              <a:t>application/x-www-form-</a:t>
            </a:r>
            <a:r>
              <a:rPr lang="en-US" altLang="x-none" dirty="0" err="1">
                <a:solidFill>
                  <a:schemeClr val="tx1"/>
                </a:solidFill>
                <a:latin typeface="Courier" charset="0"/>
                <a:ea typeface="ＭＳ Ｐゴシック" charset="-128"/>
              </a:rPr>
              <a:t>urlencoded</a:t>
            </a:r>
            <a:endParaRPr lang="en-US" altLang="x-none" dirty="0">
              <a:solidFill>
                <a:schemeClr val="tx1"/>
              </a:solidFill>
              <a:latin typeface="Courier" charset="0"/>
              <a:ea typeface="ＭＳ Ｐゴシック" charset="-128"/>
            </a:endParaRPr>
          </a:p>
          <a:p>
            <a:pPr eaLnBrk="1" hangingPunct="1"/>
            <a:r>
              <a:rPr lang="en-US" altLang="x-none" dirty="0">
                <a:solidFill>
                  <a:srgbClr val="FFFF00"/>
                </a:solidFill>
                <a:latin typeface="Courier" charset="0"/>
                <a:ea typeface="ＭＳ Ｐゴシック" charset="-128"/>
              </a:rPr>
              <a:t> Content-length: 13</a:t>
            </a:r>
          </a:p>
          <a:p>
            <a:pPr eaLnBrk="1" hangingPunct="1"/>
            <a:endParaRPr lang="en-US" altLang="x-none" dirty="0">
              <a:solidFill>
                <a:srgbClr val="FF0000"/>
              </a:solidFill>
              <a:latin typeface="Courier" charset="0"/>
              <a:ea typeface="ＭＳ Ｐゴシック" charset="-128"/>
            </a:endParaRPr>
          </a:p>
          <a:p>
            <a:pPr eaLnBrk="1" hangingPunct="1"/>
            <a:r>
              <a:rPr lang="en-US" altLang="x-none" dirty="0">
                <a:solidFill>
                  <a:srgbClr val="FF0000"/>
                </a:solidFill>
                <a:latin typeface="Courier" charset="0"/>
                <a:ea typeface="ＭＳ Ｐゴシック" charset="-128"/>
              </a:rPr>
              <a:t> </a:t>
            </a:r>
            <a:r>
              <a:rPr lang="en-US" altLang="x-none" dirty="0">
                <a:solidFill>
                  <a:srgbClr val="FF6600"/>
                </a:solidFill>
                <a:latin typeface="Courier" charset="0"/>
                <a:ea typeface="ＭＳ Ｐゴシック" charset="-128"/>
              </a:rPr>
              <a:t>guess=42</a:t>
            </a:r>
          </a:p>
        </p:txBody>
      </p:sp>
      <p:sp>
        <p:nvSpPr>
          <p:cNvPr id="29700" name="Rectangle 4"/>
          <p:cNvSpPr>
            <a:spLocks/>
          </p:cNvSpPr>
          <p:nvPr/>
        </p:nvSpPr>
        <p:spPr bwMode="auto">
          <a:xfrm>
            <a:off x="600680" y="3103461"/>
            <a:ext cx="1133324"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2700">
                <a:solidFill>
                  <a:srgbClr val="FFFF00"/>
                </a:solidFill>
                <a:ea typeface="ＭＳ Ｐゴシック" charset="-128"/>
              </a:rPr>
              <a:t>HTTP</a:t>
            </a:r>
          </a:p>
          <a:p>
            <a:pPr algn="ctr" eaLnBrk="1" hangingPunct="1">
              <a:defRPr/>
            </a:pPr>
            <a:r>
              <a:rPr lang="en-US" altLang="en-US" sz="2700">
                <a:solidFill>
                  <a:srgbClr val="FFFF00"/>
                </a:solidFill>
                <a:ea typeface="ＭＳ Ｐゴシック" charset="-128"/>
              </a:rPr>
              <a:t>Request</a:t>
            </a:r>
          </a:p>
        </p:txBody>
      </p:sp>
      <p:sp>
        <p:nvSpPr>
          <p:cNvPr id="29701" name="Rectangle 5"/>
          <p:cNvSpPr>
            <a:spLocks/>
          </p:cNvSpPr>
          <p:nvPr/>
        </p:nvSpPr>
        <p:spPr bwMode="auto">
          <a:xfrm>
            <a:off x="1350733" y="4535845"/>
            <a:ext cx="1997535" cy="692497"/>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4500">
                <a:solidFill>
                  <a:srgbClr val="0000FF"/>
                </a:solidFill>
                <a:ea typeface="ＭＳ Ｐゴシック" charset="-128"/>
              </a:rPr>
              <a:t>Browser</a:t>
            </a:r>
          </a:p>
        </p:txBody>
      </p:sp>
      <p:sp>
        <p:nvSpPr>
          <p:cNvPr id="29702" name="Rectangle 6"/>
          <p:cNvSpPr>
            <a:spLocks/>
          </p:cNvSpPr>
          <p:nvPr/>
        </p:nvSpPr>
        <p:spPr bwMode="auto">
          <a:xfrm>
            <a:off x="1132789" y="2019784"/>
            <a:ext cx="2433423" cy="600164"/>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algn="ctr" eaLnBrk="1" hangingPunct="1">
              <a:defRPr/>
            </a:pPr>
            <a:r>
              <a:rPr lang="en-US" altLang="en-US" sz="3900">
                <a:solidFill>
                  <a:srgbClr val="0000FF"/>
                </a:solidFill>
                <a:ea typeface="ＭＳ Ｐゴシック" charset="-128"/>
              </a:rPr>
              <a:t>Web Server</a:t>
            </a:r>
          </a:p>
        </p:txBody>
      </p:sp>
      <p:sp>
        <p:nvSpPr>
          <p:cNvPr id="29703" name="Line 7"/>
          <p:cNvSpPr>
            <a:spLocks noChangeShapeType="1"/>
          </p:cNvSpPr>
          <p:nvPr/>
        </p:nvSpPr>
        <p:spPr bwMode="auto">
          <a:xfrm flipH="1">
            <a:off x="2061634" y="2804584"/>
            <a:ext cx="16933" cy="1549400"/>
          </a:xfrm>
          <a:prstGeom prst="line">
            <a:avLst/>
          </a:prstGeom>
          <a:noFill/>
          <a:ln w="114300">
            <a:solidFill>
              <a:srgbClr val="FFFF00"/>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pPr algn="ctr" eaLnBrk="1" hangingPunct="1">
              <a:defRPr/>
            </a:pPr>
            <a:endParaRPr lang="en-US" sz="1519"/>
          </a:p>
        </p:txBody>
      </p:sp>
      <p:sp>
        <p:nvSpPr>
          <p:cNvPr id="29704" name="Rectangle 8"/>
          <p:cNvSpPr>
            <a:spLocks/>
          </p:cNvSpPr>
          <p:nvPr/>
        </p:nvSpPr>
        <p:spPr bwMode="auto">
          <a:xfrm>
            <a:off x="2061633" y="5793317"/>
            <a:ext cx="8077200" cy="4656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defRPr/>
            </a:pPr>
            <a:r>
              <a:rPr lang="en-US" altLang="en-US" sz="2700" dirty="0">
                <a:solidFill>
                  <a:srgbClr val="00FF00"/>
                </a:solidFill>
                <a:ea typeface="ＭＳ Ｐゴシック" charset="-128"/>
              </a:rPr>
              <a:t>     &lt;input type="text" name="</a:t>
            </a:r>
            <a:r>
              <a:rPr lang="en-US" altLang="en-US" sz="2700" dirty="0">
                <a:solidFill>
                  <a:srgbClr val="FF6600"/>
                </a:solidFill>
                <a:ea typeface="ＭＳ Ｐゴシック" charset="-128"/>
              </a:rPr>
              <a:t>guess</a:t>
            </a:r>
            <a:r>
              <a:rPr lang="en-US" altLang="en-US" sz="2700" dirty="0">
                <a:solidFill>
                  <a:srgbClr val="00FF00"/>
                </a:solidFill>
                <a:ea typeface="ＭＳ Ｐゴシック" charset="-128"/>
              </a:rPr>
              <a:t>" id="</a:t>
            </a:r>
            <a:r>
              <a:rPr lang="en-US" altLang="en-US" sz="2700" dirty="0" err="1">
                <a:solidFill>
                  <a:srgbClr val="00FF00"/>
                </a:solidFill>
                <a:ea typeface="ＭＳ Ｐゴシック" charset="-128"/>
              </a:rPr>
              <a:t>yourid</a:t>
            </a:r>
            <a:r>
              <a:rPr lang="en-US" altLang="en-US" sz="2700" dirty="0">
                <a:solidFill>
                  <a:srgbClr val="00FF00"/>
                </a:solidFill>
                <a:ea typeface="ＭＳ Ｐゴシック" charset="-128"/>
              </a:rPr>
              <a:t>" /&gt;</a:t>
            </a:r>
          </a:p>
        </p:txBody>
      </p:sp>
      <p:cxnSp>
        <p:nvCxnSpPr>
          <p:cNvPr id="17417" name="Straight Arrow Connector 2"/>
          <p:cNvCxnSpPr>
            <a:cxnSpLocks noChangeShapeType="1"/>
            <a:stCxn id="17410" idx="1"/>
          </p:cNvCxnSpPr>
          <p:nvPr/>
        </p:nvCxnSpPr>
        <p:spPr bwMode="auto">
          <a:xfrm flipH="1">
            <a:off x="2324101" y="2042584"/>
            <a:ext cx="2343151" cy="1615016"/>
          </a:xfrm>
          <a:prstGeom prst="straightConnector1">
            <a:avLst/>
          </a:prstGeom>
          <a:noFill/>
          <a:ln w="57150">
            <a:solidFill>
              <a:srgbClr val="FFFFFF"/>
            </a:solidFill>
            <a:round/>
            <a:headEnd type="triangle" w="med" len="med"/>
            <a:tailEnd/>
          </a:ln>
          <a:extLst>
            <a:ext uri="{909E8E84-426E-40DD-AFC4-6F175D3DCCD1}">
              <a14:hiddenFill xmlns:a14="http://schemas.microsoft.com/office/drawing/2010/main">
                <a:noFill/>
              </a14:hiddenFill>
            </a:ext>
          </a:extLst>
        </p:spPr>
      </p:cxnSp>
      <p:cxnSp>
        <p:nvCxnSpPr>
          <p:cNvPr id="17418" name="Straight Arrow Connector 11"/>
          <p:cNvCxnSpPr>
            <a:cxnSpLocks noChangeShapeType="1"/>
            <a:stCxn id="17411" idx="1"/>
          </p:cNvCxnSpPr>
          <p:nvPr/>
        </p:nvCxnSpPr>
        <p:spPr bwMode="auto">
          <a:xfrm flipH="1" flipV="1">
            <a:off x="2381252" y="3714752"/>
            <a:ext cx="1771649" cy="679449"/>
          </a:xfrm>
          <a:prstGeom prst="straightConnector1">
            <a:avLst/>
          </a:prstGeom>
          <a:noFill/>
          <a:ln w="57150">
            <a:solidFill>
              <a:srgbClr val="FFFFFF"/>
            </a:solidFill>
            <a:round/>
            <a:headEnd type="triangle" w="med" len="me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64903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altLang="x-none" sz="5600">
                <a:solidFill>
                  <a:srgbClr val="FFCC66"/>
                </a:solidFill>
              </a:rPr>
              <a:t>Rules of the POST/GET Choice</a:t>
            </a:r>
          </a:p>
        </p:txBody>
      </p:sp>
      <p:sp>
        <p:nvSpPr>
          <p:cNvPr id="20482" name="Rectangle 2"/>
          <p:cNvSpPr>
            <a:spLocks noGrp="1" noChangeArrowheads="1"/>
          </p:cNvSpPr>
          <p:nvPr>
            <p:ph idx="1"/>
          </p:nvPr>
        </p:nvSpPr>
        <p:spPr/>
        <p:txBody>
          <a:bodyPr/>
          <a:lstStyle/>
          <a:p>
            <a:pPr marL="560903"/>
            <a:r>
              <a:rPr lang="en-US" altLang="x-none" sz="2667" dirty="0"/>
              <a:t>POST is used when data is being created or modified.</a:t>
            </a:r>
          </a:p>
          <a:p>
            <a:pPr marL="560903"/>
            <a:r>
              <a:rPr lang="en-US" altLang="x-none" sz="2667" dirty="0"/>
              <a:t>GET is used when your are reading or searching things</a:t>
            </a:r>
            <a:r>
              <a:rPr lang="en-US" altLang="x-none" sz="2667" dirty="0" smtClean="0"/>
              <a:t>.</a:t>
            </a:r>
          </a:p>
          <a:p>
            <a:pPr marL="560903"/>
            <a:r>
              <a:rPr lang="en-US" altLang="x-none" sz="2667" dirty="0" smtClean="0"/>
              <a:t>GET should never be used to insert, modify or delete data.</a:t>
            </a:r>
            <a:endParaRPr lang="en-US" altLang="x-none" sz="2667" dirty="0"/>
          </a:p>
          <a:p>
            <a:pPr marL="560903"/>
            <a:r>
              <a:rPr lang="en-US" altLang="x-none" sz="2667" dirty="0"/>
              <a:t>Web search spiders will follow GET URLs but generally not POST URLs.</a:t>
            </a:r>
          </a:p>
          <a:p>
            <a:pPr marL="560903"/>
            <a:r>
              <a:rPr lang="en-US" altLang="x-none" sz="2667" dirty="0"/>
              <a:t>GET URLs should be </a:t>
            </a:r>
            <a:r>
              <a:rPr lang="ja-JP" altLang="en-US" sz="2667" dirty="0">
                <a:latin typeface="Arial" charset="0"/>
              </a:rPr>
              <a:t>“</a:t>
            </a:r>
            <a:r>
              <a:rPr lang="en-US" altLang="ja-JP" sz="2667" dirty="0"/>
              <a:t>idempotent</a:t>
            </a:r>
            <a:r>
              <a:rPr lang="ja-JP" altLang="en-US" sz="2667" dirty="0">
                <a:latin typeface="Arial" charset="0"/>
              </a:rPr>
              <a:t>”</a:t>
            </a:r>
            <a:r>
              <a:rPr lang="en-US" altLang="ja-JP" sz="2667" dirty="0"/>
              <a:t> - the same URL should give the </a:t>
            </a:r>
            <a:r>
              <a:rPr lang="ja-JP" altLang="en-US" sz="2667" dirty="0">
                <a:latin typeface="Arial" charset="0"/>
              </a:rPr>
              <a:t>“</a:t>
            </a:r>
            <a:r>
              <a:rPr lang="en-US" altLang="ja-JP" sz="2667" dirty="0"/>
              <a:t>same thing</a:t>
            </a:r>
            <a:r>
              <a:rPr lang="ja-JP" altLang="en-US" sz="2667" dirty="0">
                <a:latin typeface="Arial" charset="0"/>
              </a:rPr>
              <a:t>”</a:t>
            </a:r>
            <a:r>
              <a:rPr lang="en-US" altLang="ja-JP" sz="2667" dirty="0"/>
              <a:t> each time you access it.</a:t>
            </a:r>
          </a:p>
          <a:p>
            <a:pPr marL="560903"/>
            <a:r>
              <a:rPr lang="en-US" altLang="x-none" sz="2667" dirty="0"/>
              <a:t>GET has an upper limit of the number of bytes of parameters and values (think about 2K).</a:t>
            </a:r>
          </a:p>
        </p:txBody>
      </p:sp>
    </p:spTree>
    <p:extLst>
      <p:ext uri="{BB962C8B-B14F-4D97-AF65-F5344CB8AC3E}">
        <p14:creationId xmlns:p14="http://schemas.microsoft.com/office/powerpoint/2010/main" val="835807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Cross-Site-Request-Forgery (CSRF)</a:t>
            </a:r>
            <a:endParaRPr lang="en-US" dirty="0"/>
          </a:p>
        </p:txBody>
      </p:sp>
      <p:sp>
        <p:nvSpPr>
          <p:cNvPr id="3" name="Text Placeholder 2"/>
          <p:cNvSpPr>
            <a:spLocks noGrp="1"/>
          </p:cNvSpPr>
          <p:nvPr>
            <p:ph type="body" idx="1"/>
          </p:nvPr>
        </p:nvSpPr>
        <p:spPr/>
        <p:txBody>
          <a:bodyPr/>
          <a:lstStyle/>
          <a:p>
            <a:r>
              <a:rPr lang="en-US" dirty="0" smtClean="0"/>
              <a:t>Security</a:t>
            </a:r>
            <a:endParaRPr lang="en-US" dirty="0"/>
          </a:p>
        </p:txBody>
      </p:sp>
    </p:spTree>
    <p:extLst>
      <p:ext uri="{BB962C8B-B14F-4D97-AF65-F5344CB8AC3E}">
        <p14:creationId xmlns:p14="http://schemas.microsoft.com/office/powerpoint/2010/main" val="997226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Remember</a:t>
            </a:r>
            <a:r>
              <a:rPr lang="mr-IN" dirty="0" smtClean="0"/>
              <a:t>…</a:t>
            </a:r>
            <a:r>
              <a:rPr lang="en-US" dirty="0" smtClean="0"/>
              <a:t>..</a:t>
            </a:r>
            <a:endParaRPr lang="en-US" dirty="0"/>
          </a:p>
        </p:txBody>
      </p:sp>
      <p:sp>
        <p:nvSpPr>
          <p:cNvPr id="5" name="TextBox 4"/>
          <p:cNvSpPr txBox="1"/>
          <p:nvPr/>
        </p:nvSpPr>
        <p:spPr>
          <a:xfrm>
            <a:off x="906280" y="1690688"/>
            <a:ext cx="10379440" cy="3477875"/>
          </a:xfrm>
          <a:prstGeom prst="rect">
            <a:avLst/>
          </a:prstGeom>
          <a:solidFill>
            <a:schemeClr val="tx1"/>
          </a:solidFill>
        </p:spPr>
        <p:txBody>
          <a:bodyPr wrap="square" rtlCol="0">
            <a:spAutoFit/>
          </a:bodyPr>
          <a:lstStyle/>
          <a:p>
            <a:r>
              <a:rPr lang="en-US" sz="2000" dirty="0">
                <a:solidFill>
                  <a:srgbClr val="C814C9"/>
                </a:solidFill>
                <a:latin typeface="Courier" charset="0"/>
                <a:ea typeface="Courier" charset="0"/>
                <a:cs typeface="Courier" charset="0"/>
              </a:rPr>
              <a:t>@</a:t>
            </a:r>
            <a:r>
              <a:rPr lang="en-US" sz="2000" dirty="0" err="1">
                <a:solidFill>
                  <a:srgbClr val="2EAEBB"/>
                </a:solidFill>
                <a:latin typeface="Courier" charset="0"/>
                <a:ea typeface="Courier" charset="0"/>
                <a:cs typeface="Courier" charset="0"/>
              </a:rPr>
              <a:t>csrf_exempt</a:t>
            </a:r>
            <a:endParaRPr lang="en-US" sz="2000" dirty="0">
              <a:solidFill>
                <a:srgbClr val="000000"/>
              </a:solidFill>
              <a:latin typeface="Courier" charset="0"/>
              <a:ea typeface="Courier" charset="0"/>
              <a:cs typeface="Courier" charset="0"/>
            </a:endParaRPr>
          </a:p>
          <a:p>
            <a:r>
              <a:rPr lang="en-US" sz="2000" dirty="0" err="1">
                <a:solidFill>
                  <a:srgbClr val="C1651C"/>
                </a:solidFill>
                <a:latin typeface="Courier" charset="0"/>
                <a:ea typeface="Courier" charset="0"/>
                <a:cs typeface="Courier" charset="0"/>
              </a:rPr>
              <a:t>def</a:t>
            </a:r>
            <a:r>
              <a:rPr lang="en-US" sz="2000" dirty="0">
                <a:solidFill>
                  <a:srgbClr val="000000"/>
                </a:solidFill>
                <a:latin typeface="Courier" charset="0"/>
                <a:ea typeface="Courier" charset="0"/>
                <a:cs typeface="Courier" charset="0"/>
              </a:rPr>
              <a:t> </a:t>
            </a:r>
            <a:r>
              <a:rPr lang="en-US" sz="2000" dirty="0" err="1">
                <a:solidFill>
                  <a:srgbClr val="2EAEBB"/>
                </a:solidFill>
                <a:latin typeface="Courier" charset="0"/>
                <a:ea typeface="Courier" charset="0"/>
                <a:cs typeface="Courier" charset="0"/>
              </a:rPr>
              <a:t>postform</a:t>
            </a:r>
            <a:r>
              <a:rPr lang="en-US" sz="2000" dirty="0">
                <a:solidFill>
                  <a:srgbClr val="000000"/>
                </a:solidFill>
                <a:latin typeface="Courier" charset="0"/>
                <a:ea typeface="Courier" charset="0"/>
                <a:cs typeface="Courier" charset="0"/>
              </a:rPr>
              <a:t>(request):</a:t>
            </a:r>
          </a:p>
          <a:p>
            <a:r>
              <a:rPr lang="en-US" sz="2000" dirty="0">
                <a:solidFill>
                  <a:srgbClr val="000000"/>
                </a:solidFill>
                <a:latin typeface="Courier" charset="0"/>
                <a:ea typeface="Courier" charset="0"/>
                <a:cs typeface="Courier" charset="0"/>
              </a:rPr>
              <a:t>    response = </a:t>
            </a:r>
            <a:r>
              <a:rPr lang="en-US" sz="2000" dirty="0">
                <a:solidFill>
                  <a:srgbClr val="B42419"/>
                </a:solidFill>
                <a:latin typeface="Courier" charset="0"/>
                <a:ea typeface="Courier" charset="0"/>
                <a:cs typeface="Courier" charset="0"/>
              </a:rPr>
              <a:t>"""&lt;p&gt;Impossible POST guessing game...&lt;/p&gt;</a:t>
            </a:r>
            <a:endParaRPr lang="en-US" sz="2000" dirty="0">
              <a:solidFill>
                <a:srgbClr val="000000"/>
              </a:solidFill>
              <a:latin typeface="Courier" charset="0"/>
              <a:ea typeface="Courier" charset="0"/>
              <a:cs typeface="Courier" charset="0"/>
            </a:endParaRPr>
          </a:p>
          <a:p>
            <a:r>
              <a:rPr lang="mr-IN" sz="2000" dirty="0">
                <a:solidFill>
                  <a:srgbClr val="B42419"/>
                </a:solidFill>
                <a:latin typeface="Courier" charset="0"/>
                <a:ea typeface="Courier" charset="0"/>
                <a:cs typeface="Courier" charset="0"/>
              </a:rPr>
              <a:t>        &lt;</a:t>
            </a:r>
            <a:r>
              <a:rPr lang="mr-IN" sz="2000" dirty="0" err="1">
                <a:solidFill>
                  <a:srgbClr val="B42419"/>
                </a:solidFill>
                <a:latin typeface="Courier" charset="0"/>
                <a:ea typeface="Courier" charset="0"/>
                <a:cs typeface="Courier" charset="0"/>
              </a:rPr>
              <a:t>form</a:t>
            </a:r>
            <a:r>
              <a:rPr lang="mr-IN" sz="2000" dirty="0">
                <a:solidFill>
                  <a:srgbClr val="B42419"/>
                </a:solidFill>
                <a:latin typeface="Courier" charset="0"/>
                <a:ea typeface="Courier" charset="0"/>
                <a:cs typeface="Courier" charset="0"/>
              </a:rPr>
              <a:t> </a:t>
            </a:r>
            <a:r>
              <a:rPr lang="mr-IN" sz="2000" dirty="0" err="1">
                <a:solidFill>
                  <a:srgbClr val="FF40FF"/>
                </a:solidFill>
                <a:latin typeface="Courier" charset="0"/>
                <a:ea typeface="Courier" charset="0"/>
                <a:cs typeface="Courier" charset="0"/>
              </a:rPr>
              <a:t>method</a:t>
            </a:r>
            <a:r>
              <a:rPr lang="mr-IN" sz="2000" dirty="0">
                <a:solidFill>
                  <a:srgbClr val="FF40FF"/>
                </a:solidFill>
                <a:latin typeface="Courier" charset="0"/>
                <a:ea typeface="Courier" charset="0"/>
                <a:cs typeface="Courier" charset="0"/>
              </a:rPr>
              <a:t>="POST"</a:t>
            </a:r>
            <a:r>
              <a:rPr lang="mr-IN" sz="2000" dirty="0">
                <a:solidFill>
                  <a:srgbClr val="B42419"/>
                </a:solidFill>
                <a:latin typeface="Courier" charset="0"/>
                <a:ea typeface="Courier" charset="0"/>
                <a:cs typeface="Courier" charset="0"/>
              </a:rPr>
              <a:t>&gt;</a:t>
            </a:r>
            <a:endParaRPr lang="mr-IN" sz="2000" dirty="0">
              <a:solidFill>
                <a:srgbClr val="000000"/>
              </a:solidFill>
              <a:latin typeface="Courier" charset="0"/>
              <a:ea typeface="Courier" charset="0"/>
              <a:cs typeface="Courier" charset="0"/>
            </a:endParaRPr>
          </a:p>
          <a:p>
            <a:r>
              <a:rPr lang="en-US" sz="2000" dirty="0">
                <a:solidFill>
                  <a:srgbClr val="B42419"/>
                </a:solidFill>
                <a:latin typeface="Courier" charset="0"/>
                <a:ea typeface="Courier" charset="0"/>
                <a:cs typeface="Courier" charset="0"/>
              </a:rPr>
              <a:t>        &lt;p&gt;&lt;label for="guess"&gt;Input Guess&lt;/label&gt;</a:t>
            </a:r>
            <a:endParaRPr lang="en-US" sz="2000" dirty="0">
              <a:solidFill>
                <a:srgbClr val="000000"/>
              </a:solidFill>
              <a:latin typeface="Courier" charset="0"/>
              <a:ea typeface="Courier" charset="0"/>
              <a:cs typeface="Courier" charset="0"/>
            </a:endParaRPr>
          </a:p>
          <a:p>
            <a:r>
              <a:rPr lang="en-US" sz="2000" dirty="0">
                <a:solidFill>
                  <a:srgbClr val="B42419"/>
                </a:solidFill>
                <a:latin typeface="Courier" charset="0"/>
                <a:ea typeface="Courier" charset="0"/>
                <a:cs typeface="Courier" charset="0"/>
              </a:rPr>
              <a:t>        &lt;input type="text" name="guess" size="40" id="guess"/&gt;&lt;/p&gt;</a:t>
            </a:r>
            <a:endParaRPr lang="en-US" sz="2000" dirty="0">
              <a:solidFill>
                <a:srgbClr val="000000"/>
              </a:solidFill>
              <a:latin typeface="Courier" charset="0"/>
              <a:ea typeface="Courier" charset="0"/>
              <a:cs typeface="Courier" charset="0"/>
            </a:endParaRPr>
          </a:p>
          <a:p>
            <a:r>
              <a:rPr lang="mr-IN" sz="2000" dirty="0">
                <a:solidFill>
                  <a:srgbClr val="B42419"/>
                </a:solidFill>
                <a:latin typeface="Courier" charset="0"/>
                <a:ea typeface="Courier" charset="0"/>
                <a:cs typeface="Courier" charset="0"/>
              </a:rPr>
              <a:t>        &lt;</a:t>
            </a:r>
            <a:r>
              <a:rPr lang="mr-IN" sz="2000" dirty="0" err="1">
                <a:solidFill>
                  <a:srgbClr val="B42419"/>
                </a:solidFill>
                <a:latin typeface="Courier" charset="0"/>
                <a:ea typeface="Courier" charset="0"/>
                <a:cs typeface="Courier" charset="0"/>
              </a:rPr>
              <a:t>input</a:t>
            </a:r>
            <a:r>
              <a:rPr lang="mr-IN" sz="2000" dirty="0">
                <a:solidFill>
                  <a:srgbClr val="B42419"/>
                </a:solidFill>
                <a:latin typeface="Courier" charset="0"/>
                <a:ea typeface="Courier" charset="0"/>
                <a:cs typeface="Courier" charset="0"/>
              </a:rPr>
              <a:t> </a:t>
            </a:r>
            <a:r>
              <a:rPr lang="mr-IN" sz="2000" dirty="0" err="1">
                <a:solidFill>
                  <a:srgbClr val="B42419"/>
                </a:solidFill>
                <a:latin typeface="Courier" charset="0"/>
                <a:ea typeface="Courier" charset="0"/>
                <a:cs typeface="Courier" charset="0"/>
              </a:rPr>
              <a:t>type</a:t>
            </a:r>
            <a:r>
              <a:rPr lang="mr-IN" sz="2000" dirty="0">
                <a:solidFill>
                  <a:srgbClr val="B42419"/>
                </a:solidFill>
                <a:latin typeface="Courier" charset="0"/>
                <a:ea typeface="Courier" charset="0"/>
                <a:cs typeface="Courier" charset="0"/>
              </a:rPr>
              <a:t>="</a:t>
            </a:r>
            <a:r>
              <a:rPr lang="mr-IN" sz="2000" dirty="0" err="1">
                <a:solidFill>
                  <a:srgbClr val="B42419"/>
                </a:solidFill>
                <a:latin typeface="Courier" charset="0"/>
                <a:ea typeface="Courier" charset="0"/>
                <a:cs typeface="Courier" charset="0"/>
              </a:rPr>
              <a:t>submit</a:t>
            </a:r>
            <a:r>
              <a:rPr lang="mr-IN" sz="2000" dirty="0">
                <a:solidFill>
                  <a:srgbClr val="B42419"/>
                </a:solidFill>
                <a:latin typeface="Courier" charset="0"/>
                <a:ea typeface="Courier" charset="0"/>
                <a:cs typeface="Courier" charset="0"/>
              </a:rPr>
              <a:t>"/&gt;</a:t>
            </a:r>
            <a:endParaRPr lang="mr-IN" sz="2000" dirty="0">
              <a:solidFill>
                <a:srgbClr val="000000"/>
              </a:solidFill>
              <a:latin typeface="Courier" charset="0"/>
              <a:ea typeface="Courier" charset="0"/>
              <a:cs typeface="Courier" charset="0"/>
            </a:endParaRPr>
          </a:p>
          <a:p>
            <a:r>
              <a:rPr lang="mr-IN" sz="2000" dirty="0">
                <a:solidFill>
                  <a:srgbClr val="B42419"/>
                </a:solidFill>
                <a:latin typeface="Courier" charset="0"/>
                <a:ea typeface="Courier" charset="0"/>
                <a:cs typeface="Courier" charset="0"/>
              </a:rPr>
              <a:t>        &lt;/</a:t>
            </a:r>
            <a:r>
              <a:rPr lang="mr-IN" sz="2000" dirty="0" err="1">
                <a:solidFill>
                  <a:srgbClr val="B42419"/>
                </a:solidFill>
                <a:latin typeface="Courier" charset="0"/>
                <a:ea typeface="Courier" charset="0"/>
                <a:cs typeface="Courier" charset="0"/>
              </a:rPr>
              <a:t>form</a:t>
            </a:r>
            <a:r>
              <a:rPr lang="mr-IN" sz="2000" dirty="0">
                <a:solidFill>
                  <a:srgbClr val="B42419"/>
                </a:solidFill>
                <a:latin typeface="Courier" charset="0"/>
                <a:ea typeface="Courier" charset="0"/>
                <a:cs typeface="Courier" charset="0"/>
              </a:rPr>
              <a:t>&gt;"""</a:t>
            </a:r>
            <a:endParaRPr lang="mr-IN" sz="2000" dirty="0">
              <a:solidFill>
                <a:srgbClr val="000000"/>
              </a:solidFill>
              <a:latin typeface="Courier" charset="0"/>
              <a:ea typeface="Courier" charset="0"/>
              <a:cs typeface="Courier" charset="0"/>
            </a:endParaRPr>
          </a:p>
          <a:p>
            <a:endParaRPr lang="mr-IN" sz="2000" dirty="0">
              <a:solidFill>
                <a:srgbClr val="000000"/>
              </a:solidFill>
              <a:latin typeface="Courier" charset="0"/>
              <a:ea typeface="Courier" charset="0"/>
              <a:cs typeface="Courier" charset="0"/>
            </a:endParaRPr>
          </a:p>
          <a:p>
            <a:r>
              <a:rPr lang="en-US" sz="2000" dirty="0">
                <a:solidFill>
                  <a:srgbClr val="000000"/>
                </a:solidFill>
                <a:latin typeface="Courier" charset="0"/>
                <a:ea typeface="Courier" charset="0"/>
                <a:cs typeface="Courier" charset="0"/>
              </a:rPr>
              <a:t>    response += </a:t>
            </a:r>
            <a:r>
              <a:rPr lang="en-US" sz="2000" dirty="0" err="1">
                <a:solidFill>
                  <a:srgbClr val="000000"/>
                </a:solidFill>
                <a:latin typeface="Courier" charset="0"/>
                <a:ea typeface="Courier" charset="0"/>
                <a:cs typeface="Courier" charset="0"/>
              </a:rPr>
              <a:t>dumpdata</a:t>
            </a:r>
            <a:r>
              <a:rPr lang="en-US" sz="2000" dirty="0">
                <a:solidFill>
                  <a:srgbClr val="000000"/>
                </a:solidFill>
                <a:latin typeface="Courier" charset="0"/>
                <a:ea typeface="Courier" charset="0"/>
                <a:cs typeface="Courier" charset="0"/>
              </a:rPr>
              <a:t>(</a:t>
            </a:r>
            <a:r>
              <a:rPr lang="en-US" sz="2000" dirty="0">
                <a:solidFill>
                  <a:srgbClr val="B42419"/>
                </a:solidFill>
                <a:latin typeface="Courier" charset="0"/>
                <a:ea typeface="Courier" charset="0"/>
                <a:cs typeface="Courier" charset="0"/>
              </a:rPr>
              <a:t>'POST'</a:t>
            </a:r>
            <a:r>
              <a:rPr lang="en-US" sz="2000" dirty="0">
                <a:solidFill>
                  <a:srgbClr val="000000"/>
                </a:solidFill>
                <a:latin typeface="Courier" charset="0"/>
                <a:ea typeface="Courier" charset="0"/>
                <a:cs typeface="Courier" charset="0"/>
              </a:rPr>
              <a:t>, </a:t>
            </a:r>
            <a:r>
              <a:rPr lang="en-US" sz="2000" dirty="0" err="1">
                <a:solidFill>
                  <a:srgbClr val="000000"/>
                </a:solidFill>
                <a:latin typeface="Courier" charset="0"/>
                <a:ea typeface="Courier" charset="0"/>
                <a:cs typeface="Courier" charset="0"/>
              </a:rPr>
              <a:t>request.POST</a:t>
            </a:r>
            <a:r>
              <a:rPr lang="en-US" sz="2000" dirty="0">
                <a:solidFill>
                  <a:srgbClr val="000000"/>
                </a:solidFill>
                <a:latin typeface="Courier" charset="0"/>
                <a:ea typeface="Courier" charset="0"/>
                <a:cs typeface="Courier" charset="0"/>
              </a:rPr>
              <a:t>)</a:t>
            </a:r>
          </a:p>
          <a:p>
            <a:r>
              <a:rPr lang="en-US" sz="2000" dirty="0">
                <a:solidFill>
                  <a:srgbClr val="000000"/>
                </a:solidFill>
                <a:latin typeface="Courier" charset="0"/>
                <a:ea typeface="Courier" charset="0"/>
                <a:cs typeface="Courier" charset="0"/>
              </a:rPr>
              <a:t>    </a:t>
            </a:r>
            <a:r>
              <a:rPr lang="en-US" sz="2000" dirty="0">
                <a:solidFill>
                  <a:srgbClr val="C1651C"/>
                </a:solidFill>
                <a:latin typeface="Courier" charset="0"/>
                <a:ea typeface="Courier" charset="0"/>
                <a:cs typeface="Courier" charset="0"/>
              </a:rPr>
              <a:t>return</a:t>
            </a:r>
            <a:r>
              <a:rPr lang="en-US" sz="2000" dirty="0">
                <a:solidFill>
                  <a:srgbClr val="000000"/>
                </a:solidFill>
                <a:latin typeface="Courier" charset="0"/>
                <a:ea typeface="Courier" charset="0"/>
                <a:cs typeface="Courier" charset="0"/>
              </a:rPr>
              <a:t> </a:t>
            </a:r>
            <a:r>
              <a:rPr lang="en-US" sz="2000" dirty="0" err="1">
                <a:solidFill>
                  <a:srgbClr val="000000"/>
                </a:solidFill>
                <a:latin typeface="Courier" charset="0"/>
                <a:ea typeface="Courier" charset="0"/>
                <a:cs typeface="Courier" charset="0"/>
              </a:rPr>
              <a:t>HttpResponse</a:t>
            </a:r>
            <a:r>
              <a:rPr lang="en-US" sz="2000" dirty="0">
                <a:solidFill>
                  <a:srgbClr val="000000"/>
                </a:solidFill>
                <a:latin typeface="Courier" charset="0"/>
                <a:ea typeface="Courier" charset="0"/>
                <a:cs typeface="Courier" charset="0"/>
              </a:rPr>
              <a:t>(response)</a:t>
            </a:r>
            <a:endParaRPr lang="en-US" sz="2000" b="1" dirty="0">
              <a:latin typeface="Courier" charset="0"/>
              <a:ea typeface="Courier" charset="0"/>
              <a:cs typeface="Courier" charset="0"/>
            </a:endParaRPr>
          </a:p>
        </p:txBody>
      </p:sp>
      <p:sp>
        <p:nvSpPr>
          <p:cNvPr id="6" name="Rectangle 5"/>
          <p:cNvSpPr/>
          <p:nvPr/>
        </p:nvSpPr>
        <p:spPr>
          <a:xfrm>
            <a:off x="8037755" y="827852"/>
            <a:ext cx="3446585" cy="400110"/>
          </a:xfrm>
          <a:prstGeom prst="rect">
            <a:avLst/>
          </a:prstGeom>
        </p:spPr>
        <p:txBody>
          <a:bodyPr wrap="none">
            <a:spAutoFit/>
          </a:bodyPr>
          <a:lstStyle/>
          <a:p>
            <a:r>
              <a:rPr lang="en-US" sz="2000" dirty="0" smtClean="0">
                <a:solidFill>
                  <a:srgbClr val="FFFF00"/>
                </a:solidFill>
              </a:rPr>
              <a:t>dj4e-samples/</a:t>
            </a:r>
            <a:r>
              <a:rPr lang="en-US" sz="2000" dirty="0" err="1" smtClean="0">
                <a:solidFill>
                  <a:srgbClr val="FFFF00"/>
                </a:solidFill>
              </a:rPr>
              <a:t>getpost</a:t>
            </a:r>
            <a:r>
              <a:rPr lang="en-US" sz="2000" dirty="0" smtClean="0">
                <a:solidFill>
                  <a:srgbClr val="FFFF00"/>
                </a:solidFill>
              </a:rPr>
              <a:t>/</a:t>
            </a:r>
            <a:r>
              <a:rPr lang="en-US" sz="2000" dirty="0" err="1" smtClean="0">
                <a:solidFill>
                  <a:srgbClr val="FFFF00"/>
                </a:solidFill>
              </a:rPr>
              <a:t>views.py</a:t>
            </a:r>
            <a:endParaRPr lang="en-US" sz="2000" dirty="0">
              <a:solidFill>
                <a:srgbClr val="FFFF00"/>
              </a:solidFill>
            </a:endParaRPr>
          </a:p>
        </p:txBody>
      </p:sp>
    </p:spTree>
    <p:extLst>
      <p:ext uri="{BB962C8B-B14F-4D97-AF65-F5344CB8AC3E}">
        <p14:creationId xmlns:p14="http://schemas.microsoft.com/office/powerpoint/2010/main" val="18612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CSRF Attack</a:t>
            </a:r>
            <a:endParaRPr lang="en-US" dirty="0"/>
          </a:p>
        </p:txBody>
      </p:sp>
      <p:sp>
        <p:nvSpPr>
          <p:cNvPr id="5" name="Content Placeholder 4"/>
          <p:cNvSpPr>
            <a:spLocks noGrp="1"/>
          </p:cNvSpPr>
          <p:nvPr>
            <p:ph idx="1"/>
          </p:nvPr>
        </p:nvSpPr>
        <p:spPr/>
        <p:txBody>
          <a:bodyPr>
            <a:normAutofit/>
          </a:bodyPr>
          <a:lstStyle/>
          <a:p>
            <a:r>
              <a:rPr lang="en-US" dirty="0" smtClean="0"/>
              <a:t>A rogue site generates a page that includes form that posts data to a legitimate site where the user is logged in via a session cookie</a:t>
            </a:r>
          </a:p>
          <a:p>
            <a:r>
              <a:rPr lang="en-US" dirty="0" smtClean="0"/>
              <a:t>The form is submitted to the legitimate site and the cookie is included</a:t>
            </a:r>
          </a:p>
          <a:p>
            <a:r>
              <a:rPr lang="en-US" dirty="0" smtClean="0"/>
              <a:t>The legitimate site accepts the request because of the cookie value</a:t>
            </a:r>
          </a:p>
          <a:p>
            <a:endParaRPr lang="en-US" dirty="0"/>
          </a:p>
          <a:p>
            <a:r>
              <a:rPr lang="en-US" dirty="0" smtClean="0"/>
              <a:t>Note that the rogue site does not need to know the cookie value </a:t>
            </a:r>
            <a:r>
              <a:rPr lang="mr-IN" dirty="0" smtClean="0"/>
              <a:t>–</a:t>
            </a:r>
            <a:r>
              <a:rPr lang="en-US" dirty="0" smtClean="0"/>
              <a:t> it just knows that the cookie will be sent on requests to the legitimate site</a:t>
            </a:r>
          </a:p>
        </p:txBody>
      </p:sp>
      <p:sp>
        <p:nvSpPr>
          <p:cNvPr id="6" name="Rectangle 5"/>
          <p:cNvSpPr/>
          <p:nvPr/>
        </p:nvSpPr>
        <p:spPr>
          <a:xfrm>
            <a:off x="5210580" y="5616060"/>
            <a:ext cx="6143220" cy="400110"/>
          </a:xfrm>
          <a:prstGeom prst="rect">
            <a:avLst/>
          </a:prstGeom>
        </p:spPr>
        <p:txBody>
          <a:bodyPr wrap="none">
            <a:spAutoFit/>
          </a:bodyPr>
          <a:lstStyle/>
          <a:p>
            <a:r>
              <a:rPr lang="en-US" sz="2000" dirty="0">
                <a:solidFill>
                  <a:srgbClr val="FFFF00"/>
                </a:solidFill>
              </a:rPr>
              <a:t>https://</a:t>
            </a:r>
            <a:r>
              <a:rPr lang="en-US" sz="2000" dirty="0" err="1">
                <a:solidFill>
                  <a:srgbClr val="FFFF00"/>
                </a:solidFill>
              </a:rPr>
              <a:t>en.wikipedia.org</a:t>
            </a:r>
            <a:r>
              <a:rPr lang="en-US" sz="2000" dirty="0">
                <a:solidFill>
                  <a:srgbClr val="FFFF00"/>
                </a:solidFill>
              </a:rPr>
              <a:t>/wiki/Cross-</a:t>
            </a:r>
            <a:r>
              <a:rPr lang="en-US" sz="2000" dirty="0" err="1">
                <a:solidFill>
                  <a:srgbClr val="FFFF00"/>
                </a:solidFill>
              </a:rPr>
              <a:t>site_request_forgery</a:t>
            </a:r>
            <a:endParaRPr lang="en-US" sz="2000" dirty="0">
              <a:solidFill>
                <a:srgbClr val="FFFF00"/>
              </a:solidFill>
            </a:endParaRPr>
          </a:p>
        </p:txBody>
      </p:sp>
    </p:spTree>
    <p:extLst>
      <p:ext uri="{BB962C8B-B14F-4D97-AF65-F5344CB8AC3E}">
        <p14:creationId xmlns:p14="http://schemas.microsoft.com/office/powerpoint/2010/main" val="291159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CSRF Defense</a:t>
            </a:r>
            <a:endParaRPr lang="en-US" dirty="0"/>
          </a:p>
        </p:txBody>
      </p:sp>
      <p:sp>
        <p:nvSpPr>
          <p:cNvPr id="5" name="Content Placeholder 4"/>
          <p:cNvSpPr>
            <a:spLocks noGrp="1"/>
          </p:cNvSpPr>
          <p:nvPr>
            <p:ph idx="1"/>
          </p:nvPr>
        </p:nvSpPr>
        <p:spPr/>
        <p:txBody>
          <a:bodyPr/>
          <a:lstStyle/>
          <a:p>
            <a:r>
              <a:rPr lang="en-US" dirty="0" smtClean="0"/>
              <a:t>The legitimate site chooses a large random number (the CSRF Token) and puts it in the session</a:t>
            </a:r>
          </a:p>
          <a:p>
            <a:r>
              <a:rPr lang="en-US" dirty="0" smtClean="0"/>
              <a:t>When the legitimate site generates a POST form, it includes the CSRF Token as a hidden input field</a:t>
            </a:r>
          </a:p>
          <a:p>
            <a:r>
              <a:rPr lang="en-US" dirty="0" smtClean="0"/>
              <a:t>When the form is submitted the CSRF Token is sent as well as the cookie</a:t>
            </a:r>
          </a:p>
          <a:p>
            <a:r>
              <a:rPr lang="en-US" dirty="0" smtClean="0"/>
              <a:t>The site looks up the session and rejects the request if the incoming CSRF Token does not match the session's CSRF Token</a:t>
            </a:r>
          </a:p>
          <a:p>
            <a:pPr lvl="1"/>
            <a:endParaRPr lang="en-US" dirty="0"/>
          </a:p>
        </p:txBody>
      </p:sp>
      <p:sp>
        <p:nvSpPr>
          <p:cNvPr id="6" name="Rectangle 5"/>
          <p:cNvSpPr/>
          <p:nvPr/>
        </p:nvSpPr>
        <p:spPr>
          <a:xfrm>
            <a:off x="5210580" y="5616060"/>
            <a:ext cx="6143220" cy="400110"/>
          </a:xfrm>
          <a:prstGeom prst="rect">
            <a:avLst/>
          </a:prstGeom>
        </p:spPr>
        <p:txBody>
          <a:bodyPr wrap="none">
            <a:spAutoFit/>
          </a:bodyPr>
          <a:lstStyle/>
          <a:p>
            <a:r>
              <a:rPr lang="en-US" sz="2000" dirty="0">
                <a:solidFill>
                  <a:srgbClr val="FFFF00"/>
                </a:solidFill>
              </a:rPr>
              <a:t>https://</a:t>
            </a:r>
            <a:r>
              <a:rPr lang="en-US" sz="2000" dirty="0" err="1">
                <a:solidFill>
                  <a:srgbClr val="FFFF00"/>
                </a:solidFill>
              </a:rPr>
              <a:t>en.wikipedia.org</a:t>
            </a:r>
            <a:r>
              <a:rPr lang="en-US" sz="2000" dirty="0">
                <a:solidFill>
                  <a:srgbClr val="FFFF00"/>
                </a:solidFill>
              </a:rPr>
              <a:t>/wiki/Cross-</a:t>
            </a:r>
            <a:r>
              <a:rPr lang="en-US" sz="2000" dirty="0" err="1">
                <a:solidFill>
                  <a:srgbClr val="FFFF00"/>
                </a:solidFill>
              </a:rPr>
              <a:t>site_request_forgery</a:t>
            </a:r>
            <a:endParaRPr lang="en-US" sz="2000" dirty="0">
              <a:solidFill>
                <a:srgbClr val="FFFF00"/>
              </a:solidFill>
            </a:endParaRPr>
          </a:p>
        </p:txBody>
      </p:sp>
    </p:spTree>
    <p:extLst>
      <p:ext uri="{BB962C8B-B14F-4D97-AF65-F5344CB8AC3E}">
        <p14:creationId xmlns:p14="http://schemas.microsoft.com/office/powerpoint/2010/main" val="306745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Scenario: Time to Change a Student Grade</a:t>
            </a:r>
            <a:endParaRPr lang="en-US" dirty="0"/>
          </a:p>
        </p:txBody>
      </p:sp>
      <p:sp>
        <p:nvSpPr>
          <p:cNvPr id="6" name="Rectangle 5"/>
          <p:cNvSpPr/>
          <p:nvPr/>
        </p:nvSpPr>
        <p:spPr>
          <a:xfrm>
            <a:off x="531690" y="1885954"/>
            <a:ext cx="4712292" cy="4443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Browser</a:t>
            </a:r>
            <a:endParaRPr lang="en-US" dirty="0"/>
          </a:p>
        </p:txBody>
      </p:sp>
      <p:sp>
        <p:nvSpPr>
          <p:cNvPr id="7" name="Rectangle 6"/>
          <p:cNvSpPr/>
          <p:nvPr/>
        </p:nvSpPr>
        <p:spPr>
          <a:xfrm>
            <a:off x="8060338" y="1690688"/>
            <a:ext cx="1680371" cy="4638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www.dj4e.com</a:t>
            </a:r>
            <a:endParaRPr lang="en-US" dirty="0"/>
          </a:p>
        </p:txBody>
      </p:sp>
      <p:sp>
        <p:nvSpPr>
          <p:cNvPr id="8" name="Can 7"/>
          <p:cNvSpPr/>
          <p:nvPr/>
        </p:nvSpPr>
        <p:spPr>
          <a:xfrm>
            <a:off x="10082603" y="3541455"/>
            <a:ext cx="1721018" cy="13991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csev</a:t>
            </a:r>
          </a:p>
          <a:p>
            <a:pPr algn="ctr"/>
            <a:r>
              <a:rPr lang="en-US" dirty="0" smtClean="0"/>
              <a:t>instructor: true</a:t>
            </a:r>
          </a:p>
        </p:txBody>
      </p:sp>
      <p:sp>
        <p:nvSpPr>
          <p:cNvPr id="9" name="Rectangle 8"/>
          <p:cNvSpPr/>
          <p:nvPr/>
        </p:nvSpPr>
        <p:spPr>
          <a:xfrm>
            <a:off x="2809626" y="4792580"/>
            <a:ext cx="1671638" cy="130016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cookies</a:t>
            </a:r>
          </a:p>
          <a:p>
            <a:r>
              <a:rPr lang="en-US" dirty="0" smtClean="0"/>
              <a:t>www.dj4e.com</a:t>
            </a:r>
          </a:p>
          <a:p>
            <a:r>
              <a:rPr lang="en-US" dirty="0" err="1" smtClean="0"/>
              <a:t>sessid</a:t>
            </a:r>
            <a:r>
              <a:rPr lang="en-US" dirty="0" smtClean="0"/>
              <a:t>: 42</a:t>
            </a:r>
            <a:endParaRPr lang="en-US" dirty="0"/>
          </a:p>
        </p:txBody>
      </p:sp>
      <p:graphicFrame>
        <p:nvGraphicFramePr>
          <p:cNvPr id="11" name="Table 10"/>
          <p:cNvGraphicFramePr>
            <a:graphicFrameLocks noGrp="1"/>
          </p:cNvGraphicFramePr>
          <p:nvPr/>
        </p:nvGraphicFramePr>
        <p:xfrm>
          <a:off x="10082603" y="5156194"/>
          <a:ext cx="1859568" cy="1107440"/>
        </p:xfrm>
        <a:graphic>
          <a:graphicData uri="http://schemas.openxmlformats.org/drawingml/2006/table">
            <a:tbl>
              <a:tblPr firstRow="1" bandRow="1">
                <a:tableStyleId>{5C22544A-7EE6-4342-B048-85BDC9FD1C3A}</a:tableStyleId>
              </a:tblPr>
              <a:tblGrid>
                <a:gridCol w="929784"/>
                <a:gridCol w="929784"/>
              </a:tblGrid>
              <a:tr h="0">
                <a:tc>
                  <a:txBody>
                    <a:bodyPr/>
                    <a:lstStyle/>
                    <a:p>
                      <a:r>
                        <a:rPr lang="en-US" dirty="0" smtClean="0"/>
                        <a:t>Student</a:t>
                      </a:r>
                      <a:endParaRPr lang="en-US" dirty="0"/>
                    </a:p>
                  </a:txBody>
                  <a:tcPr/>
                </a:tc>
                <a:tc>
                  <a:txBody>
                    <a:bodyPr/>
                    <a:lstStyle/>
                    <a:p>
                      <a:r>
                        <a:rPr lang="en-US" dirty="0" smtClean="0"/>
                        <a:t>Grade</a:t>
                      </a:r>
                      <a:endParaRPr lang="en-US" dirty="0"/>
                    </a:p>
                  </a:txBody>
                  <a:tcPr/>
                </a:tc>
              </a:tr>
              <a:tr h="370840">
                <a:tc>
                  <a:txBody>
                    <a:bodyPr/>
                    <a:lstStyle/>
                    <a:p>
                      <a:r>
                        <a:rPr lang="en-US" dirty="0" smtClean="0"/>
                        <a:t>123</a:t>
                      </a:r>
                      <a:endParaRPr lang="en-US" dirty="0"/>
                    </a:p>
                  </a:txBody>
                  <a:tcPr/>
                </a:tc>
                <a:tc>
                  <a:txBody>
                    <a:bodyPr/>
                    <a:lstStyle/>
                    <a:p>
                      <a:r>
                        <a:rPr lang="en-US" dirty="0" smtClean="0"/>
                        <a:t>0.5</a:t>
                      </a:r>
                      <a:endParaRPr lang="en-US" dirty="0"/>
                    </a:p>
                  </a:txBody>
                  <a:tcPr/>
                </a:tc>
              </a:tr>
              <a:tr h="370840">
                <a:tc>
                  <a:txBody>
                    <a:bodyPr/>
                    <a:lstStyle/>
                    <a:p>
                      <a:r>
                        <a:rPr lang="en-US" dirty="0" smtClean="0"/>
                        <a:t>456</a:t>
                      </a:r>
                      <a:endParaRPr lang="en-US" dirty="0"/>
                    </a:p>
                  </a:txBody>
                  <a:tcPr/>
                </a:tc>
                <a:tc>
                  <a:txBody>
                    <a:bodyPr/>
                    <a:lstStyle/>
                    <a:p>
                      <a:r>
                        <a:rPr lang="en-US" dirty="0" smtClean="0"/>
                        <a:t>1.0</a:t>
                      </a:r>
                      <a:endParaRPr lang="en-US" dirty="0"/>
                    </a:p>
                  </a:txBody>
                  <a:tcPr/>
                </a:tc>
              </a:tr>
            </a:tbl>
          </a:graphicData>
        </a:graphic>
      </p:graphicFrame>
      <p:sp>
        <p:nvSpPr>
          <p:cNvPr id="12" name="TextBox 11"/>
          <p:cNvSpPr txBox="1"/>
          <p:nvPr/>
        </p:nvSpPr>
        <p:spPr>
          <a:xfrm>
            <a:off x="10758497" y="3543307"/>
            <a:ext cx="457200" cy="369332"/>
          </a:xfrm>
          <a:prstGeom prst="rect">
            <a:avLst/>
          </a:prstGeom>
          <a:noFill/>
        </p:spPr>
        <p:txBody>
          <a:bodyPr wrap="square" rtlCol="0">
            <a:spAutoFit/>
          </a:bodyPr>
          <a:lstStyle/>
          <a:p>
            <a:r>
              <a:rPr lang="en-US" dirty="0" smtClean="0">
                <a:solidFill>
                  <a:schemeClr val="bg1"/>
                </a:solidFill>
              </a:rPr>
              <a:t>42</a:t>
            </a:r>
            <a:endParaRPr lang="en-US" dirty="0">
              <a:solidFill>
                <a:schemeClr val="bg1"/>
              </a:solidFill>
            </a:endParaRPr>
          </a:p>
        </p:txBody>
      </p:sp>
      <p:sp>
        <p:nvSpPr>
          <p:cNvPr id="13" name="TextBox 12"/>
          <p:cNvSpPr txBox="1"/>
          <p:nvPr/>
        </p:nvSpPr>
        <p:spPr>
          <a:xfrm>
            <a:off x="705565" y="2821671"/>
            <a:ext cx="4463851" cy="1754326"/>
          </a:xfrm>
          <a:prstGeom prst="rect">
            <a:avLst/>
          </a:prstGeom>
          <a:noFill/>
        </p:spPr>
        <p:txBody>
          <a:bodyPr wrap="none" rtlCol="0">
            <a:spAutoFit/>
          </a:bodyPr>
          <a:lstStyle/>
          <a:p>
            <a:r>
              <a:rPr lang="en-US" dirty="0" smtClean="0"/>
              <a:t>&lt;form method="post"</a:t>
            </a:r>
          </a:p>
          <a:p>
            <a:r>
              <a:rPr lang="en-US" dirty="0" smtClean="0"/>
              <a:t>action="https://www.dj4e.com/grades/123"&gt;</a:t>
            </a:r>
          </a:p>
          <a:p>
            <a:r>
              <a:rPr lang="en-US" dirty="0" smtClean="0"/>
              <a:t>&lt;input type="text" name="new-grade</a:t>
            </a:r>
            <a:r>
              <a:rPr lang="en-US" dirty="0"/>
              <a:t>" </a:t>
            </a:r>
            <a:endParaRPr lang="en-US" dirty="0" smtClean="0"/>
          </a:p>
          <a:p>
            <a:r>
              <a:rPr lang="en-US" dirty="0"/>
              <a:t> </a:t>
            </a:r>
            <a:r>
              <a:rPr lang="en-US" dirty="0" smtClean="0"/>
              <a:t>    value</a:t>
            </a:r>
            <a:r>
              <a:rPr lang="en-US" dirty="0"/>
              <a:t>="0.5"&gt; </a:t>
            </a:r>
            <a:endParaRPr lang="en-US" dirty="0" smtClean="0"/>
          </a:p>
          <a:p>
            <a:r>
              <a:rPr lang="en-US" dirty="0" smtClean="0"/>
              <a:t>&lt;input type="submit"&gt;</a:t>
            </a:r>
          </a:p>
          <a:p>
            <a:r>
              <a:rPr lang="en-US" dirty="0" smtClean="0"/>
              <a:t>&lt;/form&gt;</a:t>
            </a:r>
            <a:endParaRPr lang="en-US" dirty="0"/>
          </a:p>
        </p:txBody>
      </p:sp>
      <p:sp>
        <p:nvSpPr>
          <p:cNvPr id="14" name="Rounded Rectangle 13"/>
          <p:cNvSpPr/>
          <p:nvPr/>
        </p:nvSpPr>
        <p:spPr>
          <a:xfrm>
            <a:off x="5715000" y="4397803"/>
            <a:ext cx="2055819" cy="15886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POST /grades/123</a:t>
            </a:r>
          </a:p>
          <a:p>
            <a:r>
              <a:rPr lang="en-US" dirty="0" smtClean="0"/>
              <a:t>cookie: </a:t>
            </a:r>
            <a:r>
              <a:rPr lang="en-US" dirty="0" err="1" smtClean="0"/>
              <a:t>sessid</a:t>
            </a:r>
            <a:r>
              <a:rPr lang="en-US" dirty="0" smtClean="0"/>
              <a:t>=42</a:t>
            </a:r>
          </a:p>
          <a:p>
            <a:endParaRPr lang="en-US" dirty="0" smtClean="0"/>
          </a:p>
          <a:p>
            <a:r>
              <a:rPr lang="en-US" dirty="0" smtClean="0"/>
              <a:t>new-grade=0.5</a:t>
            </a:r>
          </a:p>
        </p:txBody>
      </p:sp>
      <p:cxnSp>
        <p:nvCxnSpPr>
          <p:cNvPr id="16" name="Straight Arrow Connector 15"/>
          <p:cNvCxnSpPr/>
          <p:nvPr/>
        </p:nvCxnSpPr>
        <p:spPr>
          <a:xfrm flipH="1">
            <a:off x="4186238" y="2616072"/>
            <a:ext cx="3874100" cy="332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a:off x="4186238" y="4098383"/>
            <a:ext cx="1528762" cy="10937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4" idx="1"/>
          </p:cNvCxnSpPr>
          <p:nvPr/>
        </p:nvCxnSpPr>
        <p:spPr>
          <a:xfrm flipV="1">
            <a:off x="4481264" y="5192133"/>
            <a:ext cx="1233736" cy="250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3"/>
          </p:cNvCxnSpPr>
          <p:nvPr/>
        </p:nvCxnSpPr>
        <p:spPr>
          <a:xfrm flipV="1">
            <a:off x="7770819" y="5156195"/>
            <a:ext cx="1001706" cy="359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flipH="1">
            <a:off x="8787121" y="4241021"/>
            <a:ext cx="1295482" cy="915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1" idx="1"/>
          </p:cNvCxnSpPr>
          <p:nvPr/>
        </p:nvCxnSpPr>
        <p:spPr>
          <a:xfrm>
            <a:off x="8787121" y="5192133"/>
            <a:ext cx="1295482" cy="5177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844923" y="1864963"/>
            <a:ext cx="1795971" cy="646331"/>
          </a:xfrm>
          <a:prstGeom prst="rect">
            <a:avLst/>
          </a:prstGeom>
          <a:noFill/>
        </p:spPr>
        <p:txBody>
          <a:bodyPr wrap="square" rtlCol="0">
            <a:spAutoFit/>
          </a:bodyPr>
          <a:lstStyle/>
          <a:p>
            <a:pPr algn="ctr"/>
            <a:r>
              <a:rPr lang="en-US" dirty="0" smtClean="0"/>
              <a:t>Page produced by legit server.</a:t>
            </a:r>
            <a:endParaRPr lang="en-US" dirty="0"/>
          </a:p>
        </p:txBody>
      </p:sp>
    </p:spTree>
    <p:extLst>
      <p:ext uri="{BB962C8B-B14F-4D97-AF65-F5344CB8AC3E}">
        <p14:creationId xmlns:p14="http://schemas.microsoft.com/office/powerpoint/2010/main" val="1267847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Attack (without CSRF)</a:t>
            </a:r>
            <a:endParaRPr lang="en-US" dirty="0"/>
          </a:p>
        </p:txBody>
      </p:sp>
      <p:sp>
        <p:nvSpPr>
          <p:cNvPr id="6" name="Rectangle 5"/>
          <p:cNvSpPr/>
          <p:nvPr/>
        </p:nvSpPr>
        <p:spPr>
          <a:xfrm>
            <a:off x="531690" y="1885954"/>
            <a:ext cx="4712292" cy="44434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Browser</a:t>
            </a:r>
            <a:endParaRPr lang="en-US" dirty="0"/>
          </a:p>
        </p:txBody>
      </p:sp>
      <p:sp>
        <p:nvSpPr>
          <p:cNvPr id="7" name="Rectangle 6"/>
          <p:cNvSpPr/>
          <p:nvPr/>
        </p:nvSpPr>
        <p:spPr>
          <a:xfrm>
            <a:off x="8060338" y="3986212"/>
            <a:ext cx="1680371" cy="2343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www.dj4e.com</a:t>
            </a:r>
            <a:endParaRPr lang="en-US" dirty="0"/>
          </a:p>
        </p:txBody>
      </p:sp>
      <p:sp>
        <p:nvSpPr>
          <p:cNvPr id="8" name="Can 7"/>
          <p:cNvSpPr/>
          <p:nvPr/>
        </p:nvSpPr>
        <p:spPr>
          <a:xfrm>
            <a:off x="10082603" y="3541455"/>
            <a:ext cx="1721018" cy="13991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csev</a:t>
            </a:r>
          </a:p>
          <a:p>
            <a:pPr algn="ctr"/>
            <a:r>
              <a:rPr lang="en-US" dirty="0" smtClean="0"/>
              <a:t>instructor: true</a:t>
            </a:r>
          </a:p>
        </p:txBody>
      </p:sp>
      <p:sp>
        <p:nvSpPr>
          <p:cNvPr id="9" name="Rectangle 8"/>
          <p:cNvSpPr/>
          <p:nvPr/>
        </p:nvSpPr>
        <p:spPr>
          <a:xfrm>
            <a:off x="2809626" y="4792580"/>
            <a:ext cx="1671638" cy="130016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cookies</a:t>
            </a:r>
          </a:p>
          <a:p>
            <a:r>
              <a:rPr lang="en-US" dirty="0" smtClean="0"/>
              <a:t>www.dj4e.com</a:t>
            </a:r>
          </a:p>
          <a:p>
            <a:r>
              <a:rPr lang="en-US" dirty="0" err="1" smtClean="0"/>
              <a:t>sessid</a:t>
            </a:r>
            <a:r>
              <a:rPr lang="en-US" dirty="0" smtClean="0"/>
              <a:t>: 42</a:t>
            </a:r>
            <a:endParaRPr lang="en-US" dirty="0"/>
          </a:p>
        </p:txBody>
      </p:sp>
      <p:graphicFrame>
        <p:nvGraphicFramePr>
          <p:cNvPr id="11" name="Table 10"/>
          <p:cNvGraphicFramePr>
            <a:graphicFrameLocks noGrp="1"/>
          </p:cNvGraphicFramePr>
          <p:nvPr/>
        </p:nvGraphicFramePr>
        <p:xfrm>
          <a:off x="10082603" y="5156194"/>
          <a:ext cx="1859568" cy="1107440"/>
        </p:xfrm>
        <a:graphic>
          <a:graphicData uri="http://schemas.openxmlformats.org/drawingml/2006/table">
            <a:tbl>
              <a:tblPr firstRow="1" bandRow="1">
                <a:tableStyleId>{5C22544A-7EE6-4342-B048-85BDC9FD1C3A}</a:tableStyleId>
              </a:tblPr>
              <a:tblGrid>
                <a:gridCol w="929784"/>
                <a:gridCol w="929784"/>
              </a:tblGrid>
              <a:tr h="0">
                <a:tc>
                  <a:txBody>
                    <a:bodyPr/>
                    <a:lstStyle/>
                    <a:p>
                      <a:r>
                        <a:rPr lang="en-US" dirty="0" smtClean="0"/>
                        <a:t>Student</a:t>
                      </a:r>
                      <a:endParaRPr lang="en-US" dirty="0"/>
                    </a:p>
                  </a:txBody>
                  <a:tcPr/>
                </a:tc>
                <a:tc>
                  <a:txBody>
                    <a:bodyPr/>
                    <a:lstStyle/>
                    <a:p>
                      <a:r>
                        <a:rPr lang="en-US" dirty="0" smtClean="0"/>
                        <a:t>Grade</a:t>
                      </a:r>
                      <a:endParaRPr lang="en-US" dirty="0"/>
                    </a:p>
                  </a:txBody>
                  <a:tcPr/>
                </a:tc>
              </a:tr>
              <a:tr h="370840">
                <a:tc>
                  <a:txBody>
                    <a:bodyPr/>
                    <a:lstStyle/>
                    <a:p>
                      <a:r>
                        <a:rPr lang="en-US" dirty="0" smtClean="0"/>
                        <a:t>123</a:t>
                      </a:r>
                      <a:endParaRPr lang="en-US" dirty="0"/>
                    </a:p>
                  </a:txBody>
                  <a:tcPr/>
                </a:tc>
                <a:tc>
                  <a:txBody>
                    <a:bodyPr/>
                    <a:lstStyle/>
                    <a:p>
                      <a:r>
                        <a:rPr lang="en-US" dirty="0" smtClean="0"/>
                        <a:t>1.0</a:t>
                      </a:r>
                      <a:endParaRPr lang="en-US" dirty="0"/>
                    </a:p>
                  </a:txBody>
                  <a:tcPr/>
                </a:tc>
              </a:tr>
              <a:tr h="370840">
                <a:tc>
                  <a:txBody>
                    <a:bodyPr/>
                    <a:lstStyle/>
                    <a:p>
                      <a:r>
                        <a:rPr lang="en-US" dirty="0" smtClean="0"/>
                        <a:t>456</a:t>
                      </a:r>
                      <a:endParaRPr lang="en-US" dirty="0"/>
                    </a:p>
                  </a:txBody>
                  <a:tcPr/>
                </a:tc>
                <a:tc>
                  <a:txBody>
                    <a:bodyPr/>
                    <a:lstStyle/>
                    <a:p>
                      <a:r>
                        <a:rPr lang="en-US" dirty="0" smtClean="0"/>
                        <a:t>1.0</a:t>
                      </a:r>
                      <a:endParaRPr lang="en-US" dirty="0"/>
                    </a:p>
                  </a:txBody>
                  <a:tcPr/>
                </a:tc>
              </a:tr>
            </a:tbl>
          </a:graphicData>
        </a:graphic>
      </p:graphicFrame>
      <p:sp>
        <p:nvSpPr>
          <p:cNvPr id="12" name="TextBox 11"/>
          <p:cNvSpPr txBox="1"/>
          <p:nvPr/>
        </p:nvSpPr>
        <p:spPr>
          <a:xfrm>
            <a:off x="10758497" y="3543307"/>
            <a:ext cx="457200" cy="369332"/>
          </a:xfrm>
          <a:prstGeom prst="rect">
            <a:avLst/>
          </a:prstGeom>
          <a:noFill/>
        </p:spPr>
        <p:txBody>
          <a:bodyPr wrap="square" rtlCol="0">
            <a:spAutoFit/>
          </a:bodyPr>
          <a:lstStyle/>
          <a:p>
            <a:r>
              <a:rPr lang="en-US" dirty="0" smtClean="0">
                <a:solidFill>
                  <a:schemeClr val="bg1"/>
                </a:solidFill>
              </a:rPr>
              <a:t>42</a:t>
            </a:r>
            <a:endParaRPr lang="en-US" dirty="0">
              <a:solidFill>
                <a:schemeClr val="bg1"/>
              </a:solidFill>
            </a:endParaRPr>
          </a:p>
        </p:txBody>
      </p:sp>
      <p:sp>
        <p:nvSpPr>
          <p:cNvPr id="13" name="TextBox 12"/>
          <p:cNvSpPr txBox="1"/>
          <p:nvPr/>
        </p:nvSpPr>
        <p:spPr>
          <a:xfrm>
            <a:off x="705565" y="2821671"/>
            <a:ext cx="4463851" cy="1754326"/>
          </a:xfrm>
          <a:prstGeom prst="rect">
            <a:avLst/>
          </a:prstGeom>
          <a:noFill/>
        </p:spPr>
        <p:txBody>
          <a:bodyPr wrap="none" rtlCol="0">
            <a:spAutoFit/>
          </a:bodyPr>
          <a:lstStyle/>
          <a:p>
            <a:r>
              <a:rPr lang="en-US" dirty="0" smtClean="0"/>
              <a:t>&lt;form method="post"</a:t>
            </a:r>
          </a:p>
          <a:p>
            <a:r>
              <a:rPr lang="en-US" dirty="0" smtClean="0"/>
              <a:t>action="https://www.dj4e.com/grades/123"&gt;</a:t>
            </a:r>
          </a:p>
          <a:p>
            <a:r>
              <a:rPr lang="en-US" dirty="0" smtClean="0"/>
              <a:t>&lt;input type="text" name="</a:t>
            </a:r>
            <a:r>
              <a:rPr lang="en-US" dirty="0"/>
              <a:t>new-grade" </a:t>
            </a:r>
            <a:endParaRPr lang="en-US" dirty="0" smtClean="0"/>
          </a:p>
          <a:p>
            <a:r>
              <a:rPr lang="en-US" dirty="0"/>
              <a:t> </a:t>
            </a:r>
            <a:r>
              <a:rPr lang="en-US" dirty="0" smtClean="0"/>
              <a:t>  value</a:t>
            </a:r>
            <a:r>
              <a:rPr lang="en-US" dirty="0"/>
              <a:t>="</a:t>
            </a:r>
            <a:r>
              <a:rPr lang="en-US" dirty="0">
                <a:solidFill>
                  <a:srgbClr val="FFFF00"/>
                </a:solidFill>
              </a:rPr>
              <a:t>1.0</a:t>
            </a:r>
            <a:r>
              <a:rPr lang="en-US" dirty="0" smtClean="0"/>
              <a:t>"&gt;</a:t>
            </a:r>
          </a:p>
          <a:p>
            <a:r>
              <a:rPr lang="en-US" dirty="0" smtClean="0"/>
              <a:t>&lt;input type="submit"&gt;</a:t>
            </a:r>
          </a:p>
          <a:p>
            <a:r>
              <a:rPr lang="en-US" dirty="0" smtClean="0"/>
              <a:t>&lt;/form&gt;</a:t>
            </a:r>
            <a:endParaRPr lang="en-US" dirty="0"/>
          </a:p>
        </p:txBody>
      </p:sp>
      <p:sp>
        <p:nvSpPr>
          <p:cNvPr id="14" name="Rounded Rectangle 13"/>
          <p:cNvSpPr/>
          <p:nvPr/>
        </p:nvSpPr>
        <p:spPr>
          <a:xfrm>
            <a:off x="5715000" y="4397803"/>
            <a:ext cx="2055819" cy="158866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POST /grades/123</a:t>
            </a:r>
          </a:p>
          <a:p>
            <a:r>
              <a:rPr lang="en-US" dirty="0" smtClean="0"/>
              <a:t>cookie: </a:t>
            </a:r>
            <a:r>
              <a:rPr lang="en-US" dirty="0" err="1" smtClean="0"/>
              <a:t>sessid</a:t>
            </a:r>
            <a:r>
              <a:rPr lang="en-US" dirty="0" smtClean="0"/>
              <a:t>=42</a:t>
            </a:r>
          </a:p>
          <a:p>
            <a:endParaRPr lang="en-US" dirty="0" smtClean="0"/>
          </a:p>
          <a:p>
            <a:r>
              <a:rPr lang="en-US" dirty="0" smtClean="0"/>
              <a:t>new-grade=</a:t>
            </a:r>
            <a:r>
              <a:rPr lang="en-US" dirty="0" smtClean="0">
                <a:solidFill>
                  <a:srgbClr val="FFFF00"/>
                </a:solidFill>
              </a:rPr>
              <a:t>1.0</a:t>
            </a:r>
          </a:p>
        </p:txBody>
      </p:sp>
      <p:cxnSp>
        <p:nvCxnSpPr>
          <p:cNvPr id="16" name="Straight Arrow Connector 15"/>
          <p:cNvCxnSpPr>
            <a:stCxn id="17" idx="1"/>
          </p:cNvCxnSpPr>
          <p:nvPr/>
        </p:nvCxnSpPr>
        <p:spPr>
          <a:xfrm flipH="1">
            <a:off x="4186238" y="2616072"/>
            <a:ext cx="3874100" cy="332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a:off x="4186238" y="4098383"/>
            <a:ext cx="1528762" cy="10937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4" idx="1"/>
          </p:cNvCxnSpPr>
          <p:nvPr/>
        </p:nvCxnSpPr>
        <p:spPr>
          <a:xfrm flipV="1">
            <a:off x="4481264" y="5192133"/>
            <a:ext cx="1233736" cy="250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3"/>
          </p:cNvCxnSpPr>
          <p:nvPr/>
        </p:nvCxnSpPr>
        <p:spPr>
          <a:xfrm flipV="1">
            <a:off x="7770819" y="5156195"/>
            <a:ext cx="1001706" cy="359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flipH="1">
            <a:off x="8787121" y="4241021"/>
            <a:ext cx="1295482" cy="915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060338" y="1690687"/>
            <a:ext cx="1680371" cy="18507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mtClean="0"/>
              <a:t>www.csrf.com</a:t>
            </a:r>
            <a:endParaRPr lang="en-US" dirty="0"/>
          </a:p>
        </p:txBody>
      </p:sp>
      <p:cxnSp>
        <p:nvCxnSpPr>
          <p:cNvPr id="19" name="Straight Arrow Connector 18"/>
          <p:cNvCxnSpPr/>
          <p:nvPr/>
        </p:nvCxnSpPr>
        <p:spPr>
          <a:xfrm>
            <a:off x="8787121" y="5192133"/>
            <a:ext cx="1295482" cy="5177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Lightning Bolt 1"/>
          <p:cNvSpPr/>
          <p:nvPr/>
        </p:nvSpPr>
        <p:spPr>
          <a:xfrm>
            <a:off x="10553621" y="4788355"/>
            <a:ext cx="614372" cy="698628"/>
          </a:xfrm>
          <a:prstGeom prst="lightningBol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844923" y="1864963"/>
            <a:ext cx="1795971" cy="646331"/>
          </a:xfrm>
          <a:prstGeom prst="rect">
            <a:avLst/>
          </a:prstGeom>
          <a:noFill/>
        </p:spPr>
        <p:txBody>
          <a:bodyPr wrap="square" rtlCol="0">
            <a:spAutoFit/>
          </a:bodyPr>
          <a:lstStyle/>
          <a:p>
            <a:pPr algn="ctr"/>
            <a:r>
              <a:rPr lang="en-US" dirty="0" smtClean="0"/>
              <a:t>Page produced by rogue server.</a:t>
            </a:r>
            <a:endParaRPr lang="en-US" dirty="0"/>
          </a:p>
        </p:txBody>
      </p:sp>
    </p:spTree>
    <p:extLst>
      <p:ext uri="{BB962C8B-B14F-4D97-AF65-F5344CB8AC3E}">
        <p14:creationId xmlns:p14="http://schemas.microsoft.com/office/powerpoint/2010/main" val="715996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With CSRF</a:t>
            </a:r>
            <a:endParaRPr lang="en-US" dirty="0"/>
          </a:p>
        </p:txBody>
      </p:sp>
      <p:sp>
        <p:nvSpPr>
          <p:cNvPr id="6" name="Rectangle 5"/>
          <p:cNvSpPr/>
          <p:nvPr/>
        </p:nvSpPr>
        <p:spPr>
          <a:xfrm>
            <a:off x="531690" y="1885954"/>
            <a:ext cx="4712292" cy="4443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Browser</a:t>
            </a:r>
            <a:endParaRPr lang="en-US" dirty="0"/>
          </a:p>
        </p:txBody>
      </p:sp>
      <p:sp>
        <p:nvSpPr>
          <p:cNvPr id="7" name="Rectangle 6"/>
          <p:cNvSpPr/>
          <p:nvPr/>
        </p:nvSpPr>
        <p:spPr>
          <a:xfrm>
            <a:off x="8060338" y="1690688"/>
            <a:ext cx="1680371" cy="4638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www.dj4e.com</a:t>
            </a:r>
            <a:endParaRPr lang="en-US" dirty="0"/>
          </a:p>
        </p:txBody>
      </p:sp>
      <p:sp>
        <p:nvSpPr>
          <p:cNvPr id="8" name="Can 7"/>
          <p:cNvSpPr/>
          <p:nvPr/>
        </p:nvSpPr>
        <p:spPr>
          <a:xfrm>
            <a:off x="10082603" y="3541455"/>
            <a:ext cx="1721018" cy="13991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csev</a:t>
            </a:r>
          </a:p>
          <a:p>
            <a:pPr algn="ctr"/>
            <a:r>
              <a:rPr lang="en-US" dirty="0" smtClean="0"/>
              <a:t>instructor: true</a:t>
            </a:r>
          </a:p>
          <a:p>
            <a:pPr algn="ctr"/>
            <a:r>
              <a:rPr lang="en-US" dirty="0" err="1" smtClean="0"/>
              <a:t>csrf</a:t>
            </a:r>
            <a:r>
              <a:rPr lang="en-US" dirty="0" smtClean="0"/>
              <a:t>: 99</a:t>
            </a:r>
          </a:p>
        </p:txBody>
      </p:sp>
      <p:sp>
        <p:nvSpPr>
          <p:cNvPr id="9" name="Rectangle 8"/>
          <p:cNvSpPr/>
          <p:nvPr/>
        </p:nvSpPr>
        <p:spPr>
          <a:xfrm>
            <a:off x="2809626" y="4792580"/>
            <a:ext cx="1671638" cy="130016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cookies</a:t>
            </a:r>
          </a:p>
          <a:p>
            <a:r>
              <a:rPr lang="en-US" dirty="0" smtClean="0"/>
              <a:t>www.dj4e.com</a:t>
            </a:r>
          </a:p>
          <a:p>
            <a:r>
              <a:rPr lang="en-US" dirty="0" err="1" smtClean="0"/>
              <a:t>sessid</a:t>
            </a:r>
            <a:r>
              <a:rPr lang="en-US" dirty="0" smtClean="0"/>
              <a:t>: 42</a:t>
            </a:r>
            <a:endParaRPr lang="en-US" dirty="0"/>
          </a:p>
        </p:txBody>
      </p:sp>
      <p:graphicFrame>
        <p:nvGraphicFramePr>
          <p:cNvPr id="11" name="Table 10"/>
          <p:cNvGraphicFramePr>
            <a:graphicFrameLocks noGrp="1"/>
          </p:cNvGraphicFramePr>
          <p:nvPr/>
        </p:nvGraphicFramePr>
        <p:xfrm>
          <a:off x="10082603" y="5156194"/>
          <a:ext cx="1859568" cy="1107440"/>
        </p:xfrm>
        <a:graphic>
          <a:graphicData uri="http://schemas.openxmlformats.org/drawingml/2006/table">
            <a:tbl>
              <a:tblPr firstRow="1" bandRow="1">
                <a:tableStyleId>{5C22544A-7EE6-4342-B048-85BDC9FD1C3A}</a:tableStyleId>
              </a:tblPr>
              <a:tblGrid>
                <a:gridCol w="929784"/>
                <a:gridCol w="929784"/>
              </a:tblGrid>
              <a:tr h="0">
                <a:tc>
                  <a:txBody>
                    <a:bodyPr/>
                    <a:lstStyle/>
                    <a:p>
                      <a:r>
                        <a:rPr lang="en-US" dirty="0" smtClean="0"/>
                        <a:t>Student</a:t>
                      </a:r>
                      <a:endParaRPr lang="en-US" dirty="0"/>
                    </a:p>
                  </a:txBody>
                  <a:tcPr/>
                </a:tc>
                <a:tc>
                  <a:txBody>
                    <a:bodyPr/>
                    <a:lstStyle/>
                    <a:p>
                      <a:r>
                        <a:rPr lang="en-US" dirty="0" smtClean="0"/>
                        <a:t>Grade</a:t>
                      </a:r>
                      <a:endParaRPr lang="en-US" dirty="0"/>
                    </a:p>
                  </a:txBody>
                  <a:tcPr/>
                </a:tc>
              </a:tr>
              <a:tr h="370840">
                <a:tc>
                  <a:txBody>
                    <a:bodyPr/>
                    <a:lstStyle/>
                    <a:p>
                      <a:r>
                        <a:rPr lang="en-US" dirty="0" smtClean="0"/>
                        <a:t>123</a:t>
                      </a:r>
                      <a:endParaRPr lang="en-US" dirty="0"/>
                    </a:p>
                  </a:txBody>
                  <a:tcPr/>
                </a:tc>
                <a:tc>
                  <a:txBody>
                    <a:bodyPr/>
                    <a:lstStyle/>
                    <a:p>
                      <a:r>
                        <a:rPr lang="en-US" dirty="0" smtClean="0"/>
                        <a:t>0.5</a:t>
                      </a:r>
                      <a:endParaRPr lang="en-US" dirty="0"/>
                    </a:p>
                  </a:txBody>
                  <a:tcPr/>
                </a:tc>
              </a:tr>
              <a:tr h="370840">
                <a:tc>
                  <a:txBody>
                    <a:bodyPr/>
                    <a:lstStyle/>
                    <a:p>
                      <a:r>
                        <a:rPr lang="en-US" dirty="0" smtClean="0"/>
                        <a:t>456</a:t>
                      </a:r>
                      <a:endParaRPr lang="en-US" dirty="0"/>
                    </a:p>
                  </a:txBody>
                  <a:tcPr/>
                </a:tc>
                <a:tc>
                  <a:txBody>
                    <a:bodyPr/>
                    <a:lstStyle/>
                    <a:p>
                      <a:r>
                        <a:rPr lang="en-US" dirty="0" smtClean="0"/>
                        <a:t>1.0</a:t>
                      </a:r>
                      <a:endParaRPr lang="en-US" dirty="0"/>
                    </a:p>
                  </a:txBody>
                  <a:tcPr/>
                </a:tc>
              </a:tr>
            </a:tbl>
          </a:graphicData>
        </a:graphic>
      </p:graphicFrame>
      <p:sp>
        <p:nvSpPr>
          <p:cNvPr id="12" name="TextBox 11"/>
          <p:cNvSpPr txBox="1"/>
          <p:nvPr/>
        </p:nvSpPr>
        <p:spPr>
          <a:xfrm>
            <a:off x="10758497" y="3543307"/>
            <a:ext cx="457200" cy="369332"/>
          </a:xfrm>
          <a:prstGeom prst="rect">
            <a:avLst/>
          </a:prstGeom>
          <a:noFill/>
        </p:spPr>
        <p:txBody>
          <a:bodyPr wrap="square" rtlCol="0">
            <a:spAutoFit/>
          </a:bodyPr>
          <a:lstStyle/>
          <a:p>
            <a:r>
              <a:rPr lang="en-US" dirty="0" smtClean="0">
                <a:solidFill>
                  <a:schemeClr val="bg1"/>
                </a:solidFill>
              </a:rPr>
              <a:t>42</a:t>
            </a:r>
            <a:endParaRPr lang="en-US" dirty="0">
              <a:solidFill>
                <a:schemeClr val="bg1"/>
              </a:solidFill>
            </a:endParaRPr>
          </a:p>
        </p:txBody>
      </p:sp>
      <p:sp>
        <p:nvSpPr>
          <p:cNvPr id="13" name="TextBox 12"/>
          <p:cNvSpPr txBox="1"/>
          <p:nvPr/>
        </p:nvSpPr>
        <p:spPr>
          <a:xfrm>
            <a:off x="705565" y="2821671"/>
            <a:ext cx="4653838" cy="2308324"/>
          </a:xfrm>
          <a:prstGeom prst="rect">
            <a:avLst/>
          </a:prstGeom>
          <a:noFill/>
        </p:spPr>
        <p:txBody>
          <a:bodyPr wrap="none" rtlCol="0">
            <a:spAutoFit/>
          </a:bodyPr>
          <a:lstStyle/>
          <a:p>
            <a:r>
              <a:rPr lang="en-US" dirty="0" smtClean="0"/>
              <a:t>&lt;</a:t>
            </a:r>
            <a:r>
              <a:rPr lang="en-US" dirty="0"/>
              <a:t>form method="post"</a:t>
            </a:r>
          </a:p>
          <a:p>
            <a:r>
              <a:rPr lang="en-US" dirty="0"/>
              <a:t>action="https://www.dj4e.com/grades/123</a:t>
            </a:r>
            <a:r>
              <a:rPr lang="en-US" dirty="0" smtClean="0"/>
              <a:t>"&gt;</a:t>
            </a:r>
          </a:p>
          <a:p>
            <a:r>
              <a:rPr lang="en-US" dirty="0"/>
              <a:t>&lt;input type</a:t>
            </a:r>
            <a:r>
              <a:rPr lang="en-US" dirty="0" smtClean="0"/>
              <a:t>="hidden" </a:t>
            </a:r>
            <a:r>
              <a:rPr lang="en-US" dirty="0"/>
              <a:t>name="</a:t>
            </a:r>
            <a:r>
              <a:rPr lang="en-US" dirty="0" err="1"/>
              <a:t>csrf</a:t>
            </a:r>
            <a:r>
              <a:rPr lang="en-US" dirty="0"/>
              <a:t>" value="99</a:t>
            </a:r>
            <a:r>
              <a:rPr lang="en-US" dirty="0" smtClean="0"/>
              <a:t>"&gt;</a:t>
            </a:r>
            <a:endParaRPr lang="en-US" dirty="0"/>
          </a:p>
          <a:p>
            <a:r>
              <a:rPr lang="en-US" dirty="0"/>
              <a:t>&lt;input type="text" name="new-grade" </a:t>
            </a:r>
          </a:p>
          <a:p>
            <a:r>
              <a:rPr lang="en-US" dirty="0"/>
              <a:t>   value</a:t>
            </a:r>
            <a:r>
              <a:rPr lang="en-US" dirty="0" smtClean="0"/>
              <a:t>="</a:t>
            </a:r>
            <a:r>
              <a:rPr lang="en-US" dirty="0" smtClean="0">
                <a:solidFill>
                  <a:srgbClr val="FFFF00"/>
                </a:solidFill>
              </a:rPr>
              <a:t>0.5</a:t>
            </a:r>
            <a:r>
              <a:rPr lang="en-US" dirty="0" smtClean="0"/>
              <a:t>"&gt;</a:t>
            </a:r>
            <a:endParaRPr lang="en-US" dirty="0"/>
          </a:p>
          <a:p>
            <a:r>
              <a:rPr lang="en-US" dirty="0"/>
              <a:t>&lt;input type="submit"&gt;</a:t>
            </a:r>
          </a:p>
          <a:p>
            <a:r>
              <a:rPr lang="en-US" dirty="0"/>
              <a:t>&lt;/form&gt;</a:t>
            </a:r>
          </a:p>
          <a:p>
            <a:endParaRPr lang="en-US" dirty="0"/>
          </a:p>
        </p:txBody>
      </p:sp>
      <p:sp>
        <p:nvSpPr>
          <p:cNvPr id="14" name="Rounded Rectangle 13"/>
          <p:cNvSpPr/>
          <p:nvPr/>
        </p:nvSpPr>
        <p:spPr>
          <a:xfrm>
            <a:off x="5715000" y="4397803"/>
            <a:ext cx="2055819" cy="158866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POST /grades/123</a:t>
            </a:r>
          </a:p>
          <a:p>
            <a:r>
              <a:rPr lang="en-US" dirty="0" smtClean="0"/>
              <a:t>cookie: </a:t>
            </a:r>
            <a:r>
              <a:rPr lang="en-US" dirty="0" err="1" smtClean="0"/>
              <a:t>sessid</a:t>
            </a:r>
            <a:r>
              <a:rPr lang="en-US" dirty="0" smtClean="0"/>
              <a:t>=42</a:t>
            </a:r>
          </a:p>
          <a:p>
            <a:endParaRPr lang="en-US" dirty="0" smtClean="0"/>
          </a:p>
          <a:p>
            <a:r>
              <a:rPr lang="en-US" dirty="0" smtClean="0"/>
              <a:t>new-grade=0.5</a:t>
            </a:r>
          </a:p>
          <a:p>
            <a:r>
              <a:rPr lang="en-US" dirty="0" err="1" smtClean="0"/>
              <a:t>csrf</a:t>
            </a:r>
            <a:r>
              <a:rPr lang="en-US" dirty="0" smtClean="0"/>
              <a:t>=99</a:t>
            </a:r>
          </a:p>
        </p:txBody>
      </p:sp>
      <p:cxnSp>
        <p:nvCxnSpPr>
          <p:cNvPr id="16" name="Straight Arrow Connector 15"/>
          <p:cNvCxnSpPr/>
          <p:nvPr/>
        </p:nvCxnSpPr>
        <p:spPr>
          <a:xfrm flipH="1">
            <a:off x="4186238" y="2616072"/>
            <a:ext cx="3874100" cy="332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a:off x="4186238" y="4098383"/>
            <a:ext cx="1528762" cy="10937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4" idx="1"/>
          </p:cNvCxnSpPr>
          <p:nvPr/>
        </p:nvCxnSpPr>
        <p:spPr>
          <a:xfrm flipV="1">
            <a:off x="4481264" y="5192133"/>
            <a:ext cx="1233736" cy="250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3"/>
          </p:cNvCxnSpPr>
          <p:nvPr/>
        </p:nvCxnSpPr>
        <p:spPr>
          <a:xfrm flipV="1">
            <a:off x="7770819" y="5156195"/>
            <a:ext cx="1001706" cy="359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flipH="1">
            <a:off x="8787121" y="4241021"/>
            <a:ext cx="1295482" cy="9151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787121" y="5192133"/>
            <a:ext cx="1295482" cy="5177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p:cNvCxnSpPr>
          <p:nvPr/>
        </p:nvCxnSpPr>
        <p:spPr>
          <a:xfrm flipH="1" flipV="1">
            <a:off x="8080240" y="2679739"/>
            <a:ext cx="2002363" cy="1561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44923" y="1864963"/>
            <a:ext cx="1795971" cy="646331"/>
          </a:xfrm>
          <a:prstGeom prst="rect">
            <a:avLst/>
          </a:prstGeom>
          <a:noFill/>
        </p:spPr>
        <p:txBody>
          <a:bodyPr wrap="square" rtlCol="0">
            <a:spAutoFit/>
          </a:bodyPr>
          <a:lstStyle/>
          <a:p>
            <a:pPr algn="ctr"/>
            <a:r>
              <a:rPr lang="en-US" dirty="0" smtClean="0"/>
              <a:t>Page produced by legit server.</a:t>
            </a:r>
            <a:endParaRPr lang="en-US" dirty="0"/>
          </a:p>
        </p:txBody>
      </p:sp>
    </p:spTree>
    <p:extLst>
      <p:ext uri="{BB962C8B-B14F-4D97-AF65-F5344CB8AC3E}">
        <p14:creationId xmlns:p14="http://schemas.microsoft.com/office/powerpoint/2010/main" val="1594554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CSRF Attack Blocked</a:t>
            </a:r>
            <a:endParaRPr lang="en-US" dirty="0"/>
          </a:p>
        </p:txBody>
      </p:sp>
      <p:sp>
        <p:nvSpPr>
          <p:cNvPr id="6" name="Rectangle 5"/>
          <p:cNvSpPr/>
          <p:nvPr/>
        </p:nvSpPr>
        <p:spPr>
          <a:xfrm>
            <a:off x="531690" y="1885954"/>
            <a:ext cx="4712292" cy="44434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Browser</a:t>
            </a:r>
            <a:endParaRPr lang="en-US" dirty="0"/>
          </a:p>
        </p:txBody>
      </p:sp>
      <p:sp>
        <p:nvSpPr>
          <p:cNvPr id="7" name="Rectangle 6"/>
          <p:cNvSpPr/>
          <p:nvPr/>
        </p:nvSpPr>
        <p:spPr>
          <a:xfrm>
            <a:off x="8060338" y="3986212"/>
            <a:ext cx="1680371" cy="2343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www.dj4e.com</a:t>
            </a:r>
            <a:endParaRPr lang="en-US" dirty="0"/>
          </a:p>
        </p:txBody>
      </p:sp>
      <p:sp>
        <p:nvSpPr>
          <p:cNvPr id="8" name="Can 7"/>
          <p:cNvSpPr/>
          <p:nvPr/>
        </p:nvSpPr>
        <p:spPr>
          <a:xfrm>
            <a:off x="10082603" y="3541455"/>
            <a:ext cx="1721018" cy="13991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csev</a:t>
            </a:r>
          </a:p>
          <a:p>
            <a:pPr algn="ctr"/>
            <a:r>
              <a:rPr lang="en-US" dirty="0" smtClean="0"/>
              <a:t>instructor: true</a:t>
            </a:r>
          </a:p>
          <a:p>
            <a:pPr algn="ctr"/>
            <a:r>
              <a:rPr lang="en-US" dirty="0" err="1" smtClean="0"/>
              <a:t>csrf</a:t>
            </a:r>
            <a:r>
              <a:rPr lang="en-US" dirty="0" smtClean="0"/>
              <a:t>: 99</a:t>
            </a:r>
            <a:endParaRPr lang="en-US" dirty="0"/>
          </a:p>
        </p:txBody>
      </p:sp>
      <p:sp>
        <p:nvSpPr>
          <p:cNvPr id="9" name="Rectangle 8"/>
          <p:cNvSpPr/>
          <p:nvPr/>
        </p:nvSpPr>
        <p:spPr>
          <a:xfrm>
            <a:off x="2809626" y="4792580"/>
            <a:ext cx="1671638" cy="130016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cookies</a:t>
            </a:r>
          </a:p>
          <a:p>
            <a:r>
              <a:rPr lang="en-US" dirty="0" smtClean="0"/>
              <a:t>www.dj4e.com</a:t>
            </a:r>
          </a:p>
          <a:p>
            <a:r>
              <a:rPr lang="en-US" dirty="0" err="1" smtClean="0"/>
              <a:t>sessid</a:t>
            </a:r>
            <a:r>
              <a:rPr lang="en-US" dirty="0" smtClean="0"/>
              <a:t>: 42</a:t>
            </a:r>
            <a:endParaRPr lang="en-US" dirty="0"/>
          </a:p>
        </p:txBody>
      </p:sp>
      <p:graphicFrame>
        <p:nvGraphicFramePr>
          <p:cNvPr id="11" name="Table 10"/>
          <p:cNvGraphicFramePr>
            <a:graphicFrameLocks noGrp="1"/>
          </p:cNvGraphicFramePr>
          <p:nvPr/>
        </p:nvGraphicFramePr>
        <p:xfrm>
          <a:off x="10082603" y="5156194"/>
          <a:ext cx="1859568" cy="1107440"/>
        </p:xfrm>
        <a:graphic>
          <a:graphicData uri="http://schemas.openxmlformats.org/drawingml/2006/table">
            <a:tbl>
              <a:tblPr firstRow="1" bandRow="1">
                <a:tableStyleId>{5C22544A-7EE6-4342-B048-85BDC9FD1C3A}</a:tableStyleId>
              </a:tblPr>
              <a:tblGrid>
                <a:gridCol w="929784"/>
                <a:gridCol w="929784"/>
              </a:tblGrid>
              <a:tr h="0">
                <a:tc>
                  <a:txBody>
                    <a:bodyPr/>
                    <a:lstStyle/>
                    <a:p>
                      <a:r>
                        <a:rPr lang="en-US" dirty="0" smtClean="0"/>
                        <a:t>Student</a:t>
                      </a:r>
                      <a:endParaRPr lang="en-US" dirty="0"/>
                    </a:p>
                  </a:txBody>
                  <a:tcPr/>
                </a:tc>
                <a:tc>
                  <a:txBody>
                    <a:bodyPr/>
                    <a:lstStyle/>
                    <a:p>
                      <a:r>
                        <a:rPr lang="en-US" dirty="0" smtClean="0"/>
                        <a:t>Grade</a:t>
                      </a:r>
                      <a:endParaRPr lang="en-US" dirty="0"/>
                    </a:p>
                  </a:txBody>
                  <a:tcPr/>
                </a:tc>
              </a:tr>
              <a:tr h="370840">
                <a:tc>
                  <a:txBody>
                    <a:bodyPr/>
                    <a:lstStyle/>
                    <a:p>
                      <a:r>
                        <a:rPr lang="en-US" dirty="0" smtClean="0"/>
                        <a:t>123</a:t>
                      </a:r>
                      <a:endParaRPr lang="en-US" dirty="0"/>
                    </a:p>
                  </a:txBody>
                  <a:tcPr/>
                </a:tc>
                <a:tc>
                  <a:txBody>
                    <a:bodyPr/>
                    <a:lstStyle/>
                    <a:p>
                      <a:r>
                        <a:rPr lang="en-US" dirty="0" smtClean="0"/>
                        <a:t>0.5</a:t>
                      </a:r>
                      <a:endParaRPr lang="en-US" dirty="0"/>
                    </a:p>
                  </a:txBody>
                  <a:tcPr/>
                </a:tc>
              </a:tr>
              <a:tr h="370840">
                <a:tc>
                  <a:txBody>
                    <a:bodyPr/>
                    <a:lstStyle/>
                    <a:p>
                      <a:r>
                        <a:rPr lang="en-US" dirty="0" smtClean="0"/>
                        <a:t>456</a:t>
                      </a:r>
                      <a:endParaRPr lang="en-US" dirty="0"/>
                    </a:p>
                  </a:txBody>
                  <a:tcPr/>
                </a:tc>
                <a:tc>
                  <a:txBody>
                    <a:bodyPr/>
                    <a:lstStyle/>
                    <a:p>
                      <a:r>
                        <a:rPr lang="en-US" dirty="0" smtClean="0"/>
                        <a:t>1.0</a:t>
                      </a:r>
                      <a:endParaRPr lang="en-US" dirty="0"/>
                    </a:p>
                  </a:txBody>
                  <a:tcPr/>
                </a:tc>
              </a:tr>
            </a:tbl>
          </a:graphicData>
        </a:graphic>
      </p:graphicFrame>
      <p:sp>
        <p:nvSpPr>
          <p:cNvPr id="12" name="TextBox 11"/>
          <p:cNvSpPr txBox="1"/>
          <p:nvPr/>
        </p:nvSpPr>
        <p:spPr>
          <a:xfrm>
            <a:off x="10758497" y="3543307"/>
            <a:ext cx="457200" cy="369332"/>
          </a:xfrm>
          <a:prstGeom prst="rect">
            <a:avLst/>
          </a:prstGeom>
          <a:noFill/>
        </p:spPr>
        <p:txBody>
          <a:bodyPr wrap="square" rtlCol="0">
            <a:spAutoFit/>
          </a:bodyPr>
          <a:lstStyle/>
          <a:p>
            <a:r>
              <a:rPr lang="en-US" dirty="0" smtClean="0">
                <a:solidFill>
                  <a:schemeClr val="bg1"/>
                </a:solidFill>
              </a:rPr>
              <a:t>42</a:t>
            </a:r>
            <a:endParaRPr lang="en-US" dirty="0">
              <a:solidFill>
                <a:schemeClr val="bg1"/>
              </a:solidFill>
            </a:endParaRPr>
          </a:p>
        </p:txBody>
      </p:sp>
      <p:sp>
        <p:nvSpPr>
          <p:cNvPr id="13" name="TextBox 12"/>
          <p:cNvSpPr txBox="1"/>
          <p:nvPr/>
        </p:nvSpPr>
        <p:spPr>
          <a:xfrm>
            <a:off x="705565" y="2821671"/>
            <a:ext cx="4653838" cy="2031325"/>
          </a:xfrm>
          <a:prstGeom prst="rect">
            <a:avLst/>
          </a:prstGeom>
          <a:noFill/>
        </p:spPr>
        <p:txBody>
          <a:bodyPr wrap="none" rtlCol="0">
            <a:spAutoFit/>
          </a:bodyPr>
          <a:lstStyle/>
          <a:p>
            <a:r>
              <a:rPr lang="en-US" dirty="0"/>
              <a:t>&lt;form method="post"</a:t>
            </a:r>
          </a:p>
          <a:p>
            <a:r>
              <a:rPr lang="en-US" dirty="0"/>
              <a:t>action="https://www.dj4e.com/grades/123"&gt;</a:t>
            </a:r>
          </a:p>
          <a:p>
            <a:r>
              <a:rPr lang="en-US" dirty="0"/>
              <a:t>&lt;input type</a:t>
            </a:r>
            <a:r>
              <a:rPr lang="en-US" dirty="0" smtClean="0"/>
              <a:t>="hidden" </a:t>
            </a:r>
            <a:r>
              <a:rPr lang="en-US" dirty="0"/>
              <a:t>name="</a:t>
            </a:r>
            <a:r>
              <a:rPr lang="en-US" dirty="0" err="1"/>
              <a:t>csrf</a:t>
            </a:r>
            <a:r>
              <a:rPr lang="en-US" dirty="0"/>
              <a:t>" value</a:t>
            </a:r>
            <a:r>
              <a:rPr lang="en-US" dirty="0" smtClean="0"/>
              <a:t>="42"&gt;</a:t>
            </a:r>
            <a:endParaRPr lang="en-US" dirty="0"/>
          </a:p>
          <a:p>
            <a:r>
              <a:rPr lang="en-US" dirty="0"/>
              <a:t>&lt;input type="text" name="new-grade" </a:t>
            </a:r>
          </a:p>
          <a:p>
            <a:r>
              <a:rPr lang="en-US" dirty="0"/>
              <a:t>   value</a:t>
            </a:r>
            <a:r>
              <a:rPr lang="en-US" dirty="0" smtClean="0"/>
              <a:t>="</a:t>
            </a:r>
            <a:r>
              <a:rPr lang="en-US" dirty="0" smtClean="0">
                <a:solidFill>
                  <a:srgbClr val="FFFF00"/>
                </a:solidFill>
              </a:rPr>
              <a:t>1.0</a:t>
            </a:r>
            <a:r>
              <a:rPr lang="en-US" dirty="0" smtClean="0"/>
              <a:t>"&gt;</a:t>
            </a:r>
            <a:endParaRPr lang="en-US" dirty="0"/>
          </a:p>
          <a:p>
            <a:r>
              <a:rPr lang="en-US" dirty="0"/>
              <a:t>&lt;input type="submit"&gt;</a:t>
            </a:r>
          </a:p>
          <a:p>
            <a:r>
              <a:rPr lang="en-US" dirty="0"/>
              <a:t>&lt;/form&gt;</a:t>
            </a:r>
          </a:p>
        </p:txBody>
      </p:sp>
      <p:sp>
        <p:nvSpPr>
          <p:cNvPr id="14" name="Rounded Rectangle 13"/>
          <p:cNvSpPr/>
          <p:nvPr/>
        </p:nvSpPr>
        <p:spPr>
          <a:xfrm>
            <a:off x="5715000" y="4397803"/>
            <a:ext cx="2055819" cy="158866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POST /grades/123</a:t>
            </a:r>
          </a:p>
          <a:p>
            <a:r>
              <a:rPr lang="en-US" dirty="0" smtClean="0"/>
              <a:t>cookie: </a:t>
            </a:r>
            <a:r>
              <a:rPr lang="en-US" dirty="0" err="1" smtClean="0"/>
              <a:t>sessid</a:t>
            </a:r>
            <a:r>
              <a:rPr lang="en-US" dirty="0" smtClean="0"/>
              <a:t>=42</a:t>
            </a:r>
          </a:p>
          <a:p>
            <a:endParaRPr lang="en-US" dirty="0" smtClean="0"/>
          </a:p>
          <a:p>
            <a:r>
              <a:rPr lang="en-US" dirty="0" smtClean="0"/>
              <a:t>new-grade=1.0</a:t>
            </a:r>
          </a:p>
          <a:p>
            <a:r>
              <a:rPr lang="en-US" dirty="0" err="1" smtClean="0"/>
              <a:t>csrf</a:t>
            </a:r>
            <a:r>
              <a:rPr lang="en-US" dirty="0" smtClean="0"/>
              <a:t>=42</a:t>
            </a:r>
            <a:endParaRPr lang="en-US" dirty="0"/>
          </a:p>
        </p:txBody>
      </p:sp>
      <p:cxnSp>
        <p:nvCxnSpPr>
          <p:cNvPr id="16" name="Straight Arrow Connector 15"/>
          <p:cNvCxnSpPr>
            <a:stCxn id="17" idx="1"/>
          </p:cNvCxnSpPr>
          <p:nvPr/>
        </p:nvCxnSpPr>
        <p:spPr>
          <a:xfrm flipH="1">
            <a:off x="4186238" y="2616072"/>
            <a:ext cx="3874100" cy="332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a:off x="4186238" y="4098383"/>
            <a:ext cx="1528762" cy="10937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4" idx="1"/>
          </p:cNvCxnSpPr>
          <p:nvPr/>
        </p:nvCxnSpPr>
        <p:spPr>
          <a:xfrm flipV="1">
            <a:off x="4481264" y="5192133"/>
            <a:ext cx="1233736" cy="2505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3"/>
            <a:endCxn id="50" idx="3"/>
          </p:cNvCxnSpPr>
          <p:nvPr/>
        </p:nvCxnSpPr>
        <p:spPr>
          <a:xfrm flipV="1">
            <a:off x="7770819" y="5133141"/>
            <a:ext cx="688561" cy="58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flipH="1">
            <a:off x="9263915" y="4241021"/>
            <a:ext cx="818688" cy="4747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060338" y="1690687"/>
            <a:ext cx="1680371" cy="185076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mtClean="0"/>
              <a:t>www.csrf.com</a:t>
            </a:r>
            <a:endParaRPr lang="en-US" dirty="0"/>
          </a:p>
        </p:txBody>
      </p:sp>
      <p:sp>
        <p:nvSpPr>
          <p:cNvPr id="50" name="Hexagon 49"/>
          <p:cNvSpPr/>
          <p:nvPr/>
        </p:nvSpPr>
        <p:spPr>
          <a:xfrm>
            <a:off x="8459380" y="4715820"/>
            <a:ext cx="968184" cy="834641"/>
          </a:xfrm>
          <a:prstGeom prst="hex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STOP</a:t>
            </a:r>
            <a:endParaRPr lang="en-US"/>
          </a:p>
        </p:txBody>
      </p:sp>
      <p:sp>
        <p:nvSpPr>
          <p:cNvPr id="19" name="TextBox 18"/>
          <p:cNvSpPr txBox="1"/>
          <p:nvPr/>
        </p:nvSpPr>
        <p:spPr>
          <a:xfrm>
            <a:off x="5844923" y="1864963"/>
            <a:ext cx="1795971" cy="646331"/>
          </a:xfrm>
          <a:prstGeom prst="rect">
            <a:avLst/>
          </a:prstGeom>
          <a:noFill/>
        </p:spPr>
        <p:txBody>
          <a:bodyPr wrap="square" rtlCol="0">
            <a:spAutoFit/>
          </a:bodyPr>
          <a:lstStyle/>
          <a:p>
            <a:pPr algn="ctr"/>
            <a:r>
              <a:rPr lang="en-US" dirty="0" smtClean="0"/>
              <a:t>Page produced by rogue server.</a:t>
            </a:r>
            <a:endParaRPr lang="en-US" dirty="0"/>
          </a:p>
        </p:txBody>
      </p:sp>
    </p:spTree>
    <p:extLst>
      <p:ext uri="{BB962C8B-B14F-4D97-AF65-F5344CB8AC3E}">
        <p14:creationId xmlns:p14="http://schemas.microsoft.com/office/powerpoint/2010/main" val="272721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Linux</a:t>
            </a:r>
            <a:endParaRPr lang="en-US" dirty="0"/>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Browser</a:t>
            </a:r>
            <a:endParaRPr lang="en-US" dirty="0"/>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smtClean="0"/>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smtClean="0">
                <a:solidFill>
                  <a:schemeClr val="tx1"/>
                </a:solidFill>
              </a:rPr>
              <a:t>Routing</a:t>
            </a:r>
            <a:endParaRPr lang="en-US">
              <a:solidFill>
                <a:schemeClr val="tx1"/>
              </a:solidFill>
            </a:endParaRP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Views</a:t>
            </a:r>
            <a:endParaRPr lang="en-US" dirty="0">
              <a:solidFill>
                <a:schemeClr val="bg1"/>
              </a:solidFill>
            </a:endParaRP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Templates</a:t>
            </a:r>
            <a:endParaRPr lang="en-US" dirty="0" smtClean="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N</a:t>
            </a:r>
          </a:p>
          <a:p>
            <a:pPr algn="ctr"/>
            <a:r>
              <a:rPr lang="en-US" dirty="0" smtClean="0"/>
              <a:t>G</a:t>
            </a:r>
          </a:p>
          <a:p>
            <a:pPr algn="ctr"/>
            <a:r>
              <a:rPr lang="en-US" dirty="0" smtClean="0"/>
              <a:t>I</a:t>
            </a:r>
          </a:p>
          <a:p>
            <a:pPr algn="ctr"/>
            <a:r>
              <a:rPr lang="en-US" dirty="0" smtClean="0"/>
              <a:t>N</a:t>
            </a:r>
            <a:br>
              <a:rPr lang="en-US" dirty="0" smtClean="0"/>
            </a:br>
            <a:r>
              <a:rPr lang="en-US" dirty="0" smtClean="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views.py</a:t>
            </a:r>
            <a:endParaRPr lang="en-US" dirty="0" smtClean="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Models</a:t>
            </a:r>
            <a:endParaRPr lang="en-US" dirty="0">
              <a:solidFill>
                <a:schemeClr val="tx1"/>
              </a:solidFill>
            </a:endParaRP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a:p>
            <a:pPr algn="ctr"/>
            <a:r>
              <a:rPr lang="en-US" dirty="0" smtClean="0"/>
              <a:t>O</a:t>
            </a:r>
          </a:p>
          <a:p>
            <a:pPr algn="ctr"/>
            <a:r>
              <a:rPr lang="en-US" dirty="0" smtClean="0"/>
              <a:t>M</a:t>
            </a:r>
            <a:endParaRPr lang="en-US" dirty="0"/>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Parse</a:t>
            </a:r>
          </a:p>
          <a:p>
            <a:pPr algn="ctr"/>
            <a:r>
              <a:rPr lang="en-US" dirty="0" smtClean="0">
                <a:solidFill>
                  <a:schemeClr val="tx1"/>
                </a:solidFill>
              </a:rPr>
              <a:t>Response</a:t>
            </a:r>
            <a:endParaRPr lang="en-US" dirty="0">
              <a:solidFill>
                <a:schemeClr val="tx1"/>
              </a:solidFill>
            </a:endParaRP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smtClean="0"/>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098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12360" y="686866"/>
            <a:ext cx="4664354" cy="400110"/>
          </a:xfrm>
          <a:prstGeom prst="rect">
            <a:avLst/>
          </a:prstGeom>
        </p:spPr>
        <p:txBody>
          <a:bodyPr wrap="none">
            <a:spAutoFit/>
          </a:bodyPr>
          <a:lstStyle/>
          <a:p>
            <a:r>
              <a:rPr lang="en-US" sz="2000" dirty="0">
                <a:solidFill>
                  <a:srgbClr val="FFFF00"/>
                </a:solidFill>
              </a:rPr>
              <a:t>https://</a:t>
            </a:r>
            <a:r>
              <a:rPr lang="en-US" sz="2000" dirty="0" smtClean="0">
                <a:solidFill>
                  <a:srgbClr val="FFFF00"/>
                </a:solidFill>
              </a:rPr>
              <a:t>samples.dj4e.com/</a:t>
            </a:r>
            <a:r>
              <a:rPr lang="en-US" sz="2000" dirty="0" err="1" smtClean="0">
                <a:solidFill>
                  <a:srgbClr val="FFFF00"/>
                </a:solidFill>
              </a:rPr>
              <a:t>getpost</a:t>
            </a:r>
            <a:r>
              <a:rPr lang="en-US" sz="2000" dirty="0" smtClean="0">
                <a:solidFill>
                  <a:srgbClr val="FFFF00"/>
                </a:solidFill>
              </a:rPr>
              <a:t>/</a:t>
            </a:r>
            <a:r>
              <a:rPr lang="en-US" sz="2000" dirty="0" err="1" smtClean="0">
                <a:solidFill>
                  <a:srgbClr val="FFFF00"/>
                </a:solidFill>
              </a:rPr>
              <a:t>failform</a:t>
            </a:r>
            <a:endParaRPr lang="en-US" sz="2000" dirty="0">
              <a:solidFill>
                <a:srgbClr val="FFFF00"/>
              </a:solidFill>
            </a:endParaRPr>
          </a:p>
        </p:txBody>
      </p:sp>
      <p:sp>
        <p:nvSpPr>
          <p:cNvPr id="2" name="Rectangle 1"/>
          <p:cNvSpPr/>
          <p:nvPr/>
        </p:nvSpPr>
        <p:spPr>
          <a:xfrm>
            <a:off x="908776" y="2058199"/>
            <a:ext cx="10167938" cy="2862322"/>
          </a:xfrm>
          <a:prstGeom prst="rect">
            <a:avLst/>
          </a:prstGeom>
          <a:solidFill>
            <a:schemeClr val="tx1"/>
          </a:solidFill>
        </p:spPr>
        <p:txBody>
          <a:bodyPr wrap="square">
            <a:spAutoFit/>
          </a:bodyPr>
          <a:lstStyle/>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failform</a:t>
            </a:r>
            <a:r>
              <a:rPr lang="en-US" dirty="0">
                <a:solidFill>
                  <a:srgbClr val="000000"/>
                </a:solidFill>
                <a:latin typeface="Courier" charset="0"/>
                <a:ea typeface="Courier" charset="0"/>
                <a:cs typeface="Courier" charset="0"/>
              </a:rPr>
              <a:t>(request):</a:t>
            </a:r>
          </a:p>
          <a:p>
            <a:r>
              <a:rPr lang="en-US" dirty="0">
                <a:solidFill>
                  <a:srgbClr val="000000"/>
                </a:solidFill>
                <a:latin typeface="Courier" charset="0"/>
                <a:ea typeface="Courier" charset="0"/>
                <a:cs typeface="Courier" charset="0"/>
              </a:rPr>
              <a:t>    response = </a:t>
            </a:r>
            <a:r>
              <a:rPr lang="en-US" dirty="0">
                <a:solidFill>
                  <a:srgbClr val="B42419"/>
                </a:solidFill>
                <a:latin typeface="Courier" charset="0"/>
                <a:ea typeface="Courier" charset="0"/>
                <a:cs typeface="Courier" charset="0"/>
              </a:rPr>
              <a:t>"""&lt;p&gt;CSRF Fail guessing game...&lt;/p&gt;</a:t>
            </a:r>
            <a:endParaRPr lang="en-US" dirty="0">
              <a:solidFill>
                <a:srgbClr val="000000"/>
              </a:solidFill>
              <a:latin typeface="Courier" charset="0"/>
              <a:ea typeface="Courier" charset="0"/>
              <a:cs typeface="Courier" charset="0"/>
            </a:endParaRPr>
          </a:p>
          <a:p>
            <a:r>
              <a:rPr lang="mr-IN" dirty="0">
                <a:solidFill>
                  <a:srgbClr val="B42419"/>
                </a:solidFill>
                <a:latin typeface="Courier" charset="0"/>
                <a:ea typeface="Courier" charset="0"/>
                <a:cs typeface="Courier" charset="0"/>
              </a:rPr>
              <a:t>        &lt;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 </a:t>
            </a:r>
            <a:r>
              <a:rPr lang="mr-IN" dirty="0" err="1">
                <a:solidFill>
                  <a:srgbClr val="B42419"/>
                </a:solidFill>
                <a:latin typeface="Courier" charset="0"/>
                <a:ea typeface="Courier" charset="0"/>
                <a:cs typeface="Courier" charset="0"/>
              </a:rPr>
              <a:t>method</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post</a:t>
            </a:r>
            <a:r>
              <a:rPr lang="mr-IN" dirty="0">
                <a:solidFill>
                  <a:srgbClr val="B42419"/>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B42419"/>
                </a:solidFill>
                <a:latin typeface="Courier" charset="0"/>
                <a:ea typeface="Courier" charset="0"/>
                <a:cs typeface="Courier" charset="0"/>
              </a:rPr>
              <a:t>        &lt;p&gt;&lt;label for="guess"&gt;Input Guess&lt;/label&gt;</a:t>
            </a:r>
            <a:endParaRPr lang="en-US" dirty="0">
              <a:solidFill>
                <a:srgbClr val="000000"/>
              </a:solidFill>
              <a:latin typeface="Courier" charset="0"/>
              <a:ea typeface="Courier" charset="0"/>
              <a:cs typeface="Courier" charset="0"/>
            </a:endParaRPr>
          </a:p>
          <a:p>
            <a:r>
              <a:rPr lang="en-US" dirty="0">
                <a:solidFill>
                  <a:srgbClr val="B42419"/>
                </a:solidFill>
                <a:latin typeface="Courier" charset="0"/>
                <a:ea typeface="Courier" charset="0"/>
                <a:cs typeface="Courier" charset="0"/>
              </a:rPr>
              <a:t>        &lt;input type="text" name="guess" size="40" id="guess"/&gt;&lt;/p&gt;</a:t>
            </a:r>
            <a:endParaRPr lang="en-US" dirty="0">
              <a:solidFill>
                <a:srgbClr val="000000"/>
              </a:solidFill>
              <a:latin typeface="Courier" charset="0"/>
              <a:ea typeface="Courier" charset="0"/>
              <a:cs typeface="Courier" charset="0"/>
            </a:endParaRPr>
          </a:p>
          <a:p>
            <a:r>
              <a:rPr lang="mr-IN" dirty="0">
                <a:solidFill>
                  <a:srgbClr val="B42419"/>
                </a:solidFill>
                <a:latin typeface="Courier" charset="0"/>
                <a:ea typeface="Courier" charset="0"/>
                <a:cs typeface="Courier" charset="0"/>
              </a:rPr>
              <a:t>        &lt;</a:t>
            </a:r>
            <a:r>
              <a:rPr lang="mr-IN" dirty="0" err="1">
                <a:solidFill>
                  <a:srgbClr val="B42419"/>
                </a:solidFill>
                <a:latin typeface="Courier" charset="0"/>
                <a:ea typeface="Courier" charset="0"/>
                <a:cs typeface="Courier" charset="0"/>
              </a:rPr>
              <a:t>input</a:t>
            </a:r>
            <a:r>
              <a:rPr lang="mr-IN" dirty="0">
                <a:solidFill>
                  <a:srgbClr val="B42419"/>
                </a:solidFill>
                <a:latin typeface="Courier" charset="0"/>
                <a:ea typeface="Courier" charset="0"/>
                <a:cs typeface="Courier" charset="0"/>
              </a:rPr>
              <a:t> </a:t>
            </a:r>
            <a:r>
              <a:rPr lang="mr-IN" dirty="0" err="1">
                <a:solidFill>
                  <a:srgbClr val="B42419"/>
                </a:solidFill>
                <a:latin typeface="Courier" charset="0"/>
                <a:ea typeface="Courier" charset="0"/>
                <a:cs typeface="Courier" charset="0"/>
              </a:rPr>
              <a:t>type</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submit</a:t>
            </a:r>
            <a:r>
              <a:rPr lang="mr-IN" dirty="0">
                <a:solidFill>
                  <a:srgbClr val="B42419"/>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B42419"/>
                </a:solidFill>
                <a:latin typeface="Courier" charset="0"/>
                <a:ea typeface="Courier" charset="0"/>
                <a:cs typeface="Courier" charset="0"/>
              </a:rPr>
              <a:t>        &lt;/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response += </a:t>
            </a:r>
            <a:r>
              <a:rPr lang="en-US" dirty="0" err="1">
                <a:solidFill>
                  <a:srgbClr val="000000"/>
                </a:solidFill>
                <a:latin typeface="Courier" charset="0"/>
                <a:ea typeface="Courier" charset="0"/>
                <a:cs typeface="Courier" charset="0"/>
              </a:rPr>
              <a:t>dumpdata</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(response)</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432259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100" y="1333500"/>
            <a:ext cx="9309100" cy="4178300"/>
          </a:xfrm>
          <a:prstGeom prst="rect">
            <a:avLst/>
          </a:prstGeom>
        </p:spPr>
      </p:pic>
      <p:sp>
        <p:nvSpPr>
          <p:cNvPr id="5" name="Rectangle 4"/>
          <p:cNvSpPr/>
          <p:nvPr/>
        </p:nvSpPr>
        <p:spPr>
          <a:xfrm>
            <a:off x="6412360" y="686866"/>
            <a:ext cx="4664354" cy="400110"/>
          </a:xfrm>
          <a:prstGeom prst="rect">
            <a:avLst/>
          </a:prstGeom>
        </p:spPr>
        <p:txBody>
          <a:bodyPr wrap="none">
            <a:spAutoFit/>
          </a:bodyPr>
          <a:lstStyle/>
          <a:p>
            <a:r>
              <a:rPr lang="en-US" sz="2000" dirty="0">
                <a:solidFill>
                  <a:srgbClr val="FFFF00"/>
                </a:solidFill>
              </a:rPr>
              <a:t>https://</a:t>
            </a:r>
            <a:r>
              <a:rPr lang="en-US" sz="2000" dirty="0" smtClean="0">
                <a:solidFill>
                  <a:srgbClr val="FFFF00"/>
                </a:solidFill>
              </a:rPr>
              <a:t>samples.dj4e.com/</a:t>
            </a:r>
            <a:r>
              <a:rPr lang="en-US" sz="2000" dirty="0" err="1" smtClean="0">
                <a:solidFill>
                  <a:srgbClr val="FFFF00"/>
                </a:solidFill>
              </a:rPr>
              <a:t>getpost</a:t>
            </a:r>
            <a:r>
              <a:rPr lang="en-US" sz="2000" dirty="0" smtClean="0">
                <a:solidFill>
                  <a:srgbClr val="FFFF00"/>
                </a:solidFill>
              </a:rPr>
              <a:t>/</a:t>
            </a:r>
            <a:r>
              <a:rPr lang="en-US" sz="2000" dirty="0" err="1" smtClean="0">
                <a:solidFill>
                  <a:srgbClr val="FFFF00"/>
                </a:solidFill>
              </a:rPr>
              <a:t>failform</a:t>
            </a:r>
            <a:endParaRPr lang="en-US" sz="2000" dirty="0">
              <a:solidFill>
                <a:srgbClr val="FFFF00"/>
              </a:solidFill>
            </a:endParaRPr>
          </a:p>
        </p:txBody>
      </p:sp>
    </p:spTree>
    <p:extLst>
      <p:ext uri="{BB962C8B-B14F-4D97-AF65-F5344CB8AC3E}">
        <p14:creationId xmlns:p14="http://schemas.microsoft.com/office/powerpoint/2010/main" val="86760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0"/>
            <a:ext cx="9212060" cy="6858000"/>
          </a:xfrm>
          <a:prstGeom prst="rect">
            <a:avLst/>
          </a:prstGeom>
        </p:spPr>
      </p:pic>
    </p:spTree>
    <p:extLst>
      <p:ext uri="{BB962C8B-B14F-4D97-AF65-F5344CB8AC3E}">
        <p14:creationId xmlns:p14="http://schemas.microsoft.com/office/powerpoint/2010/main" val="1900534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12360" y="686866"/>
            <a:ext cx="4720010" cy="400110"/>
          </a:xfrm>
          <a:prstGeom prst="rect">
            <a:avLst/>
          </a:prstGeom>
        </p:spPr>
        <p:txBody>
          <a:bodyPr wrap="none">
            <a:spAutoFit/>
          </a:bodyPr>
          <a:lstStyle/>
          <a:p>
            <a:r>
              <a:rPr lang="en-US" sz="2000" dirty="0">
                <a:solidFill>
                  <a:srgbClr val="FFFF00"/>
                </a:solidFill>
              </a:rPr>
              <a:t>https://</a:t>
            </a:r>
            <a:r>
              <a:rPr lang="en-US" sz="2000" dirty="0" smtClean="0">
                <a:solidFill>
                  <a:srgbClr val="FFFF00"/>
                </a:solidFill>
              </a:rPr>
              <a:t>samples.dj4e.com/</a:t>
            </a:r>
            <a:r>
              <a:rPr lang="en-US" sz="2000" dirty="0" err="1" smtClean="0">
                <a:solidFill>
                  <a:srgbClr val="FFFF00"/>
                </a:solidFill>
              </a:rPr>
              <a:t>getpost</a:t>
            </a:r>
            <a:r>
              <a:rPr lang="en-US" sz="2000" dirty="0" smtClean="0">
                <a:solidFill>
                  <a:srgbClr val="FFFF00"/>
                </a:solidFill>
              </a:rPr>
              <a:t>/</a:t>
            </a:r>
            <a:r>
              <a:rPr lang="en-US" sz="2000" dirty="0" err="1" smtClean="0">
                <a:solidFill>
                  <a:srgbClr val="FFFF00"/>
                </a:solidFill>
              </a:rPr>
              <a:t>csrfform</a:t>
            </a:r>
            <a:endParaRPr lang="en-US" sz="2000" dirty="0">
              <a:solidFill>
                <a:srgbClr val="FFFF00"/>
              </a:solidFill>
            </a:endParaRPr>
          </a:p>
        </p:txBody>
      </p:sp>
      <p:sp>
        <p:nvSpPr>
          <p:cNvPr id="2" name="Rectangle 1"/>
          <p:cNvSpPr/>
          <p:nvPr/>
        </p:nvSpPr>
        <p:spPr>
          <a:xfrm>
            <a:off x="908776" y="1315249"/>
            <a:ext cx="10167938" cy="4524315"/>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django.middleware.csrf</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get_token</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csrfform</a:t>
            </a:r>
            <a:r>
              <a:rPr lang="en-US" dirty="0">
                <a:solidFill>
                  <a:srgbClr val="000000"/>
                </a:solidFill>
                <a:latin typeface="Courier" charset="0"/>
                <a:ea typeface="Courier" charset="0"/>
                <a:cs typeface="Courier" charset="0"/>
              </a:rPr>
              <a:t>(request):</a:t>
            </a:r>
          </a:p>
          <a:p>
            <a:r>
              <a:rPr lang="en-US" dirty="0" smtClean="0">
                <a:solidFill>
                  <a:srgbClr val="000000"/>
                </a:solidFill>
                <a:latin typeface="Courier" charset="0"/>
                <a:ea typeface="Courier" charset="0"/>
                <a:cs typeface="Courier" charset="0"/>
              </a:rPr>
              <a:t>    response </a:t>
            </a:r>
            <a:r>
              <a:rPr lang="en-US" dirty="0">
                <a:solidFill>
                  <a:srgbClr val="000000"/>
                </a:solidFill>
                <a:latin typeface="Courier" charset="0"/>
                <a:ea typeface="Courier" charset="0"/>
                <a:cs typeface="Courier" charset="0"/>
              </a:rPr>
              <a:t>= </a:t>
            </a:r>
            <a:r>
              <a:rPr lang="en-US" dirty="0">
                <a:solidFill>
                  <a:srgbClr val="B42419"/>
                </a:solidFill>
                <a:latin typeface="Courier" charset="0"/>
                <a:ea typeface="Courier" charset="0"/>
                <a:cs typeface="Courier" charset="0"/>
              </a:rPr>
              <a:t>"""&lt;p&gt;CSRF Success guessing game...&lt;/p&gt;</a:t>
            </a:r>
            <a:endParaRPr lang="en-US" dirty="0">
              <a:solidFill>
                <a:srgbClr val="000000"/>
              </a:solidFill>
              <a:latin typeface="Courier" charset="0"/>
              <a:ea typeface="Courier" charset="0"/>
              <a:cs typeface="Courier" charset="0"/>
            </a:endParaRPr>
          </a:p>
          <a:p>
            <a:r>
              <a:rPr lang="mr-IN" dirty="0">
                <a:solidFill>
                  <a:srgbClr val="B42419"/>
                </a:solidFill>
                <a:latin typeface="Courier" charset="0"/>
                <a:ea typeface="Courier" charset="0"/>
                <a:cs typeface="Courier" charset="0"/>
              </a:rPr>
              <a:t>        &lt;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 </a:t>
            </a:r>
            <a:r>
              <a:rPr lang="mr-IN" dirty="0" err="1">
                <a:solidFill>
                  <a:srgbClr val="B42419"/>
                </a:solidFill>
                <a:latin typeface="Courier" charset="0"/>
                <a:ea typeface="Courier" charset="0"/>
                <a:cs typeface="Courier" charset="0"/>
              </a:rPr>
              <a:t>method</a:t>
            </a:r>
            <a:r>
              <a:rPr lang="mr-IN" dirty="0">
                <a:solidFill>
                  <a:srgbClr val="B42419"/>
                </a:solidFill>
                <a:latin typeface="Courier" charset="0"/>
                <a:ea typeface="Courier" charset="0"/>
                <a:cs typeface="Courier" charset="0"/>
              </a:rPr>
              <a:t>="POST"&gt;</a:t>
            </a:r>
            <a:endParaRPr lang="mr-IN" dirty="0">
              <a:solidFill>
                <a:srgbClr val="000000"/>
              </a:solidFill>
              <a:latin typeface="Courier" charset="0"/>
              <a:ea typeface="Courier" charset="0"/>
              <a:cs typeface="Courier" charset="0"/>
            </a:endParaRPr>
          </a:p>
          <a:p>
            <a:r>
              <a:rPr lang="en-US" dirty="0">
                <a:solidFill>
                  <a:srgbClr val="B42419"/>
                </a:solidFill>
                <a:latin typeface="Courier" charset="0"/>
                <a:ea typeface="Courier" charset="0"/>
                <a:cs typeface="Courier" charset="0"/>
              </a:rPr>
              <a:t>        &lt;p&gt;&lt;label for="guess"&gt;Input Guess&lt;/label&gt;</a:t>
            </a:r>
            <a:endParaRPr lang="en-US" dirty="0">
              <a:solidFill>
                <a:srgbClr val="000000"/>
              </a:solidFill>
              <a:latin typeface="Courier" charset="0"/>
              <a:ea typeface="Courier" charset="0"/>
              <a:cs typeface="Courier" charset="0"/>
            </a:endParaRPr>
          </a:p>
          <a:p>
            <a:r>
              <a:rPr lang="en-US" dirty="0">
                <a:solidFill>
                  <a:srgbClr val="B42419"/>
                </a:solidFill>
                <a:latin typeface="Courier" charset="0"/>
                <a:ea typeface="Courier" charset="0"/>
                <a:cs typeface="Courier" charset="0"/>
              </a:rPr>
              <a:t>        &lt;input type="text" name="guess" size="40" id="guess"/&gt;&lt;/p&gt;</a:t>
            </a:r>
            <a:endParaRPr lang="en-US" dirty="0">
              <a:solidFill>
                <a:srgbClr val="000000"/>
              </a:solidFill>
              <a:latin typeface="Courier" charset="0"/>
              <a:ea typeface="Courier" charset="0"/>
              <a:cs typeface="Courier" charset="0"/>
            </a:endParaRPr>
          </a:p>
          <a:p>
            <a:r>
              <a:rPr lang="en-US" dirty="0">
                <a:solidFill>
                  <a:srgbClr val="B42419"/>
                </a:solidFill>
                <a:latin typeface="Courier" charset="0"/>
                <a:ea typeface="Courier" charset="0"/>
                <a:cs typeface="Courier" charset="0"/>
              </a:rPr>
              <a:t>        &lt;input type="hidden" name="</a:t>
            </a:r>
            <a:r>
              <a:rPr lang="en-US" dirty="0" err="1">
                <a:solidFill>
                  <a:srgbClr val="B42419"/>
                </a:solidFill>
                <a:latin typeface="Courier" charset="0"/>
                <a:ea typeface="Courier" charset="0"/>
                <a:cs typeface="Courier" charset="0"/>
              </a:rPr>
              <a:t>csrfmiddlewaretoken</a:t>
            </a:r>
            <a:r>
              <a:rPr lang="en-US" dirty="0">
                <a:solidFill>
                  <a:srgbClr val="B42419"/>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mr-IN" dirty="0">
                <a:solidFill>
                  <a:srgbClr val="B42419"/>
                </a:solidFill>
                <a:latin typeface="Courier" charset="0"/>
                <a:ea typeface="Courier" charset="0"/>
                <a:cs typeface="Courier" charset="0"/>
              </a:rPr>
              <a:t>            </a:t>
            </a:r>
            <a:r>
              <a:rPr lang="mr-IN" dirty="0" err="1">
                <a:solidFill>
                  <a:srgbClr val="B42419"/>
                </a:solidFill>
                <a:latin typeface="Courier" charset="0"/>
                <a:ea typeface="Courier" charset="0"/>
                <a:cs typeface="Courier" charset="0"/>
              </a:rPr>
              <a:t>value</a:t>
            </a:r>
            <a:r>
              <a:rPr lang="mr-IN" dirty="0">
                <a:solidFill>
                  <a:srgbClr val="B42419"/>
                </a:solidFill>
                <a:latin typeface="Courier" charset="0"/>
                <a:ea typeface="Courier" charset="0"/>
                <a:cs typeface="Courier" charset="0"/>
              </a:rPr>
              <a:t>="__</a:t>
            </a:r>
            <a:r>
              <a:rPr lang="mr-IN" dirty="0" err="1">
                <a:solidFill>
                  <a:srgbClr val="B42419"/>
                </a:solidFill>
                <a:latin typeface="Courier" charset="0"/>
                <a:ea typeface="Courier" charset="0"/>
                <a:cs typeface="Courier" charset="0"/>
              </a:rPr>
              <a:t>token</a:t>
            </a:r>
            <a:r>
              <a:rPr lang="mr-IN" dirty="0">
                <a:solidFill>
                  <a:srgbClr val="B42419"/>
                </a:solidFill>
                <a:latin typeface="Courier" charset="0"/>
                <a:ea typeface="Courier" charset="0"/>
                <a:cs typeface="Courier" charset="0"/>
              </a:rPr>
              <a:t>__"/&gt; </a:t>
            </a:r>
            <a:endParaRPr lang="mr-IN" dirty="0">
              <a:solidFill>
                <a:srgbClr val="000000"/>
              </a:solidFill>
              <a:latin typeface="Courier" charset="0"/>
              <a:ea typeface="Courier" charset="0"/>
              <a:cs typeface="Courier" charset="0"/>
            </a:endParaRPr>
          </a:p>
          <a:p>
            <a:r>
              <a:rPr lang="mr-IN" dirty="0">
                <a:solidFill>
                  <a:srgbClr val="B42419"/>
                </a:solidFill>
                <a:latin typeface="Courier" charset="0"/>
                <a:ea typeface="Courier" charset="0"/>
                <a:cs typeface="Courier" charset="0"/>
              </a:rPr>
              <a:t>        &lt;</a:t>
            </a:r>
            <a:r>
              <a:rPr lang="mr-IN" dirty="0" err="1">
                <a:solidFill>
                  <a:srgbClr val="B42419"/>
                </a:solidFill>
                <a:latin typeface="Courier" charset="0"/>
                <a:ea typeface="Courier" charset="0"/>
                <a:cs typeface="Courier" charset="0"/>
              </a:rPr>
              <a:t>input</a:t>
            </a:r>
            <a:r>
              <a:rPr lang="mr-IN" dirty="0">
                <a:solidFill>
                  <a:srgbClr val="B42419"/>
                </a:solidFill>
                <a:latin typeface="Courier" charset="0"/>
                <a:ea typeface="Courier" charset="0"/>
                <a:cs typeface="Courier" charset="0"/>
              </a:rPr>
              <a:t> </a:t>
            </a:r>
            <a:r>
              <a:rPr lang="mr-IN" dirty="0" err="1">
                <a:solidFill>
                  <a:srgbClr val="B42419"/>
                </a:solidFill>
                <a:latin typeface="Courier" charset="0"/>
                <a:ea typeface="Courier" charset="0"/>
                <a:cs typeface="Courier" charset="0"/>
              </a:rPr>
              <a:t>type</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submit</a:t>
            </a:r>
            <a:r>
              <a:rPr lang="mr-IN" dirty="0">
                <a:solidFill>
                  <a:srgbClr val="B42419"/>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B42419"/>
                </a:solidFill>
                <a:latin typeface="Courier" charset="0"/>
                <a:ea typeface="Courier" charset="0"/>
                <a:cs typeface="Courier" charset="0"/>
              </a:rPr>
              <a:t>        &lt;/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endParaRPr lang="en-US" dirty="0" smtClean="0">
              <a:solidFill>
                <a:srgbClr val="000000"/>
              </a:solidFill>
              <a:latin typeface="Courier" charset="0"/>
              <a:ea typeface="Courier" charset="0"/>
              <a:cs typeface="Courier" charset="0"/>
            </a:endParaRPr>
          </a:p>
          <a:p>
            <a:r>
              <a:rPr lang="en-US" dirty="0" smtClean="0">
                <a:solidFill>
                  <a:srgbClr val="000000"/>
                </a:solidFill>
                <a:latin typeface="Courier" charset="0"/>
                <a:ea typeface="Courier" charset="0"/>
                <a:cs typeface="Courier" charset="0"/>
              </a:rPr>
              <a:t>    token </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get_token</a:t>
            </a:r>
            <a:r>
              <a:rPr lang="en-US" dirty="0">
                <a:solidFill>
                  <a:srgbClr val="000000"/>
                </a:solidFill>
                <a:latin typeface="Courier" charset="0"/>
                <a:ea typeface="Courier" charset="0"/>
                <a:cs typeface="Courier" charset="0"/>
              </a:rPr>
              <a:t>(request)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response = </a:t>
            </a:r>
            <a:r>
              <a:rPr lang="en-US" dirty="0" err="1">
                <a:solidFill>
                  <a:srgbClr val="000000"/>
                </a:solidFill>
                <a:latin typeface="Courier" charset="0"/>
                <a:ea typeface="Courier" charset="0"/>
                <a:cs typeface="Courier" charset="0"/>
              </a:rPr>
              <a:t>response.replace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'__token__'</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html.escape</a:t>
            </a:r>
            <a:r>
              <a:rPr lang="en-US" dirty="0">
                <a:solidFill>
                  <a:srgbClr val="000000"/>
                </a:solidFill>
                <a:latin typeface="Courier" charset="0"/>
                <a:ea typeface="Courier" charset="0"/>
                <a:cs typeface="Courier" charset="0"/>
              </a:rPr>
              <a:t>(token))</a:t>
            </a:r>
          </a:p>
          <a:p>
            <a:r>
              <a:rPr lang="en-US" dirty="0">
                <a:solidFill>
                  <a:srgbClr val="000000"/>
                </a:solidFill>
                <a:latin typeface="Courier" charset="0"/>
                <a:ea typeface="Courier" charset="0"/>
                <a:cs typeface="Courier" charset="0"/>
              </a:rPr>
              <a:t>    response += </a:t>
            </a:r>
            <a:r>
              <a:rPr lang="en-US" dirty="0" err="1">
                <a:solidFill>
                  <a:srgbClr val="000000"/>
                </a:solidFill>
                <a:latin typeface="Courier" charset="0"/>
                <a:ea typeface="Courier" charset="0"/>
                <a:cs typeface="Courier" charset="0"/>
              </a:rPr>
              <a:t>dumpdata</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(response)</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382252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35147"/>
          <a:stretch/>
        </p:blipFill>
        <p:spPr>
          <a:xfrm>
            <a:off x="293687" y="168275"/>
            <a:ext cx="10490200" cy="2932113"/>
          </a:xfrm>
          <a:prstGeom prst="rect">
            <a:avLst/>
          </a:prstGeom>
        </p:spPr>
      </p:pic>
      <p:sp>
        <p:nvSpPr>
          <p:cNvPr id="4" name="Rectangle 3"/>
          <p:cNvSpPr/>
          <p:nvPr/>
        </p:nvSpPr>
        <p:spPr>
          <a:xfrm>
            <a:off x="725488" y="3381276"/>
            <a:ext cx="10615612" cy="2308324"/>
          </a:xfrm>
          <a:prstGeom prst="rect">
            <a:avLst/>
          </a:prstGeom>
          <a:solidFill>
            <a:schemeClr val="tx1"/>
          </a:solidFill>
        </p:spPr>
        <p:txBody>
          <a:bodyPr wrap="square">
            <a:spAutoFit/>
          </a:bodyPr>
          <a:lstStyle/>
          <a:p>
            <a:r>
              <a:rPr lang="en-US" dirty="0">
                <a:solidFill>
                  <a:srgbClr val="000000"/>
                </a:solidFill>
                <a:latin typeface="Courier" charset="0"/>
              </a:rPr>
              <a:t>&lt;p&gt;CSRF Success guessing game...&lt;/p</a:t>
            </a:r>
            <a:r>
              <a:rPr lang="en-US" dirty="0" smtClean="0">
                <a:solidFill>
                  <a:srgbClr val="000000"/>
                </a:solidFill>
                <a:latin typeface="Courier" charset="0"/>
              </a:rPr>
              <a:t>&gt;</a:t>
            </a:r>
          </a:p>
          <a:p>
            <a:r>
              <a:rPr lang="en-US" dirty="0" smtClean="0">
                <a:solidFill>
                  <a:srgbClr val="000000"/>
                </a:solidFill>
                <a:latin typeface="Courier" charset="0"/>
              </a:rPr>
              <a:t>&lt;</a:t>
            </a:r>
            <a:r>
              <a:rPr lang="en-US" dirty="0">
                <a:solidFill>
                  <a:srgbClr val="000000"/>
                </a:solidFill>
                <a:latin typeface="Courier" charset="0"/>
              </a:rPr>
              <a:t>form method="POST"&gt;</a:t>
            </a:r>
          </a:p>
          <a:p>
            <a:r>
              <a:rPr lang="en-US" dirty="0" smtClean="0">
                <a:solidFill>
                  <a:srgbClr val="000000"/>
                </a:solidFill>
                <a:latin typeface="Courier" charset="0"/>
              </a:rPr>
              <a:t>&lt;</a:t>
            </a:r>
            <a:r>
              <a:rPr lang="en-US" dirty="0">
                <a:solidFill>
                  <a:srgbClr val="000000"/>
                </a:solidFill>
                <a:latin typeface="Courier" charset="0"/>
              </a:rPr>
              <a:t>p&gt;&lt;label for="guess"&gt;Input Guess&lt;/label&gt;</a:t>
            </a:r>
          </a:p>
          <a:p>
            <a:r>
              <a:rPr lang="en-US" dirty="0" smtClean="0">
                <a:solidFill>
                  <a:srgbClr val="000000"/>
                </a:solidFill>
                <a:latin typeface="Courier" charset="0"/>
              </a:rPr>
              <a:t>&lt;</a:t>
            </a:r>
            <a:r>
              <a:rPr lang="en-US" dirty="0">
                <a:solidFill>
                  <a:srgbClr val="000000"/>
                </a:solidFill>
                <a:latin typeface="Courier" charset="0"/>
              </a:rPr>
              <a:t>input type="text" name="guess" size="40" id="guess"/&gt;&lt;/p&gt;</a:t>
            </a:r>
          </a:p>
          <a:p>
            <a:r>
              <a:rPr lang="en-US" dirty="0" smtClean="0">
                <a:solidFill>
                  <a:srgbClr val="000000"/>
                </a:solidFill>
                <a:latin typeface="Courier" charset="0"/>
              </a:rPr>
              <a:t>&lt;</a:t>
            </a:r>
            <a:r>
              <a:rPr lang="en-US" dirty="0">
                <a:solidFill>
                  <a:srgbClr val="000000"/>
                </a:solidFill>
                <a:latin typeface="Courier" charset="0"/>
              </a:rPr>
              <a:t>input type="hidden" name="</a:t>
            </a:r>
            <a:r>
              <a:rPr lang="en-US" dirty="0" err="1">
                <a:solidFill>
                  <a:srgbClr val="000000"/>
                </a:solidFill>
                <a:latin typeface="Courier" charset="0"/>
              </a:rPr>
              <a:t>csrfmiddlewaretoken</a:t>
            </a:r>
            <a:r>
              <a:rPr lang="en-US" dirty="0">
                <a:solidFill>
                  <a:srgbClr val="000000"/>
                </a:solidFill>
                <a:latin typeface="Courier" charset="0"/>
              </a:rPr>
              <a:t>"</a:t>
            </a:r>
          </a:p>
          <a:p>
            <a:r>
              <a:rPr lang="en-US" dirty="0" smtClean="0">
                <a:solidFill>
                  <a:srgbClr val="000000"/>
                </a:solidFill>
                <a:latin typeface="Courier" charset="0"/>
              </a:rPr>
              <a:t>  value</a:t>
            </a:r>
            <a:r>
              <a:rPr lang="en-US" dirty="0">
                <a:solidFill>
                  <a:srgbClr val="000000"/>
                </a:solidFill>
                <a:latin typeface="Courier" charset="0"/>
              </a:rPr>
              <a:t>="fSv596BjrYhRoBkJO08jWm0h3TrTxqiIj5x32K0vXgHaHjSlX33UCJfz52b0CVa2"/&gt;</a:t>
            </a:r>
          </a:p>
          <a:p>
            <a:r>
              <a:rPr lang="mr-IN" dirty="0" smtClean="0">
                <a:solidFill>
                  <a:srgbClr val="000000"/>
                </a:solidFill>
                <a:latin typeface="Courier" charset="0"/>
              </a:rPr>
              <a:t>&lt;</a:t>
            </a:r>
            <a:r>
              <a:rPr lang="mr-IN" dirty="0" err="1">
                <a:solidFill>
                  <a:srgbClr val="000000"/>
                </a:solidFill>
                <a:latin typeface="Courier" charset="0"/>
              </a:rPr>
              <a:t>input</a:t>
            </a:r>
            <a:r>
              <a:rPr lang="mr-IN" dirty="0">
                <a:solidFill>
                  <a:srgbClr val="000000"/>
                </a:solidFill>
                <a:latin typeface="Courier" charset="0"/>
              </a:rPr>
              <a:t> </a:t>
            </a:r>
            <a:r>
              <a:rPr lang="mr-IN" dirty="0" err="1">
                <a:solidFill>
                  <a:srgbClr val="000000"/>
                </a:solidFill>
                <a:latin typeface="Courier" charset="0"/>
              </a:rPr>
              <a:t>type</a:t>
            </a:r>
            <a:r>
              <a:rPr lang="mr-IN" dirty="0">
                <a:solidFill>
                  <a:srgbClr val="000000"/>
                </a:solidFill>
                <a:latin typeface="Courier" charset="0"/>
              </a:rPr>
              <a:t>="</a:t>
            </a:r>
            <a:r>
              <a:rPr lang="mr-IN" dirty="0" err="1">
                <a:solidFill>
                  <a:srgbClr val="000000"/>
                </a:solidFill>
                <a:latin typeface="Courier" charset="0"/>
              </a:rPr>
              <a:t>submit</a:t>
            </a:r>
            <a:r>
              <a:rPr lang="mr-IN" dirty="0">
                <a:solidFill>
                  <a:srgbClr val="000000"/>
                </a:solidFill>
                <a:latin typeface="Courier" charset="0"/>
              </a:rPr>
              <a:t>"/&gt;</a:t>
            </a:r>
          </a:p>
          <a:p>
            <a:r>
              <a:rPr lang="mr-IN" dirty="0" smtClean="0">
                <a:solidFill>
                  <a:srgbClr val="000000"/>
                </a:solidFill>
                <a:latin typeface="Courier" charset="0"/>
              </a:rPr>
              <a:t>&lt;/</a:t>
            </a:r>
            <a:r>
              <a:rPr lang="mr-IN" dirty="0" err="1">
                <a:solidFill>
                  <a:srgbClr val="000000"/>
                </a:solidFill>
                <a:latin typeface="Courier" charset="0"/>
              </a:rPr>
              <a:t>form</a:t>
            </a:r>
            <a:r>
              <a:rPr lang="mr-IN" dirty="0">
                <a:solidFill>
                  <a:srgbClr val="000000"/>
                </a:solidFill>
                <a:latin typeface="Courier" charset="0"/>
              </a:rPr>
              <a:t>&gt;</a:t>
            </a:r>
          </a:p>
        </p:txBody>
      </p:sp>
    </p:spTree>
    <p:extLst>
      <p:ext uri="{BB962C8B-B14F-4D97-AF65-F5344CB8AC3E}">
        <p14:creationId xmlns:p14="http://schemas.microsoft.com/office/powerpoint/2010/main" val="1799286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1168400"/>
            <a:ext cx="10490200" cy="4521200"/>
          </a:xfrm>
          <a:prstGeom prst="rect">
            <a:avLst/>
          </a:prstGeom>
        </p:spPr>
      </p:pic>
    </p:spTree>
    <p:extLst>
      <p:ext uri="{BB962C8B-B14F-4D97-AF65-F5344CB8AC3E}">
        <p14:creationId xmlns:p14="http://schemas.microsoft.com/office/powerpoint/2010/main" val="1040119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CSRF In Django</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7207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Django support for CSRF</a:t>
            </a:r>
            <a:endParaRPr lang="en-US" dirty="0"/>
          </a:p>
        </p:txBody>
      </p:sp>
      <p:sp>
        <p:nvSpPr>
          <p:cNvPr id="9" name="Content Placeholder 8"/>
          <p:cNvSpPr>
            <a:spLocks noGrp="1"/>
          </p:cNvSpPr>
          <p:nvPr>
            <p:ph idx="1"/>
          </p:nvPr>
        </p:nvSpPr>
        <p:spPr>
          <a:xfrm>
            <a:off x="838200" y="1825625"/>
            <a:ext cx="10515600" cy="1031875"/>
          </a:xfrm>
        </p:spPr>
        <p:txBody>
          <a:bodyPr/>
          <a:lstStyle/>
          <a:p>
            <a:r>
              <a:rPr lang="en-US" dirty="0" smtClean="0"/>
              <a:t>Django has built in support to generate, use, and check CSRF Tokens</a:t>
            </a:r>
          </a:p>
          <a:p>
            <a:r>
              <a:rPr lang="en-US" dirty="0" smtClean="0"/>
              <a:t>Activated by default in </a:t>
            </a:r>
            <a:r>
              <a:rPr lang="en-US" dirty="0" err="1" smtClean="0">
                <a:solidFill>
                  <a:srgbClr val="FFFF00"/>
                </a:solidFill>
              </a:rPr>
              <a:t>settings.py</a:t>
            </a:r>
            <a:endParaRPr lang="en-US" dirty="0">
              <a:solidFill>
                <a:srgbClr val="FFFF00"/>
              </a:solidFill>
            </a:endParaRPr>
          </a:p>
        </p:txBody>
      </p:sp>
      <p:sp>
        <p:nvSpPr>
          <p:cNvPr id="10" name="TextBox 9"/>
          <p:cNvSpPr txBox="1"/>
          <p:nvPr/>
        </p:nvSpPr>
        <p:spPr>
          <a:xfrm>
            <a:off x="1628776" y="2857500"/>
            <a:ext cx="8731878" cy="2585323"/>
          </a:xfrm>
          <a:prstGeom prst="rect">
            <a:avLst/>
          </a:prstGeom>
          <a:noFill/>
        </p:spPr>
        <p:txBody>
          <a:bodyPr wrap="none" rtlCol="0">
            <a:spAutoFit/>
          </a:bodyPr>
          <a:lstStyle/>
          <a:p>
            <a:r>
              <a:rPr lang="en-US" b="1" dirty="0">
                <a:latin typeface="Courier" charset="0"/>
                <a:ea typeface="Courier" charset="0"/>
                <a:cs typeface="Courier" charset="0"/>
              </a:rPr>
              <a:t>MIDDLEWARE = [</a:t>
            </a:r>
          </a:p>
          <a:p>
            <a:r>
              <a:rPr lang="en-US" b="1" dirty="0">
                <a:latin typeface="Courier" charset="0"/>
                <a:ea typeface="Courier" charset="0"/>
                <a:cs typeface="Courier" charset="0"/>
              </a:rPr>
              <a:t>    '</a:t>
            </a:r>
            <a:r>
              <a:rPr lang="en-US" b="1" dirty="0" err="1">
                <a:latin typeface="Courier" charset="0"/>
                <a:ea typeface="Courier" charset="0"/>
                <a:cs typeface="Courier" charset="0"/>
              </a:rPr>
              <a:t>django.middleware.security.SecurityMiddleware</a:t>
            </a:r>
            <a:r>
              <a:rPr lang="en-US" b="1" dirty="0">
                <a:latin typeface="Courier" charset="0"/>
                <a:ea typeface="Courier" charset="0"/>
                <a:cs typeface="Courier" charset="0"/>
              </a:rPr>
              <a:t>',</a:t>
            </a:r>
          </a:p>
          <a:p>
            <a:r>
              <a:rPr lang="en-US" b="1" dirty="0">
                <a:latin typeface="Courier" charset="0"/>
                <a:ea typeface="Courier" charset="0"/>
                <a:cs typeface="Courier" charset="0"/>
              </a:rPr>
              <a:t>    '</a:t>
            </a:r>
            <a:r>
              <a:rPr lang="en-US" b="1" dirty="0" err="1">
                <a:latin typeface="Courier" charset="0"/>
                <a:ea typeface="Courier" charset="0"/>
                <a:cs typeface="Courier" charset="0"/>
              </a:rPr>
              <a:t>django.contrib.sessions.middleware.SessionMiddleware</a:t>
            </a:r>
            <a:r>
              <a:rPr lang="en-US" b="1" dirty="0">
                <a:latin typeface="Courier" charset="0"/>
                <a:ea typeface="Courier" charset="0"/>
                <a:cs typeface="Courier" charset="0"/>
              </a:rPr>
              <a:t>',</a:t>
            </a:r>
          </a:p>
          <a:p>
            <a:r>
              <a:rPr lang="en-US" b="1" dirty="0">
                <a:latin typeface="Courier" charset="0"/>
                <a:ea typeface="Courier" charset="0"/>
                <a:cs typeface="Courier" charset="0"/>
              </a:rPr>
              <a:t>    '</a:t>
            </a:r>
            <a:r>
              <a:rPr lang="en-US" b="1" dirty="0" err="1">
                <a:latin typeface="Courier" charset="0"/>
                <a:ea typeface="Courier" charset="0"/>
                <a:cs typeface="Courier" charset="0"/>
              </a:rPr>
              <a:t>django.middleware.common.CommonMiddleware</a:t>
            </a:r>
            <a:r>
              <a:rPr lang="en-US" b="1" dirty="0">
                <a:latin typeface="Courier" charset="0"/>
                <a:ea typeface="Courier" charset="0"/>
                <a:cs typeface="Courier" charset="0"/>
              </a:rPr>
              <a:t>',</a:t>
            </a:r>
          </a:p>
          <a:p>
            <a:r>
              <a:rPr lang="en-US" b="1" dirty="0">
                <a:latin typeface="Courier" charset="0"/>
                <a:ea typeface="Courier" charset="0"/>
                <a:cs typeface="Courier" charset="0"/>
              </a:rPr>
              <a:t>    </a:t>
            </a:r>
            <a:r>
              <a:rPr lang="en-US" b="1" dirty="0">
                <a:solidFill>
                  <a:srgbClr val="FFFF00"/>
                </a:solidFill>
                <a:latin typeface="Courier" charset="0"/>
                <a:ea typeface="Courier" charset="0"/>
                <a:cs typeface="Courier" charset="0"/>
              </a:rPr>
              <a:t>'</a:t>
            </a:r>
            <a:r>
              <a:rPr lang="en-US" b="1" dirty="0" err="1">
                <a:solidFill>
                  <a:srgbClr val="FFFF00"/>
                </a:solidFill>
                <a:latin typeface="Courier" charset="0"/>
                <a:ea typeface="Courier" charset="0"/>
                <a:cs typeface="Courier" charset="0"/>
              </a:rPr>
              <a:t>django.middleware.csrf.CsrfViewMiddleware</a:t>
            </a:r>
            <a:r>
              <a:rPr lang="en-US" b="1" dirty="0">
                <a:solidFill>
                  <a:srgbClr val="FFFF00"/>
                </a:solidFill>
                <a:latin typeface="Courier" charset="0"/>
                <a:ea typeface="Courier" charset="0"/>
                <a:cs typeface="Courier" charset="0"/>
              </a:rPr>
              <a:t>',</a:t>
            </a:r>
          </a:p>
          <a:p>
            <a:r>
              <a:rPr lang="en-US" b="1" dirty="0">
                <a:latin typeface="Courier" charset="0"/>
                <a:ea typeface="Courier" charset="0"/>
                <a:cs typeface="Courier" charset="0"/>
              </a:rPr>
              <a:t>    '</a:t>
            </a:r>
            <a:r>
              <a:rPr lang="en-US" b="1" dirty="0" err="1">
                <a:latin typeface="Courier" charset="0"/>
                <a:ea typeface="Courier" charset="0"/>
                <a:cs typeface="Courier" charset="0"/>
              </a:rPr>
              <a:t>django.contrib.auth.middleware.AuthenticationMiddleware</a:t>
            </a:r>
            <a:r>
              <a:rPr lang="en-US" b="1" dirty="0">
                <a:latin typeface="Courier" charset="0"/>
                <a:ea typeface="Courier" charset="0"/>
                <a:cs typeface="Courier" charset="0"/>
              </a:rPr>
              <a:t>',</a:t>
            </a:r>
          </a:p>
          <a:p>
            <a:r>
              <a:rPr lang="en-US" b="1" dirty="0">
                <a:latin typeface="Courier" charset="0"/>
                <a:ea typeface="Courier" charset="0"/>
                <a:cs typeface="Courier" charset="0"/>
              </a:rPr>
              <a:t>    '</a:t>
            </a:r>
            <a:r>
              <a:rPr lang="en-US" b="1" dirty="0" err="1">
                <a:latin typeface="Courier" charset="0"/>
                <a:ea typeface="Courier" charset="0"/>
                <a:cs typeface="Courier" charset="0"/>
              </a:rPr>
              <a:t>django.contrib.messages.middleware.MessageMiddleware</a:t>
            </a:r>
            <a:r>
              <a:rPr lang="en-US" b="1" dirty="0">
                <a:latin typeface="Courier" charset="0"/>
                <a:ea typeface="Courier" charset="0"/>
                <a:cs typeface="Courier" charset="0"/>
              </a:rPr>
              <a:t>',</a:t>
            </a:r>
          </a:p>
          <a:p>
            <a:r>
              <a:rPr lang="en-US" b="1" dirty="0">
                <a:latin typeface="Courier" charset="0"/>
                <a:ea typeface="Courier" charset="0"/>
                <a:cs typeface="Courier" charset="0"/>
              </a:rPr>
              <a:t>    '</a:t>
            </a:r>
            <a:r>
              <a:rPr lang="en-US" b="1" dirty="0" err="1">
                <a:latin typeface="Courier" charset="0"/>
                <a:ea typeface="Courier" charset="0"/>
                <a:cs typeface="Courier" charset="0"/>
              </a:rPr>
              <a:t>django.middleware.clickjacking.XFrameOptionsMiddleware</a:t>
            </a:r>
            <a:r>
              <a:rPr lang="en-US" b="1" dirty="0">
                <a:latin typeface="Courier" charset="0"/>
                <a:ea typeface="Courier" charset="0"/>
                <a:cs typeface="Courier" charset="0"/>
              </a:rPr>
              <a:t>',</a:t>
            </a:r>
          </a:p>
          <a:p>
            <a:r>
              <a:rPr lang="mr-IN" b="1" dirty="0" smtClean="0">
                <a:latin typeface="Courier" charset="0"/>
                <a:ea typeface="Courier" charset="0"/>
                <a:cs typeface="Courier" charset="0"/>
              </a:rPr>
              <a:t>]</a:t>
            </a:r>
            <a:endParaRPr lang="mr-IN" b="1" dirty="0">
              <a:latin typeface="Courier" charset="0"/>
              <a:ea typeface="Courier" charset="0"/>
              <a:cs typeface="Courier" charset="0"/>
            </a:endParaRPr>
          </a:p>
        </p:txBody>
      </p:sp>
    </p:spTree>
    <p:extLst>
      <p:ext uri="{BB962C8B-B14F-4D97-AF65-F5344CB8AC3E}">
        <p14:creationId xmlns:p14="http://schemas.microsoft.com/office/powerpoint/2010/main" val="2077221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CSRF in Templates</a:t>
            </a:r>
            <a:endParaRPr lang="en-US" dirty="0"/>
          </a:p>
        </p:txBody>
      </p:sp>
      <p:sp>
        <p:nvSpPr>
          <p:cNvPr id="5" name="TextBox 4"/>
          <p:cNvSpPr txBox="1"/>
          <p:nvPr/>
        </p:nvSpPr>
        <p:spPr>
          <a:xfrm>
            <a:off x="838200" y="1862138"/>
            <a:ext cx="10969670" cy="3785652"/>
          </a:xfrm>
          <a:prstGeom prst="rect">
            <a:avLst/>
          </a:prstGeom>
          <a:solidFill>
            <a:schemeClr val="tx1"/>
          </a:solidFill>
        </p:spPr>
        <p:txBody>
          <a:bodyPr wrap="none" rtlCol="0">
            <a:spAutoFit/>
          </a:bodyPr>
          <a:lstStyle/>
          <a:p>
            <a:r>
              <a:rPr lang="en-US" sz="2400" dirty="0">
                <a:solidFill>
                  <a:srgbClr val="1396A3"/>
                </a:solidFill>
                <a:latin typeface="Courier" charset="0"/>
                <a:ea typeface="Courier" charset="0"/>
                <a:cs typeface="Courier" charset="0"/>
              </a:rPr>
              <a:t>&lt;</a:t>
            </a:r>
            <a:r>
              <a:rPr lang="en-US" sz="2400" dirty="0">
                <a:solidFill>
                  <a:srgbClr val="C1651C"/>
                </a:solidFill>
                <a:latin typeface="Courier" charset="0"/>
                <a:ea typeface="Courier" charset="0"/>
                <a:cs typeface="Courier" charset="0"/>
              </a:rPr>
              <a:t>p</a:t>
            </a:r>
            <a:r>
              <a:rPr lang="en-US" sz="2400" dirty="0">
                <a:solidFill>
                  <a:srgbClr val="1396A3"/>
                </a:solidFill>
                <a:latin typeface="Courier" charset="0"/>
                <a:ea typeface="Courier" charset="0"/>
                <a:cs typeface="Courier" charset="0"/>
              </a:rPr>
              <a:t>&gt;</a:t>
            </a:r>
            <a:r>
              <a:rPr lang="en-US" sz="2400" dirty="0">
                <a:solidFill>
                  <a:srgbClr val="000000"/>
                </a:solidFill>
                <a:latin typeface="Courier" charset="0"/>
                <a:ea typeface="Courier" charset="0"/>
                <a:cs typeface="Courier" charset="0"/>
              </a:rPr>
              <a:t>Guessing game</a:t>
            </a:r>
            <a:r>
              <a:rPr lang="en-US" sz="2400" dirty="0">
                <a:solidFill>
                  <a:srgbClr val="2EAEBB"/>
                </a:solidFill>
                <a:latin typeface="Courier" charset="0"/>
                <a:ea typeface="Courier" charset="0"/>
                <a:cs typeface="Courier" charset="0"/>
              </a:rPr>
              <a:t>&lt;/</a:t>
            </a:r>
            <a:r>
              <a:rPr lang="en-US" sz="2400" dirty="0">
                <a:solidFill>
                  <a:srgbClr val="C1651C"/>
                </a:solidFill>
                <a:latin typeface="Courier" charset="0"/>
                <a:ea typeface="Courier" charset="0"/>
                <a:cs typeface="Courier" charset="0"/>
              </a:rPr>
              <a:t>p</a:t>
            </a:r>
            <a:r>
              <a:rPr lang="en-US" sz="2400" dirty="0">
                <a:solidFill>
                  <a:srgbClr val="2EAEBB"/>
                </a:solidFill>
                <a:latin typeface="Courier" charset="0"/>
                <a:ea typeface="Courier" charset="0"/>
                <a:cs typeface="Courier" charset="0"/>
              </a:rPr>
              <a:t>&gt;</a:t>
            </a:r>
            <a:endParaRPr lang="en-US" sz="2400" dirty="0">
              <a:solidFill>
                <a:srgbClr val="000000"/>
              </a:solidFill>
              <a:latin typeface="Courier" charset="0"/>
              <a:ea typeface="Courier" charset="0"/>
              <a:cs typeface="Courier" charset="0"/>
            </a:endParaRPr>
          </a:p>
          <a:p>
            <a:r>
              <a:rPr lang="en-US" sz="2400" dirty="0">
                <a:solidFill>
                  <a:srgbClr val="000000"/>
                </a:solidFill>
                <a:latin typeface="Courier" charset="0"/>
                <a:ea typeface="Courier" charset="0"/>
                <a:cs typeface="Courier" charset="0"/>
              </a:rPr>
              <a:t>{% if message %}</a:t>
            </a:r>
          </a:p>
          <a:p>
            <a:r>
              <a:rPr lang="mr-IN" sz="2400" dirty="0">
                <a:solidFill>
                  <a:srgbClr val="2EAEBB"/>
                </a:solidFill>
                <a:latin typeface="Courier" charset="0"/>
                <a:ea typeface="Courier" charset="0"/>
                <a:cs typeface="Courier" charset="0"/>
              </a:rPr>
              <a:t>&lt;</a:t>
            </a:r>
            <a:r>
              <a:rPr lang="mr-IN" sz="2400" dirty="0" err="1">
                <a:solidFill>
                  <a:srgbClr val="C1651C"/>
                </a:solidFill>
                <a:latin typeface="Courier" charset="0"/>
                <a:ea typeface="Courier" charset="0"/>
                <a:cs typeface="Courier" charset="0"/>
              </a:rPr>
              <a:t>p</a:t>
            </a:r>
            <a:r>
              <a:rPr lang="mr-IN" sz="2400" dirty="0">
                <a:solidFill>
                  <a:srgbClr val="2EAEBB"/>
                </a:solidFill>
                <a:latin typeface="Courier" charset="0"/>
                <a:ea typeface="Courier" charset="0"/>
                <a:cs typeface="Courier" charset="0"/>
              </a:rPr>
              <a:t>&gt;</a:t>
            </a:r>
            <a:r>
              <a:rPr lang="mr-IN" sz="2400" dirty="0">
                <a:solidFill>
                  <a:srgbClr val="000000"/>
                </a:solidFill>
                <a:latin typeface="Courier" charset="0"/>
                <a:ea typeface="Courier" charset="0"/>
                <a:cs typeface="Courier" charset="0"/>
              </a:rPr>
              <a:t>{{ </a:t>
            </a:r>
            <a:r>
              <a:rPr lang="mr-IN" sz="2400" dirty="0" err="1">
                <a:solidFill>
                  <a:srgbClr val="000000"/>
                </a:solidFill>
                <a:latin typeface="Courier" charset="0"/>
                <a:ea typeface="Courier" charset="0"/>
                <a:cs typeface="Courier" charset="0"/>
              </a:rPr>
              <a:t>message</a:t>
            </a:r>
            <a:r>
              <a:rPr lang="mr-IN" sz="2400" dirty="0">
                <a:solidFill>
                  <a:srgbClr val="000000"/>
                </a:solidFill>
                <a:latin typeface="Courier" charset="0"/>
                <a:ea typeface="Courier" charset="0"/>
                <a:cs typeface="Courier" charset="0"/>
              </a:rPr>
              <a:t> }}</a:t>
            </a:r>
            <a:r>
              <a:rPr lang="mr-IN" sz="2400" dirty="0">
                <a:solidFill>
                  <a:srgbClr val="2EAEBB"/>
                </a:solidFill>
                <a:latin typeface="Courier" charset="0"/>
                <a:ea typeface="Courier" charset="0"/>
                <a:cs typeface="Courier" charset="0"/>
              </a:rPr>
              <a:t>&lt;/</a:t>
            </a:r>
            <a:r>
              <a:rPr lang="mr-IN" sz="2400" dirty="0" err="1">
                <a:solidFill>
                  <a:srgbClr val="C1651C"/>
                </a:solidFill>
                <a:latin typeface="Courier" charset="0"/>
                <a:ea typeface="Courier" charset="0"/>
                <a:cs typeface="Courier" charset="0"/>
              </a:rPr>
              <a:t>p</a:t>
            </a:r>
            <a:r>
              <a:rPr lang="mr-IN" sz="2400" dirty="0">
                <a:solidFill>
                  <a:srgbClr val="2EAEBB"/>
                </a:solidFill>
                <a:latin typeface="Courier" charset="0"/>
                <a:ea typeface="Courier" charset="0"/>
                <a:cs typeface="Courier" charset="0"/>
              </a:rPr>
              <a:t>&gt;</a:t>
            </a:r>
            <a:endParaRPr lang="mr-IN" sz="2400" dirty="0">
              <a:solidFill>
                <a:srgbClr val="000000"/>
              </a:solidFill>
              <a:latin typeface="Courier" charset="0"/>
              <a:ea typeface="Courier" charset="0"/>
              <a:cs typeface="Courier" charset="0"/>
            </a:endParaRPr>
          </a:p>
          <a:p>
            <a:r>
              <a:rPr lang="mr-IN" sz="2400" dirty="0">
                <a:solidFill>
                  <a:srgbClr val="000000"/>
                </a:solidFill>
                <a:latin typeface="Courier" charset="0"/>
                <a:ea typeface="Courier" charset="0"/>
                <a:cs typeface="Courier" charset="0"/>
              </a:rPr>
              <a:t>{% </a:t>
            </a:r>
            <a:r>
              <a:rPr lang="mr-IN" sz="2400" dirty="0" err="1">
                <a:solidFill>
                  <a:srgbClr val="000000"/>
                </a:solidFill>
                <a:latin typeface="Courier" charset="0"/>
                <a:ea typeface="Courier" charset="0"/>
                <a:cs typeface="Courier" charset="0"/>
              </a:rPr>
              <a:t>endif</a:t>
            </a:r>
            <a:r>
              <a:rPr lang="mr-IN" sz="2400" dirty="0">
                <a:solidFill>
                  <a:srgbClr val="000000"/>
                </a:solidFill>
                <a:latin typeface="Courier" charset="0"/>
                <a:ea typeface="Courier" charset="0"/>
                <a:cs typeface="Courier" charset="0"/>
              </a:rPr>
              <a:t> %}</a:t>
            </a:r>
          </a:p>
          <a:p>
            <a:r>
              <a:rPr lang="en-US" sz="2400" dirty="0">
                <a:solidFill>
                  <a:srgbClr val="2EAEBB"/>
                </a:solidFill>
                <a:latin typeface="Courier" charset="0"/>
                <a:ea typeface="Courier" charset="0"/>
                <a:cs typeface="Courier" charset="0"/>
              </a:rPr>
              <a:t>&lt;</a:t>
            </a:r>
            <a:r>
              <a:rPr lang="en-US" sz="2400" dirty="0">
                <a:solidFill>
                  <a:srgbClr val="C1651C"/>
                </a:solidFill>
                <a:latin typeface="Courier" charset="0"/>
                <a:ea typeface="Courier" charset="0"/>
                <a:cs typeface="Courier" charset="0"/>
              </a:rPr>
              <a:t>form</a:t>
            </a:r>
            <a:r>
              <a:rPr lang="en-US" sz="2400" dirty="0">
                <a:solidFill>
                  <a:srgbClr val="2EAEBB"/>
                </a:solidFill>
                <a:latin typeface="Courier" charset="0"/>
                <a:ea typeface="Courier" charset="0"/>
                <a:cs typeface="Courier" charset="0"/>
              </a:rPr>
              <a:t> </a:t>
            </a:r>
            <a:r>
              <a:rPr lang="en-US" sz="2400" dirty="0">
                <a:solidFill>
                  <a:srgbClr val="2FB41D"/>
                </a:solidFill>
                <a:latin typeface="Courier" charset="0"/>
                <a:ea typeface="Courier" charset="0"/>
                <a:cs typeface="Courier" charset="0"/>
              </a:rPr>
              <a:t>method</a:t>
            </a:r>
            <a:r>
              <a:rPr lang="en-US" sz="2400" dirty="0">
                <a:solidFill>
                  <a:srgbClr val="2EAEBB"/>
                </a:solidFill>
                <a:latin typeface="Courier" charset="0"/>
                <a:ea typeface="Courier" charset="0"/>
                <a:cs typeface="Courier" charset="0"/>
              </a:rPr>
              <a:t>=</a:t>
            </a:r>
            <a:r>
              <a:rPr lang="en-US" sz="2400" dirty="0">
                <a:solidFill>
                  <a:srgbClr val="B42419"/>
                </a:solidFill>
                <a:latin typeface="Courier" charset="0"/>
                <a:ea typeface="Courier" charset="0"/>
                <a:cs typeface="Courier" charset="0"/>
              </a:rPr>
              <a:t>"post"</a:t>
            </a:r>
            <a:r>
              <a:rPr lang="en-US" sz="2400" dirty="0">
                <a:solidFill>
                  <a:srgbClr val="2EAEBB"/>
                </a:solidFill>
                <a:latin typeface="Courier" charset="0"/>
                <a:ea typeface="Courier" charset="0"/>
                <a:cs typeface="Courier" charset="0"/>
              </a:rPr>
              <a:t>&gt;</a:t>
            </a:r>
            <a:endParaRPr lang="en-US" sz="2400" dirty="0">
              <a:solidFill>
                <a:srgbClr val="000000"/>
              </a:solidFill>
              <a:latin typeface="Courier" charset="0"/>
              <a:ea typeface="Courier" charset="0"/>
              <a:cs typeface="Courier" charset="0"/>
            </a:endParaRPr>
          </a:p>
          <a:p>
            <a:r>
              <a:rPr lang="en-US" sz="2400" dirty="0">
                <a:solidFill>
                  <a:srgbClr val="2EAEBB"/>
                </a:solidFill>
                <a:latin typeface="Courier" charset="0"/>
                <a:ea typeface="Courier" charset="0"/>
                <a:cs typeface="Courier" charset="0"/>
              </a:rPr>
              <a:t>&lt;</a:t>
            </a:r>
            <a:r>
              <a:rPr lang="en-US" sz="2400" dirty="0">
                <a:solidFill>
                  <a:srgbClr val="C1651C"/>
                </a:solidFill>
                <a:latin typeface="Courier" charset="0"/>
                <a:ea typeface="Courier" charset="0"/>
                <a:cs typeface="Courier" charset="0"/>
              </a:rPr>
              <a:t>p</a:t>
            </a:r>
            <a:r>
              <a:rPr lang="en-US" sz="2400" dirty="0">
                <a:solidFill>
                  <a:srgbClr val="2EAEBB"/>
                </a:solidFill>
                <a:latin typeface="Courier" charset="0"/>
                <a:ea typeface="Courier" charset="0"/>
                <a:cs typeface="Courier" charset="0"/>
              </a:rPr>
              <a:t>&gt;&lt;</a:t>
            </a:r>
            <a:r>
              <a:rPr lang="en-US" sz="2400" dirty="0">
                <a:solidFill>
                  <a:srgbClr val="C1651C"/>
                </a:solidFill>
                <a:latin typeface="Courier" charset="0"/>
                <a:ea typeface="Courier" charset="0"/>
                <a:cs typeface="Courier" charset="0"/>
              </a:rPr>
              <a:t>label</a:t>
            </a:r>
            <a:r>
              <a:rPr lang="en-US" sz="2400" dirty="0">
                <a:solidFill>
                  <a:srgbClr val="2EAEBB"/>
                </a:solidFill>
                <a:latin typeface="Courier" charset="0"/>
                <a:ea typeface="Courier" charset="0"/>
                <a:cs typeface="Courier" charset="0"/>
              </a:rPr>
              <a:t> </a:t>
            </a:r>
            <a:r>
              <a:rPr lang="en-US" sz="2400" dirty="0">
                <a:solidFill>
                  <a:srgbClr val="2FB41D"/>
                </a:solidFill>
                <a:latin typeface="Courier" charset="0"/>
                <a:ea typeface="Courier" charset="0"/>
                <a:cs typeface="Courier" charset="0"/>
              </a:rPr>
              <a:t>for</a:t>
            </a:r>
            <a:r>
              <a:rPr lang="en-US" sz="2400" dirty="0">
                <a:solidFill>
                  <a:srgbClr val="2EAEBB"/>
                </a:solidFill>
                <a:latin typeface="Courier" charset="0"/>
                <a:ea typeface="Courier" charset="0"/>
                <a:cs typeface="Courier" charset="0"/>
              </a:rPr>
              <a:t>=</a:t>
            </a:r>
            <a:r>
              <a:rPr lang="en-US" sz="2400" dirty="0">
                <a:solidFill>
                  <a:srgbClr val="B42419"/>
                </a:solidFill>
                <a:latin typeface="Courier" charset="0"/>
                <a:ea typeface="Courier" charset="0"/>
                <a:cs typeface="Courier" charset="0"/>
              </a:rPr>
              <a:t>"guess"</a:t>
            </a:r>
            <a:r>
              <a:rPr lang="en-US" sz="2400" dirty="0">
                <a:solidFill>
                  <a:srgbClr val="2EAEBB"/>
                </a:solidFill>
                <a:latin typeface="Courier" charset="0"/>
                <a:ea typeface="Courier" charset="0"/>
                <a:cs typeface="Courier" charset="0"/>
              </a:rPr>
              <a:t>&gt;</a:t>
            </a:r>
            <a:r>
              <a:rPr lang="en-US" sz="2400" dirty="0">
                <a:solidFill>
                  <a:srgbClr val="000000"/>
                </a:solidFill>
                <a:latin typeface="Courier" charset="0"/>
                <a:ea typeface="Courier" charset="0"/>
                <a:cs typeface="Courier" charset="0"/>
              </a:rPr>
              <a:t>Input Guess</a:t>
            </a:r>
            <a:r>
              <a:rPr lang="en-US" sz="2400" dirty="0">
                <a:solidFill>
                  <a:srgbClr val="2EAEBB"/>
                </a:solidFill>
                <a:latin typeface="Courier" charset="0"/>
                <a:ea typeface="Courier" charset="0"/>
                <a:cs typeface="Courier" charset="0"/>
              </a:rPr>
              <a:t>&lt;/</a:t>
            </a:r>
            <a:r>
              <a:rPr lang="en-US" sz="2400" dirty="0">
                <a:solidFill>
                  <a:srgbClr val="C1651C"/>
                </a:solidFill>
                <a:latin typeface="Courier" charset="0"/>
                <a:ea typeface="Courier" charset="0"/>
                <a:cs typeface="Courier" charset="0"/>
              </a:rPr>
              <a:t>label</a:t>
            </a:r>
            <a:r>
              <a:rPr lang="en-US" sz="2400" dirty="0">
                <a:solidFill>
                  <a:srgbClr val="2EAEBB"/>
                </a:solidFill>
                <a:latin typeface="Courier" charset="0"/>
                <a:ea typeface="Courier" charset="0"/>
                <a:cs typeface="Courier" charset="0"/>
              </a:rPr>
              <a:t>&gt;</a:t>
            </a:r>
            <a:endParaRPr lang="en-US" sz="2400" dirty="0">
              <a:solidFill>
                <a:srgbClr val="000000"/>
              </a:solidFill>
              <a:latin typeface="Courier" charset="0"/>
              <a:ea typeface="Courier" charset="0"/>
              <a:cs typeface="Courier" charset="0"/>
            </a:endParaRPr>
          </a:p>
          <a:p>
            <a:r>
              <a:rPr lang="en-US" sz="2400" dirty="0">
                <a:solidFill>
                  <a:srgbClr val="000000"/>
                </a:solidFill>
                <a:latin typeface="Courier" charset="0"/>
                <a:ea typeface="Courier" charset="0"/>
                <a:cs typeface="Courier" charset="0"/>
              </a:rPr>
              <a:t>{% </a:t>
            </a:r>
            <a:r>
              <a:rPr lang="en-US" sz="2400" dirty="0" err="1">
                <a:solidFill>
                  <a:srgbClr val="000000"/>
                </a:solidFill>
                <a:latin typeface="Courier" charset="0"/>
                <a:ea typeface="Courier" charset="0"/>
                <a:cs typeface="Courier" charset="0"/>
              </a:rPr>
              <a:t>csrf_token</a:t>
            </a:r>
            <a:r>
              <a:rPr lang="en-US" sz="2400" dirty="0">
                <a:solidFill>
                  <a:srgbClr val="000000"/>
                </a:solidFill>
                <a:latin typeface="Courier" charset="0"/>
                <a:ea typeface="Courier" charset="0"/>
                <a:cs typeface="Courier" charset="0"/>
              </a:rPr>
              <a:t> %}</a:t>
            </a:r>
          </a:p>
          <a:p>
            <a:r>
              <a:rPr lang="en-US" sz="2400" dirty="0">
                <a:solidFill>
                  <a:srgbClr val="2EAEBB"/>
                </a:solidFill>
                <a:latin typeface="Courier" charset="0"/>
                <a:ea typeface="Courier" charset="0"/>
                <a:cs typeface="Courier" charset="0"/>
              </a:rPr>
              <a:t>&lt;</a:t>
            </a:r>
            <a:r>
              <a:rPr lang="en-US" sz="2400" dirty="0">
                <a:solidFill>
                  <a:srgbClr val="C1651C"/>
                </a:solidFill>
                <a:latin typeface="Courier" charset="0"/>
                <a:ea typeface="Courier" charset="0"/>
                <a:cs typeface="Courier" charset="0"/>
              </a:rPr>
              <a:t>input</a:t>
            </a:r>
            <a:r>
              <a:rPr lang="en-US" sz="2400" dirty="0">
                <a:solidFill>
                  <a:srgbClr val="2EAEBB"/>
                </a:solidFill>
                <a:latin typeface="Courier" charset="0"/>
                <a:ea typeface="Courier" charset="0"/>
                <a:cs typeface="Courier" charset="0"/>
              </a:rPr>
              <a:t> </a:t>
            </a:r>
            <a:r>
              <a:rPr lang="en-US" sz="2400" dirty="0">
                <a:solidFill>
                  <a:srgbClr val="2FB41D"/>
                </a:solidFill>
                <a:latin typeface="Courier" charset="0"/>
                <a:ea typeface="Courier" charset="0"/>
                <a:cs typeface="Courier" charset="0"/>
              </a:rPr>
              <a:t>type</a:t>
            </a:r>
            <a:r>
              <a:rPr lang="en-US" sz="2400" dirty="0">
                <a:solidFill>
                  <a:srgbClr val="2EAEBB"/>
                </a:solidFill>
                <a:latin typeface="Courier" charset="0"/>
                <a:ea typeface="Courier" charset="0"/>
                <a:cs typeface="Courier" charset="0"/>
              </a:rPr>
              <a:t>=</a:t>
            </a:r>
            <a:r>
              <a:rPr lang="en-US" sz="2400" dirty="0">
                <a:solidFill>
                  <a:srgbClr val="B42419"/>
                </a:solidFill>
                <a:latin typeface="Courier" charset="0"/>
                <a:ea typeface="Courier" charset="0"/>
                <a:cs typeface="Courier" charset="0"/>
              </a:rPr>
              <a:t>"text"</a:t>
            </a:r>
            <a:r>
              <a:rPr lang="en-US" sz="2400" dirty="0">
                <a:solidFill>
                  <a:srgbClr val="2EAEBB"/>
                </a:solidFill>
                <a:latin typeface="Courier" charset="0"/>
                <a:ea typeface="Courier" charset="0"/>
                <a:cs typeface="Courier" charset="0"/>
              </a:rPr>
              <a:t> </a:t>
            </a:r>
            <a:r>
              <a:rPr lang="en-US" sz="2400" dirty="0">
                <a:solidFill>
                  <a:srgbClr val="2FB41D"/>
                </a:solidFill>
                <a:latin typeface="Courier" charset="0"/>
                <a:ea typeface="Courier" charset="0"/>
                <a:cs typeface="Courier" charset="0"/>
              </a:rPr>
              <a:t>name</a:t>
            </a:r>
            <a:r>
              <a:rPr lang="en-US" sz="2400" dirty="0">
                <a:solidFill>
                  <a:srgbClr val="2EAEBB"/>
                </a:solidFill>
                <a:latin typeface="Courier" charset="0"/>
                <a:ea typeface="Courier" charset="0"/>
                <a:cs typeface="Courier" charset="0"/>
              </a:rPr>
              <a:t>=</a:t>
            </a:r>
            <a:r>
              <a:rPr lang="en-US" sz="2400" dirty="0">
                <a:solidFill>
                  <a:srgbClr val="B42419"/>
                </a:solidFill>
                <a:latin typeface="Courier" charset="0"/>
                <a:ea typeface="Courier" charset="0"/>
                <a:cs typeface="Courier" charset="0"/>
              </a:rPr>
              <a:t>"guess"</a:t>
            </a:r>
            <a:r>
              <a:rPr lang="en-US" sz="2400" dirty="0">
                <a:solidFill>
                  <a:srgbClr val="2EAEBB"/>
                </a:solidFill>
                <a:latin typeface="Courier" charset="0"/>
                <a:ea typeface="Courier" charset="0"/>
                <a:cs typeface="Courier" charset="0"/>
              </a:rPr>
              <a:t> </a:t>
            </a:r>
            <a:r>
              <a:rPr lang="en-US" sz="2400" dirty="0">
                <a:solidFill>
                  <a:srgbClr val="2FB41D"/>
                </a:solidFill>
                <a:latin typeface="Courier" charset="0"/>
                <a:ea typeface="Courier" charset="0"/>
                <a:cs typeface="Courier" charset="0"/>
              </a:rPr>
              <a:t>size</a:t>
            </a:r>
            <a:r>
              <a:rPr lang="en-US" sz="2400" dirty="0">
                <a:solidFill>
                  <a:srgbClr val="2EAEBB"/>
                </a:solidFill>
                <a:latin typeface="Courier" charset="0"/>
                <a:ea typeface="Courier" charset="0"/>
                <a:cs typeface="Courier" charset="0"/>
              </a:rPr>
              <a:t>=</a:t>
            </a:r>
            <a:r>
              <a:rPr lang="en-US" sz="2400" dirty="0">
                <a:solidFill>
                  <a:srgbClr val="B42419"/>
                </a:solidFill>
                <a:latin typeface="Courier" charset="0"/>
                <a:ea typeface="Courier" charset="0"/>
                <a:cs typeface="Courier" charset="0"/>
              </a:rPr>
              <a:t>"40"</a:t>
            </a:r>
            <a:r>
              <a:rPr lang="en-US" sz="2400" dirty="0">
                <a:solidFill>
                  <a:srgbClr val="2EAEBB"/>
                </a:solidFill>
                <a:latin typeface="Courier" charset="0"/>
                <a:ea typeface="Courier" charset="0"/>
                <a:cs typeface="Courier" charset="0"/>
              </a:rPr>
              <a:t> </a:t>
            </a:r>
            <a:r>
              <a:rPr lang="en-US" sz="2400" dirty="0">
                <a:solidFill>
                  <a:srgbClr val="2FB41D"/>
                </a:solidFill>
                <a:latin typeface="Courier" charset="0"/>
                <a:ea typeface="Courier" charset="0"/>
                <a:cs typeface="Courier" charset="0"/>
              </a:rPr>
              <a:t>id</a:t>
            </a:r>
            <a:r>
              <a:rPr lang="en-US" sz="2400" dirty="0">
                <a:solidFill>
                  <a:srgbClr val="2EAEBB"/>
                </a:solidFill>
                <a:latin typeface="Courier" charset="0"/>
                <a:ea typeface="Courier" charset="0"/>
                <a:cs typeface="Courier" charset="0"/>
              </a:rPr>
              <a:t>=</a:t>
            </a:r>
            <a:r>
              <a:rPr lang="en-US" sz="2400" dirty="0">
                <a:solidFill>
                  <a:srgbClr val="B42419"/>
                </a:solidFill>
                <a:latin typeface="Courier" charset="0"/>
                <a:ea typeface="Courier" charset="0"/>
                <a:cs typeface="Courier" charset="0"/>
              </a:rPr>
              <a:t>"guess"</a:t>
            </a:r>
            <a:r>
              <a:rPr lang="en-US" sz="2400" dirty="0">
                <a:solidFill>
                  <a:srgbClr val="2EAEBB"/>
                </a:solidFill>
                <a:latin typeface="Courier" charset="0"/>
                <a:ea typeface="Courier" charset="0"/>
                <a:cs typeface="Courier" charset="0"/>
              </a:rPr>
              <a:t>/&gt;&lt;/</a:t>
            </a:r>
            <a:r>
              <a:rPr lang="en-US" sz="2400" dirty="0">
                <a:solidFill>
                  <a:srgbClr val="C1651C"/>
                </a:solidFill>
                <a:latin typeface="Courier" charset="0"/>
                <a:ea typeface="Courier" charset="0"/>
                <a:cs typeface="Courier" charset="0"/>
              </a:rPr>
              <a:t>p</a:t>
            </a:r>
            <a:r>
              <a:rPr lang="en-US" sz="2400" dirty="0">
                <a:solidFill>
                  <a:srgbClr val="2EAEBB"/>
                </a:solidFill>
                <a:latin typeface="Courier" charset="0"/>
                <a:ea typeface="Courier" charset="0"/>
                <a:cs typeface="Courier" charset="0"/>
              </a:rPr>
              <a:t>&gt;</a:t>
            </a:r>
            <a:endParaRPr lang="en-US" sz="2400" dirty="0">
              <a:solidFill>
                <a:srgbClr val="000000"/>
              </a:solidFill>
              <a:latin typeface="Courier" charset="0"/>
              <a:ea typeface="Courier" charset="0"/>
              <a:cs typeface="Courier" charset="0"/>
            </a:endParaRPr>
          </a:p>
          <a:p>
            <a:r>
              <a:rPr lang="en-US" sz="2400" dirty="0">
                <a:solidFill>
                  <a:srgbClr val="2EAEBB"/>
                </a:solidFill>
                <a:latin typeface="Courier" charset="0"/>
                <a:ea typeface="Courier" charset="0"/>
                <a:cs typeface="Courier" charset="0"/>
              </a:rPr>
              <a:t>&lt;</a:t>
            </a:r>
            <a:r>
              <a:rPr lang="en-US" sz="2400" dirty="0">
                <a:solidFill>
                  <a:srgbClr val="C1651C"/>
                </a:solidFill>
                <a:latin typeface="Courier" charset="0"/>
                <a:ea typeface="Courier" charset="0"/>
                <a:cs typeface="Courier" charset="0"/>
              </a:rPr>
              <a:t>input</a:t>
            </a:r>
            <a:r>
              <a:rPr lang="en-US" sz="2400" dirty="0">
                <a:solidFill>
                  <a:srgbClr val="2EAEBB"/>
                </a:solidFill>
                <a:latin typeface="Courier" charset="0"/>
                <a:ea typeface="Courier" charset="0"/>
                <a:cs typeface="Courier" charset="0"/>
              </a:rPr>
              <a:t> </a:t>
            </a:r>
            <a:r>
              <a:rPr lang="en-US" sz="2400" dirty="0">
                <a:solidFill>
                  <a:srgbClr val="2FB41D"/>
                </a:solidFill>
                <a:latin typeface="Courier" charset="0"/>
                <a:ea typeface="Courier" charset="0"/>
                <a:cs typeface="Courier" charset="0"/>
              </a:rPr>
              <a:t>type</a:t>
            </a:r>
            <a:r>
              <a:rPr lang="en-US" sz="2400" dirty="0">
                <a:solidFill>
                  <a:srgbClr val="2EAEBB"/>
                </a:solidFill>
                <a:latin typeface="Courier" charset="0"/>
                <a:ea typeface="Courier" charset="0"/>
                <a:cs typeface="Courier" charset="0"/>
              </a:rPr>
              <a:t>=</a:t>
            </a:r>
            <a:r>
              <a:rPr lang="en-US" sz="2400" dirty="0">
                <a:solidFill>
                  <a:srgbClr val="B42419"/>
                </a:solidFill>
                <a:latin typeface="Courier" charset="0"/>
                <a:ea typeface="Courier" charset="0"/>
                <a:cs typeface="Courier" charset="0"/>
              </a:rPr>
              <a:t>"submit"</a:t>
            </a:r>
            <a:r>
              <a:rPr lang="en-US" sz="2400" dirty="0">
                <a:solidFill>
                  <a:srgbClr val="2EAEBB"/>
                </a:solidFill>
                <a:latin typeface="Courier" charset="0"/>
                <a:ea typeface="Courier" charset="0"/>
                <a:cs typeface="Courier" charset="0"/>
              </a:rPr>
              <a:t>/&gt;</a:t>
            </a:r>
            <a:endParaRPr lang="en-US" sz="2400" dirty="0">
              <a:solidFill>
                <a:srgbClr val="000000"/>
              </a:solidFill>
              <a:latin typeface="Courier" charset="0"/>
              <a:ea typeface="Courier" charset="0"/>
              <a:cs typeface="Courier" charset="0"/>
            </a:endParaRPr>
          </a:p>
          <a:p>
            <a:r>
              <a:rPr lang="mr-IN" sz="2400" dirty="0">
                <a:solidFill>
                  <a:srgbClr val="2EAEBB"/>
                </a:solidFill>
                <a:latin typeface="Courier" charset="0"/>
                <a:ea typeface="Courier" charset="0"/>
                <a:cs typeface="Courier" charset="0"/>
              </a:rPr>
              <a:t>&lt;/</a:t>
            </a:r>
            <a:r>
              <a:rPr lang="mr-IN" sz="2400" dirty="0" err="1">
                <a:solidFill>
                  <a:srgbClr val="C1651C"/>
                </a:solidFill>
                <a:latin typeface="Courier" charset="0"/>
                <a:ea typeface="Courier" charset="0"/>
                <a:cs typeface="Courier" charset="0"/>
              </a:rPr>
              <a:t>form</a:t>
            </a:r>
            <a:r>
              <a:rPr lang="mr-IN" sz="2400" dirty="0">
                <a:solidFill>
                  <a:srgbClr val="2EAEBB"/>
                </a:solidFill>
                <a:latin typeface="Courier" charset="0"/>
                <a:ea typeface="Courier" charset="0"/>
                <a:cs typeface="Courier" charset="0"/>
              </a:rPr>
              <a:t>&gt;</a:t>
            </a:r>
            <a:endParaRPr lang="en-US" sz="2400" b="1" dirty="0">
              <a:latin typeface="Courier" charset="0"/>
              <a:ea typeface="Courier" charset="0"/>
              <a:cs typeface="Courier" charset="0"/>
            </a:endParaRPr>
          </a:p>
        </p:txBody>
      </p:sp>
      <p:sp>
        <p:nvSpPr>
          <p:cNvPr id="3" name="Rectangle 2"/>
          <p:cNvSpPr/>
          <p:nvPr/>
        </p:nvSpPr>
        <p:spPr>
          <a:xfrm>
            <a:off x="6096000" y="1986238"/>
            <a:ext cx="5703934" cy="400110"/>
          </a:xfrm>
          <a:prstGeom prst="rect">
            <a:avLst/>
          </a:prstGeom>
        </p:spPr>
        <p:txBody>
          <a:bodyPr wrap="none">
            <a:spAutoFit/>
          </a:bodyPr>
          <a:lstStyle/>
          <a:p>
            <a:r>
              <a:rPr lang="en-US" sz="2000" dirty="0" smtClean="0">
                <a:solidFill>
                  <a:srgbClr val="0500FF"/>
                </a:solidFill>
                <a:ea typeface="Courier" charset="0"/>
                <a:cs typeface="Courier" charset="0"/>
              </a:rPr>
              <a:t>dj4e-samples/</a:t>
            </a:r>
            <a:r>
              <a:rPr lang="en-US" sz="2000" dirty="0" err="1" smtClean="0">
                <a:solidFill>
                  <a:srgbClr val="0500FF"/>
                </a:solidFill>
                <a:ea typeface="Courier" charset="0"/>
                <a:cs typeface="Courier" charset="0"/>
              </a:rPr>
              <a:t>getpost</a:t>
            </a:r>
            <a:r>
              <a:rPr lang="en-US" sz="2000" dirty="0" smtClean="0">
                <a:solidFill>
                  <a:srgbClr val="0500FF"/>
                </a:solidFill>
                <a:ea typeface="Courier" charset="0"/>
                <a:cs typeface="Courier" charset="0"/>
              </a:rPr>
              <a:t>/templates/</a:t>
            </a:r>
            <a:r>
              <a:rPr lang="en-US" sz="2000" dirty="0" err="1" smtClean="0">
                <a:solidFill>
                  <a:srgbClr val="0500FF"/>
                </a:solidFill>
                <a:ea typeface="Courier" charset="0"/>
                <a:cs typeface="Courier" charset="0"/>
              </a:rPr>
              <a:t>getpost</a:t>
            </a:r>
            <a:r>
              <a:rPr lang="en-US" sz="2000" dirty="0" smtClean="0">
                <a:solidFill>
                  <a:srgbClr val="0500FF"/>
                </a:solidFill>
                <a:ea typeface="Courier" charset="0"/>
                <a:cs typeface="Courier" charset="0"/>
              </a:rPr>
              <a:t>/</a:t>
            </a:r>
            <a:r>
              <a:rPr lang="en-US" sz="2000" dirty="0" err="1" smtClean="0">
                <a:solidFill>
                  <a:srgbClr val="0500FF"/>
                </a:solidFill>
                <a:ea typeface="Courier" charset="0"/>
                <a:cs typeface="Courier" charset="0"/>
              </a:rPr>
              <a:t>guess.html</a:t>
            </a:r>
            <a:endParaRPr lang="en-US" sz="2000" dirty="0">
              <a:solidFill>
                <a:srgbClr val="0500FF"/>
              </a:solidFill>
              <a:ea typeface="Courier" charset="0"/>
              <a:cs typeface="Courier" charset="0"/>
            </a:endParaRPr>
          </a:p>
        </p:txBody>
      </p:sp>
    </p:spTree>
    <p:extLst>
      <p:ext uri="{BB962C8B-B14F-4D97-AF65-F5344CB8AC3E}">
        <p14:creationId xmlns:p14="http://schemas.microsoft.com/office/powerpoint/2010/main" val="1097578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Utility Code for Guesses</a:t>
            </a:r>
            <a:endParaRPr lang="en-US" dirty="0"/>
          </a:p>
        </p:txBody>
      </p:sp>
      <p:sp>
        <p:nvSpPr>
          <p:cNvPr id="5" name="Rectangle 4"/>
          <p:cNvSpPr/>
          <p:nvPr/>
        </p:nvSpPr>
        <p:spPr>
          <a:xfrm>
            <a:off x="1524000" y="1690688"/>
            <a:ext cx="9144000" cy="3970318"/>
          </a:xfrm>
          <a:prstGeom prst="rect">
            <a:avLst/>
          </a:prstGeom>
          <a:solidFill>
            <a:schemeClr val="tx1"/>
          </a:solidFill>
        </p:spPr>
        <p:txBody>
          <a:bodyPr wrap="square">
            <a:spAutoFit/>
          </a:bodyPr>
          <a:lstStyle/>
          <a:p>
            <a:r>
              <a:rPr lang="en-US" dirty="0">
                <a:solidFill>
                  <a:srgbClr val="400BD9"/>
                </a:solidFill>
                <a:latin typeface="Courier" charset="0"/>
                <a:ea typeface="Courier" charset="0"/>
                <a:cs typeface="Courier" charset="0"/>
              </a:rPr>
              <a:t># Call as </a:t>
            </a:r>
            <a:r>
              <a:rPr lang="en-US" dirty="0" err="1">
                <a:solidFill>
                  <a:srgbClr val="400BD9"/>
                </a:solidFill>
                <a:latin typeface="Courier" charset="0"/>
                <a:ea typeface="Courier" charset="0"/>
                <a:cs typeface="Courier" charset="0"/>
              </a:rPr>
              <a:t>checkguess</a:t>
            </a:r>
            <a:r>
              <a:rPr lang="en-US" dirty="0">
                <a:solidFill>
                  <a:srgbClr val="400BD9"/>
                </a:solidFill>
                <a:latin typeface="Courier" charset="0"/>
                <a:ea typeface="Courier" charset="0"/>
                <a:cs typeface="Courier" charset="0"/>
              </a:rPr>
              <a:t>('42')</a:t>
            </a:r>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checkguess</a:t>
            </a:r>
            <a:r>
              <a:rPr lang="en-US" dirty="0">
                <a:solidFill>
                  <a:srgbClr val="000000"/>
                </a:solidFill>
                <a:latin typeface="Courier" charset="0"/>
                <a:ea typeface="Courier" charset="0"/>
                <a:cs typeface="Courier" charset="0"/>
              </a:rPr>
              <a:t>(guess)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msg</a:t>
            </a:r>
            <a:r>
              <a:rPr lang="mr-IN" dirty="0">
                <a:solidFill>
                  <a:srgbClr val="000000"/>
                </a:solidFill>
                <a:latin typeface="Courier" charset="0"/>
                <a:ea typeface="Courier" charset="0"/>
                <a:cs typeface="Courier" charset="0"/>
              </a:rPr>
              <a:t> = </a:t>
            </a:r>
            <a:r>
              <a:rPr lang="mr-IN" dirty="0" err="1">
                <a:solidFill>
                  <a:srgbClr val="2EAEBB"/>
                </a:solidFill>
                <a:latin typeface="Courier" charset="0"/>
                <a:ea typeface="Courier" charset="0"/>
                <a:cs typeface="Courier" charset="0"/>
              </a:rPr>
              <a:t>False</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guess :</a:t>
            </a:r>
          </a:p>
          <a:p>
            <a:r>
              <a:rPr lang="mr-IN" dirty="0">
                <a:solidFill>
                  <a:srgbClr val="000000"/>
                </a:solidFill>
                <a:latin typeface="Courier" charset="0"/>
                <a:ea typeface="Courier" charset="0"/>
                <a:cs typeface="Courier" charset="0"/>
              </a:rPr>
              <a:t>        </a:t>
            </a:r>
            <a:r>
              <a:rPr lang="mr-IN" dirty="0" err="1">
                <a:solidFill>
                  <a:srgbClr val="C1651C"/>
                </a:solidFill>
                <a:latin typeface="Courier" charset="0"/>
                <a:ea typeface="Courier" charset="0"/>
                <a:cs typeface="Courier" charset="0"/>
              </a:rPr>
              <a:t>try</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C1651C"/>
                </a:solidFill>
                <a:latin typeface="Courier" charset="0"/>
                <a:ea typeface="Courier" charset="0"/>
                <a:cs typeface="Courier" charset="0"/>
              </a:rPr>
              <a:t>if</a:t>
            </a:r>
            <a:r>
              <a:rPr lang="mr-IN" dirty="0">
                <a:solidFill>
                  <a:srgbClr val="000000"/>
                </a:solidFill>
                <a:latin typeface="Courier" charset="0"/>
                <a:ea typeface="Courier" charset="0"/>
                <a:cs typeface="Courier" charset="0"/>
              </a:rPr>
              <a:t> </a:t>
            </a:r>
            <a:r>
              <a:rPr lang="mr-IN" dirty="0" err="1">
                <a:solidFill>
                  <a:srgbClr val="2EAEBB"/>
                </a:solidFill>
                <a:latin typeface="Courier" charset="0"/>
                <a:ea typeface="Courier" charset="0"/>
                <a:cs typeface="Courier" charset="0"/>
              </a:rPr>
              <a:t>int</a:t>
            </a:r>
            <a:r>
              <a:rPr lang="mr-IN" dirty="0">
                <a:solidFill>
                  <a:srgbClr val="000000"/>
                </a:solidFill>
                <a:latin typeface="Courier" charset="0"/>
                <a:ea typeface="Courier" charset="0"/>
                <a:cs typeface="Courier" charset="0"/>
              </a:rPr>
              <a:t>(</a:t>
            </a:r>
            <a:r>
              <a:rPr lang="mr-IN" dirty="0" err="1">
                <a:solidFill>
                  <a:srgbClr val="000000"/>
                </a:solidFill>
                <a:latin typeface="Courier" charset="0"/>
                <a:ea typeface="Courier" charset="0"/>
                <a:cs typeface="Courier" charset="0"/>
              </a:rPr>
              <a:t>guess</a:t>
            </a:r>
            <a:r>
              <a:rPr lang="mr-IN" dirty="0">
                <a:solidFill>
                  <a:srgbClr val="000000"/>
                </a:solidFill>
                <a:latin typeface="Courier" charset="0"/>
                <a:ea typeface="Courier" charset="0"/>
                <a:cs typeface="Courier" charset="0"/>
              </a:rPr>
              <a:t>) &lt;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msg</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Guess</a:t>
            </a:r>
            <a:r>
              <a:rPr lang="mr-IN" dirty="0">
                <a:solidFill>
                  <a:srgbClr val="B42419"/>
                </a:solidFill>
                <a:latin typeface="Courier" charset="0"/>
                <a:ea typeface="Courier" charset="0"/>
                <a:cs typeface="Courier" charset="0"/>
              </a:rPr>
              <a:t> </a:t>
            </a:r>
            <a:r>
              <a:rPr lang="mr-IN" dirty="0" err="1">
                <a:solidFill>
                  <a:srgbClr val="B42419"/>
                </a:solidFill>
                <a:latin typeface="Courier" charset="0"/>
                <a:ea typeface="Courier" charset="0"/>
                <a:cs typeface="Courier" charset="0"/>
              </a:rPr>
              <a:t>too</a:t>
            </a:r>
            <a:r>
              <a:rPr lang="mr-IN" dirty="0">
                <a:solidFill>
                  <a:srgbClr val="B42419"/>
                </a:solidFill>
                <a:latin typeface="Courier" charset="0"/>
                <a:ea typeface="Courier" charset="0"/>
                <a:cs typeface="Courier" charset="0"/>
              </a:rPr>
              <a:t> </a:t>
            </a:r>
            <a:r>
              <a:rPr lang="mr-IN" dirty="0" err="1">
                <a:solidFill>
                  <a:srgbClr val="B42419"/>
                </a:solidFill>
                <a:latin typeface="Courier" charset="0"/>
                <a:ea typeface="Courier" charset="0"/>
                <a:cs typeface="Courier" charset="0"/>
              </a:rPr>
              <a:t>low</a:t>
            </a:r>
            <a:r>
              <a:rPr lang="mr-IN" dirty="0">
                <a:solidFill>
                  <a:srgbClr val="B42419"/>
                </a:solidFill>
                <a:latin typeface="Courier" charset="0"/>
                <a:ea typeface="Courier" charset="0"/>
                <a:cs typeface="Courier" charset="0"/>
              </a:rPr>
              <a: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err="1">
                <a:solidFill>
                  <a:srgbClr val="C1651C"/>
                </a:solidFill>
                <a:latin typeface="Courier" charset="0"/>
                <a:ea typeface="Courier" charset="0"/>
                <a:cs typeface="Courier" charset="0"/>
              </a:rPr>
              <a:t>elif</a:t>
            </a:r>
            <a:r>
              <a:rPr lang="mr-IN" dirty="0">
                <a:solidFill>
                  <a:srgbClr val="000000"/>
                </a:solidFill>
                <a:latin typeface="Courier" charset="0"/>
                <a:ea typeface="Courier" charset="0"/>
                <a:cs typeface="Courier" charset="0"/>
              </a:rPr>
              <a:t> </a:t>
            </a:r>
            <a:r>
              <a:rPr lang="mr-IN" dirty="0" err="1">
                <a:solidFill>
                  <a:srgbClr val="2EAEBB"/>
                </a:solidFill>
                <a:latin typeface="Courier" charset="0"/>
                <a:ea typeface="Courier" charset="0"/>
                <a:cs typeface="Courier" charset="0"/>
              </a:rPr>
              <a:t>int</a:t>
            </a:r>
            <a:r>
              <a:rPr lang="mr-IN" dirty="0">
                <a:solidFill>
                  <a:srgbClr val="000000"/>
                </a:solidFill>
                <a:latin typeface="Courier" charset="0"/>
                <a:ea typeface="Courier" charset="0"/>
                <a:cs typeface="Courier" charset="0"/>
              </a:rPr>
              <a:t>(</a:t>
            </a:r>
            <a:r>
              <a:rPr lang="mr-IN" dirty="0" err="1">
                <a:solidFill>
                  <a:srgbClr val="000000"/>
                </a:solidFill>
                <a:latin typeface="Courier" charset="0"/>
                <a:ea typeface="Courier" charset="0"/>
                <a:cs typeface="Courier" charset="0"/>
              </a:rPr>
              <a:t>guess</a:t>
            </a:r>
            <a:r>
              <a:rPr lang="mr-IN" dirty="0">
                <a:solidFill>
                  <a:srgbClr val="000000"/>
                </a:solidFill>
                <a:latin typeface="Courier" charset="0"/>
                <a:ea typeface="Courier" charset="0"/>
                <a:cs typeface="Courier" charset="0"/>
              </a:rPr>
              <a:t>) &gt;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msg</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'Guess too high'</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err="1">
                <a:solidFill>
                  <a:srgbClr val="C1651C"/>
                </a:solidFill>
                <a:latin typeface="Courier" charset="0"/>
                <a:ea typeface="Courier" charset="0"/>
                <a:cs typeface="Courier" charset="0"/>
              </a:rPr>
              <a:t>else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msg</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Congratulations</a:t>
            </a:r>
            <a:r>
              <a:rPr lang="mr-IN" dirty="0">
                <a:solidFill>
                  <a:srgbClr val="B42419"/>
                </a:solidFill>
                <a:latin typeface="Courier" charset="0"/>
                <a:ea typeface="Courier" charset="0"/>
                <a:cs typeface="Courier" charset="0"/>
              </a:rPr>
              <a: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err="1">
                <a:solidFill>
                  <a:srgbClr val="C1651C"/>
                </a:solidFill>
                <a:latin typeface="Courier" charset="0"/>
                <a:ea typeface="Courier" charset="0"/>
                <a:cs typeface="Courier" charset="0"/>
              </a:rPr>
              <a:t>except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msg</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'Bad format for guess:'</a:t>
            </a:r>
            <a:r>
              <a:rPr lang="en-US" dirty="0">
                <a:solidFill>
                  <a:srgbClr val="000000"/>
                </a:solidFill>
                <a:latin typeface="Courier" charset="0"/>
                <a:ea typeface="Courier" charset="0"/>
                <a:cs typeface="Courier" charset="0"/>
              </a:rPr>
              <a:t> + </a:t>
            </a:r>
            <a:r>
              <a:rPr lang="en-US" dirty="0" err="1">
                <a:solidFill>
                  <a:srgbClr val="000000"/>
                </a:solidFill>
                <a:latin typeface="Courier" charset="0"/>
                <a:ea typeface="Courier" charset="0"/>
                <a:cs typeface="Courier" charset="0"/>
              </a:rPr>
              <a:t>html.escape</a:t>
            </a:r>
            <a:r>
              <a:rPr lang="en-US" dirty="0">
                <a:solidFill>
                  <a:srgbClr val="000000"/>
                </a:solidFill>
                <a:latin typeface="Courier" charset="0"/>
                <a:ea typeface="Courier" charset="0"/>
                <a:cs typeface="Courier" charset="0"/>
              </a:rPr>
              <a:t>(guess)</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msg</a:t>
            </a:r>
            <a:endParaRPr lang="en-US" dirty="0">
              <a:solidFill>
                <a:srgbClr val="000000"/>
              </a:solidFill>
              <a:latin typeface="Courier" charset="0"/>
              <a:ea typeface="Courier" charset="0"/>
              <a:cs typeface="Courier" charset="0"/>
            </a:endParaRPr>
          </a:p>
        </p:txBody>
      </p:sp>
      <p:sp>
        <p:nvSpPr>
          <p:cNvPr id="6" name="Rectangle 5"/>
          <p:cNvSpPr/>
          <p:nvPr/>
        </p:nvSpPr>
        <p:spPr>
          <a:xfrm>
            <a:off x="7754948" y="843241"/>
            <a:ext cx="3117841" cy="369332"/>
          </a:xfrm>
          <a:prstGeom prst="rect">
            <a:avLst/>
          </a:prstGeom>
        </p:spPr>
        <p:txBody>
          <a:bodyPr wrap="none">
            <a:spAutoFit/>
          </a:bodyPr>
          <a:lstStyle/>
          <a:p>
            <a:r>
              <a:rPr lang="en-US" dirty="0" smtClean="0">
                <a:solidFill>
                  <a:srgbClr val="FFFF00"/>
                </a:solidFill>
                <a:ea typeface="Courier" charset="0"/>
                <a:cs typeface="Courier" charset="0"/>
              </a:rPr>
              <a:t>dj4e-samples/</a:t>
            </a:r>
            <a:r>
              <a:rPr lang="en-US" dirty="0" err="1" smtClean="0">
                <a:solidFill>
                  <a:srgbClr val="FFFF00"/>
                </a:solidFill>
                <a:ea typeface="Courier" charset="0"/>
                <a:cs typeface="Courier" charset="0"/>
              </a:rPr>
              <a:t>getpost</a:t>
            </a:r>
            <a:r>
              <a:rPr lang="en-US" dirty="0" smtClean="0">
                <a:solidFill>
                  <a:srgbClr val="FFFF00"/>
                </a:solidFill>
                <a:ea typeface="Courier" charset="0"/>
                <a:cs typeface="Courier" charset="0"/>
              </a:rPr>
              <a:t>/</a:t>
            </a:r>
            <a:r>
              <a:rPr lang="en-US" dirty="0" err="1" smtClean="0">
                <a:solidFill>
                  <a:srgbClr val="FFFF00"/>
                </a:solidFill>
                <a:ea typeface="Courier" charset="0"/>
                <a:cs typeface="Courier" charset="0"/>
              </a:rPr>
              <a:t>views.py</a:t>
            </a:r>
            <a:endParaRPr lang="en-US" dirty="0">
              <a:solidFill>
                <a:srgbClr val="FFFF00"/>
              </a:solidFill>
              <a:ea typeface="Courier" charset="0"/>
              <a:cs typeface="Courier" charset="0"/>
            </a:endParaRPr>
          </a:p>
        </p:txBody>
      </p:sp>
    </p:spTree>
    <p:extLst>
      <p:ext uri="{BB962C8B-B14F-4D97-AF65-F5344CB8AC3E}">
        <p14:creationId xmlns:p14="http://schemas.microsoft.com/office/powerpoint/2010/main" val="143501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 xmlns:a16="http://schemas.microsoft.com/office/drawing/2014/main" id="{73DE2CFE-42F2-48F0-8706-5264E012B1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a:normAutofit/>
          </a:bodyPr>
          <a:lstStyle/>
          <a:p>
            <a:r>
              <a:rPr lang="en-US" sz="3200">
                <a:solidFill>
                  <a:srgbClr val="FFFFFF"/>
                </a:solidFill>
              </a:rPr>
              <a:t>Forms gather data and send it to the server</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3790"/>
          <a:stretch/>
        </p:blipFill>
        <p:spPr>
          <a:xfrm>
            <a:off x="4309461" y="1033501"/>
            <a:ext cx="7094538" cy="4267200"/>
          </a:xfrm>
          <a:prstGeom prst="rect">
            <a:avLst/>
          </a:prstGeom>
        </p:spPr>
      </p:pic>
    </p:spTree>
    <p:extLst>
      <p:ext uri="{BB962C8B-B14F-4D97-AF65-F5344CB8AC3E}">
        <p14:creationId xmlns:p14="http://schemas.microsoft.com/office/powerpoint/2010/main" val="897824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4839" y="720626"/>
            <a:ext cx="10139362" cy="2308324"/>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ClassyView</a:t>
            </a:r>
            <a:r>
              <a:rPr lang="en-US" dirty="0">
                <a:solidFill>
                  <a:srgbClr val="000000"/>
                </a:solidFill>
                <a:latin typeface="Courier" charset="0"/>
                <a:ea typeface="Courier" charset="0"/>
                <a:cs typeface="Courier" charset="0"/>
              </a:rPr>
              <a:t>(View) :</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getpost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guess.html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a:t>
            </a:r>
          </a:p>
          <a:p>
            <a:r>
              <a:rPr lang="en-US" dirty="0">
                <a:solidFill>
                  <a:srgbClr val="000000"/>
                </a:solidFill>
                <a:latin typeface="Courier" charset="0"/>
                <a:ea typeface="Courier" charset="0"/>
                <a:cs typeface="Courier" charset="0"/>
              </a:rPr>
              <a:t>        guess = </a:t>
            </a:r>
            <a:r>
              <a:rPr lang="en-US" dirty="0" err="1">
                <a:solidFill>
                  <a:srgbClr val="000000"/>
                </a:solidFill>
                <a:latin typeface="Courier" charset="0"/>
                <a:ea typeface="Courier" charset="0"/>
                <a:cs typeface="Courier" charset="0"/>
              </a:rPr>
              <a:t>request.POST.get</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'guess'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msg</a:t>
            </a:r>
            <a:r>
              <a:rPr lang="en-US" dirty="0">
                <a:solidFill>
                  <a:srgbClr val="000000"/>
                </a:solidFill>
                <a:latin typeface="Courier" charset="0"/>
                <a:ea typeface="Courier" charset="0"/>
                <a:cs typeface="Courier" charset="0"/>
              </a:rPr>
              <a:t> = </a:t>
            </a:r>
            <a:r>
              <a:rPr lang="en-US" dirty="0" err="1">
                <a:solidFill>
                  <a:srgbClr val="000000"/>
                </a:solidFill>
                <a:latin typeface="Courier" charset="0"/>
                <a:ea typeface="Courier" charset="0"/>
                <a:cs typeface="Courier" charset="0"/>
              </a:rPr>
              <a:t>checkguess</a:t>
            </a:r>
            <a:r>
              <a:rPr lang="en-US" dirty="0">
                <a:solidFill>
                  <a:srgbClr val="000000"/>
                </a:solidFill>
                <a:latin typeface="Courier" charset="0"/>
                <a:ea typeface="Courier" charset="0"/>
                <a:cs typeface="Courier" charset="0"/>
              </a:rPr>
              <a:t>(guess)</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getpost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guess.html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a:solidFill>
                  <a:srgbClr val="B42419"/>
                </a:solidFill>
                <a:latin typeface="Courier" charset="0"/>
                <a:ea typeface="Courier" charset="0"/>
                <a:cs typeface="Courier" charset="0"/>
              </a:rPr>
              <a:t>'message'</a:t>
            </a:r>
            <a:r>
              <a:rPr lang="en-US" dirty="0">
                <a:solidFill>
                  <a:srgbClr val="000000"/>
                </a:solidFill>
                <a:latin typeface="Courier" charset="0"/>
                <a:ea typeface="Courier" charset="0"/>
                <a:cs typeface="Courier" charset="0"/>
              </a:rPr>
              <a:t> : </a:t>
            </a:r>
            <a:r>
              <a:rPr lang="en-US" dirty="0" err="1">
                <a:solidFill>
                  <a:srgbClr val="000000"/>
                </a:solidFill>
                <a:latin typeface="Courier" charset="0"/>
                <a:ea typeface="Courier" charset="0"/>
                <a:cs typeface="Courier" charset="0"/>
              </a:rPr>
              <a:t>msg</a:t>
            </a:r>
            <a:r>
              <a:rPr lang="en-US" dirty="0">
                <a:solidFill>
                  <a:srgbClr val="000000"/>
                </a:solidFill>
                <a:latin typeface="Courier" charset="0"/>
                <a:ea typeface="Courier" charset="0"/>
                <a:cs typeface="Courier" charset="0"/>
              </a:rPr>
              <a:t> })</a:t>
            </a:r>
            <a:endParaRPr lang="en-US" dirty="0">
              <a:latin typeface="Courier" charset="0"/>
              <a:ea typeface="Courier" charset="0"/>
              <a:cs typeface="Courier" charset="0"/>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29992"/>
          <a:stretch/>
        </p:blipFill>
        <p:spPr>
          <a:xfrm>
            <a:off x="1117601" y="3028950"/>
            <a:ext cx="9626600" cy="2871788"/>
          </a:xfrm>
          <a:prstGeom prst="rect">
            <a:avLst/>
          </a:prstGeom>
        </p:spPr>
      </p:pic>
      <p:sp>
        <p:nvSpPr>
          <p:cNvPr id="5" name="Rectangle 4"/>
          <p:cNvSpPr/>
          <p:nvPr/>
        </p:nvSpPr>
        <p:spPr>
          <a:xfrm>
            <a:off x="6331258" y="4663976"/>
            <a:ext cx="4012893" cy="369332"/>
          </a:xfrm>
          <a:prstGeom prst="rect">
            <a:avLst/>
          </a:prstGeom>
        </p:spPr>
        <p:txBody>
          <a:bodyPr wrap="none">
            <a:spAutoFit/>
          </a:bodyPr>
          <a:lstStyle/>
          <a:p>
            <a:r>
              <a:rPr lang="en-US" dirty="0">
                <a:solidFill>
                  <a:srgbClr val="0500FF"/>
                </a:solidFill>
                <a:ea typeface="Courier" charset="0"/>
                <a:cs typeface="Courier" charset="0"/>
              </a:rPr>
              <a:t>https://samples.dj4e.com/</a:t>
            </a:r>
            <a:r>
              <a:rPr lang="en-US" dirty="0" err="1">
                <a:solidFill>
                  <a:srgbClr val="0500FF"/>
                </a:solidFill>
                <a:ea typeface="Courier" charset="0"/>
                <a:cs typeface="Courier" charset="0"/>
              </a:rPr>
              <a:t>getpost</a:t>
            </a:r>
            <a:r>
              <a:rPr lang="en-US" dirty="0">
                <a:solidFill>
                  <a:srgbClr val="0500FF"/>
                </a:solidFill>
                <a:ea typeface="Courier" charset="0"/>
                <a:cs typeface="Courier" charset="0"/>
              </a:rPr>
              <a:t>/classy</a:t>
            </a:r>
          </a:p>
        </p:txBody>
      </p:sp>
      <p:sp>
        <p:nvSpPr>
          <p:cNvPr id="9" name="Rectangle 8"/>
          <p:cNvSpPr/>
          <p:nvPr/>
        </p:nvSpPr>
        <p:spPr>
          <a:xfrm>
            <a:off x="7626360" y="720626"/>
            <a:ext cx="3117841" cy="369332"/>
          </a:xfrm>
          <a:prstGeom prst="rect">
            <a:avLst/>
          </a:prstGeom>
        </p:spPr>
        <p:txBody>
          <a:bodyPr wrap="none">
            <a:spAutoFit/>
          </a:bodyPr>
          <a:lstStyle/>
          <a:p>
            <a:r>
              <a:rPr lang="en-US" dirty="0" smtClean="0">
                <a:solidFill>
                  <a:srgbClr val="0500FF"/>
                </a:solidFill>
                <a:ea typeface="Courier" charset="0"/>
                <a:cs typeface="Courier" charset="0"/>
              </a:rPr>
              <a:t>dj4e-samples/</a:t>
            </a:r>
            <a:r>
              <a:rPr lang="en-US" dirty="0" err="1" smtClean="0">
                <a:solidFill>
                  <a:srgbClr val="0500FF"/>
                </a:solidFill>
                <a:ea typeface="Courier" charset="0"/>
                <a:cs typeface="Courier" charset="0"/>
              </a:rPr>
              <a:t>getpost</a:t>
            </a:r>
            <a:r>
              <a:rPr lang="en-US" dirty="0" smtClean="0">
                <a:solidFill>
                  <a:srgbClr val="0500FF"/>
                </a:solidFill>
                <a:ea typeface="Courier" charset="0"/>
                <a:cs typeface="Courier" charset="0"/>
              </a:rPr>
              <a:t>/</a:t>
            </a:r>
            <a:r>
              <a:rPr lang="en-US" dirty="0" err="1" smtClean="0">
                <a:solidFill>
                  <a:srgbClr val="0500FF"/>
                </a:solidFill>
                <a:ea typeface="Courier" charset="0"/>
                <a:cs typeface="Courier" charset="0"/>
              </a:rPr>
              <a:t>views.py</a:t>
            </a:r>
            <a:endParaRPr lang="en-US" dirty="0">
              <a:solidFill>
                <a:srgbClr val="0500FF"/>
              </a:solidFill>
              <a:ea typeface="Courier" charset="0"/>
              <a:cs typeface="Courier" charset="0"/>
            </a:endParaRPr>
          </a:p>
        </p:txBody>
      </p:sp>
    </p:spTree>
    <p:extLst>
      <p:ext uri="{BB962C8B-B14F-4D97-AF65-F5344CB8AC3E}">
        <p14:creationId xmlns:p14="http://schemas.microsoft.com/office/powerpoint/2010/main" val="146338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83456" y="3100388"/>
            <a:ext cx="10225088" cy="2585323"/>
          </a:xfrm>
          <a:prstGeom prst="rect">
            <a:avLst/>
          </a:prstGeom>
          <a:solidFill>
            <a:schemeClr val="tx1"/>
          </a:solidFill>
        </p:spPr>
        <p:txBody>
          <a:bodyPr wrap="square" rtlCol="0">
            <a:spAutoFit/>
          </a:bodyPr>
          <a:lstStyle/>
          <a:p>
            <a:r>
              <a:rPr lang="en-US" dirty="0">
                <a:solidFill>
                  <a:srgbClr val="000000"/>
                </a:solidFill>
                <a:latin typeface="Courier" charset="0"/>
                <a:ea typeface="Courier" charset="0"/>
                <a:cs typeface="Courier" charset="0"/>
              </a:rPr>
              <a:t>&lt;p&gt;Guessing game&lt;/p&gt;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&lt;form method="post"&gt;</a:t>
            </a:r>
          </a:p>
          <a:p>
            <a:r>
              <a:rPr lang="en-US" dirty="0">
                <a:solidFill>
                  <a:srgbClr val="000000"/>
                </a:solidFill>
                <a:latin typeface="Courier" charset="0"/>
                <a:ea typeface="Courier" charset="0"/>
                <a:cs typeface="Courier" charset="0"/>
              </a:rPr>
              <a:t>&lt;p&gt;&lt;label for="guess"&gt;Input Guess&lt;/label&gt;</a:t>
            </a:r>
          </a:p>
          <a:p>
            <a:r>
              <a:rPr lang="en-US" dirty="0">
                <a:solidFill>
                  <a:srgbClr val="000000"/>
                </a:solidFill>
                <a:latin typeface="Courier" charset="0"/>
                <a:ea typeface="Courier" charset="0"/>
                <a:cs typeface="Courier" charset="0"/>
              </a:rPr>
              <a:t>&lt;input type="hidden" name="</a:t>
            </a:r>
            <a:r>
              <a:rPr lang="en-US" dirty="0" err="1">
                <a:solidFill>
                  <a:srgbClr val="000000"/>
                </a:solidFill>
                <a:latin typeface="Courier" charset="0"/>
                <a:ea typeface="Courier" charset="0"/>
                <a:cs typeface="Courier" charset="0"/>
              </a:rPr>
              <a:t>csrfmiddlewaretoken</a:t>
            </a:r>
            <a:r>
              <a:rPr lang="en-US" dirty="0">
                <a:solidFill>
                  <a:srgbClr val="000000"/>
                </a:solidFill>
                <a:latin typeface="Courier" charset="0"/>
                <a:ea typeface="Courier" charset="0"/>
                <a:cs typeface="Courier" charset="0"/>
              </a:rPr>
              <a:t>" value="1oV2XIi9kNx710Lcu9V4rf0TmMsAZm9w5BX0QmHlQ5XqkIjODcQF7CfboVcH4R1Q"&gt;</a:t>
            </a:r>
          </a:p>
          <a:p>
            <a:r>
              <a:rPr lang="en-US" dirty="0">
                <a:solidFill>
                  <a:srgbClr val="000000"/>
                </a:solidFill>
                <a:latin typeface="Courier" charset="0"/>
                <a:ea typeface="Courier" charset="0"/>
                <a:cs typeface="Courier" charset="0"/>
              </a:rPr>
              <a:t>&lt;input type="text" name="guess" size="40" id="guess"/&gt;&lt;/p&gt;</a:t>
            </a:r>
          </a:p>
          <a:p>
            <a:r>
              <a:rPr lang="en-US" dirty="0">
                <a:solidFill>
                  <a:srgbClr val="000000"/>
                </a:solidFill>
                <a:latin typeface="Courier" charset="0"/>
                <a:ea typeface="Courier" charset="0"/>
                <a:cs typeface="Courier" charset="0"/>
              </a:rPr>
              <a:t>&lt;input type="submit"/&gt;</a:t>
            </a:r>
          </a:p>
          <a:p>
            <a:r>
              <a:rPr lang="mr-IN" dirty="0">
                <a:solidFill>
                  <a:srgbClr val="000000"/>
                </a:solidFill>
                <a:latin typeface="Courier" charset="0"/>
                <a:ea typeface="Courier" charset="0"/>
                <a:cs typeface="Courier" charset="0"/>
              </a:rPr>
              <a:t>&lt;/</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&gt;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6920" r="43041" b="29992"/>
          <a:stretch/>
        </p:blipFill>
        <p:spPr>
          <a:xfrm>
            <a:off x="477793" y="1218802"/>
            <a:ext cx="6829984" cy="1690689"/>
          </a:xfrm>
          <a:prstGeom prst="rect">
            <a:avLst/>
          </a:prstGeom>
        </p:spPr>
      </p:pic>
      <p:sp>
        <p:nvSpPr>
          <p:cNvPr id="7" name="Rectangle 6"/>
          <p:cNvSpPr/>
          <p:nvPr/>
        </p:nvSpPr>
        <p:spPr>
          <a:xfrm>
            <a:off x="983456" y="658573"/>
            <a:ext cx="4012893" cy="369332"/>
          </a:xfrm>
          <a:prstGeom prst="rect">
            <a:avLst/>
          </a:prstGeom>
        </p:spPr>
        <p:txBody>
          <a:bodyPr wrap="none">
            <a:spAutoFit/>
          </a:bodyPr>
          <a:lstStyle/>
          <a:p>
            <a:r>
              <a:rPr lang="en-US" dirty="0">
                <a:solidFill>
                  <a:srgbClr val="FFFF00"/>
                </a:solidFill>
                <a:ea typeface="Courier" charset="0"/>
                <a:cs typeface="Courier" charset="0"/>
              </a:rPr>
              <a:t>https://samples.dj4e.com/</a:t>
            </a:r>
            <a:r>
              <a:rPr lang="en-US" dirty="0" err="1">
                <a:solidFill>
                  <a:srgbClr val="FFFF00"/>
                </a:solidFill>
                <a:ea typeface="Courier" charset="0"/>
                <a:cs typeface="Courier" charset="0"/>
              </a:rPr>
              <a:t>getpost</a:t>
            </a:r>
            <a:r>
              <a:rPr lang="en-US" dirty="0">
                <a:solidFill>
                  <a:srgbClr val="FFFF00"/>
                </a:solidFill>
                <a:ea typeface="Courier" charset="0"/>
                <a:cs typeface="Courier" charset="0"/>
              </a:rPr>
              <a:t>/classy</a:t>
            </a:r>
          </a:p>
        </p:txBody>
      </p:sp>
    </p:spTree>
    <p:extLst>
      <p:ext uri="{BB962C8B-B14F-4D97-AF65-F5344CB8AC3E}">
        <p14:creationId xmlns:p14="http://schemas.microsoft.com/office/powerpoint/2010/main" val="3721860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39" y="720626"/>
            <a:ext cx="10139362" cy="2308324"/>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ClassyView</a:t>
            </a:r>
            <a:r>
              <a:rPr lang="en-US" dirty="0">
                <a:solidFill>
                  <a:srgbClr val="000000"/>
                </a:solidFill>
                <a:latin typeface="Courier" charset="0"/>
                <a:ea typeface="Courier" charset="0"/>
                <a:cs typeface="Courier" charset="0"/>
              </a:rPr>
              <a:t>(View) :</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getpost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guess.html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a:t>
            </a:r>
          </a:p>
          <a:p>
            <a:r>
              <a:rPr lang="en-US" dirty="0">
                <a:solidFill>
                  <a:srgbClr val="000000"/>
                </a:solidFill>
                <a:latin typeface="Courier" charset="0"/>
                <a:ea typeface="Courier" charset="0"/>
                <a:cs typeface="Courier" charset="0"/>
              </a:rPr>
              <a:t>        guess = </a:t>
            </a:r>
            <a:r>
              <a:rPr lang="en-US" dirty="0" err="1">
                <a:solidFill>
                  <a:srgbClr val="000000"/>
                </a:solidFill>
                <a:latin typeface="Courier" charset="0"/>
                <a:ea typeface="Courier" charset="0"/>
                <a:cs typeface="Courier" charset="0"/>
              </a:rPr>
              <a:t>request.POST.get</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'guess'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msg</a:t>
            </a:r>
            <a:r>
              <a:rPr lang="en-US" dirty="0">
                <a:solidFill>
                  <a:srgbClr val="000000"/>
                </a:solidFill>
                <a:latin typeface="Courier" charset="0"/>
                <a:ea typeface="Courier" charset="0"/>
                <a:cs typeface="Courier" charset="0"/>
              </a:rPr>
              <a:t> = </a:t>
            </a:r>
            <a:r>
              <a:rPr lang="en-US" dirty="0" err="1">
                <a:solidFill>
                  <a:srgbClr val="000000"/>
                </a:solidFill>
                <a:latin typeface="Courier" charset="0"/>
                <a:ea typeface="Courier" charset="0"/>
                <a:cs typeface="Courier" charset="0"/>
              </a:rPr>
              <a:t>checkguess</a:t>
            </a:r>
            <a:r>
              <a:rPr lang="en-US" dirty="0">
                <a:solidFill>
                  <a:srgbClr val="000000"/>
                </a:solidFill>
                <a:latin typeface="Courier" charset="0"/>
                <a:ea typeface="Courier" charset="0"/>
                <a:cs typeface="Courier" charset="0"/>
              </a:rPr>
              <a:t>(guess)</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getpost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guess.html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a:solidFill>
                  <a:srgbClr val="B42419"/>
                </a:solidFill>
                <a:latin typeface="Courier" charset="0"/>
                <a:ea typeface="Courier" charset="0"/>
                <a:cs typeface="Courier" charset="0"/>
              </a:rPr>
              <a:t>'message'</a:t>
            </a:r>
            <a:r>
              <a:rPr lang="en-US" dirty="0">
                <a:solidFill>
                  <a:srgbClr val="000000"/>
                </a:solidFill>
                <a:latin typeface="Courier" charset="0"/>
                <a:ea typeface="Courier" charset="0"/>
                <a:cs typeface="Courier" charset="0"/>
              </a:rPr>
              <a:t> : </a:t>
            </a:r>
            <a:r>
              <a:rPr lang="en-US" dirty="0" err="1">
                <a:solidFill>
                  <a:srgbClr val="000000"/>
                </a:solidFill>
                <a:latin typeface="Courier" charset="0"/>
                <a:ea typeface="Courier" charset="0"/>
                <a:cs typeface="Courier" charset="0"/>
              </a:rPr>
              <a:t>msg</a:t>
            </a:r>
            <a:r>
              <a:rPr lang="en-US" dirty="0">
                <a:solidFill>
                  <a:srgbClr val="000000"/>
                </a:solidFill>
                <a:latin typeface="Courier" charset="0"/>
                <a:ea typeface="Courier" charset="0"/>
                <a:cs typeface="Courier" charset="0"/>
              </a:rPr>
              <a:t> })</a:t>
            </a:r>
            <a:endParaRPr lang="en-US" dirty="0">
              <a:latin typeface="Courier" charset="0"/>
              <a:ea typeface="Courier" charset="0"/>
              <a:cs typeface="Courier" charset="0"/>
            </a:endParaRPr>
          </a:p>
        </p:txBody>
      </p:sp>
      <p:sp>
        <p:nvSpPr>
          <p:cNvPr id="3" name="Rectangle 2"/>
          <p:cNvSpPr/>
          <p:nvPr/>
        </p:nvSpPr>
        <p:spPr>
          <a:xfrm>
            <a:off x="7626360" y="720626"/>
            <a:ext cx="3117841" cy="369332"/>
          </a:xfrm>
          <a:prstGeom prst="rect">
            <a:avLst/>
          </a:prstGeom>
        </p:spPr>
        <p:txBody>
          <a:bodyPr wrap="none">
            <a:spAutoFit/>
          </a:bodyPr>
          <a:lstStyle/>
          <a:p>
            <a:r>
              <a:rPr lang="en-US" dirty="0" smtClean="0">
                <a:solidFill>
                  <a:srgbClr val="0500FF"/>
                </a:solidFill>
                <a:ea typeface="Courier" charset="0"/>
                <a:cs typeface="Courier" charset="0"/>
              </a:rPr>
              <a:t>dj4e-samples/</a:t>
            </a:r>
            <a:r>
              <a:rPr lang="en-US" dirty="0" err="1" smtClean="0">
                <a:solidFill>
                  <a:srgbClr val="0500FF"/>
                </a:solidFill>
                <a:ea typeface="Courier" charset="0"/>
                <a:cs typeface="Courier" charset="0"/>
              </a:rPr>
              <a:t>getpost</a:t>
            </a:r>
            <a:r>
              <a:rPr lang="en-US" dirty="0" smtClean="0">
                <a:solidFill>
                  <a:srgbClr val="0500FF"/>
                </a:solidFill>
                <a:ea typeface="Courier" charset="0"/>
                <a:cs typeface="Courier" charset="0"/>
              </a:rPr>
              <a:t>/</a:t>
            </a:r>
            <a:r>
              <a:rPr lang="en-US" dirty="0" err="1" smtClean="0">
                <a:solidFill>
                  <a:srgbClr val="0500FF"/>
                </a:solidFill>
                <a:ea typeface="Courier" charset="0"/>
                <a:cs typeface="Courier" charset="0"/>
              </a:rPr>
              <a:t>views.py</a:t>
            </a:r>
            <a:endParaRPr lang="en-US" dirty="0">
              <a:solidFill>
                <a:srgbClr val="0500FF"/>
              </a:solidFill>
              <a:ea typeface="Courier" charset="0"/>
              <a:cs typeface="Courier" charset="0"/>
            </a:endParaRPr>
          </a:p>
        </p:txBody>
      </p:sp>
      <p:sp>
        <p:nvSpPr>
          <p:cNvPr id="4" name="TextBox 3"/>
          <p:cNvSpPr txBox="1"/>
          <p:nvPr/>
        </p:nvSpPr>
        <p:spPr>
          <a:xfrm>
            <a:off x="604839" y="3346239"/>
            <a:ext cx="7343677" cy="2554545"/>
          </a:xfrm>
          <a:prstGeom prst="rect">
            <a:avLst/>
          </a:prstGeom>
          <a:solidFill>
            <a:schemeClr val="tx1"/>
          </a:solidFill>
        </p:spPr>
        <p:txBody>
          <a:bodyPr wrap="none" rtlCol="0">
            <a:spAutoFit/>
          </a:bodyPr>
          <a:lstStyle/>
          <a:p>
            <a:r>
              <a:rPr lang="en-US" sz="1600" dirty="0">
                <a:solidFill>
                  <a:srgbClr val="1396A3"/>
                </a:solidFill>
                <a:latin typeface="Courier" charset="0"/>
                <a:ea typeface="Courier" charset="0"/>
                <a:cs typeface="Courier" charset="0"/>
              </a:rPr>
              <a:t>&lt;</a:t>
            </a:r>
            <a:r>
              <a:rPr lang="en-US" sz="1600" dirty="0">
                <a:solidFill>
                  <a:srgbClr val="C1651C"/>
                </a:solidFill>
                <a:latin typeface="Courier" charset="0"/>
                <a:ea typeface="Courier" charset="0"/>
                <a:cs typeface="Courier" charset="0"/>
              </a:rPr>
              <a:t>p</a:t>
            </a:r>
            <a:r>
              <a:rPr lang="en-US" sz="1600" dirty="0">
                <a:solidFill>
                  <a:srgbClr val="1396A3"/>
                </a:solidFill>
                <a:latin typeface="Courier" charset="0"/>
                <a:ea typeface="Courier" charset="0"/>
                <a:cs typeface="Courier" charset="0"/>
              </a:rPr>
              <a:t>&gt;</a:t>
            </a:r>
            <a:r>
              <a:rPr lang="en-US" sz="1600" dirty="0">
                <a:solidFill>
                  <a:srgbClr val="000000"/>
                </a:solidFill>
                <a:latin typeface="Courier" charset="0"/>
                <a:ea typeface="Courier" charset="0"/>
                <a:cs typeface="Courier" charset="0"/>
              </a:rPr>
              <a:t>Guessing game</a:t>
            </a:r>
            <a:r>
              <a:rPr lang="en-US" sz="1600" dirty="0">
                <a:solidFill>
                  <a:srgbClr val="2EAEBB"/>
                </a:solidFill>
                <a:latin typeface="Courier" charset="0"/>
                <a:ea typeface="Courier" charset="0"/>
                <a:cs typeface="Courier" charset="0"/>
              </a:rPr>
              <a:t>&lt;/</a:t>
            </a:r>
            <a:r>
              <a:rPr lang="en-US" sz="1600" dirty="0">
                <a:solidFill>
                  <a:srgbClr val="C1651C"/>
                </a:solidFill>
                <a:latin typeface="Courier" charset="0"/>
                <a:ea typeface="Courier" charset="0"/>
                <a:cs typeface="Courier" charset="0"/>
              </a:rPr>
              <a:t>p</a:t>
            </a:r>
            <a:r>
              <a:rPr lang="en-US" sz="1600" dirty="0">
                <a:solidFill>
                  <a:srgbClr val="2EAEBB"/>
                </a:solidFill>
                <a:latin typeface="Courier" charset="0"/>
                <a:ea typeface="Courier" charset="0"/>
                <a:cs typeface="Courier" charset="0"/>
              </a:rPr>
              <a:t>&gt;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if message %}</a:t>
            </a:r>
          </a:p>
          <a:p>
            <a:r>
              <a:rPr lang="mr-IN" sz="1600" dirty="0">
                <a:solidFill>
                  <a:srgbClr val="2EAEBB"/>
                </a:solidFill>
                <a:latin typeface="Courier" charset="0"/>
                <a:ea typeface="Courier" charset="0"/>
                <a:cs typeface="Courier" charset="0"/>
              </a:rPr>
              <a:t>&lt;</a:t>
            </a:r>
            <a:r>
              <a:rPr lang="mr-IN" sz="1600" dirty="0" err="1">
                <a:solidFill>
                  <a:srgbClr val="C1651C"/>
                </a:solidFill>
                <a:latin typeface="Courier" charset="0"/>
                <a:ea typeface="Courier" charset="0"/>
                <a:cs typeface="Courier" charset="0"/>
              </a:rPr>
              <a:t>p</a:t>
            </a:r>
            <a:r>
              <a:rPr lang="mr-IN" sz="1600" dirty="0">
                <a:solidFill>
                  <a:srgbClr val="2EAEBB"/>
                </a:solidFill>
                <a:latin typeface="Courier" charset="0"/>
                <a:ea typeface="Courier" charset="0"/>
                <a:cs typeface="Courier" charset="0"/>
              </a:rPr>
              <a:t>&gt;</a:t>
            </a:r>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message</a:t>
            </a:r>
            <a:r>
              <a:rPr lang="mr-IN" sz="1600" dirty="0">
                <a:solidFill>
                  <a:srgbClr val="000000"/>
                </a:solidFill>
                <a:latin typeface="Courier" charset="0"/>
                <a:ea typeface="Courier" charset="0"/>
                <a:cs typeface="Courier" charset="0"/>
              </a:rPr>
              <a:t> }}</a:t>
            </a:r>
            <a:r>
              <a:rPr lang="mr-IN" sz="1600" dirty="0">
                <a:solidFill>
                  <a:srgbClr val="2EAEBB"/>
                </a:solidFill>
                <a:latin typeface="Courier" charset="0"/>
                <a:ea typeface="Courier" charset="0"/>
                <a:cs typeface="Courier" charset="0"/>
              </a:rPr>
              <a:t>&lt;/</a:t>
            </a:r>
            <a:r>
              <a:rPr lang="mr-IN" sz="1600" dirty="0" err="1">
                <a:solidFill>
                  <a:srgbClr val="C1651C"/>
                </a:solidFill>
                <a:latin typeface="Courier" charset="0"/>
                <a:ea typeface="Courier" charset="0"/>
                <a:cs typeface="Courier" charset="0"/>
              </a:rPr>
              <a:t>p</a:t>
            </a:r>
            <a:r>
              <a:rPr lang="mr-IN" sz="1600" dirty="0">
                <a:solidFill>
                  <a:srgbClr val="2EAEBB"/>
                </a:solidFill>
                <a:latin typeface="Courier" charset="0"/>
                <a:ea typeface="Courier" charset="0"/>
                <a:cs typeface="Courier" charset="0"/>
              </a:rPr>
              <a:t>&gt;</a:t>
            </a:r>
            <a:endParaRPr lang="mr-IN"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endif</a:t>
            </a:r>
            <a:r>
              <a:rPr lang="mr-IN" sz="1600" dirty="0">
                <a:solidFill>
                  <a:srgbClr val="000000"/>
                </a:solidFill>
                <a:latin typeface="Courier" charset="0"/>
                <a:ea typeface="Courier" charset="0"/>
                <a:cs typeface="Courier" charset="0"/>
              </a:rPr>
              <a:t> %}</a:t>
            </a:r>
          </a:p>
          <a:p>
            <a:r>
              <a:rPr lang="en-US" sz="1600" dirty="0">
                <a:solidFill>
                  <a:srgbClr val="2EAEBB"/>
                </a:solidFill>
                <a:latin typeface="Courier" charset="0"/>
                <a:ea typeface="Courier" charset="0"/>
                <a:cs typeface="Courier" charset="0"/>
              </a:rPr>
              <a:t>&lt;</a:t>
            </a:r>
            <a:r>
              <a:rPr lang="en-US" sz="1600" dirty="0">
                <a:solidFill>
                  <a:srgbClr val="C1651C"/>
                </a:solidFill>
                <a:latin typeface="Courier" charset="0"/>
                <a:ea typeface="Courier" charset="0"/>
                <a:cs typeface="Courier" charset="0"/>
              </a:rPr>
              <a:t>form</a:t>
            </a:r>
            <a:r>
              <a:rPr lang="en-US" sz="1600" dirty="0">
                <a:solidFill>
                  <a:srgbClr val="2EAEBB"/>
                </a:solidFill>
                <a:latin typeface="Courier" charset="0"/>
                <a:ea typeface="Courier" charset="0"/>
                <a:cs typeface="Courier" charset="0"/>
              </a:rPr>
              <a:t> </a:t>
            </a:r>
            <a:r>
              <a:rPr lang="en-US" sz="1600" dirty="0">
                <a:solidFill>
                  <a:srgbClr val="2FB41D"/>
                </a:solidFill>
                <a:latin typeface="Courier" charset="0"/>
                <a:ea typeface="Courier" charset="0"/>
                <a:cs typeface="Courier" charset="0"/>
              </a:rPr>
              <a:t>method</a:t>
            </a:r>
            <a:r>
              <a:rPr lang="en-US" sz="1600" dirty="0">
                <a:solidFill>
                  <a:srgbClr val="2EAEBB"/>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"post"</a:t>
            </a:r>
            <a:r>
              <a:rPr lang="en-US" sz="1600" dirty="0">
                <a:solidFill>
                  <a:srgbClr val="2EAEBB"/>
                </a:solidFill>
                <a:latin typeface="Courier" charset="0"/>
                <a:ea typeface="Courier" charset="0"/>
                <a:cs typeface="Courier" charset="0"/>
              </a:rPr>
              <a:t>&gt;</a:t>
            </a:r>
            <a:endParaRPr lang="en-US" sz="1600" dirty="0">
              <a:solidFill>
                <a:srgbClr val="000000"/>
              </a:solidFill>
              <a:latin typeface="Courier" charset="0"/>
              <a:ea typeface="Courier" charset="0"/>
              <a:cs typeface="Courier" charset="0"/>
            </a:endParaRPr>
          </a:p>
          <a:p>
            <a:r>
              <a:rPr lang="en-US" sz="1600" dirty="0">
                <a:solidFill>
                  <a:srgbClr val="2EAEBB"/>
                </a:solidFill>
                <a:latin typeface="Courier" charset="0"/>
                <a:ea typeface="Courier" charset="0"/>
                <a:cs typeface="Courier" charset="0"/>
              </a:rPr>
              <a:t>&lt;</a:t>
            </a:r>
            <a:r>
              <a:rPr lang="en-US" sz="1600" dirty="0">
                <a:solidFill>
                  <a:srgbClr val="C1651C"/>
                </a:solidFill>
                <a:latin typeface="Courier" charset="0"/>
                <a:ea typeface="Courier" charset="0"/>
                <a:cs typeface="Courier" charset="0"/>
              </a:rPr>
              <a:t>p</a:t>
            </a:r>
            <a:r>
              <a:rPr lang="en-US" sz="1600" dirty="0">
                <a:solidFill>
                  <a:srgbClr val="2EAEBB"/>
                </a:solidFill>
                <a:latin typeface="Courier" charset="0"/>
                <a:ea typeface="Courier" charset="0"/>
                <a:cs typeface="Courier" charset="0"/>
              </a:rPr>
              <a:t>&gt;&lt;</a:t>
            </a:r>
            <a:r>
              <a:rPr lang="en-US" sz="1600" dirty="0">
                <a:solidFill>
                  <a:srgbClr val="C1651C"/>
                </a:solidFill>
                <a:latin typeface="Courier" charset="0"/>
                <a:ea typeface="Courier" charset="0"/>
                <a:cs typeface="Courier" charset="0"/>
              </a:rPr>
              <a:t>label</a:t>
            </a:r>
            <a:r>
              <a:rPr lang="en-US" sz="1600" dirty="0">
                <a:solidFill>
                  <a:srgbClr val="2EAEBB"/>
                </a:solidFill>
                <a:latin typeface="Courier" charset="0"/>
                <a:ea typeface="Courier" charset="0"/>
                <a:cs typeface="Courier" charset="0"/>
              </a:rPr>
              <a:t> </a:t>
            </a:r>
            <a:r>
              <a:rPr lang="en-US" sz="1600" dirty="0">
                <a:solidFill>
                  <a:srgbClr val="2FB41D"/>
                </a:solidFill>
                <a:latin typeface="Courier" charset="0"/>
                <a:ea typeface="Courier" charset="0"/>
                <a:cs typeface="Courier" charset="0"/>
              </a:rPr>
              <a:t>for</a:t>
            </a:r>
            <a:r>
              <a:rPr lang="en-US" sz="1600" dirty="0">
                <a:solidFill>
                  <a:srgbClr val="2EAEBB"/>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"guess"</a:t>
            </a:r>
            <a:r>
              <a:rPr lang="en-US" sz="1600" dirty="0">
                <a:solidFill>
                  <a:srgbClr val="2EAEBB"/>
                </a:solidFill>
                <a:latin typeface="Courier" charset="0"/>
                <a:ea typeface="Courier" charset="0"/>
                <a:cs typeface="Courier" charset="0"/>
              </a:rPr>
              <a:t>&gt;</a:t>
            </a:r>
            <a:r>
              <a:rPr lang="en-US" sz="1600" dirty="0">
                <a:solidFill>
                  <a:srgbClr val="000000"/>
                </a:solidFill>
                <a:latin typeface="Courier" charset="0"/>
                <a:ea typeface="Courier" charset="0"/>
                <a:cs typeface="Courier" charset="0"/>
              </a:rPr>
              <a:t>Input Guess</a:t>
            </a:r>
            <a:r>
              <a:rPr lang="en-US" sz="1600" dirty="0">
                <a:solidFill>
                  <a:srgbClr val="2EAEBB"/>
                </a:solidFill>
                <a:latin typeface="Courier" charset="0"/>
                <a:ea typeface="Courier" charset="0"/>
                <a:cs typeface="Courier" charset="0"/>
              </a:rPr>
              <a:t>&lt;/</a:t>
            </a:r>
            <a:r>
              <a:rPr lang="en-US" sz="1600" dirty="0">
                <a:solidFill>
                  <a:srgbClr val="C1651C"/>
                </a:solidFill>
                <a:latin typeface="Courier" charset="0"/>
                <a:ea typeface="Courier" charset="0"/>
                <a:cs typeface="Courier" charset="0"/>
              </a:rPr>
              <a:t>label</a:t>
            </a:r>
            <a:r>
              <a:rPr lang="en-US" sz="1600" dirty="0">
                <a:solidFill>
                  <a:srgbClr val="2EAEBB"/>
                </a:solidFill>
                <a:latin typeface="Courier" charset="0"/>
                <a:ea typeface="Courier" charset="0"/>
                <a:cs typeface="Courier" charset="0"/>
              </a:rPr>
              <a:t>&gt;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csrf_token</a:t>
            </a:r>
            <a:r>
              <a:rPr lang="en-US" sz="1600" dirty="0">
                <a:solidFill>
                  <a:srgbClr val="000000"/>
                </a:solidFill>
                <a:latin typeface="Courier" charset="0"/>
                <a:ea typeface="Courier" charset="0"/>
                <a:cs typeface="Courier" charset="0"/>
              </a:rPr>
              <a:t> %}</a:t>
            </a:r>
          </a:p>
          <a:p>
            <a:r>
              <a:rPr lang="en-US" sz="1600" dirty="0">
                <a:solidFill>
                  <a:srgbClr val="2EAEBB"/>
                </a:solidFill>
                <a:latin typeface="Courier" charset="0"/>
                <a:ea typeface="Courier" charset="0"/>
                <a:cs typeface="Courier" charset="0"/>
              </a:rPr>
              <a:t>&lt;</a:t>
            </a:r>
            <a:r>
              <a:rPr lang="en-US" sz="1600" dirty="0">
                <a:solidFill>
                  <a:srgbClr val="C1651C"/>
                </a:solidFill>
                <a:latin typeface="Courier" charset="0"/>
                <a:ea typeface="Courier" charset="0"/>
                <a:cs typeface="Courier" charset="0"/>
              </a:rPr>
              <a:t>input</a:t>
            </a:r>
            <a:r>
              <a:rPr lang="en-US" sz="1600" dirty="0">
                <a:solidFill>
                  <a:srgbClr val="2EAEBB"/>
                </a:solidFill>
                <a:latin typeface="Courier" charset="0"/>
                <a:ea typeface="Courier" charset="0"/>
                <a:cs typeface="Courier" charset="0"/>
              </a:rPr>
              <a:t> </a:t>
            </a:r>
            <a:r>
              <a:rPr lang="en-US" sz="1600" dirty="0">
                <a:solidFill>
                  <a:srgbClr val="2FB41D"/>
                </a:solidFill>
                <a:latin typeface="Courier" charset="0"/>
                <a:ea typeface="Courier" charset="0"/>
                <a:cs typeface="Courier" charset="0"/>
              </a:rPr>
              <a:t>type</a:t>
            </a:r>
            <a:r>
              <a:rPr lang="en-US" sz="1600" dirty="0">
                <a:solidFill>
                  <a:srgbClr val="2EAEBB"/>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"text"</a:t>
            </a:r>
            <a:r>
              <a:rPr lang="en-US" sz="1600" dirty="0">
                <a:solidFill>
                  <a:srgbClr val="2EAEBB"/>
                </a:solidFill>
                <a:latin typeface="Courier" charset="0"/>
                <a:ea typeface="Courier" charset="0"/>
                <a:cs typeface="Courier" charset="0"/>
              </a:rPr>
              <a:t> </a:t>
            </a:r>
            <a:r>
              <a:rPr lang="en-US" sz="1600" dirty="0">
                <a:solidFill>
                  <a:srgbClr val="2FB41D"/>
                </a:solidFill>
                <a:latin typeface="Courier" charset="0"/>
                <a:ea typeface="Courier" charset="0"/>
                <a:cs typeface="Courier" charset="0"/>
              </a:rPr>
              <a:t>name</a:t>
            </a:r>
            <a:r>
              <a:rPr lang="en-US" sz="1600" dirty="0">
                <a:solidFill>
                  <a:srgbClr val="2EAEBB"/>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"guess"</a:t>
            </a:r>
            <a:r>
              <a:rPr lang="en-US" sz="1600" dirty="0">
                <a:solidFill>
                  <a:srgbClr val="2EAEBB"/>
                </a:solidFill>
                <a:latin typeface="Courier" charset="0"/>
                <a:ea typeface="Courier" charset="0"/>
                <a:cs typeface="Courier" charset="0"/>
              </a:rPr>
              <a:t> </a:t>
            </a:r>
            <a:r>
              <a:rPr lang="en-US" sz="1600" dirty="0">
                <a:solidFill>
                  <a:srgbClr val="2FB41D"/>
                </a:solidFill>
                <a:latin typeface="Courier" charset="0"/>
                <a:ea typeface="Courier" charset="0"/>
                <a:cs typeface="Courier" charset="0"/>
              </a:rPr>
              <a:t>size</a:t>
            </a:r>
            <a:r>
              <a:rPr lang="en-US" sz="1600" dirty="0">
                <a:solidFill>
                  <a:srgbClr val="2EAEBB"/>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"40"</a:t>
            </a:r>
            <a:r>
              <a:rPr lang="en-US" sz="1600" dirty="0">
                <a:solidFill>
                  <a:srgbClr val="2EAEBB"/>
                </a:solidFill>
                <a:latin typeface="Courier" charset="0"/>
                <a:ea typeface="Courier" charset="0"/>
                <a:cs typeface="Courier" charset="0"/>
              </a:rPr>
              <a:t> </a:t>
            </a:r>
            <a:r>
              <a:rPr lang="en-US" sz="1600" dirty="0">
                <a:solidFill>
                  <a:srgbClr val="2FB41D"/>
                </a:solidFill>
                <a:latin typeface="Courier" charset="0"/>
                <a:ea typeface="Courier" charset="0"/>
                <a:cs typeface="Courier" charset="0"/>
              </a:rPr>
              <a:t>id</a:t>
            </a:r>
            <a:r>
              <a:rPr lang="en-US" sz="1600" dirty="0">
                <a:solidFill>
                  <a:srgbClr val="2EAEBB"/>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"guess"</a:t>
            </a:r>
            <a:r>
              <a:rPr lang="en-US" sz="1600" dirty="0">
                <a:solidFill>
                  <a:srgbClr val="2EAEBB"/>
                </a:solidFill>
                <a:latin typeface="Courier" charset="0"/>
                <a:ea typeface="Courier" charset="0"/>
                <a:cs typeface="Courier" charset="0"/>
              </a:rPr>
              <a:t>/&gt;&lt;/</a:t>
            </a:r>
            <a:r>
              <a:rPr lang="en-US" sz="1600" dirty="0">
                <a:solidFill>
                  <a:srgbClr val="C1651C"/>
                </a:solidFill>
                <a:latin typeface="Courier" charset="0"/>
                <a:ea typeface="Courier" charset="0"/>
                <a:cs typeface="Courier" charset="0"/>
              </a:rPr>
              <a:t>p</a:t>
            </a:r>
            <a:r>
              <a:rPr lang="en-US" sz="1600" dirty="0">
                <a:solidFill>
                  <a:srgbClr val="2EAEBB"/>
                </a:solidFill>
                <a:latin typeface="Courier" charset="0"/>
                <a:ea typeface="Courier" charset="0"/>
                <a:cs typeface="Courier" charset="0"/>
              </a:rPr>
              <a:t>&gt;</a:t>
            </a:r>
            <a:endParaRPr lang="en-US" sz="1600" dirty="0">
              <a:solidFill>
                <a:srgbClr val="000000"/>
              </a:solidFill>
              <a:latin typeface="Courier" charset="0"/>
              <a:ea typeface="Courier" charset="0"/>
              <a:cs typeface="Courier" charset="0"/>
            </a:endParaRPr>
          </a:p>
          <a:p>
            <a:r>
              <a:rPr lang="en-US" sz="1600" dirty="0">
                <a:solidFill>
                  <a:srgbClr val="2EAEBB"/>
                </a:solidFill>
                <a:latin typeface="Courier" charset="0"/>
                <a:ea typeface="Courier" charset="0"/>
                <a:cs typeface="Courier" charset="0"/>
              </a:rPr>
              <a:t>&lt;</a:t>
            </a:r>
            <a:r>
              <a:rPr lang="en-US" sz="1600" dirty="0">
                <a:solidFill>
                  <a:srgbClr val="C1651C"/>
                </a:solidFill>
                <a:latin typeface="Courier" charset="0"/>
                <a:ea typeface="Courier" charset="0"/>
                <a:cs typeface="Courier" charset="0"/>
              </a:rPr>
              <a:t>input</a:t>
            </a:r>
            <a:r>
              <a:rPr lang="en-US" sz="1600" dirty="0">
                <a:solidFill>
                  <a:srgbClr val="2EAEBB"/>
                </a:solidFill>
                <a:latin typeface="Courier" charset="0"/>
                <a:ea typeface="Courier" charset="0"/>
                <a:cs typeface="Courier" charset="0"/>
              </a:rPr>
              <a:t> </a:t>
            </a:r>
            <a:r>
              <a:rPr lang="en-US" sz="1600" dirty="0">
                <a:solidFill>
                  <a:srgbClr val="2FB41D"/>
                </a:solidFill>
                <a:latin typeface="Courier" charset="0"/>
                <a:ea typeface="Courier" charset="0"/>
                <a:cs typeface="Courier" charset="0"/>
              </a:rPr>
              <a:t>type</a:t>
            </a:r>
            <a:r>
              <a:rPr lang="en-US" sz="1600" dirty="0">
                <a:solidFill>
                  <a:srgbClr val="2EAEBB"/>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"submit"</a:t>
            </a:r>
            <a:r>
              <a:rPr lang="en-US" sz="1600" dirty="0">
                <a:solidFill>
                  <a:srgbClr val="2EAEBB"/>
                </a:solidFill>
                <a:latin typeface="Courier" charset="0"/>
                <a:ea typeface="Courier" charset="0"/>
                <a:cs typeface="Courier" charset="0"/>
              </a:rPr>
              <a:t>/&gt;</a:t>
            </a:r>
            <a:endParaRPr lang="en-US" sz="1600" dirty="0">
              <a:solidFill>
                <a:srgbClr val="000000"/>
              </a:solidFill>
              <a:latin typeface="Courier" charset="0"/>
              <a:ea typeface="Courier" charset="0"/>
              <a:cs typeface="Courier" charset="0"/>
            </a:endParaRPr>
          </a:p>
          <a:p>
            <a:r>
              <a:rPr lang="mr-IN" sz="1600" dirty="0">
                <a:solidFill>
                  <a:srgbClr val="2EAEBB"/>
                </a:solidFill>
                <a:latin typeface="Courier" charset="0"/>
                <a:ea typeface="Courier" charset="0"/>
                <a:cs typeface="Courier" charset="0"/>
              </a:rPr>
              <a:t>&lt;/</a:t>
            </a:r>
            <a:r>
              <a:rPr lang="mr-IN" sz="1600" dirty="0" err="1">
                <a:solidFill>
                  <a:srgbClr val="C1651C"/>
                </a:solidFill>
                <a:latin typeface="Courier" charset="0"/>
                <a:ea typeface="Courier" charset="0"/>
                <a:cs typeface="Courier" charset="0"/>
              </a:rPr>
              <a:t>form</a:t>
            </a:r>
            <a:r>
              <a:rPr lang="mr-IN" sz="1600" dirty="0">
                <a:solidFill>
                  <a:srgbClr val="2EAEBB"/>
                </a:solidFill>
                <a:latin typeface="Courier" charset="0"/>
                <a:ea typeface="Courier" charset="0"/>
                <a:cs typeface="Courier" charset="0"/>
              </a:rPr>
              <a:t>&gt;</a:t>
            </a:r>
            <a:endParaRPr lang="en-US" sz="1600" b="1" dirty="0">
              <a:latin typeface="Courier" charset="0"/>
              <a:ea typeface="Courier" charset="0"/>
              <a:cs typeface="Courier" charset="0"/>
            </a:endParaRPr>
          </a:p>
        </p:txBody>
      </p:sp>
      <p:sp>
        <p:nvSpPr>
          <p:cNvPr id="5" name="Rectangle 4"/>
          <p:cNvSpPr/>
          <p:nvPr/>
        </p:nvSpPr>
        <p:spPr>
          <a:xfrm>
            <a:off x="5096549" y="3484009"/>
            <a:ext cx="5703934" cy="400110"/>
          </a:xfrm>
          <a:prstGeom prst="rect">
            <a:avLst/>
          </a:prstGeom>
          <a:solidFill>
            <a:schemeClr val="tx1"/>
          </a:solidFill>
        </p:spPr>
        <p:txBody>
          <a:bodyPr wrap="none">
            <a:spAutoFit/>
          </a:bodyPr>
          <a:lstStyle/>
          <a:p>
            <a:r>
              <a:rPr lang="en-US" sz="2000" dirty="0" smtClean="0">
                <a:solidFill>
                  <a:srgbClr val="0500FF"/>
                </a:solidFill>
                <a:ea typeface="Courier" charset="0"/>
                <a:cs typeface="Courier" charset="0"/>
              </a:rPr>
              <a:t>dj4e-samples/</a:t>
            </a:r>
            <a:r>
              <a:rPr lang="en-US" sz="2000" dirty="0" err="1" smtClean="0">
                <a:solidFill>
                  <a:srgbClr val="0500FF"/>
                </a:solidFill>
                <a:ea typeface="Courier" charset="0"/>
                <a:cs typeface="Courier" charset="0"/>
              </a:rPr>
              <a:t>getpost</a:t>
            </a:r>
            <a:r>
              <a:rPr lang="en-US" sz="2000" dirty="0" smtClean="0">
                <a:solidFill>
                  <a:srgbClr val="0500FF"/>
                </a:solidFill>
                <a:ea typeface="Courier" charset="0"/>
                <a:cs typeface="Courier" charset="0"/>
              </a:rPr>
              <a:t>/templates/</a:t>
            </a:r>
            <a:r>
              <a:rPr lang="en-US" sz="2000" dirty="0" err="1" smtClean="0">
                <a:solidFill>
                  <a:srgbClr val="0500FF"/>
                </a:solidFill>
                <a:ea typeface="Courier" charset="0"/>
                <a:cs typeface="Courier" charset="0"/>
              </a:rPr>
              <a:t>getpost</a:t>
            </a:r>
            <a:r>
              <a:rPr lang="en-US" sz="2000" dirty="0" smtClean="0">
                <a:solidFill>
                  <a:srgbClr val="0500FF"/>
                </a:solidFill>
                <a:ea typeface="Courier" charset="0"/>
                <a:cs typeface="Courier" charset="0"/>
              </a:rPr>
              <a:t>/</a:t>
            </a:r>
            <a:r>
              <a:rPr lang="en-US" sz="2000" dirty="0" err="1" smtClean="0">
                <a:solidFill>
                  <a:srgbClr val="0500FF"/>
                </a:solidFill>
                <a:ea typeface="Courier" charset="0"/>
                <a:cs typeface="Courier" charset="0"/>
              </a:rPr>
              <a:t>guess.html</a:t>
            </a:r>
            <a:endParaRPr lang="en-US" sz="2000" dirty="0">
              <a:solidFill>
                <a:srgbClr val="0500FF"/>
              </a:solidFill>
              <a:ea typeface="Courier" charset="0"/>
              <a:cs typeface="Courier" charset="0"/>
            </a:endParaRPr>
          </a:p>
        </p:txBody>
      </p:sp>
    </p:spTree>
    <p:extLst>
      <p:ext uri="{BB962C8B-B14F-4D97-AF65-F5344CB8AC3E}">
        <p14:creationId xmlns:p14="http://schemas.microsoft.com/office/powerpoint/2010/main" val="415923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1371600"/>
            <a:ext cx="9626600" cy="4102100"/>
          </a:xfrm>
          <a:prstGeom prst="rect">
            <a:avLst/>
          </a:prstGeom>
        </p:spPr>
      </p:pic>
      <p:sp>
        <p:nvSpPr>
          <p:cNvPr id="3" name="Rectangle 2"/>
          <p:cNvSpPr/>
          <p:nvPr/>
        </p:nvSpPr>
        <p:spPr>
          <a:xfrm>
            <a:off x="3873244" y="773668"/>
            <a:ext cx="4445512" cy="400110"/>
          </a:xfrm>
          <a:prstGeom prst="rect">
            <a:avLst/>
          </a:prstGeom>
        </p:spPr>
        <p:txBody>
          <a:bodyPr wrap="none">
            <a:spAutoFit/>
          </a:bodyPr>
          <a:lstStyle/>
          <a:p>
            <a:r>
              <a:rPr lang="en-US" sz="2000" dirty="0">
                <a:solidFill>
                  <a:srgbClr val="FFFF00"/>
                </a:solidFill>
                <a:ea typeface="Courier" charset="0"/>
                <a:cs typeface="Courier" charset="0"/>
              </a:rPr>
              <a:t>https://samples.dj4e.com/</a:t>
            </a:r>
            <a:r>
              <a:rPr lang="en-US" sz="2000" dirty="0" err="1">
                <a:solidFill>
                  <a:srgbClr val="FFFF00"/>
                </a:solidFill>
                <a:ea typeface="Courier" charset="0"/>
                <a:cs typeface="Courier" charset="0"/>
              </a:rPr>
              <a:t>getpost</a:t>
            </a:r>
            <a:r>
              <a:rPr lang="en-US" sz="2000" dirty="0">
                <a:solidFill>
                  <a:srgbClr val="FFFF00"/>
                </a:solidFill>
                <a:ea typeface="Courier" charset="0"/>
                <a:cs typeface="Courier" charset="0"/>
              </a:rPr>
              <a:t>/classy</a:t>
            </a:r>
          </a:p>
        </p:txBody>
      </p:sp>
      <p:sp>
        <p:nvSpPr>
          <p:cNvPr id="4" name="TextBox 3"/>
          <p:cNvSpPr txBox="1"/>
          <p:nvPr/>
        </p:nvSpPr>
        <p:spPr>
          <a:xfrm>
            <a:off x="5151670" y="5409912"/>
            <a:ext cx="1888659" cy="523220"/>
          </a:xfrm>
          <a:prstGeom prst="rect">
            <a:avLst/>
          </a:prstGeom>
          <a:noFill/>
        </p:spPr>
        <p:txBody>
          <a:bodyPr wrap="none" rtlCol="0">
            <a:spAutoFit/>
          </a:bodyPr>
          <a:lstStyle/>
          <a:p>
            <a:r>
              <a:rPr lang="en-US" sz="2800" smtClean="0">
                <a:solidFill>
                  <a:srgbClr val="00FF00"/>
                </a:solidFill>
              </a:rPr>
              <a:t>Success!!!!!</a:t>
            </a:r>
            <a:endParaRPr lang="en-US" sz="2800">
              <a:solidFill>
                <a:srgbClr val="00FF00"/>
              </a:solidFill>
            </a:endParaRPr>
          </a:p>
        </p:txBody>
      </p:sp>
    </p:spTree>
    <p:extLst>
      <p:ext uri="{BB962C8B-B14F-4D97-AF65-F5344CB8AC3E}">
        <p14:creationId xmlns:p14="http://schemas.microsoft.com/office/powerpoint/2010/main" val="215684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POST-Refresh </a:t>
            </a:r>
            <a:r>
              <a:rPr lang="mr-IN" dirty="0" smtClean="0"/>
              <a:t>…</a:t>
            </a:r>
            <a:r>
              <a:rPr lang="en-US" dirty="0" smtClean="0"/>
              <a:t> Oops!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116651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0" y="1371600"/>
            <a:ext cx="9626600" cy="4102100"/>
          </a:xfrm>
          <a:prstGeom prst="rect">
            <a:avLst/>
          </a:prstGeom>
        </p:spPr>
      </p:pic>
      <p:sp>
        <p:nvSpPr>
          <p:cNvPr id="3" name="Rectangle 2"/>
          <p:cNvSpPr/>
          <p:nvPr/>
        </p:nvSpPr>
        <p:spPr>
          <a:xfrm>
            <a:off x="5910262" y="2990646"/>
            <a:ext cx="4445512" cy="400110"/>
          </a:xfrm>
          <a:prstGeom prst="rect">
            <a:avLst/>
          </a:prstGeom>
        </p:spPr>
        <p:txBody>
          <a:bodyPr wrap="none">
            <a:spAutoFit/>
          </a:bodyPr>
          <a:lstStyle/>
          <a:p>
            <a:r>
              <a:rPr lang="en-US" sz="2000" dirty="0">
                <a:solidFill>
                  <a:srgbClr val="0500FF"/>
                </a:solidFill>
                <a:ea typeface="Courier" charset="0"/>
                <a:cs typeface="Courier" charset="0"/>
              </a:rPr>
              <a:t>https://samples.dj4e.com/</a:t>
            </a:r>
            <a:r>
              <a:rPr lang="en-US" sz="2000" dirty="0" err="1">
                <a:solidFill>
                  <a:srgbClr val="0500FF"/>
                </a:solidFill>
                <a:ea typeface="Courier" charset="0"/>
                <a:cs typeface="Courier" charset="0"/>
              </a:rPr>
              <a:t>getpost</a:t>
            </a:r>
            <a:r>
              <a:rPr lang="en-US" sz="2000" dirty="0">
                <a:solidFill>
                  <a:srgbClr val="0500FF"/>
                </a:solidFill>
                <a:ea typeface="Courier" charset="0"/>
                <a:cs typeface="Courier" charset="0"/>
              </a:rPr>
              <a:t>/classy</a:t>
            </a:r>
          </a:p>
        </p:txBody>
      </p:sp>
      <p:sp>
        <p:nvSpPr>
          <p:cNvPr id="4" name="TextBox 3"/>
          <p:cNvSpPr txBox="1"/>
          <p:nvPr/>
        </p:nvSpPr>
        <p:spPr>
          <a:xfrm>
            <a:off x="5151670" y="5409912"/>
            <a:ext cx="1888659" cy="523220"/>
          </a:xfrm>
          <a:prstGeom prst="rect">
            <a:avLst/>
          </a:prstGeom>
          <a:noFill/>
        </p:spPr>
        <p:txBody>
          <a:bodyPr wrap="none" rtlCol="0">
            <a:spAutoFit/>
          </a:bodyPr>
          <a:lstStyle/>
          <a:p>
            <a:r>
              <a:rPr lang="en-US" sz="2800" smtClean="0">
                <a:solidFill>
                  <a:srgbClr val="00FF00"/>
                </a:solidFill>
              </a:rPr>
              <a:t>Success!!!!!</a:t>
            </a:r>
            <a:endParaRPr lang="en-US" sz="2800">
              <a:solidFill>
                <a:srgbClr val="00FF00"/>
              </a:solidFill>
            </a:endParaRPr>
          </a:p>
        </p:txBody>
      </p:sp>
      <p:sp>
        <p:nvSpPr>
          <p:cNvPr id="6" name="Title 5"/>
          <p:cNvSpPr>
            <a:spLocks noGrp="1"/>
          </p:cNvSpPr>
          <p:nvPr>
            <p:ph type="title"/>
          </p:nvPr>
        </p:nvSpPr>
        <p:spPr/>
        <p:txBody>
          <a:bodyPr/>
          <a:lstStyle/>
          <a:p>
            <a:r>
              <a:rPr lang="en-US" dirty="0" smtClean="0"/>
              <a:t>Remember this?</a:t>
            </a:r>
            <a:endParaRPr lang="en-US" dirty="0"/>
          </a:p>
        </p:txBody>
      </p:sp>
    </p:spTree>
    <p:extLst>
      <p:ext uri="{BB962C8B-B14F-4D97-AF65-F5344CB8AC3E}">
        <p14:creationId xmlns:p14="http://schemas.microsoft.com/office/powerpoint/2010/main" val="835002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pPr eaLnBrk="1" hangingPunct="1"/>
            <a:r>
              <a:rPr lang="en-US" altLang="x-none">
                <a:solidFill>
                  <a:srgbClr val="FFCC66"/>
                </a:solidFill>
              </a:rPr>
              <a:t>POST / Refresh /</a:t>
            </a:r>
            <a:r>
              <a:rPr lang="en-US" altLang="x-none">
                <a:solidFill>
                  <a:srgbClr val="00FF00"/>
                </a:solidFill>
              </a:rPr>
              <a:t> </a:t>
            </a:r>
            <a:r>
              <a:rPr lang="en-US" altLang="x-none">
                <a:solidFill>
                  <a:srgbClr val="FF0000"/>
                </a:solidFill>
                <a:sym typeface="Wingdings" charset="2"/>
              </a:rPr>
              <a:t></a:t>
            </a:r>
            <a:endParaRPr lang="en-US" altLang="x-none">
              <a:solidFill>
                <a:srgbClr val="FF0000"/>
              </a:solidFill>
            </a:endParaRPr>
          </a:p>
        </p:txBody>
      </p:sp>
      <p:sp>
        <p:nvSpPr>
          <p:cNvPr id="39938" name="Rectangle 2"/>
          <p:cNvSpPr>
            <a:spLocks noGrp="1" noChangeArrowheads="1"/>
          </p:cNvSpPr>
          <p:nvPr>
            <p:ph idx="1"/>
          </p:nvPr>
        </p:nvSpPr>
        <p:spPr/>
        <p:txBody>
          <a:bodyPr/>
          <a:lstStyle/>
          <a:p>
            <a:pPr marL="828654">
              <a:spcBef>
                <a:spcPts val="1725"/>
              </a:spcBef>
              <a:defRPr/>
            </a:pPr>
            <a:r>
              <a:rPr lang="en-US" sz="2851" dirty="0"/>
              <a:t>Once you do a </a:t>
            </a:r>
            <a:r>
              <a:rPr lang="en-US" sz="2851" dirty="0" smtClean="0"/>
              <a:t>POST and receive 200 status + a page of HTML, </a:t>
            </a:r>
            <a:r>
              <a:rPr lang="en-US" sz="2851" dirty="0"/>
              <a:t>if you </a:t>
            </a:r>
            <a:r>
              <a:rPr lang="en-US" sz="2851" dirty="0" smtClean="0"/>
              <a:t>tell the browser to refresh</a:t>
            </a:r>
            <a:r>
              <a:rPr lang="en-US" sz="2851" dirty="0"/>
              <a:t>, the browser will re-send the POST data a second time.</a:t>
            </a:r>
          </a:p>
          <a:p>
            <a:pPr marL="828654">
              <a:spcBef>
                <a:spcPts val="1725"/>
              </a:spcBef>
              <a:defRPr/>
            </a:pPr>
            <a:r>
              <a:rPr lang="en-US" sz="2851" dirty="0"/>
              <a:t>The user gets a </a:t>
            </a:r>
            <a:r>
              <a:rPr lang="en-US" sz="2851" dirty="0" smtClean="0"/>
              <a:t>browser pop-up </a:t>
            </a:r>
            <a:r>
              <a:rPr lang="en-US" sz="2851" dirty="0"/>
              <a:t>that tries to explain what is about to happen.</a:t>
            </a:r>
          </a:p>
        </p:txBody>
      </p:sp>
    </p:spTree>
    <p:extLst>
      <p:ext uri="{BB962C8B-B14F-4D97-AF65-F5344CB8AC3E}">
        <p14:creationId xmlns:p14="http://schemas.microsoft.com/office/powerpoint/2010/main" val="692754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87" y="114300"/>
            <a:ext cx="7975601" cy="33985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86" y="2986088"/>
            <a:ext cx="7975601" cy="3398574"/>
          </a:xfrm>
          <a:prstGeom prst="rect">
            <a:avLst/>
          </a:prstGeom>
        </p:spPr>
      </p:pic>
      <p:sp>
        <p:nvSpPr>
          <p:cNvPr id="6" name="Rectangle 5"/>
          <p:cNvSpPr/>
          <p:nvPr/>
        </p:nvSpPr>
        <p:spPr>
          <a:xfrm>
            <a:off x="3367087" y="1442052"/>
            <a:ext cx="4445512" cy="400110"/>
          </a:xfrm>
          <a:prstGeom prst="rect">
            <a:avLst/>
          </a:prstGeom>
        </p:spPr>
        <p:txBody>
          <a:bodyPr wrap="none">
            <a:spAutoFit/>
          </a:bodyPr>
          <a:lstStyle/>
          <a:p>
            <a:r>
              <a:rPr lang="en-US" sz="2000" dirty="0">
                <a:solidFill>
                  <a:srgbClr val="0500FF"/>
                </a:solidFill>
                <a:ea typeface="Courier" charset="0"/>
                <a:cs typeface="Courier" charset="0"/>
              </a:rPr>
              <a:t>https://samples.dj4e.com/</a:t>
            </a:r>
            <a:r>
              <a:rPr lang="en-US" sz="2000" dirty="0" err="1">
                <a:solidFill>
                  <a:srgbClr val="0500FF"/>
                </a:solidFill>
                <a:ea typeface="Courier" charset="0"/>
                <a:cs typeface="Courier" charset="0"/>
              </a:rPr>
              <a:t>getpost</a:t>
            </a:r>
            <a:r>
              <a:rPr lang="en-US" sz="2000" dirty="0">
                <a:solidFill>
                  <a:srgbClr val="0500FF"/>
                </a:solidFill>
                <a:ea typeface="Courier" charset="0"/>
                <a:cs typeface="Courier" charset="0"/>
              </a:rPr>
              <a:t>/classy</a:t>
            </a:r>
          </a:p>
        </p:txBody>
      </p:sp>
      <p:sp>
        <p:nvSpPr>
          <p:cNvPr id="7" name="TextBox 6"/>
          <p:cNvSpPr txBox="1"/>
          <p:nvPr/>
        </p:nvSpPr>
        <p:spPr>
          <a:xfrm>
            <a:off x="8243887" y="980387"/>
            <a:ext cx="1816010" cy="461665"/>
          </a:xfrm>
          <a:prstGeom prst="rect">
            <a:avLst/>
          </a:prstGeom>
          <a:noFill/>
        </p:spPr>
        <p:txBody>
          <a:bodyPr wrap="none" rtlCol="0">
            <a:spAutoFit/>
          </a:bodyPr>
          <a:lstStyle/>
          <a:p>
            <a:r>
              <a:rPr lang="en-US" sz="2400" smtClean="0"/>
              <a:t>Make a POST</a:t>
            </a:r>
            <a:endParaRPr lang="en-US" sz="2400"/>
          </a:p>
        </p:txBody>
      </p:sp>
      <p:sp>
        <p:nvSpPr>
          <p:cNvPr id="8" name="TextBox 7"/>
          <p:cNvSpPr txBox="1"/>
          <p:nvPr/>
        </p:nvSpPr>
        <p:spPr>
          <a:xfrm>
            <a:off x="8223400" y="2632766"/>
            <a:ext cx="1856983" cy="461665"/>
          </a:xfrm>
          <a:prstGeom prst="rect">
            <a:avLst/>
          </a:prstGeom>
          <a:noFill/>
        </p:spPr>
        <p:txBody>
          <a:bodyPr wrap="none" rtlCol="0">
            <a:spAutoFit/>
          </a:bodyPr>
          <a:lstStyle/>
          <a:p>
            <a:r>
              <a:rPr lang="en-US" sz="2400" dirty="0" smtClean="0"/>
              <a:t>Press Refresh</a:t>
            </a:r>
            <a:endParaRPr lang="en-US" sz="2400" dirty="0"/>
          </a:p>
        </p:txBody>
      </p:sp>
      <p:sp>
        <p:nvSpPr>
          <p:cNvPr id="9" name="TextBox 8"/>
          <p:cNvSpPr txBox="1"/>
          <p:nvPr/>
        </p:nvSpPr>
        <p:spPr>
          <a:xfrm>
            <a:off x="8243887" y="1806576"/>
            <a:ext cx="1659429" cy="461665"/>
          </a:xfrm>
          <a:prstGeom prst="rect">
            <a:avLst/>
          </a:prstGeom>
          <a:noFill/>
        </p:spPr>
        <p:txBody>
          <a:bodyPr wrap="none" rtlCol="0">
            <a:spAutoFit/>
          </a:bodyPr>
          <a:lstStyle/>
          <a:p>
            <a:r>
              <a:rPr lang="en-US" sz="2400" dirty="0" smtClean="0"/>
              <a:t>See Success</a:t>
            </a:r>
            <a:endParaRPr lang="en-US" sz="2400" dirty="0"/>
          </a:p>
        </p:txBody>
      </p:sp>
      <p:sp>
        <p:nvSpPr>
          <p:cNvPr id="10" name="TextBox 9"/>
          <p:cNvSpPr txBox="1"/>
          <p:nvPr/>
        </p:nvSpPr>
        <p:spPr>
          <a:xfrm>
            <a:off x="8223400" y="4555874"/>
            <a:ext cx="2438232" cy="461665"/>
          </a:xfrm>
          <a:prstGeom prst="rect">
            <a:avLst/>
          </a:prstGeom>
          <a:noFill/>
        </p:spPr>
        <p:txBody>
          <a:bodyPr wrap="none" rtlCol="0">
            <a:spAutoFit/>
          </a:bodyPr>
          <a:lstStyle/>
          <a:p>
            <a:r>
              <a:rPr lang="en-US" sz="2400" dirty="0" smtClean="0"/>
              <a:t>Yucky Message </a:t>
            </a:r>
            <a:r>
              <a:rPr lang="en-US" sz="2400" dirty="0" smtClean="0">
                <a:sym typeface="Wingdings"/>
              </a:rPr>
              <a:t></a:t>
            </a:r>
            <a:endParaRPr lang="en-US" sz="2400" dirty="0"/>
          </a:p>
        </p:txBody>
      </p:sp>
    </p:spTree>
    <p:extLst>
      <p:ext uri="{BB962C8B-B14F-4D97-AF65-F5344CB8AC3E}">
        <p14:creationId xmlns:p14="http://schemas.microsoft.com/office/powerpoint/2010/main" val="1862583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p:txBody>
          <a:bodyPr/>
          <a:lstStyle/>
          <a:p>
            <a:pPr eaLnBrk="1" hangingPunct="1"/>
            <a:r>
              <a:rPr lang="en-US" altLang="x-none" sz="5600" dirty="0" smtClean="0">
                <a:solidFill>
                  <a:srgbClr val="FFCC66"/>
                </a:solidFill>
              </a:rPr>
              <a:t>Don't Allow </a:t>
            </a:r>
            <a:r>
              <a:rPr lang="en-US" altLang="x-none" sz="5600" dirty="0">
                <a:solidFill>
                  <a:srgbClr val="FFCC66"/>
                </a:solidFill>
              </a:rPr>
              <a:t>Double Posts</a:t>
            </a:r>
          </a:p>
        </p:txBody>
      </p:sp>
      <p:sp>
        <p:nvSpPr>
          <p:cNvPr id="41986" name="Rectangle 2"/>
          <p:cNvSpPr>
            <a:spLocks noGrp="1" noChangeArrowheads="1"/>
          </p:cNvSpPr>
          <p:nvPr>
            <p:ph type="body" idx="1"/>
          </p:nvPr>
        </p:nvSpPr>
        <p:spPr/>
        <p:txBody>
          <a:bodyPr/>
          <a:lstStyle/>
          <a:p>
            <a:pPr marL="828654">
              <a:spcBef>
                <a:spcPts val="1725"/>
              </a:spcBef>
              <a:defRPr/>
            </a:pPr>
            <a:r>
              <a:rPr lang="en-US" sz="2851" dirty="0"/>
              <a:t>Typically POST requests are adding or modifying data whilst GET requests view data</a:t>
            </a:r>
          </a:p>
          <a:p>
            <a:pPr marL="828654">
              <a:spcBef>
                <a:spcPts val="1725"/>
              </a:spcBef>
              <a:defRPr/>
            </a:pPr>
            <a:r>
              <a:rPr lang="en-US" sz="2851" dirty="0"/>
              <a:t>It may be dangerous to do the same POST twice (say withdrawing funds from a bank account)</a:t>
            </a:r>
          </a:p>
          <a:p>
            <a:pPr marL="828654">
              <a:spcBef>
                <a:spcPts val="1725"/>
              </a:spcBef>
              <a:defRPr/>
            </a:pPr>
            <a:r>
              <a:rPr lang="en-US" sz="2851" dirty="0"/>
              <a:t>So the browser insists on asking the user (out of your control)</a:t>
            </a:r>
          </a:p>
          <a:p>
            <a:pPr marL="828654">
              <a:spcBef>
                <a:spcPts val="1725"/>
              </a:spcBef>
              <a:defRPr/>
            </a:pPr>
            <a:r>
              <a:rPr lang="en-US" sz="2851" dirty="0"/>
              <a:t>Kind of an ugly UX / bad </a:t>
            </a:r>
            <a:r>
              <a:rPr lang="en-US" sz="2851" dirty="0" smtClean="0"/>
              <a:t>usability</a:t>
            </a:r>
          </a:p>
          <a:p>
            <a:pPr marL="828654">
              <a:spcBef>
                <a:spcPts val="1725"/>
              </a:spcBef>
              <a:defRPr/>
            </a:pPr>
            <a:r>
              <a:rPr lang="en-US" sz="2851" dirty="0" smtClean="0"/>
              <a:t>As developers we work so this never can happen</a:t>
            </a:r>
            <a:endParaRPr lang="en-US" sz="2851" dirty="0"/>
          </a:p>
        </p:txBody>
      </p:sp>
    </p:spTree>
    <p:extLst>
      <p:ext uri="{BB962C8B-B14F-4D97-AF65-F5344CB8AC3E}">
        <p14:creationId xmlns:p14="http://schemas.microsoft.com/office/powerpoint/2010/main" val="2012804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POST-REDIRECT-GET-Refresh</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7690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in HTML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635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 xmlns:a16="http://schemas.microsoft.com/office/drawing/2014/main" id="{42A5316D-ED2F-4F89-B4B4-8D9240B1A34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B4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481" name="Rectangle 1"/>
          <p:cNvSpPr>
            <a:spLocks noGrp="1" noChangeArrowheads="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eaLnBrk="1" hangingPunct="1"/>
            <a:r>
              <a:rPr lang="en-US" altLang="x-none" sz="2600">
                <a:solidFill>
                  <a:srgbClr val="FFFFFF"/>
                </a:solidFill>
              </a:rPr>
              <a:t>POST Redirect Rule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331381"/>
            <a:ext cx="7188199" cy="3054982"/>
          </a:xfrm>
          <a:prstGeom prst="rect">
            <a:avLst/>
          </a:prstGeom>
        </p:spPr>
      </p:pic>
      <p:sp>
        <p:nvSpPr>
          <p:cNvPr id="49154" name="Rectangle 2"/>
          <p:cNvSpPr>
            <a:spLocks noGrp="1" noChangeArrowheads="1"/>
          </p:cNvSpPr>
          <p:nvPr>
            <p:ph type="body" idx="1"/>
          </p:nvPr>
        </p:nvSpPr>
        <p:spPr>
          <a:xfrm>
            <a:off x="4038600" y="4884873"/>
            <a:ext cx="7188199" cy="1292090"/>
          </a:xfrm>
        </p:spPr>
        <p:txBody>
          <a:bodyPr>
            <a:normAutofit/>
          </a:bodyPr>
          <a:lstStyle/>
          <a:p>
            <a:pPr marL="695307" indent="-457189">
              <a:spcBef>
                <a:spcPts val="1725"/>
              </a:spcBef>
              <a:defRPr/>
            </a:pPr>
            <a:r>
              <a:rPr lang="en-US" sz="1500" dirty="0"/>
              <a:t>The simple rule for pages intended for a browser is to never generate a page with HTML content when the app receives POST data and data has been modified</a:t>
            </a:r>
          </a:p>
          <a:p>
            <a:pPr marL="695307" indent="-457189">
              <a:spcBef>
                <a:spcPts val="1725"/>
              </a:spcBef>
              <a:defRPr/>
            </a:pPr>
            <a:r>
              <a:rPr lang="en-US" sz="1500" dirty="0"/>
              <a:t>Must </a:t>
            </a:r>
            <a:r>
              <a:rPr lang="en-US" sz="1500" dirty="0" smtClean="0"/>
              <a:t>cause a GET by redirecting </a:t>
            </a:r>
            <a:r>
              <a:rPr lang="en-US" sz="1500" dirty="0"/>
              <a:t>somewhere - even </a:t>
            </a:r>
            <a:r>
              <a:rPr lang="en-US" sz="1500" dirty="0" smtClean="0"/>
              <a:t>a GET to  </a:t>
            </a:r>
            <a:r>
              <a:rPr lang="en-US" sz="1500" dirty="0"/>
              <a:t>the same </a:t>
            </a:r>
            <a:r>
              <a:rPr lang="en-US" sz="1500" dirty="0" smtClean="0"/>
              <a:t>URL- </a:t>
            </a:r>
            <a:r>
              <a:rPr lang="en-US" sz="1500" dirty="0"/>
              <a:t>forcing the browser to make a GET after the POST</a:t>
            </a:r>
          </a:p>
        </p:txBody>
      </p:sp>
    </p:spTree>
    <p:extLst>
      <p:ext uri="{BB962C8B-B14F-4D97-AF65-F5344CB8AC3E}">
        <p14:creationId xmlns:p14="http://schemas.microsoft.com/office/powerpoint/2010/main" val="1719525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x-none" sz="5600" dirty="0" smtClean="0">
                <a:solidFill>
                  <a:srgbClr val="FFCC66"/>
                </a:solidFill>
              </a:rPr>
              <a:t>Review: HTTP </a:t>
            </a:r>
            <a:r>
              <a:rPr lang="en-US" altLang="x-none" sz="5600" dirty="0">
                <a:solidFill>
                  <a:srgbClr val="FFCC66"/>
                </a:solidFill>
              </a:rPr>
              <a:t>Status Codes</a:t>
            </a:r>
          </a:p>
        </p:txBody>
      </p:sp>
      <p:sp>
        <p:nvSpPr>
          <p:cNvPr id="8194" name="Content Placeholder 2"/>
          <p:cNvSpPr>
            <a:spLocks noGrp="1"/>
          </p:cNvSpPr>
          <p:nvPr>
            <p:ph idx="1"/>
          </p:nvPr>
        </p:nvSpPr>
        <p:spPr>
          <a:xfrm>
            <a:off x="1117601" y="2108201"/>
            <a:ext cx="9927167" cy="3111500"/>
          </a:xfrm>
        </p:spPr>
        <p:txBody>
          <a:bodyPr/>
          <a:lstStyle/>
          <a:p>
            <a:r>
              <a:rPr lang="en-US" altLang="x-none"/>
              <a:t>http://www.dr-chuck.com/page1.htm - </a:t>
            </a:r>
            <a:r>
              <a:rPr lang="en-US" altLang="x-none">
                <a:solidFill>
                  <a:srgbClr val="FFFF00"/>
                </a:solidFill>
              </a:rPr>
              <a:t>200 OK</a:t>
            </a:r>
          </a:p>
          <a:p>
            <a:r>
              <a:rPr lang="en-US" altLang="x-none"/>
              <a:t>http://www.wa4e.com/nowhere.htm - </a:t>
            </a:r>
            <a:r>
              <a:rPr lang="en-US" altLang="x-none">
                <a:solidFill>
                  <a:srgbClr val="FFFF00"/>
                </a:solidFill>
              </a:rPr>
              <a:t>404 Not Found</a:t>
            </a:r>
          </a:p>
          <a:p>
            <a:r>
              <a:rPr lang="en-US" altLang="x-none"/>
              <a:t>http://www.drchuck.com/ - </a:t>
            </a:r>
            <a:r>
              <a:rPr lang="en-US" altLang="x-none">
                <a:solidFill>
                  <a:srgbClr val="FFFF00"/>
                </a:solidFill>
              </a:rPr>
              <a:t>302 Found / Moved</a:t>
            </a:r>
          </a:p>
          <a:p>
            <a:pPr marL="533387" lvl="1" indent="0">
              <a:buNone/>
            </a:pPr>
            <a:r>
              <a:rPr lang="en-US" altLang="x-none"/>
              <a:t>  Also known as </a:t>
            </a:r>
            <a:r>
              <a:rPr lang="en-US" altLang="en-US"/>
              <a:t>“</a:t>
            </a:r>
            <a:r>
              <a:rPr lang="en-US" altLang="x-none"/>
              <a:t>redirect</a:t>
            </a:r>
            <a:r>
              <a:rPr lang="en-US" altLang="en-US"/>
              <a:t>”</a:t>
            </a:r>
            <a:endParaRPr lang="en-US" altLang="x-none"/>
          </a:p>
        </p:txBody>
      </p:sp>
      <p:sp>
        <p:nvSpPr>
          <p:cNvPr id="8195" name="Rectangle 3"/>
          <p:cNvSpPr>
            <a:spLocks noChangeArrowheads="1"/>
          </p:cNvSpPr>
          <p:nvPr/>
        </p:nvSpPr>
        <p:spPr bwMode="auto">
          <a:xfrm>
            <a:off x="2032000" y="5664201"/>
            <a:ext cx="88392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r>
              <a:rPr lang="en-US" altLang="x-none" sz="2667">
                <a:solidFill>
                  <a:srgbClr val="FFFF00"/>
                </a:solidFill>
              </a:rPr>
              <a:t>https://en.wikipedia.org/wiki/List_of_HTTP_status_codes</a:t>
            </a:r>
          </a:p>
        </p:txBody>
      </p:sp>
    </p:spTree>
    <p:extLst>
      <p:ext uri="{BB962C8B-B14F-4D97-AF65-F5344CB8AC3E}">
        <p14:creationId xmlns:p14="http://schemas.microsoft.com/office/powerpoint/2010/main" val="319260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ChangeArrowheads="1"/>
          </p:cNvSpPr>
          <p:nvPr/>
        </p:nvSpPr>
        <p:spPr bwMode="auto">
          <a:xfrm>
            <a:off x="1930400" y="5664201"/>
            <a:ext cx="76200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1pPr>
            <a:lvl2pPr marL="742950" indent="-285750">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2pPr>
            <a:lvl3pPr marL="1143000" indent="-228600">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3pPr>
            <a:lvl4pPr marL="1600200" indent="-228600">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4pPr>
            <a:lvl5pPr marL="2057400" indent="-228600">
              <a:spcBef>
                <a:spcPts val="1300"/>
              </a:spcBef>
              <a:buSzPct val="171000"/>
              <a:buFont typeface="Gill Sans" charset="0"/>
              <a:buChar char="•"/>
              <a:defRPr sz="2100">
                <a:solidFill>
                  <a:schemeClr val="tx1"/>
                </a:solidFill>
                <a:latin typeface="Gill Sans" charset="0"/>
                <a:ea typeface="ヒラギノ角ゴ ProN W3" charset="-128"/>
                <a:sym typeface="Gill Sans" charset="0"/>
              </a:defRPr>
            </a:lvl5pPr>
            <a:lvl6pPr marL="2514600" indent="-228600" eaLnBrk="0" fontAlgn="base" hangingPunct="0">
              <a:spcBef>
                <a:spcPts val="1300"/>
              </a:spcBef>
              <a:spcAft>
                <a:spcPct val="0"/>
              </a:spcAft>
              <a:buSzPct val="171000"/>
              <a:buFont typeface="Gill Sans" charset="0"/>
              <a:buChar char="•"/>
              <a:defRPr sz="2100">
                <a:solidFill>
                  <a:schemeClr val="tx1"/>
                </a:solidFill>
                <a:latin typeface="Gill Sans" charset="0"/>
                <a:ea typeface="ヒラギノ角ゴ ProN W3" charset="-128"/>
                <a:sym typeface="Gill Sans" charset="0"/>
              </a:defRPr>
            </a:lvl6pPr>
            <a:lvl7pPr marL="2971800" indent="-228600" eaLnBrk="0" fontAlgn="base" hangingPunct="0">
              <a:spcBef>
                <a:spcPts val="1300"/>
              </a:spcBef>
              <a:spcAft>
                <a:spcPct val="0"/>
              </a:spcAft>
              <a:buSzPct val="171000"/>
              <a:buFont typeface="Gill Sans" charset="0"/>
              <a:buChar char="•"/>
              <a:defRPr sz="2100">
                <a:solidFill>
                  <a:schemeClr val="tx1"/>
                </a:solidFill>
                <a:latin typeface="Gill Sans" charset="0"/>
                <a:ea typeface="ヒラギノ角ゴ ProN W3" charset="-128"/>
                <a:sym typeface="Gill Sans" charset="0"/>
              </a:defRPr>
            </a:lvl7pPr>
            <a:lvl8pPr marL="3429000" indent="-228600" eaLnBrk="0" fontAlgn="base" hangingPunct="0">
              <a:spcBef>
                <a:spcPts val="1300"/>
              </a:spcBef>
              <a:spcAft>
                <a:spcPct val="0"/>
              </a:spcAft>
              <a:buSzPct val="171000"/>
              <a:buFont typeface="Gill Sans" charset="0"/>
              <a:buChar char="•"/>
              <a:defRPr sz="2100">
                <a:solidFill>
                  <a:schemeClr val="tx1"/>
                </a:solidFill>
                <a:latin typeface="Gill Sans" charset="0"/>
                <a:ea typeface="ヒラギノ角ゴ ProN W3" charset="-128"/>
                <a:sym typeface="Gill Sans" charset="0"/>
              </a:defRPr>
            </a:lvl8pPr>
            <a:lvl9pPr marL="3886200" indent="-228600" eaLnBrk="0" fontAlgn="base" hangingPunct="0">
              <a:spcBef>
                <a:spcPts val="1300"/>
              </a:spcBef>
              <a:spcAft>
                <a:spcPct val="0"/>
              </a:spcAft>
              <a:buSzPct val="171000"/>
              <a:buFont typeface="Gill Sans" charset="0"/>
              <a:buChar char="•"/>
              <a:defRPr sz="2100">
                <a:solidFill>
                  <a:schemeClr val="tx1"/>
                </a:solidFill>
                <a:latin typeface="Gill Sans" charset="0"/>
                <a:ea typeface="ヒラギノ角ゴ ProN W3" charset="-128"/>
                <a:sym typeface="Gill Sans" charset="0"/>
              </a:defRPr>
            </a:lvl9pPr>
          </a:lstStyle>
          <a:p>
            <a:pPr algn="ctr" eaLnBrk="1" hangingPunct="1">
              <a:spcBef>
                <a:spcPct val="0"/>
              </a:spcBef>
              <a:buSzTx/>
              <a:buFontTx/>
              <a:buNone/>
            </a:pPr>
            <a:r>
              <a:rPr lang="en-US" altLang="en-US" sz="2667">
                <a:solidFill>
                  <a:srgbClr val="FFFF00"/>
                </a:solidFill>
              </a:rPr>
              <a:t>https://en.wikipedia.org/wiki/Post/Redirect/Get</a:t>
            </a:r>
          </a:p>
        </p:txBody>
      </p:sp>
      <p:pic>
        <p:nvPicPr>
          <p:cNvPr id="21506" name="Picture 4" descr="PostRedirectGet_DoubleSubmitProble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451" y="1644651"/>
            <a:ext cx="5257800" cy="2800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5" descr="PostRedirectGet_DoubleSubmitSolu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6051" y="863600"/>
            <a:ext cx="53721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5604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39" y="744798"/>
            <a:ext cx="10225088" cy="280076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AwesomeView</a:t>
            </a:r>
            <a:r>
              <a:rPr lang="en-US" sz="1600" dirty="0">
                <a:solidFill>
                  <a:srgbClr val="000000"/>
                </a:solidFill>
                <a:latin typeface="Courier" charset="0"/>
                <a:ea typeface="Courier" charset="0"/>
                <a:cs typeface="Courier" charset="0"/>
              </a:rPr>
              <a:t>(View) :</a:t>
            </a:r>
          </a:p>
          <a:p>
            <a:r>
              <a:rPr lang="en-US" sz="1600" dirty="0">
                <a:solidFill>
                  <a:srgbClr val="000000"/>
                </a:solidFill>
                <a:latin typeface="Courier" charset="0"/>
                <a:ea typeface="Courier" charset="0"/>
                <a:cs typeface="Courier" charset="0"/>
              </a:rPr>
              <a:t>    </a:t>
            </a:r>
            <a:r>
              <a:rPr lang="en-US" sz="1600" dirty="0" err="1">
                <a:solidFill>
                  <a:srgbClr val="C1651C"/>
                </a:solidFill>
                <a:latin typeface="Courier" charset="0"/>
                <a:ea typeface="Courier" charset="0"/>
                <a:cs typeface="Courier" charset="0"/>
              </a:rPr>
              <a:t>def</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get</a:t>
            </a:r>
            <a:r>
              <a:rPr lang="en-US" sz="1600" dirty="0">
                <a:solidFill>
                  <a:srgbClr val="000000"/>
                </a:solidFill>
                <a:latin typeface="Courier" charset="0"/>
                <a:ea typeface="Courier" charset="0"/>
                <a:cs typeface="Courier" charset="0"/>
              </a:rPr>
              <a:t>(self, request):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msg</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request.session.get</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msg</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False</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if</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msg</a:t>
            </a:r>
            <a:r>
              <a:rPr lang="en-US" sz="1600" dirty="0">
                <a:solidFill>
                  <a:srgbClr val="000000"/>
                </a:solidFill>
                <a:latin typeface="Courier" charset="0"/>
                <a:ea typeface="Courier" charset="0"/>
                <a:cs typeface="Courier" charset="0"/>
              </a:rPr>
              <a:t> ) : </a:t>
            </a:r>
            <a:r>
              <a:rPr lang="en-US" sz="1600" dirty="0">
                <a:solidFill>
                  <a:srgbClr val="C1651C"/>
                </a:solidFill>
                <a:latin typeface="Courier" charset="0"/>
                <a:ea typeface="Courier" charset="0"/>
                <a:cs typeface="Courier" charset="0"/>
              </a:rPr>
              <a:t>del</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request.session</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msg</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return</a:t>
            </a:r>
            <a:r>
              <a:rPr lang="en-US" sz="1600" dirty="0">
                <a:solidFill>
                  <a:srgbClr val="000000"/>
                </a:solidFill>
                <a:latin typeface="Courier" charset="0"/>
                <a:ea typeface="Courier" charset="0"/>
                <a:cs typeface="Courier" charset="0"/>
              </a:rPr>
              <a:t> render(request, </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getpost</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guess.html</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'message'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msg</a:t>
            </a:r>
            <a:r>
              <a:rPr lang="en-US" sz="1600" dirty="0">
                <a:solidFill>
                  <a:srgbClr val="000000"/>
                </a:solidFill>
                <a:latin typeface="Courier" charset="0"/>
                <a:ea typeface="Courier" charset="0"/>
                <a:cs typeface="Courier" charset="0"/>
              </a:rPr>
              <a:t> })</a:t>
            </a:r>
          </a:p>
          <a:p>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en-US" sz="1600" dirty="0" err="1">
                <a:solidFill>
                  <a:srgbClr val="C1651C"/>
                </a:solidFill>
                <a:latin typeface="Courier" charset="0"/>
                <a:ea typeface="Courier" charset="0"/>
                <a:cs typeface="Courier" charset="0"/>
              </a:rPr>
              <a:t>def</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post</a:t>
            </a:r>
            <a:r>
              <a:rPr lang="en-US" sz="1600" dirty="0">
                <a:solidFill>
                  <a:srgbClr val="000000"/>
                </a:solidFill>
                <a:latin typeface="Courier" charset="0"/>
                <a:ea typeface="Courier" charset="0"/>
                <a:cs typeface="Courier" charset="0"/>
              </a:rPr>
              <a:t>(self, request):</a:t>
            </a:r>
          </a:p>
          <a:p>
            <a:r>
              <a:rPr lang="en-US" sz="1600" dirty="0">
                <a:solidFill>
                  <a:srgbClr val="000000"/>
                </a:solidFill>
                <a:latin typeface="Courier" charset="0"/>
                <a:ea typeface="Courier" charset="0"/>
                <a:cs typeface="Courier" charset="0"/>
              </a:rPr>
              <a:t>        guess = </a:t>
            </a:r>
            <a:r>
              <a:rPr lang="en-US" sz="1600" dirty="0" err="1">
                <a:solidFill>
                  <a:srgbClr val="000000"/>
                </a:solidFill>
                <a:latin typeface="Courier" charset="0"/>
                <a:ea typeface="Courier" charset="0"/>
                <a:cs typeface="Courier" charset="0"/>
              </a:rPr>
              <a:t>request.POST.get</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'guess'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msg</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checkguess</a:t>
            </a:r>
            <a:r>
              <a:rPr lang="en-US" sz="1600" dirty="0">
                <a:solidFill>
                  <a:srgbClr val="000000"/>
                </a:solidFill>
                <a:latin typeface="Courier" charset="0"/>
                <a:ea typeface="Courier" charset="0"/>
                <a:cs typeface="Courier" charset="0"/>
              </a:rPr>
              <a:t>(guess)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request.session</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msg</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msg</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return</a:t>
            </a:r>
            <a:r>
              <a:rPr lang="en-US" sz="1600" dirty="0">
                <a:solidFill>
                  <a:srgbClr val="000000"/>
                </a:solidFill>
                <a:latin typeface="Courier" charset="0"/>
                <a:ea typeface="Courier" charset="0"/>
                <a:cs typeface="Courier" charset="0"/>
              </a:rPr>
              <a:t> redirect(</a:t>
            </a:r>
            <a:r>
              <a:rPr lang="en-US" sz="1600" dirty="0" err="1">
                <a:solidFill>
                  <a:srgbClr val="000000"/>
                </a:solidFill>
                <a:latin typeface="Courier" charset="0"/>
                <a:ea typeface="Courier" charset="0"/>
                <a:cs typeface="Courier" charset="0"/>
              </a:rPr>
              <a:t>request.path</a:t>
            </a:r>
            <a:r>
              <a:rPr lang="en-US" sz="1600" dirty="0">
                <a:solidFill>
                  <a:srgbClr val="000000"/>
                </a:solidFill>
                <a:latin typeface="Courier" charset="0"/>
                <a:ea typeface="Courier" charset="0"/>
                <a:cs typeface="Courier" charset="0"/>
              </a:rPr>
              <a:t>)</a:t>
            </a:r>
            <a:endParaRPr lang="en-US" sz="1600" dirty="0">
              <a:latin typeface="Courier" charset="0"/>
              <a:ea typeface="Courier" charset="0"/>
              <a:cs typeface="Courier" charset="0"/>
            </a:endParaRPr>
          </a:p>
        </p:txBody>
      </p:sp>
      <p:sp>
        <p:nvSpPr>
          <p:cNvPr id="3" name="Rectangle 2"/>
          <p:cNvSpPr/>
          <p:nvPr/>
        </p:nvSpPr>
        <p:spPr>
          <a:xfrm>
            <a:off x="7497774" y="744798"/>
            <a:ext cx="3117841" cy="369332"/>
          </a:xfrm>
          <a:prstGeom prst="rect">
            <a:avLst/>
          </a:prstGeom>
        </p:spPr>
        <p:txBody>
          <a:bodyPr wrap="none">
            <a:spAutoFit/>
          </a:bodyPr>
          <a:lstStyle/>
          <a:p>
            <a:r>
              <a:rPr lang="en-US" dirty="0" smtClean="0">
                <a:solidFill>
                  <a:srgbClr val="0500FF"/>
                </a:solidFill>
                <a:ea typeface="Courier" charset="0"/>
                <a:cs typeface="Courier" charset="0"/>
              </a:rPr>
              <a:t>dj4e-samples/</a:t>
            </a:r>
            <a:r>
              <a:rPr lang="en-US" dirty="0" err="1" smtClean="0">
                <a:solidFill>
                  <a:srgbClr val="0500FF"/>
                </a:solidFill>
                <a:ea typeface="Courier" charset="0"/>
                <a:cs typeface="Courier" charset="0"/>
              </a:rPr>
              <a:t>getpost</a:t>
            </a:r>
            <a:r>
              <a:rPr lang="en-US" dirty="0" smtClean="0">
                <a:solidFill>
                  <a:srgbClr val="0500FF"/>
                </a:solidFill>
                <a:ea typeface="Courier" charset="0"/>
                <a:cs typeface="Courier" charset="0"/>
              </a:rPr>
              <a:t>/</a:t>
            </a:r>
            <a:r>
              <a:rPr lang="en-US" dirty="0" err="1" smtClean="0">
                <a:solidFill>
                  <a:srgbClr val="0500FF"/>
                </a:solidFill>
                <a:ea typeface="Courier" charset="0"/>
                <a:cs typeface="Courier" charset="0"/>
              </a:rPr>
              <a:t>views.py</a:t>
            </a:r>
            <a:endParaRPr lang="en-US" dirty="0">
              <a:solidFill>
                <a:srgbClr val="0500FF"/>
              </a:solidFill>
              <a:ea typeface="Courier" charset="0"/>
              <a:cs typeface="Courier" charset="0"/>
            </a:endParaRPr>
          </a:p>
        </p:txBody>
      </p:sp>
      <p:sp>
        <p:nvSpPr>
          <p:cNvPr id="4" name="TextBox 3"/>
          <p:cNvSpPr txBox="1"/>
          <p:nvPr/>
        </p:nvSpPr>
        <p:spPr>
          <a:xfrm>
            <a:off x="604839" y="3684064"/>
            <a:ext cx="6413935" cy="2246769"/>
          </a:xfrm>
          <a:prstGeom prst="rect">
            <a:avLst/>
          </a:prstGeom>
          <a:solidFill>
            <a:schemeClr val="tx1"/>
          </a:solidFill>
        </p:spPr>
        <p:txBody>
          <a:bodyPr wrap="none" rtlCol="0">
            <a:spAutoFit/>
          </a:bodyPr>
          <a:lstStyle/>
          <a:p>
            <a:r>
              <a:rPr lang="en-US" sz="1400" dirty="0">
                <a:solidFill>
                  <a:srgbClr val="1396A3"/>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p</a:t>
            </a:r>
            <a:r>
              <a:rPr lang="en-US" sz="1400" dirty="0">
                <a:solidFill>
                  <a:srgbClr val="1396A3"/>
                </a:solidFill>
                <a:latin typeface="Courier" charset="0"/>
                <a:ea typeface="Courier" charset="0"/>
                <a:cs typeface="Courier" charset="0"/>
              </a:rPr>
              <a:t>&gt;</a:t>
            </a:r>
            <a:r>
              <a:rPr lang="en-US" sz="1400" dirty="0">
                <a:solidFill>
                  <a:srgbClr val="000000"/>
                </a:solidFill>
                <a:latin typeface="Courier" charset="0"/>
                <a:ea typeface="Courier" charset="0"/>
                <a:cs typeface="Courier" charset="0"/>
              </a:rPr>
              <a:t>Guessing game</a:t>
            </a:r>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p</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message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message</a:t>
            </a:r>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endif</a:t>
            </a:r>
            <a:r>
              <a:rPr lang="mr-IN" sz="1400" dirty="0">
                <a:solidFill>
                  <a:srgbClr val="000000"/>
                </a:solidFill>
                <a:latin typeface="Courier" charset="0"/>
                <a:ea typeface="Courier" charset="0"/>
                <a:cs typeface="Courier" charset="0"/>
              </a:rPr>
              <a:t> %}</a:t>
            </a: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form</a:t>
            </a:r>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method</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"post"</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p</a:t>
            </a:r>
            <a:r>
              <a:rPr lang="en-US" sz="1400" dirty="0">
                <a:solidFill>
                  <a:srgbClr val="2EAEBB"/>
                </a:solidFill>
                <a:latin typeface="Courier" charset="0"/>
                <a:ea typeface="Courier" charset="0"/>
                <a:cs typeface="Courier" charset="0"/>
              </a:rPr>
              <a:t>&gt;&lt;</a:t>
            </a:r>
            <a:r>
              <a:rPr lang="en-US" sz="1400" dirty="0">
                <a:solidFill>
                  <a:srgbClr val="C1651C"/>
                </a:solidFill>
                <a:latin typeface="Courier" charset="0"/>
                <a:ea typeface="Courier" charset="0"/>
                <a:cs typeface="Courier" charset="0"/>
              </a:rPr>
              <a:t>label</a:t>
            </a:r>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for</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"guess"</a:t>
            </a:r>
            <a:r>
              <a:rPr lang="en-US" sz="1400" dirty="0">
                <a:solidFill>
                  <a:srgbClr val="2EAEBB"/>
                </a:solidFill>
                <a:latin typeface="Courier" charset="0"/>
                <a:ea typeface="Courier" charset="0"/>
                <a:cs typeface="Courier" charset="0"/>
              </a:rPr>
              <a:t>&gt;</a:t>
            </a:r>
            <a:r>
              <a:rPr lang="en-US" sz="1400" dirty="0">
                <a:solidFill>
                  <a:srgbClr val="000000"/>
                </a:solidFill>
                <a:latin typeface="Courier" charset="0"/>
                <a:ea typeface="Courier" charset="0"/>
                <a:cs typeface="Courier" charset="0"/>
              </a:rPr>
              <a:t>Input Guess</a:t>
            </a:r>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label</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csrf_token</a:t>
            </a:r>
            <a:r>
              <a:rPr lang="en-US" sz="1400" dirty="0">
                <a:solidFill>
                  <a:srgbClr val="000000"/>
                </a:solidFill>
                <a:latin typeface="Courier" charset="0"/>
                <a:ea typeface="Courier" charset="0"/>
                <a:cs typeface="Courier" charset="0"/>
              </a:rPr>
              <a:t> %}</a:t>
            </a: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input</a:t>
            </a:r>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type</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"text"</a:t>
            </a:r>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name</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"guess"</a:t>
            </a:r>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size</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"40"</a:t>
            </a:r>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id</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"guess"</a:t>
            </a:r>
            <a:r>
              <a:rPr lang="en-US" sz="1400" dirty="0">
                <a:solidFill>
                  <a:srgbClr val="2EAEBB"/>
                </a:solidFill>
                <a:latin typeface="Courier" charset="0"/>
                <a:ea typeface="Courier" charset="0"/>
                <a:cs typeface="Courier" charset="0"/>
              </a:rPr>
              <a:t>/&gt;&lt;/</a:t>
            </a:r>
            <a:r>
              <a:rPr lang="en-US" sz="1400" dirty="0">
                <a:solidFill>
                  <a:srgbClr val="C1651C"/>
                </a:solidFill>
                <a:latin typeface="Courier" charset="0"/>
                <a:ea typeface="Courier" charset="0"/>
                <a:cs typeface="Courier" charset="0"/>
              </a:rPr>
              <a:t>p</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input</a:t>
            </a:r>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type</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"submit"</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form</a:t>
            </a:r>
            <a:r>
              <a:rPr lang="mr-IN" sz="1400" dirty="0">
                <a:solidFill>
                  <a:srgbClr val="2EAEBB"/>
                </a:solidFill>
                <a:latin typeface="Courier" charset="0"/>
                <a:ea typeface="Courier" charset="0"/>
                <a:cs typeface="Courier" charset="0"/>
              </a:rPr>
              <a:t>&gt;</a:t>
            </a:r>
            <a:endParaRPr lang="en-US" sz="1400" b="1" dirty="0">
              <a:latin typeface="Courier" charset="0"/>
              <a:ea typeface="Courier" charset="0"/>
              <a:cs typeface="Courier" charset="0"/>
            </a:endParaRPr>
          </a:p>
        </p:txBody>
      </p:sp>
      <p:sp>
        <p:nvSpPr>
          <p:cNvPr id="5" name="Rectangle 4"/>
          <p:cNvSpPr/>
          <p:nvPr/>
        </p:nvSpPr>
        <p:spPr>
          <a:xfrm>
            <a:off x="4645807" y="3969784"/>
            <a:ext cx="5703934" cy="400110"/>
          </a:xfrm>
          <a:prstGeom prst="rect">
            <a:avLst/>
          </a:prstGeom>
          <a:solidFill>
            <a:schemeClr val="tx1"/>
          </a:solidFill>
        </p:spPr>
        <p:txBody>
          <a:bodyPr wrap="none">
            <a:spAutoFit/>
          </a:bodyPr>
          <a:lstStyle/>
          <a:p>
            <a:r>
              <a:rPr lang="en-US" sz="2000" dirty="0" smtClean="0">
                <a:solidFill>
                  <a:srgbClr val="0500FF"/>
                </a:solidFill>
                <a:ea typeface="Courier" charset="0"/>
                <a:cs typeface="Courier" charset="0"/>
              </a:rPr>
              <a:t>dj4e-samples/</a:t>
            </a:r>
            <a:r>
              <a:rPr lang="en-US" sz="2000" dirty="0" err="1" smtClean="0">
                <a:solidFill>
                  <a:srgbClr val="0500FF"/>
                </a:solidFill>
                <a:ea typeface="Courier" charset="0"/>
                <a:cs typeface="Courier" charset="0"/>
              </a:rPr>
              <a:t>getpost</a:t>
            </a:r>
            <a:r>
              <a:rPr lang="en-US" sz="2000" dirty="0" smtClean="0">
                <a:solidFill>
                  <a:srgbClr val="0500FF"/>
                </a:solidFill>
                <a:ea typeface="Courier" charset="0"/>
                <a:cs typeface="Courier" charset="0"/>
              </a:rPr>
              <a:t>/templates/</a:t>
            </a:r>
            <a:r>
              <a:rPr lang="en-US" sz="2000" dirty="0" err="1" smtClean="0">
                <a:solidFill>
                  <a:srgbClr val="0500FF"/>
                </a:solidFill>
                <a:ea typeface="Courier" charset="0"/>
                <a:cs typeface="Courier" charset="0"/>
              </a:rPr>
              <a:t>getpost</a:t>
            </a:r>
            <a:r>
              <a:rPr lang="en-US" sz="2000" dirty="0" smtClean="0">
                <a:solidFill>
                  <a:srgbClr val="0500FF"/>
                </a:solidFill>
                <a:ea typeface="Courier" charset="0"/>
                <a:cs typeface="Courier" charset="0"/>
              </a:rPr>
              <a:t>/</a:t>
            </a:r>
            <a:r>
              <a:rPr lang="en-US" sz="2000" dirty="0" err="1" smtClean="0">
                <a:solidFill>
                  <a:srgbClr val="0500FF"/>
                </a:solidFill>
                <a:ea typeface="Courier" charset="0"/>
                <a:cs typeface="Courier" charset="0"/>
              </a:rPr>
              <a:t>guess.html</a:t>
            </a:r>
            <a:endParaRPr lang="en-US" sz="2000" dirty="0">
              <a:solidFill>
                <a:srgbClr val="0500FF"/>
              </a:solidFill>
              <a:ea typeface="Courier" charset="0"/>
              <a:cs typeface="Courier" charset="0"/>
            </a:endParaRPr>
          </a:p>
        </p:txBody>
      </p:sp>
    </p:spTree>
    <p:extLst>
      <p:ext uri="{BB962C8B-B14F-4D97-AF65-F5344CB8AC3E}">
        <p14:creationId xmlns:p14="http://schemas.microsoft.com/office/powerpoint/2010/main" val="445206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900" y="1346200"/>
            <a:ext cx="9474200" cy="4152900"/>
          </a:xfrm>
          <a:prstGeom prst="rect">
            <a:avLst/>
          </a:prstGeom>
        </p:spPr>
      </p:pic>
      <p:sp>
        <p:nvSpPr>
          <p:cNvPr id="3" name="Rectangle 2"/>
          <p:cNvSpPr/>
          <p:nvPr/>
        </p:nvSpPr>
        <p:spPr>
          <a:xfrm>
            <a:off x="3910369" y="791130"/>
            <a:ext cx="4371261"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getpost</a:t>
            </a:r>
            <a:r>
              <a:rPr lang="en-US" dirty="0">
                <a:solidFill>
                  <a:srgbClr val="FFFF00"/>
                </a:solidFill>
              </a:rPr>
              <a:t>/awesome</a:t>
            </a:r>
          </a:p>
        </p:txBody>
      </p:sp>
      <p:sp>
        <p:nvSpPr>
          <p:cNvPr id="4" name="TextBox 3"/>
          <p:cNvSpPr txBox="1"/>
          <p:nvPr/>
        </p:nvSpPr>
        <p:spPr>
          <a:xfrm>
            <a:off x="7200900" y="3161040"/>
            <a:ext cx="2714625" cy="954107"/>
          </a:xfrm>
          <a:prstGeom prst="rect">
            <a:avLst/>
          </a:prstGeom>
          <a:noFill/>
        </p:spPr>
        <p:txBody>
          <a:bodyPr wrap="square" rtlCol="0">
            <a:spAutoFit/>
          </a:bodyPr>
          <a:lstStyle/>
          <a:p>
            <a:pPr algn="ctr"/>
            <a:r>
              <a:rPr lang="en-US" sz="2800" smtClean="0">
                <a:solidFill>
                  <a:srgbClr val="00B050"/>
                </a:solidFill>
              </a:rPr>
              <a:t>Enter guess </a:t>
            </a:r>
            <a:r>
              <a:rPr lang="en-US" sz="2800" dirty="0" smtClean="0">
                <a:solidFill>
                  <a:srgbClr val="00B050"/>
                </a:solidFill>
              </a:rPr>
              <a:t>and press Submit</a:t>
            </a:r>
            <a:endParaRPr lang="en-US" sz="2800" dirty="0">
              <a:solidFill>
                <a:srgbClr val="00B050"/>
              </a:solidFill>
            </a:endParaRPr>
          </a:p>
        </p:txBody>
      </p:sp>
    </p:spTree>
    <p:extLst>
      <p:ext uri="{BB962C8B-B14F-4D97-AF65-F5344CB8AC3E}">
        <p14:creationId xmlns:p14="http://schemas.microsoft.com/office/powerpoint/2010/main" val="433949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0"/>
            <a:ext cx="10445892" cy="6858000"/>
          </a:xfrm>
          <a:prstGeom prst="rect">
            <a:avLst/>
          </a:prstGeom>
        </p:spPr>
      </p:pic>
      <p:sp>
        <p:nvSpPr>
          <p:cNvPr id="3" name="TextBox 2"/>
          <p:cNvSpPr txBox="1"/>
          <p:nvPr/>
        </p:nvSpPr>
        <p:spPr>
          <a:xfrm>
            <a:off x="7486650" y="1585913"/>
            <a:ext cx="2422202" cy="523220"/>
          </a:xfrm>
          <a:prstGeom prst="rect">
            <a:avLst/>
          </a:prstGeom>
          <a:noFill/>
        </p:spPr>
        <p:txBody>
          <a:bodyPr wrap="none" rtlCol="0">
            <a:spAutoFit/>
          </a:bodyPr>
          <a:lstStyle/>
          <a:p>
            <a:r>
              <a:rPr lang="en-US" sz="2800" smtClean="0">
                <a:solidFill>
                  <a:srgbClr val="00B050"/>
                </a:solidFill>
              </a:rPr>
              <a:t>POST Response</a:t>
            </a:r>
            <a:endParaRPr lang="en-US" sz="2800">
              <a:solidFill>
                <a:srgbClr val="00B050"/>
              </a:solidFill>
            </a:endParaRPr>
          </a:p>
        </p:txBody>
      </p:sp>
    </p:spTree>
    <p:extLst>
      <p:ext uri="{BB962C8B-B14F-4D97-AF65-F5344CB8AC3E}">
        <p14:creationId xmlns:p14="http://schemas.microsoft.com/office/powerpoint/2010/main" val="1039697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0"/>
            <a:ext cx="10445892" cy="6858000"/>
          </a:xfrm>
          <a:prstGeom prst="rect">
            <a:avLst/>
          </a:prstGeom>
        </p:spPr>
      </p:pic>
      <p:sp>
        <p:nvSpPr>
          <p:cNvPr id="4" name="TextBox 3"/>
          <p:cNvSpPr txBox="1"/>
          <p:nvPr/>
        </p:nvSpPr>
        <p:spPr>
          <a:xfrm>
            <a:off x="7486650" y="1585913"/>
            <a:ext cx="2831096" cy="523220"/>
          </a:xfrm>
          <a:prstGeom prst="rect">
            <a:avLst/>
          </a:prstGeom>
          <a:noFill/>
        </p:spPr>
        <p:txBody>
          <a:bodyPr wrap="none" rtlCol="0">
            <a:spAutoFit/>
          </a:bodyPr>
          <a:lstStyle/>
          <a:p>
            <a:r>
              <a:rPr lang="en-US" sz="2800" dirty="0" smtClean="0">
                <a:solidFill>
                  <a:srgbClr val="00B050"/>
                </a:solidFill>
              </a:rPr>
              <a:t>GET after Redirect</a:t>
            </a:r>
            <a:endParaRPr lang="en-US" sz="2800" dirty="0">
              <a:solidFill>
                <a:srgbClr val="00B050"/>
              </a:solidFill>
            </a:endParaRPr>
          </a:p>
        </p:txBody>
      </p:sp>
    </p:spTree>
    <p:extLst>
      <p:ext uri="{BB962C8B-B14F-4D97-AF65-F5344CB8AC3E}">
        <p14:creationId xmlns:p14="http://schemas.microsoft.com/office/powerpoint/2010/main" val="15170871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0" y="0"/>
            <a:ext cx="10445892" cy="6858000"/>
          </a:xfrm>
          <a:prstGeom prst="rect">
            <a:avLst/>
          </a:prstGeom>
        </p:spPr>
      </p:pic>
      <p:sp>
        <p:nvSpPr>
          <p:cNvPr id="3" name="TextBox 2"/>
          <p:cNvSpPr txBox="1"/>
          <p:nvPr/>
        </p:nvSpPr>
        <p:spPr>
          <a:xfrm>
            <a:off x="7486650" y="1585913"/>
            <a:ext cx="2311017" cy="523220"/>
          </a:xfrm>
          <a:prstGeom prst="rect">
            <a:avLst/>
          </a:prstGeom>
          <a:noFill/>
        </p:spPr>
        <p:txBody>
          <a:bodyPr wrap="none" rtlCol="0">
            <a:spAutoFit/>
          </a:bodyPr>
          <a:lstStyle/>
          <a:p>
            <a:r>
              <a:rPr lang="en-US" sz="2800" dirty="0" smtClean="0">
                <a:solidFill>
                  <a:srgbClr val="00B050"/>
                </a:solidFill>
              </a:rPr>
              <a:t>Refreshed GET</a:t>
            </a:r>
            <a:endParaRPr lang="en-US" sz="2800" dirty="0">
              <a:solidFill>
                <a:srgbClr val="00B050"/>
              </a:solidFill>
            </a:endParaRPr>
          </a:p>
        </p:txBody>
      </p:sp>
    </p:spTree>
    <p:extLst>
      <p:ext uri="{BB962C8B-B14F-4D97-AF65-F5344CB8AC3E}">
        <p14:creationId xmlns:p14="http://schemas.microsoft.com/office/powerpoint/2010/main" val="1750680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3464" y="3059373"/>
            <a:ext cx="10225088" cy="280076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AwesomeView</a:t>
            </a:r>
            <a:r>
              <a:rPr lang="en-US" sz="1600" dirty="0">
                <a:solidFill>
                  <a:srgbClr val="000000"/>
                </a:solidFill>
                <a:latin typeface="Courier" charset="0"/>
                <a:ea typeface="Courier" charset="0"/>
                <a:cs typeface="Courier" charset="0"/>
              </a:rPr>
              <a:t>(View) :</a:t>
            </a:r>
          </a:p>
          <a:p>
            <a:r>
              <a:rPr lang="en-US" sz="1600" dirty="0">
                <a:solidFill>
                  <a:srgbClr val="000000"/>
                </a:solidFill>
                <a:latin typeface="Courier" charset="0"/>
                <a:ea typeface="Courier" charset="0"/>
                <a:cs typeface="Courier" charset="0"/>
              </a:rPr>
              <a:t>    </a:t>
            </a:r>
            <a:r>
              <a:rPr lang="en-US" sz="1600" dirty="0" err="1">
                <a:solidFill>
                  <a:srgbClr val="C1651C"/>
                </a:solidFill>
                <a:latin typeface="Courier" charset="0"/>
                <a:ea typeface="Courier" charset="0"/>
                <a:cs typeface="Courier" charset="0"/>
              </a:rPr>
              <a:t>def</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get</a:t>
            </a:r>
            <a:r>
              <a:rPr lang="en-US" sz="1600" dirty="0">
                <a:solidFill>
                  <a:srgbClr val="000000"/>
                </a:solidFill>
                <a:latin typeface="Courier" charset="0"/>
                <a:ea typeface="Courier" charset="0"/>
                <a:cs typeface="Courier" charset="0"/>
              </a:rPr>
              <a:t>(self, request):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msg</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request.session.get</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msg</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False</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if</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msg</a:t>
            </a:r>
            <a:r>
              <a:rPr lang="en-US" sz="1600" dirty="0">
                <a:solidFill>
                  <a:srgbClr val="000000"/>
                </a:solidFill>
                <a:latin typeface="Courier" charset="0"/>
                <a:ea typeface="Courier" charset="0"/>
                <a:cs typeface="Courier" charset="0"/>
              </a:rPr>
              <a:t> ) : </a:t>
            </a:r>
            <a:r>
              <a:rPr lang="en-US" sz="1600" dirty="0">
                <a:solidFill>
                  <a:srgbClr val="C1651C"/>
                </a:solidFill>
                <a:latin typeface="Courier" charset="0"/>
                <a:ea typeface="Courier" charset="0"/>
                <a:cs typeface="Courier" charset="0"/>
              </a:rPr>
              <a:t>del</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request.session</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msg</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return</a:t>
            </a:r>
            <a:r>
              <a:rPr lang="en-US" sz="1600" dirty="0">
                <a:solidFill>
                  <a:srgbClr val="000000"/>
                </a:solidFill>
                <a:latin typeface="Courier" charset="0"/>
                <a:ea typeface="Courier" charset="0"/>
                <a:cs typeface="Courier" charset="0"/>
              </a:rPr>
              <a:t> render(request, </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getpost</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guess.html</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'message'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msg</a:t>
            </a:r>
            <a:r>
              <a:rPr lang="en-US" sz="1600" dirty="0">
                <a:solidFill>
                  <a:srgbClr val="000000"/>
                </a:solidFill>
                <a:latin typeface="Courier" charset="0"/>
                <a:ea typeface="Courier" charset="0"/>
                <a:cs typeface="Courier" charset="0"/>
              </a:rPr>
              <a:t> })</a:t>
            </a:r>
          </a:p>
          <a:p>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en-US" sz="1600" dirty="0" err="1">
                <a:solidFill>
                  <a:srgbClr val="C1651C"/>
                </a:solidFill>
                <a:latin typeface="Courier" charset="0"/>
                <a:ea typeface="Courier" charset="0"/>
                <a:cs typeface="Courier" charset="0"/>
              </a:rPr>
              <a:t>def</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post</a:t>
            </a:r>
            <a:r>
              <a:rPr lang="en-US" sz="1600" dirty="0">
                <a:solidFill>
                  <a:srgbClr val="000000"/>
                </a:solidFill>
                <a:latin typeface="Courier" charset="0"/>
                <a:ea typeface="Courier" charset="0"/>
                <a:cs typeface="Courier" charset="0"/>
              </a:rPr>
              <a:t>(self, request):</a:t>
            </a:r>
          </a:p>
          <a:p>
            <a:r>
              <a:rPr lang="en-US" sz="1600" dirty="0">
                <a:solidFill>
                  <a:srgbClr val="000000"/>
                </a:solidFill>
                <a:latin typeface="Courier" charset="0"/>
                <a:ea typeface="Courier" charset="0"/>
                <a:cs typeface="Courier" charset="0"/>
              </a:rPr>
              <a:t>        guess = </a:t>
            </a:r>
            <a:r>
              <a:rPr lang="en-US" sz="1600" dirty="0" err="1">
                <a:solidFill>
                  <a:srgbClr val="000000"/>
                </a:solidFill>
                <a:latin typeface="Courier" charset="0"/>
                <a:ea typeface="Courier" charset="0"/>
                <a:cs typeface="Courier" charset="0"/>
              </a:rPr>
              <a:t>request.POST.get</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'guess'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msg</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checkguess</a:t>
            </a:r>
            <a:r>
              <a:rPr lang="en-US" sz="1600" dirty="0">
                <a:solidFill>
                  <a:srgbClr val="000000"/>
                </a:solidFill>
                <a:latin typeface="Courier" charset="0"/>
                <a:ea typeface="Courier" charset="0"/>
                <a:cs typeface="Courier" charset="0"/>
              </a:rPr>
              <a:t>(guess)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request.session</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a:t>
            </a:r>
            <a:r>
              <a:rPr lang="en-US" sz="1600" dirty="0" err="1">
                <a:solidFill>
                  <a:srgbClr val="B42419"/>
                </a:solidFill>
                <a:latin typeface="Courier" charset="0"/>
                <a:ea typeface="Courier" charset="0"/>
                <a:cs typeface="Courier" charset="0"/>
              </a:rPr>
              <a:t>msg</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msg</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return</a:t>
            </a:r>
            <a:r>
              <a:rPr lang="en-US" sz="1600" dirty="0">
                <a:solidFill>
                  <a:srgbClr val="000000"/>
                </a:solidFill>
                <a:latin typeface="Courier" charset="0"/>
                <a:ea typeface="Courier" charset="0"/>
                <a:cs typeface="Courier" charset="0"/>
              </a:rPr>
              <a:t> redirect(</a:t>
            </a:r>
            <a:r>
              <a:rPr lang="en-US" sz="1600" dirty="0" err="1">
                <a:solidFill>
                  <a:srgbClr val="000000"/>
                </a:solidFill>
                <a:latin typeface="Courier" charset="0"/>
                <a:ea typeface="Courier" charset="0"/>
                <a:cs typeface="Courier" charset="0"/>
              </a:rPr>
              <a:t>request.path</a:t>
            </a:r>
            <a:r>
              <a:rPr lang="en-US" sz="1600" dirty="0">
                <a:solidFill>
                  <a:srgbClr val="000000"/>
                </a:solidFill>
                <a:latin typeface="Courier" charset="0"/>
                <a:ea typeface="Courier" charset="0"/>
                <a:cs typeface="Courier" charset="0"/>
              </a:rPr>
              <a:t>)</a:t>
            </a:r>
            <a:endParaRPr lang="en-US" sz="1600" dirty="0">
              <a:latin typeface="Courier" charset="0"/>
              <a:ea typeface="Courier" charset="0"/>
              <a:cs typeface="Courier" charset="0"/>
            </a:endParaRPr>
          </a:p>
        </p:txBody>
      </p:sp>
      <p:sp>
        <p:nvSpPr>
          <p:cNvPr id="3" name="Rectangle 2"/>
          <p:cNvSpPr/>
          <p:nvPr/>
        </p:nvSpPr>
        <p:spPr>
          <a:xfrm>
            <a:off x="7926399" y="3059373"/>
            <a:ext cx="3117841" cy="369332"/>
          </a:xfrm>
          <a:prstGeom prst="rect">
            <a:avLst/>
          </a:prstGeom>
        </p:spPr>
        <p:txBody>
          <a:bodyPr wrap="none">
            <a:spAutoFit/>
          </a:bodyPr>
          <a:lstStyle/>
          <a:p>
            <a:r>
              <a:rPr lang="en-US" dirty="0" smtClean="0">
                <a:solidFill>
                  <a:srgbClr val="0500FF"/>
                </a:solidFill>
                <a:ea typeface="Courier" charset="0"/>
                <a:cs typeface="Courier" charset="0"/>
              </a:rPr>
              <a:t>dj4e-samples/</a:t>
            </a:r>
            <a:r>
              <a:rPr lang="en-US" dirty="0" err="1" smtClean="0">
                <a:solidFill>
                  <a:srgbClr val="0500FF"/>
                </a:solidFill>
                <a:ea typeface="Courier" charset="0"/>
                <a:cs typeface="Courier" charset="0"/>
              </a:rPr>
              <a:t>getpost</a:t>
            </a:r>
            <a:r>
              <a:rPr lang="en-US" dirty="0" smtClean="0">
                <a:solidFill>
                  <a:srgbClr val="0500FF"/>
                </a:solidFill>
                <a:ea typeface="Courier" charset="0"/>
                <a:cs typeface="Courier" charset="0"/>
              </a:rPr>
              <a:t>/</a:t>
            </a:r>
            <a:r>
              <a:rPr lang="en-US" dirty="0" err="1" smtClean="0">
                <a:solidFill>
                  <a:srgbClr val="0500FF"/>
                </a:solidFill>
                <a:ea typeface="Courier" charset="0"/>
                <a:cs typeface="Courier" charset="0"/>
              </a:rPr>
              <a:t>views.py</a:t>
            </a:r>
            <a:endParaRPr lang="en-US" dirty="0">
              <a:solidFill>
                <a:srgbClr val="0500FF"/>
              </a:solidFill>
              <a:ea typeface="Courier" charset="0"/>
              <a:cs typeface="Courier" charset="0"/>
            </a:endParaRPr>
          </a:p>
        </p:txBody>
      </p:sp>
      <p:sp>
        <p:nvSpPr>
          <p:cNvPr id="4" name="Title 3"/>
          <p:cNvSpPr>
            <a:spLocks noGrp="1"/>
          </p:cNvSpPr>
          <p:nvPr>
            <p:ph type="title"/>
          </p:nvPr>
        </p:nvSpPr>
        <p:spPr/>
        <p:txBody>
          <a:bodyPr/>
          <a:lstStyle/>
          <a:p>
            <a:r>
              <a:rPr lang="en-US" dirty="0" smtClean="0"/>
              <a:t>The response to a POST must be a redirect</a:t>
            </a:r>
            <a:endParaRPr lang="en-US" dirty="0"/>
          </a:p>
        </p:txBody>
      </p:sp>
      <p:sp>
        <p:nvSpPr>
          <p:cNvPr id="5" name="Content Placeholder 4"/>
          <p:cNvSpPr>
            <a:spLocks noGrp="1"/>
          </p:cNvSpPr>
          <p:nvPr>
            <p:ph idx="1"/>
          </p:nvPr>
        </p:nvSpPr>
        <p:spPr/>
        <p:txBody>
          <a:bodyPr/>
          <a:lstStyle/>
          <a:p>
            <a:r>
              <a:rPr lang="en-US" dirty="0" smtClean="0"/>
              <a:t>Pass data to the GET </a:t>
            </a:r>
            <a:r>
              <a:rPr lang="mr-IN" dirty="0" smtClean="0"/>
              <a:t>–</a:t>
            </a:r>
            <a:r>
              <a:rPr lang="en-US" dirty="0" smtClean="0"/>
              <a:t> "flash message pattern"</a:t>
            </a:r>
          </a:p>
          <a:p>
            <a:r>
              <a:rPr lang="en-US" dirty="0" smtClean="0"/>
              <a:t>Session can be used for flash messages</a:t>
            </a:r>
            <a:endParaRPr lang="en-US" dirty="0"/>
          </a:p>
        </p:txBody>
      </p:sp>
    </p:spTree>
    <p:extLst>
      <p:ext uri="{BB962C8B-B14F-4D97-AF65-F5344CB8AC3E}">
        <p14:creationId xmlns:p14="http://schemas.microsoft.com/office/powerpoint/2010/main" val="1284218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support for forms</a:t>
            </a:r>
            <a:endParaRPr lang="en-US" dirty="0"/>
          </a:p>
        </p:txBody>
      </p:sp>
      <p:sp>
        <p:nvSpPr>
          <p:cNvPr id="3" name="Text Placeholder 2"/>
          <p:cNvSpPr>
            <a:spLocks noGrp="1"/>
          </p:cNvSpPr>
          <p:nvPr>
            <p:ph type="body" idx="1"/>
          </p:nvPr>
        </p:nvSpPr>
        <p:spPr/>
        <p:txBody>
          <a:bodyPr/>
          <a:lstStyle/>
          <a:p>
            <a:r>
              <a:rPr lang="en-US" dirty="0"/>
              <a:t>https://samples.dj4e.com/form/</a:t>
            </a:r>
            <a:endParaRPr lang="en-US" dirty="0" smtClean="0"/>
          </a:p>
          <a:p>
            <a:r>
              <a:rPr lang="en-US" dirty="0"/>
              <a:t>https://</a:t>
            </a:r>
            <a:r>
              <a:rPr lang="en-US" dirty="0" err="1"/>
              <a:t>docs.djangoproject.com</a:t>
            </a:r>
            <a:r>
              <a:rPr lang="en-US" dirty="0"/>
              <a:t>/</a:t>
            </a:r>
            <a:r>
              <a:rPr lang="en-US" dirty="0" err="1"/>
              <a:t>en</a:t>
            </a:r>
            <a:r>
              <a:rPr lang="en-US" dirty="0"/>
              <a:t>/2.2/topics/forms</a:t>
            </a:r>
            <a:r>
              <a:rPr lang="en-US" dirty="0" smtClean="0"/>
              <a:t>/</a:t>
            </a:r>
          </a:p>
          <a:p>
            <a:r>
              <a:rPr lang="en-US" dirty="0"/>
              <a:t>https://</a:t>
            </a:r>
            <a:r>
              <a:rPr lang="en-US" dirty="0" err="1"/>
              <a:t>github.com</a:t>
            </a:r>
            <a:r>
              <a:rPr lang="en-US" dirty="0"/>
              <a:t>/csev/dj4e-samples/tree/master/form</a:t>
            </a:r>
            <a:endParaRPr lang="en-US" dirty="0"/>
          </a:p>
        </p:txBody>
      </p:sp>
    </p:spTree>
    <p:extLst>
      <p:ext uri="{BB962C8B-B14F-4D97-AF65-F5344CB8AC3E}">
        <p14:creationId xmlns:p14="http://schemas.microsoft.com/office/powerpoint/2010/main" val="4648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Utility Code </a:t>
            </a:r>
            <a:r>
              <a:rPr lang="mr-IN" dirty="0" smtClean="0"/>
              <a:t>–</a:t>
            </a:r>
            <a:r>
              <a:rPr lang="en-US" dirty="0" smtClean="0"/>
              <a:t> Dump a Dictionary</a:t>
            </a:r>
            <a:endParaRPr lang="en-US" dirty="0"/>
          </a:p>
        </p:txBody>
      </p:sp>
      <p:sp>
        <p:nvSpPr>
          <p:cNvPr id="5" name="Rectangle 4"/>
          <p:cNvSpPr/>
          <p:nvPr/>
        </p:nvSpPr>
        <p:spPr>
          <a:xfrm>
            <a:off x="838200" y="1690688"/>
            <a:ext cx="10820400" cy="2862322"/>
          </a:xfrm>
          <a:prstGeom prst="rect">
            <a:avLst/>
          </a:prstGeom>
          <a:solidFill>
            <a:schemeClr val="tx1"/>
          </a:solidFill>
        </p:spPr>
        <p:txBody>
          <a:bodyPr wrap="square">
            <a:spAutoFit/>
          </a:bodyPr>
          <a:lstStyle/>
          <a:p>
            <a:r>
              <a:rPr lang="en-US" dirty="0" smtClean="0">
                <a:solidFill>
                  <a:srgbClr val="C1651C"/>
                </a:solidFill>
                <a:latin typeface="Courier" charset="0"/>
                <a:ea typeface="Courier" charset="0"/>
                <a:cs typeface="Courier" charset="0"/>
              </a:rPr>
              <a:t># Call as </a:t>
            </a:r>
            <a:r>
              <a:rPr lang="en-US" dirty="0" err="1" smtClean="0">
                <a:solidFill>
                  <a:srgbClr val="C1651C"/>
                </a:solidFill>
                <a:latin typeface="Courier" charset="0"/>
                <a:ea typeface="Courier" charset="0"/>
                <a:cs typeface="Courier" charset="0"/>
              </a:rPr>
              <a:t>dumpdata</a:t>
            </a:r>
            <a:r>
              <a:rPr lang="en-US" dirty="0" smtClean="0">
                <a:solidFill>
                  <a:srgbClr val="C1651C"/>
                </a:solidFill>
                <a:latin typeface="Courier" charset="0"/>
                <a:ea typeface="Courier" charset="0"/>
                <a:cs typeface="Courier" charset="0"/>
              </a:rPr>
              <a:t>('GET', </a:t>
            </a:r>
            <a:r>
              <a:rPr lang="en-US" dirty="0" err="1" smtClean="0">
                <a:solidFill>
                  <a:srgbClr val="C1651C"/>
                </a:solidFill>
                <a:latin typeface="Courier" charset="0"/>
                <a:ea typeface="Courier" charset="0"/>
                <a:cs typeface="Courier" charset="0"/>
              </a:rPr>
              <a:t>request.GET</a:t>
            </a:r>
            <a:r>
              <a:rPr lang="en-US" dirty="0" smtClean="0">
                <a:solidFill>
                  <a:srgbClr val="C1651C"/>
                </a:solidFill>
                <a:latin typeface="Courier" charset="0"/>
                <a:ea typeface="Courier" charset="0"/>
                <a:cs typeface="Courier" charset="0"/>
              </a:rPr>
              <a:t>)</a:t>
            </a:r>
          </a:p>
          <a:p>
            <a:endParaRPr lang="en-US" dirty="0" smtClean="0">
              <a:solidFill>
                <a:srgbClr val="C1651C"/>
              </a:solidFill>
              <a:latin typeface="Courier" charset="0"/>
              <a:ea typeface="Courier" charset="0"/>
              <a:cs typeface="Courier" charset="0"/>
            </a:endParaRPr>
          </a:p>
          <a:p>
            <a:r>
              <a:rPr lang="en-US" dirty="0" err="1" smtClean="0">
                <a:solidFill>
                  <a:srgbClr val="C1651C"/>
                </a:solidFill>
                <a:latin typeface="Courier" charset="0"/>
                <a:ea typeface="Courier" charset="0"/>
                <a:cs typeface="Courier" charset="0"/>
              </a:rPr>
              <a:t>def</a:t>
            </a:r>
            <a:r>
              <a:rPr lang="en-US" dirty="0" smtClean="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dumpdata</a:t>
            </a:r>
            <a:r>
              <a:rPr lang="en-US" dirty="0">
                <a:solidFill>
                  <a:srgbClr val="000000"/>
                </a:solidFill>
                <a:latin typeface="Courier" charset="0"/>
                <a:ea typeface="Courier" charset="0"/>
                <a:cs typeface="Courier" charset="0"/>
              </a:rPr>
              <a:t>(place, data)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retval</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err="1">
                <a:solidFill>
                  <a:srgbClr val="C1651C"/>
                </a:solidFill>
                <a:latin typeface="Courier" charset="0"/>
                <a:ea typeface="Courier" charset="0"/>
                <a:cs typeface="Courier" charset="0"/>
              </a:rPr>
              <a:t>if</a:t>
            </a:r>
            <a:r>
              <a:rPr lang="mr-IN" dirty="0">
                <a:solidFill>
                  <a:srgbClr val="000000"/>
                </a:solidFill>
                <a:latin typeface="Courier" charset="0"/>
                <a:ea typeface="Courier" charset="0"/>
                <a:cs typeface="Courier" charset="0"/>
              </a:rPr>
              <a:t> </a:t>
            </a:r>
            <a:r>
              <a:rPr lang="mr-IN" dirty="0" err="1">
                <a:solidFill>
                  <a:srgbClr val="2EAEBB"/>
                </a:solidFill>
                <a:latin typeface="Courier" charset="0"/>
                <a:ea typeface="Courier" charset="0"/>
                <a:cs typeface="Courier" charset="0"/>
              </a:rPr>
              <a:t>len</a:t>
            </a:r>
            <a:r>
              <a:rPr lang="mr-IN" dirty="0">
                <a:solidFill>
                  <a:srgbClr val="000000"/>
                </a:solidFill>
                <a:latin typeface="Courier" charset="0"/>
                <a:ea typeface="Courier" charset="0"/>
                <a:cs typeface="Courier" charset="0"/>
              </a:rPr>
              <a:t>(</a:t>
            </a:r>
            <a:r>
              <a:rPr lang="mr-IN" dirty="0" err="1">
                <a:solidFill>
                  <a:srgbClr val="000000"/>
                </a:solidFill>
                <a:latin typeface="Courier" charset="0"/>
                <a:ea typeface="Courier" charset="0"/>
                <a:cs typeface="Courier" charset="0"/>
              </a:rPr>
              <a:t>data</a:t>
            </a:r>
            <a:r>
              <a:rPr lang="mr-IN" dirty="0">
                <a:solidFill>
                  <a:srgbClr val="000000"/>
                </a:solidFill>
                <a:latin typeface="Courier" charset="0"/>
                <a:ea typeface="Courier" charset="0"/>
                <a:cs typeface="Courier" charset="0"/>
              </a:rPr>
              <a:t>) &gt; </a:t>
            </a:r>
            <a:r>
              <a:rPr lang="mr-IN" dirty="0">
                <a:solidFill>
                  <a:srgbClr val="B42419"/>
                </a:solidFill>
                <a:latin typeface="Courier" charset="0"/>
                <a:ea typeface="Courier" charset="0"/>
                <a:cs typeface="Courier" charset="0"/>
              </a:rPr>
              <a:t>0</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retval</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'&lt;</a:t>
            </a:r>
            <a:r>
              <a:rPr lang="mr-IN" dirty="0" err="1">
                <a:solidFill>
                  <a:srgbClr val="B42419"/>
                </a:solidFill>
                <a:latin typeface="Courier" charset="0"/>
                <a:ea typeface="Courier" charset="0"/>
                <a:cs typeface="Courier" charset="0"/>
              </a:rPr>
              <a:t>p</a:t>
            </a:r>
            <a:r>
              <a:rPr lang="mr-IN" dirty="0">
                <a:solidFill>
                  <a:srgbClr val="B42419"/>
                </a:solidFill>
                <a:latin typeface="Courier" charset="0"/>
                <a:ea typeface="Courier" charset="0"/>
                <a:cs typeface="Courier" charset="0"/>
              </a:rPr>
              <a:t>&gt;</a:t>
            </a:r>
            <a:r>
              <a:rPr lang="mr-IN" dirty="0" err="1">
                <a:solidFill>
                  <a:srgbClr val="B42419"/>
                </a:solidFill>
                <a:latin typeface="Courier" charset="0"/>
                <a:ea typeface="Courier" charset="0"/>
                <a:cs typeface="Courier" charset="0"/>
              </a:rPr>
              <a:t>Incoming</a:t>
            </a:r>
            <a:r>
              <a:rPr lang="mr-IN" dirty="0">
                <a:solidFill>
                  <a:srgbClr val="B42419"/>
                </a:solidFill>
                <a:latin typeface="Courier" charset="0"/>
                <a:ea typeface="Courier" charset="0"/>
                <a:cs typeface="Courier" charset="0"/>
              </a:rPr>
              <a:t> '</a:t>
            </a:r>
            <a:r>
              <a:rPr lang="mr-IN" dirty="0">
                <a:solidFill>
                  <a:srgbClr val="000000"/>
                </a:solidFill>
                <a:latin typeface="Courier" charset="0"/>
                <a:ea typeface="Courier" charset="0"/>
                <a:cs typeface="Courier" charset="0"/>
              </a:rPr>
              <a:t>+</a:t>
            </a:r>
            <a:r>
              <a:rPr lang="mr-IN" dirty="0" err="1">
                <a:solidFill>
                  <a:srgbClr val="000000"/>
                </a:solidFill>
                <a:latin typeface="Courier" charset="0"/>
                <a:ea typeface="Courier" charset="0"/>
                <a:cs typeface="Courier" charset="0"/>
              </a:rPr>
              <a:t>place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 </a:t>
            </a:r>
            <a:r>
              <a:rPr lang="mr-IN" dirty="0" err="1">
                <a:solidFill>
                  <a:srgbClr val="B42419"/>
                </a:solidFill>
                <a:latin typeface="Courier" charset="0"/>
                <a:ea typeface="Courier" charset="0"/>
                <a:cs typeface="Courier" charset="0"/>
              </a:rPr>
              <a:t>data</a:t>
            </a:r>
            <a:r>
              <a:rPr lang="mr-IN" dirty="0">
                <a:solidFill>
                  <a:srgbClr val="B42419"/>
                </a:solidFill>
                <a:latin typeface="Courier" charset="0"/>
                <a:ea typeface="Courier" charset="0"/>
                <a:cs typeface="Courier" charset="0"/>
              </a:rPr>
              <a:t>:&lt;</a:t>
            </a:r>
            <a:r>
              <a:rPr lang="mr-IN" dirty="0" err="1">
                <a:solidFill>
                  <a:srgbClr val="B42419"/>
                </a:solidFill>
                <a:latin typeface="Courier" charset="0"/>
                <a:ea typeface="Courier" charset="0"/>
                <a:cs typeface="Courier" charset="0"/>
              </a:rPr>
              <a:t>br</a:t>
            </a:r>
            <a:r>
              <a:rPr lang="mr-IN" dirty="0">
                <a:solidFill>
                  <a:srgbClr val="B42419"/>
                </a:solidFill>
                <a:latin typeface="Courier" charset="0"/>
                <a:ea typeface="Courier" charset="0"/>
                <a:cs typeface="Courier" charset="0"/>
              </a:rPr>
              <a:t>/&gt;</a:t>
            </a:r>
            <a:r>
              <a:rPr lang="mr-IN" dirty="0">
                <a:solidFill>
                  <a:srgbClr val="C814C9"/>
                </a:solidFill>
                <a:latin typeface="Courier" charset="0"/>
                <a:ea typeface="Courier" charset="0"/>
                <a:cs typeface="Courier" charset="0"/>
              </a:rPr>
              <a:t>\</a:t>
            </a:r>
            <a:r>
              <a:rPr lang="mr-IN" dirty="0" err="1">
                <a:solidFill>
                  <a:srgbClr val="C814C9"/>
                </a:solidFill>
                <a:latin typeface="Courier" charset="0"/>
                <a:ea typeface="Courier" charset="0"/>
                <a:cs typeface="Courier" charset="0"/>
              </a:rPr>
              <a:t>n</a:t>
            </a:r>
            <a:r>
              <a:rPr lang="mr-IN" dirty="0">
                <a:solidFill>
                  <a:srgbClr val="B42419"/>
                </a:solidFill>
                <a:latin typeface="Courier" charset="0"/>
                <a:ea typeface="Courier" charset="0"/>
                <a:cs typeface="Courier" charset="0"/>
              </a:rPr>
              <a: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for</a:t>
            </a:r>
            <a:r>
              <a:rPr lang="en-US" dirty="0">
                <a:solidFill>
                  <a:srgbClr val="000000"/>
                </a:solidFill>
                <a:latin typeface="Courier" charset="0"/>
                <a:ea typeface="Courier" charset="0"/>
                <a:cs typeface="Courier" charset="0"/>
              </a:rPr>
              <a:t> key, value </a:t>
            </a:r>
            <a:r>
              <a:rPr lang="en-US" dirty="0">
                <a:solidFill>
                  <a:srgbClr val="C1651C"/>
                </a:solidFill>
                <a:latin typeface="Courier" charset="0"/>
                <a:ea typeface="Courier" charset="0"/>
                <a:cs typeface="Courier" charset="0"/>
              </a:rPr>
              <a:t>in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data.items</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retval</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html.escape</a:t>
            </a:r>
            <a:r>
              <a:rPr lang="mr-IN" dirty="0">
                <a:solidFill>
                  <a:srgbClr val="000000"/>
                </a:solidFill>
                <a:latin typeface="Courier" charset="0"/>
                <a:ea typeface="Courier" charset="0"/>
                <a:cs typeface="Courier" charset="0"/>
              </a:rPr>
              <a:t>(</a:t>
            </a:r>
            <a:r>
              <a:rPr lang="mr-IN" dirty="0" err="1">
                <a:solidFill>
                  <a:srgbClr val="000000"/>
                </a:solidFill>
                <a:latin typeface="Courier" charset="0"/>
                <a:ea typeface="Courier" charset="0"/>
                <a:cs typeface="Courier" charset="0"/>
              </a:rPr>
              <a:t>key</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html.escape</a:t>
            </a:r>
            <a:r>
              <a:rPr lang="mr-IN" dirty="0">
                <a:solidFill>
                  <a:srgbClr val="000000"/>
                </a:solidFill>
                <a:latin typeface="Courier" charset="0"/>
                <a:ea typeface="Courier" charset="0"/>
                <a:cs typeface="Courier" charset="0"/>
              </a:rPr>
              <a:t>(</a:t>
            </a:r>
            <a:r>
              <a:rPr lang="mr-IN" dirty="0" err="1">
                <a:solidFill>
                  <a:srgbClr val="000000"/>
                </a:solidFill>
                <a:latin typeface="Courier" charset="0"/>
                <a:ea typeface="Courier" charset="0"/>
                <a:cs typeface="Courier" charset="0"/>
              </a:rPr>
              <a:t>value</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'&lt;/</a:t>
            </a:r>
            <a:r>
              <a:rPr lang="mr-IN" dirty="0" err="1">
                <a:solidFill>
                  <a:srgbClr val="B42419"/>
                </a:solidFill>
                <a:latin typeface="Courier" charset="0"/>
                <a:ea typeface="Courier" charset="0"/>
                <a:cs typeface="Courier" charset="0"/>
              </a:rPr>
              <a:t>br</a:t>
            </a:r>
            <a:r>
              <a:rPr lang="mr-IN" dirty="0">
                <a:solidFill>
                  <a:srgbClr val="B42419"/>
                </a:solidFill>
                <a:latin typeface="Courier" charset="0"/>
                <a:ea typeface="Courier" charset="0"/>
                <a:cs typeface="Courier" charset="0"/>
              </a:rPr>
              <a:t>&gt;</a:t>
            </a:r>
            <a:r>
              <a:rPr lang="mr-IN" dirty="0">
                <a:solidFill>
                  <a:srgbClr val="C814C9"/>
                </a:solidFill>
                <a:latin typeface="Courier" charset="0"/>
                <a:ea typeface="Courier" charset="0"/>
                <a:cs typeface="Courier" charset="0"/>
              </a:rPr>
              <a:t>\</a:t>
            </a:r>
            <a:r>
              <a:rPr lang="mr-IN" dirty="0" err="1">
                <a:solidFill>
                  <a:srgbClr val="C814C9"/>
                </a:solidFill>
                <a:latin typeface="Courier" charset="0"/>
                <a:ea typeface="Courier" charset="0"/>
                <a:cs typeface="Courier" charset="0"/>
              </a:rPr>
              <a:t>n</a:t>
            </a:r>
            <a:r>
              <a:rPr lang="mr-IN" dirty="0">
                <a:solidFill>
                  <a:srgbClr val="B42419"/>
                </a:solidFill>
                <a:latin typeface="Courier" charset="0"/>
                <a:ea typeface="Courier" charset="0"/>
                <a:cs typeface="Courier" charset="0"/>
              </a:rPr>
              <a: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retval</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'&lt;/</a:t>
            </a:r>
            <a:r>
              <a:rPr lang="mr-IN" dirty="0" err="1">
                <a:solidFill>
                  <a:srgbClr val="B42419"/>
                </a:solidFill>
                <a:latin typeface="Courier" charset="0"/>
                <a:ea typeface="Courier" charset="0"/>
                <a:cs typeface="Courier" charset="0"/>
              </a:rPr>
              <a:t>p</a:t>
            </a:r>
            <a:r>
              <a:rPr lang="mr-IN" dirty="0">
                <a:solidFill>
                  <a:srgbClr val="B42419"/>
                </a:solidFill>
                <a:latin typeface="Courier" charset="0"/>
                <a:ea typeface="Courier" charset="0"/>
                <a:cs typeface="Courier" charset="0"/>
              </a:rPr>
              <a:t>&gt;</a:t>
            </a:r>
            <a:r>
              <a:rPr lang="mr-IN" dirty="0">
                <a:solidFill>
                  <a:srgbClr val="C814C9"/>
                </a:solidFill>
                <a:latin typeface="Courier" charset="0"/>
                <a:ea typeface="Courier" charset="0"/>
                <a:cs typeface="Courier" charset="0"/>
              </a:rPr>
              <a:t>\</a:t>
            </a:r>
            <a:r>
              <a:rPr lang="mr-IN" dirty="0" err="1">
                <a:solidFill>
                  <a:srgbClr val="C814C9"/>
                </a:solidFill>
                <a:latin typeface="Courier" charset="0"/>
                <a:ea typeface="Courier" charset="0"/>
                <a:cs typeface="Courier" charset="0"/>
              </a:rPr>
              <a:t>n</a:t>
            </a:r>
            <a:r>
              <a:rPr lang="mr-IN" dirty="0">
                <a:solidFill>
                  <a:srgbClr val="B42419"/>
                </a:solidFill>
                <a:latin typeface="Courier" charset="0"/>
                <a:ea typeface="Courier" charset="0"/>
                <a:cs typeface="Courier" charset="0"/>
              </a:rPr>
              <a: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retval</a:t>
            </a:r>
            <a:endParaRPr lang="en-US" dirty="0">
              <a:latin typeface="Courier" charset="0"/>
              <a:ea typeface="Courier" charset="0"/>
              <a:cs typeface="Courier" charset="0"/>
            </a:endParaRPr>
          </a:p>
        </p:txBody>
      </p:sp>
      <p:sp>
        <p:nvSpPr>
          <p:cNvPr id="6" name="Rectangle 5"/>
          <p:cNvSpPr/>
          <p:nvPr/>
        </p:nvSpPr>
        <p:spPr>
          <a:xfrm>
            <a:off x="838200" y="4860161"/>
            <a:ext cx="3117841"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getpost</a:t>
            </a:r>
            <a:r>
              <a:rPr lang="en-US" dirty="0" smtClean="0">
                <a:solidFill>
                  <a:srgbClr val="FFFF00"/>
                </a:solidFill>
              </a:rPr>
              <a:t>/</a:t>
            </a:r>
            <a:r>
              <a:rPr lang="en-US" dirty="0" err="1" smtClean="0">
                <a:solidFill>
                  <a:srgbClr val="FFFF00"/>
                </a:solidFill>
              </a:rPr>
              <a:t>views.py</a:t>
            </a:r>
            <a:endParaRPr lang="en-US" dirty="0">
              <a:solidFill>
                <a:srgbClr val="FFFF00"/>
              </a:solidFill>
            </a:endParaRPr>
          </a:p>
        </p:txBody>
      </p:sp>
    </p:spTree>
    <p:extLst>
      <p:ext uri="{BB962C8B-B14F-4D97-AF65-F5344CB8AC3E}">
        <p14:creationId xmlns:p14="http://schemas.microsoft.com/office/powerpoint/2010/main" val="169143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Django's role in forms  (DRY)</a:t>
            </a:r>
            <a:endParaRPr lang="en-US" dirty="0"/>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/2.2/topics/forms/#</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a:t>
            </a:r>
            <a:r>
              <a:rPr lang="en-US" sz="1900" dirty="0" smtClean="0">
                <a:solidFill>
                  <a:srgbClr val="09442A"/>
                </a:solidFill>
              </a:rPr>
              <a:t>processing. Django’s </a:t>
            </a:r>
            <a:r>
              <a:rPr lang="en-US" sz="1900" dirty="0">
                <a:solidFill>
                  <a:srgbClr val="09442A"/>
                </a:solidFill>
              </a:rPr>
              <a:t>form functionality can simplify and automate vast portions of this work, and can also do it more securely than most programmers would be able to do in code they wrote themselves</a:t>
            </a:r>
            <a:r>
              <a:rPr lang="en-US" sz="1900" dirty="0" smtClean="0">
                <a:solidFill>
                  <a:srgbClr val="09442A"/>
                </a:solidFill>
              </a:rPr>
              <a:t>.</a:t>
            </a:r>
          </a:p>
          <a:p>
            <a:endParaRPr lang="en-US" sz="1900" dirty="0">
              <a:solidFill>
                <a:srgbClr val="09442A"/>
              </a:solidFill>
            </a:endParaRPr>
          </a:p>
          <a:p>
            <a:r>
              <a:rPr lang="en-US" sz="1900" dirty="0">
                <a:solidFill>
                  <a:srgbClr val="09442A"/>
                </a:solidFill>
              </a:rPr>
              <a:t>Django handles three distinct parts of the work involved in forms</a:t>
            </a:r>
            <a:r>
              <a:rPr lang="en-US" sz="1900" dirty="0" smtClean="0">
                <a:solidFill>
                  <a:srgbClr val="09442A"/>
                </a:solidFill>
              </a:rPr>
              <a:t>:</a:t>
            </a:r>
            <a:endParaRPr lang="en-US" sz="1900" dirty="0">
              <a:solidFill>
                <a:srgbClr val="09442A"/>
              </a:solidFill>
            </a:endParaRP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a:t>
            </a:r>
            <a:r>
              <a:rPr lang="en-US" sz="1900" dirty="0" smtClean="0">
                <a:solidFill>
                  <a:srgbClr val="09442A"/>
                </a:solidFill>
              </a:rPr>
              <a:t>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want to build this from from scratch?</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2655887"/>
            <a:ext cx="8496300" cy="2489200"/>
          </a:xfrm>
          <a:prstGeom prst="rect">
            <a:avLst/>
          </a:prstGeom>
        </p:spPr>
      </p:pic>
      <p:sp>
        <p:nvSpPr>
          <p:cNvPr id="8" name="Rectangle 7"/>
          <p:cNvSpPr/>
          <p:nvPr/>
        </p:nvSpPr>
        <p:spPr>
          <a:xfrm>
            <a:off x="2946465" y="1988621"/>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Linux</a:t>
            </a:r>
            <a:endParaRPr lang="en-US" dirty="0"/>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Browser</a:t>
            </a:r>
            <a:endParaRPr lang="en-US" dirty="0"/>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smtClean="0"/>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smtClean="0">
                <a:solidFill>
                  <a:schemeClr val="tx1"/>
                </a:solidFill>
              </a:rPr>
              <a:t>Routing</a:t>
            </a:r>
            <a:endParaRPr lang="en-US">
              <a:solidFill>
                <a:schemeClr val="tx1"/>
              </a:solidFill>
            </a:endParaRP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Views</a:t>
            </a:r>
            <a:endParaRPr lang="en-US" dirty="0">
              <a:solidFill>
                <a:schemeClr val="bg1"/>
              </a:solidFill>
            </a:endParaRP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Templates</a:t>
            </a:r>
            <a:endParaRPr lang="en-US" dirty="0" smtClean="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N</a:t>
            </a:r>
          </a:p>
          <a:p>
            <a:pPr algn="ctr"/>
            <a:r>
              <a:rPr lang="en-US" dirty="0" smtClean="0"/>
              <a:t>G</a:t>
            </a:r>
          </a:p>
          <a:p>
            <a:pPr algn="ctr"/>
            <a:r>
              <a:rPr lang="en-US" dirty="0" smtClean="0"/>
              <a:t>I</a:t>
            </a:r>
          </a:p>
          <a:p>
            <a:pPr algn="ctr"/>
            <a:r>
              <a:rPr lang="en-US" dirty="0" smtClean="0"/>
              <a:t>N</a:t>
            </a:r>
            <a:br>
              <a:rPr lang="en-US" dirty="0" smtClean="0"/>
            </a:br>
            <a:r>
              <a:rPr lang="en-US" dirty="0" smtClean="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views.py</a:t>
            </a:r>
            <a:endParaRPr lang="en-US" dirty="0" smtClean="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Models</a:t>
            </a:r>
            <a:endParaRPr lang="en-US" dirty="0">
              <a:solidFill>
                <a:schemeClr val="tx1"/>
              </a:solidFill>
            </a:endParaRP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a:p>
            <a:pPr algn="ctr"/>
            <a:r>
              <a:rPr lang="en-US" dirty="0" smtClean="0"/>
              <a:t>O</a:t>
            </a:r>
          </a:p>
          <a:p>
            <a:pPr algn="ctr"/>
            <a:r>
              <a:rPr lang="en-US" dirty="0" smtClean="0"/>
              <a:t>M</a:t>
            </a:r>
            <a:endParaRPr lang="en-US" dirty="0"/>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Parse</a:t>
            </a:r>
          </a:p>
          <a:p>
            <a:pPr algn="ctr"/>
            <a:r>
              <a:rPr lang="en-US" dirty="0" smtClean="0">
                <a:solidFill>
                  <a:schemeClr val="tx1"/>
                </a:solidFill>
              </a:rPr>
              <a:t>Response</a:t>
            </a:r>
            <a:endParaRPr lang="en-US" dirty="0">
              <a:solidFill>
                <a:schemeClr val="tx1"/>
              </a:solidFill>
            </a:endParaRP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smtClean="0"/>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7368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 in FORMS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 Data Errors</a:t>
            </a:r>
            <a:endParaRPr lang="en-US" dirty="0"/>
          </a:p>
        </p:txBody>
      </p:sp>
      <p:sp>
        <p:nvSpPr>
          <p:cNvPr id="5" name="Content Placeholder 4"/>
          <p:cNvSpPr>
            <a:spLocks noGrp="1"/>
          </p:cNvSpPr>
          <p:nvPr>
            <p:ph idx="1"/>
          </p:nvPr>
        </p:nvSpPr>
        <p:spPr>
          <a:xfrm>
            <a:off x="838200" y="1825625"/>
            <a:ext cx="5067423" cy="4351338"/>
          </a:xfrm>
        </p:spPr>
        <p:txBody>
          <a:bodyPr/>
          <a:lstStyle/>
          <a:p>
            <a:r>
              <a:rPr lang="en-US" dirty="0" smtClean="0"/>
              <a:t>Sometimes there are validation rules when you are filling out a form.</a:t>
            </a:r>
          </a:p>
          <a:p>
            <a:r>
              <a:rPr lang="en-US" dirty="0" smtClean="0"/>
              <a:t>When you submit the form, the view code checks the data to see if there are errors</a:t>
            </a:r>
          </a:p>
          <a:p>
            <a:r>
              <a:rPr lang="en-US" dirty="0" smtClean="0"/>
              <a:t>If there are errors, data is not saved and the user is notified and often given a chance to edit and resubmit the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23" y="2026444"/>
            <a:ext cx="6781800" cy="3949700"/>
          </a:xfrm>
          <a:prstGeom prst="rect">
            <a:avLst/>
          </a:prstGeom>
        </p:spPr>
      </p:pic>
      <p:sp>
        <p:nvSpPr>
          <p:cNvPr id="2" name="Rectangle 1"/>
          <p:cNvSpPr/>
          <p:nvPr/>
        </p:nvSpPr>
        <p:spPr>
          <a:xfrm>
            <a:off x="7085783" y="843240"/>
            <a:ext cx="3964034" cy="369332"/>
          </a:xfrm>
          <a:prstGeom prst="rect">
            <a:avLst/>
          </a:prstGeom>
        </p:spPr>
        <p:txBody>
          <a:bodyPr wrap="none">
            <a:spAutoFit/>
          </a:bodyPr>
          <a:lstStyle/>
          <a:p>
            <a:r>
              <a:rPr lang="en-US">
                <a:solidFill>
                  <a:srgbClr val="FFFF00"/>
                </a:solidFill>
              </a:rPr>
              <a:t>https://samples.dj4e.com/form/validate</a:t>
            </a:r>
          </a:p>
        </p:txBody>
      </p:sp>
    </p:spTree>
    <p:extLst>
      <p:ext uri="{BB962C8B-B14F-4D97-AF65-F5344CB8AC3E}">
        <p14:creationId xmlns:p14="http://schemas.microsoft.com/office/powerpoint/2010/main" val="14052777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form validation</a:t>
            </a:r>
            <a:endParaRPr lang="en-US" dirty="0"/>
          </a:p>
        </p:txBody>
      </p:sp>
      <p:sp>
        <p:nvSpPr>
          <p:cNvPr id="5" name="TextBox 4"/>
          <p:cNvSpPr txBox="1"/>
          <p:nvPr/>
        </p:nvSpPr>
        <p:spPr>
          <a:xfrm>
            <a:off x="709539" y="2257424"/>
            <a:ext cx="10644261" cy="1754326"/>
          </a:xfrm>
          <a:prstGeom prst="rect">
            <a:avLst/>
          </a:prstGeom>
          <a:solidFill>
            <a:schemeClr val="tx1"/>
          </a:solidFill>
        </p:spPr>
        <p:txBody>
          <a:bodyPr wrap="non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r>
              <a:rPr lang="en-US" dirty="0" err="1" smtClean="0">
                <a:solidFill>
                  <a:srgbClr val="000000"/>
                </a:solidFill>
                <a:latin typeface="Menlo-Regular" charset="0"/>
              </a:rPr>
              <a:t>validators.MinLengthValidator</a:t>
            </a:r>
            <a:r>
              <a:rPr lang="en-US" dirty="0" smtClean="0">
                <a:solidFill>
                  <a:srgbClr val="000000"/>
                </a:solidFill>
                <a:latin typeface="Menlo-Regular" charset="0"/>
              </a:rPr>
              <a:t>(</a:t>
            </a:r>
            <a:r>
              <a:rPr lang="en-US" dirty="0" smtClean="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smtClean="0">
                <a:solidFill>
                  <a:srgbClr val="B42419"/>
                </a:solidFill>
                <a:latin typeface="Menlo-Regular" charset="0"/>
              </a:rPr>
              <a:t>"</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endParaRPr lang="en-US" dirty="0">
              <a:solidFill>
                <a:srgbClr val="000000"/>
              </a:solidFill>
              <a:latin typeface="Menlo-Regular" charset="0"/>
            </a:endParaRP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/2.1/ref/validators/</a:t>
            </a:r>
          </a:p>
        </p:txBody>
      </p:sp>
      <p:sp>
        <p:nvSpPr>
          <p:cNvPr id="6" name="Rectangle 5"/>
          <p:cNvSpPr/>
          <p:nvPr/>
        </p:nvSpPr>
        <p:spPr>
          <a:xfrm>
            <a:off x="7085783" y="843240"/>
            <a:ext cx="3964034" cy="369332"/>
          </a:xfrm>
          <a:prstGeom prst="rect">
            <a:avLst/>
          </a:prstGeom>
        </p:spPr>
        <p:txBody>
          <a:bodyPr wrap="none">
            <a:spAutoFit/>
          </a:bodyPr>
          <a:lstStyle/>
          <a:p>
            <a:r>
              <a:rPr lang="en-US">
                <a:solidFill>
                  <a:srgbClr val="FFFF00"/>
                </a:solidFill>
              </a:rPr>
              <a:t>https://samples.dj4e.com/form/validate</a:t>
            </a:r>
          </a:p>
        </p:txBody>
      </p:sp>
    </p:spTree>
    <p:extLst>
      <p:ext uri="{BB962C8B-B14F-4D97-AF65-F5344CB8AC3E}">
        <p14:creationId xmlns:p14="http://schemas.microsoft.com/office/powerpoint/2010/main" val="7523226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smtClean="0">
                <a:solidFill>
                  <a:srgbClr val="2EAEBB"/>
                </a:solidFill>
                <a:latin typeface="Courier" charset="0"/>
                <a:ea typeface="Courier" charset="0"/>
                <a:cs typeface="Courier" charset="0"/>
              </a:rPr>
              <a:t>Validate</a:t>
            </a:r>
            <a:r>
              <a:rPr lang="en-US" sz="1700" b="1" dirty="0" smtClean="0">
                <a:solidFill>
                  <a:srgbClr val="000000"/>
                </a:solidFill>
                <a:latin typeface="Courier" charset="0"/>
                <a:ea typeface="Courier" charset="0"/>
                <a:cs typeface="Courier" charset="0"/>
              </a:rPr>
              <a: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smtClean="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 Save the Data</a:t>
            </a:r>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a:t>
            </a:r>
            <a:r>
              <a:rPr lang="en-US" sz="1700" b="1" dirty="0" smtClean="0">
                <a:solidFill>
                  <a:srgbClr val="C1651C"/>
                </a:solidFill>
                <a:latin typeface="Courier" charset="0"/>
                <a:ea typeface="Courier" charset="0"/>
                <a:cs typeface="Courier" charset="0"/>
              </a:rPr>
              <a:t>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GET</a:t>
            </a:r>
            <a:endParaRPr lang="en-US">
              <a:solidFill>
                <a:schemeClr val="tx1"/>
              </a:solidFill>
            </a:endParaRP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8" name="Rectangle 7"/>
          <p:cNvSpPr/>
          <p:nvPr/>
        </p:nvSpPr>
        <p:spPr>
          <a:xfrm>
            <a:off x="1017236" y="5117308"/>
            <a:ext cx="2867836" cy="369332"/>
          </a:xfrm>
          <a:prstGeom prst="rect">
            <a:avLst/>
          </a:prstGeom>
        </p:spPr>
        <p:txBody>
          <a:bodyPr wrap="none">
            <a:spAutoFit/>
          </a:bodyPr>
          <a:lstStyle/>
          <a:p>
            <a:r>
              <a:rPr lang="en-US" dirty="0" smtClean="0">
                <a:solidFill>
                  <a:srgbClr val="FFFF00"/>
                </a:solidFill>
              </a:rPr>
              <a:t>dj4e-samples/form/</a:t>
            </a:r>
            <a:r>
              <a:rPr lang="en-US" dirty="0" err="1" smtClean="0">
                <a:solidFill>
                  <a:srgbClr val="FFFF00"/>
                </a:solidFill>
              </a:rPr>
              <a:t>views.py</a:t>
            </a:r>
            <a:endParaRPr lang="en-US" dirty="0">
              <a:solidFill>
                <a:srgbClr val="FFFF00"/>
              </a:solidFill>
            </a:endParaRPr>
          </a:p>
        </p:txBody>
      </p:sp>
    </p:spTree>
    <p:extLst>
      <p:ext uri="{BB962C8B-B14F-4D97-AF65-F5344CB8AC3E}">
        <p14:creationId xmlns:p14="http://schemas.microsoft.com/office/powerpoint/2010/main" val="1567798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 Save the </a:t>
            </a:r>
            <a:r>
              <a:rPr lang="en-US" sz="1600" b="1" dirty="0" smtClean="0">
                <a:solidFill>
                  <a:srgbClr val="000000"/>
                </a:solidFill>
                <a:latin typeface="Courier" charset="0"/>
                <a:ea typeface="Courier" charset="0"/>
                <a:cs typeface="Courier" charset="0"/>
              </a:rPr>
              <a:t>Data</a:t>
            </a:r>
            <a:br>
              <a:rPr lang="en-US" sz="1600" b="1" dirty="0" smtClean="0">
                <a:solidFill>
                  <a:srgbClr val="000000"/>
                </a:solidFill>
                <a:latin typeface="Courier" charset="0"/>
                <a:ea typeface="Courier" charset="0"/>
                <a:cs typeface="Courier" charset="0"/>
              </a:rPr>
            </a:br>
            <a:r>
              <a:rPr lang="en-US" sz="1600" b="1" dirty="0" smtClean="0">
                <a:solidFill>
                  <a:srgbClr val="000000"/>
                </a:solidFill>
                <a:latin typeface="Courier" charset="0"/>
                <a:ea typeface="Courier" charset="0"/>
                <a:cs typeface="Courier" charset="0"/>
              </a:rPr>
              <a:t> </a:t>
            </a:r>
            <a:r>
              <a:rPr lang="en-US" sz="1600" b="1" dirty="0" smtClean="0">
                <a:solidFill>
                  <a:srgbClr val="C1651C"/>
                </a:solidFill>
                <a:latin typeface="Courier" charset="0"/>
                <a:ea typeface="Courier" charset="0"/>
                <a:cs typeface="Courier" charset="0"/>
              </a:rPr>
              <a:t>       return</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sp>
        <p:nvSpPr>
          <p:cNvPr id="29" name="Rectangle 28"/>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a:t>
            </a:r>
            <a:endParaRPr lang="en-US" dirty="0">
              <a:solidFill>
                <a:schemeClr val="tx1"/>
              </a:solidFill>
            </a:endParaRPr>
          </a:p>
        </p:txBody>
      </p:sp>
      <p:sp>
        <p:nvSpPr>
          <p:cNvPr id="4" name="Freeform 3"/>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15" name="Rectangle 14"/>
          <p:cNvSpPr/>
          <p:nvPr/>
        </p:nvSpPr>
        <p:spPr>
          <a:xfrm>
            <a:off x="7560911" y="514003"/>
            <a:ext cx="2867836" cy="369332"/>
          </a:xfrm>
          <a:prstGeom prst="rect">
            <a:avLst/>
          </a:prstGeom>
        </p:spPr>
        <p:txBody>
          <a:bodyPr wrap="none">
            <a:spAutoFit/>
          </a:bodyPr>
          <a:lstStyle/>
          <a:p>
            <a:r>
              <a:rPr lang="en-US" dirty="0" smtClean="0">
                <a:solidFill>
                  <a:srgbClr val="FFFF00"/>
                </a:solidFill>
              </a:rPr>
              <a:t>dj4e-samples/form/</a:t>
            </a:r>
            <a:r>
              <a:rPr lang="en-US" dirty="0" err="1" smtClean="0">
                <a:solidFill>
                  <a:srgbClr val="FFFF00"/>
                </a:solidFill>
              </a:rPr>
              <a:t>views.py</a:t>
            </a:r>
            <a:endParaRPr lang="en-US" dirty="0">
              <a:solidFill>
                <a:srgbClr val="FFFF00"/>
              </a:solidFill>
            </a:endParaRPr>
          </a:p>
        </p:txBody>
      </p:sp>
    </p:spTree>
    <p:extLst>
      <p:ext uri="{BB962C8B-B14F-4D97-AF65-F5344CB8AC3E}">
        <p14:creationId xmlns:p14="http://schemas.microsoft.com/office/powerpoint/2010/main" val="11826231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smtClean="0">
                <a:solidFill>
                  <a:srgbClr val="000000"/>
                </a:solidFill>
                <a:latin typeface="Courier" charset="0"/>
                <a:ea typeface="Courier" charset="0"/>
                <a:cs typeface="Courier" charset="0"/>
              </a:rPr>
              <a:t>        # Save </a:t>
            </a:r>
            <a:r>
              <a:rPr lang="en-US" sz="1700" b="1" dirty="0">
                <a:solidFill>
                  <a:srgbClr val="000000"/>
                </a:solidFill>
                <a:latin typeface="Courier" charset="0"/>
                <a:ea typeface="Courier" charset="0"/>
                <a:cs typeface="Courier" charset="0"/>
              </a:rPr>
              <a:t>the Data</a:t>
            </a:r>
            <a:endParaRPr lang="en-US" sz="1700" b="1" dirty="0" smtClean="0">
              <a:solidFill>
                <a:srgbClr val="000000"/>
              </a:solidFill>
              <a:latin typeface="Courier" charset="0"/>
              <a:ea typeface="Courier" charset="0"/>
              <a:cs typeface="Courier" charset="0"/>
            </a:endParaRPr>
          </a:p>
          <a:p>
            <a:r>
              <a:rPr lang="en-US" sz="1700" b="1" dirty="0" smtClean="0">
                <a:solidFill>
                  <a:srgbClr val="C1651C"/>
                </a:solidFill>
                <a:latin typeface="Courier" charset="0"/>
                <a:ea typeface="Courier" charset="0"/>
                <a:cs typeface="Courier" charset="0"/>
              </a:rPr>
              <a:t>        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cxnSp>
        <p:nvCxnSpPr>
          <p:cNvPr id="21" name="Straight Arrow Connector 20"/>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Tree>
    <p:extLst>
      <p:ext uri="{BB962C8B-B14F-4D97-AF65-F5344CB8AC3E}">
        <p14:creationId xmlns:p14="http://schemas.microsoft.com/office/powerpoint/2010/main" val="6766288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smtClean="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smtClean="0"/>
              <a:t>HTML for Forms</a:t>
            </a:r>
          </a:p>
          <a:p>
            <a:pPr marL="385365">
              <a:defRPr/>
            </a:pPr>
            <a:r>
              <a:rPr lang="en-US" altLang="x-none" dirty="0" smtClean="0"/>
              <a:t>GET versus POST</a:t>
            </a:r>
          </a:p>
          <a:p>
            <a:pPr marL="385365">
              <a:defRPr/>
            </a:pPr>
            <a:r>
              <a:rPr lang="en-US" altLang="x-none" dirty="0" smtClean="0"/>
              <a:t>POST Redirect GET</a:t>
            </a:r>
          </a:p>
          <a:p>
            <a:pPr marL="385365">
              <a:defRPr/>
            </a:pPr>
            <a:r>
              <a:rPr lang="en-US" altLang="x-none" dirty="0" smtClean="0"/>
              <a:t>CSRF</a:t>
            </a:r>
          </a:p>
          <a:p>
            <a:pPr marL="385365">
              <a:defRPr/>
            </a:pPr>
            <a:r>
              <a:rPr lang="en-US" altLang="x-none" smtClean="0"/>
              <a:t>Form Validation</a:t>
            </a:r>
            <a:endParaRPr lang="en-US" altLang="x-none" dirty="0" smtClean="0"/>
          </a:p>
        </p:txBody>
      </p:sp>
    </p:spTree>
    <p:extLst>
      <p:ext uri="{BB962C8B-B14F-4D97-AF65-F5344CB8AC3E}">
        <p14:creationId xmlns:p14="http://schemas.microsoft.com/office/powerpoint/2010/main" val="1885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7314" y="660166"/>
            <a:ext cx="7515149" cy="2246769"/>
          </a:xfrm>
          <a:prstGeom prst="rect">
            <a:avLst/>
          </a:prstGeom>
          <a:solidFill>
            <a:schemeClr val="tx1"/>
          </a:solidFill>
        </p:spPr>
        <p:txBody>
          <a:bodyPr wrap="square" rtlCol="0">
            <a:spAutoFit/>
          </a:bodyPr>
          <a:lstStyle/>
          <a:p>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getform</a:t>
            </a:r>
            <a:r>
              <a:rPr lang="en-US" sz="1400" dirty="0">
                <a:solidFill>
                  <a:srgbClr val="000000"/>
                </a:solidFill>
                <a:latin typeface="Courier" charset="0"/>
                <a:ea typeface="Courier" charset="0"/>
                <a:cs typeface="Courier" charset="0"/>
              </a:rPr>
              <a:t>(request):</a:t>
            </a:r>
          </a:p>
          <a:p>
            <a:r>
              <a:rPr lang="en-US" sz="1400" dirty="0">
                <a:solidFill>
                  <a:srgbClr val="000000"/>
                </a:solidFill>
                <a:latin typeface="Courier" charset="0"/>
                <a:ea typeface="Courier" charset="0"/>
                <a:cs typeface="Courier" charset="0"/>
              </a:rPr>
              <a:t>    response = </a:t>
            </a:r>
            <a:r>
              <a:rPr lang="en-US" sz="1400" dirty="0" smtClean="0">
                <a:solidFill>
                  <a:srgbClr val="B42419"/>
                </a:solidFill>
                <a:latin typeface="Courier" charset="0"/>
                <a:ea typeface="Courier" charset="0"/>
                <a:cs typeface="Courier" charset="0"/>
              </a:rPr>
              <a:t>"""&lt;</a:t>
            </a:r>
            <a:r>
              <a:rPr lang="en-US" sz="1400" dirty="0">
                <a:solidFill>
                  <a:srgbClr val="B42419"/>
                </a:solidFill>
                <a:latin typeface="Courier" charset="0"/>
                <a:ea typeface="Courier" charset="0"/>
                <a:cs typeface="Courier" charset="0"/>
              </a:rPr>
              <a:t>p&gt;Impossible GET guessing game...&lt;/p&gt;</a:t>
            </a:r>
            <a:endParaRPr lang="en-US" sz="1400" dirty="0">
              <a:solidFill>
                <a:srgbClr val="000000"/>
              </a:solidFill>
              <a:latin typeface="Courier" charset="0"/>
              <a:ea typeface="Courier" charset="0"/>
              <a:cs typeface="Courier" charset="0"/>
            </a:endParaRPr>
          </a:p>
          <a:p>
            <a:r>
              <a:rPr lang="mr-IN" sz="1400" dirty="0">
                <a:solidFill>
                  <a:srgbClr val="B42419"/>
                </a:solidFill>
                <a:latin typeface="Courier" charset="0"/>
                <a:ea typeface="Courier" charset="0"/>
                <a:cs typeface="Courier" charset="0"/>
              </a:rPr>
              <a:t>        &lt;</a:t>
            </a:r>
            <a:r>
              <a:rPr lang="mr-IN" sz="1400" dirty="0" err="1">
                <a:solidFill>
                  <a:srgbClr val="B42419"/>
                </a:solidFill>
                <a:latin typeface="Courier" charset="0"/>
                <a:ea typeface="Courier" charset="0"/>
                <a:cs typeface="Courier" charset="0"/>
              </a:rPr>
              <a:t>form</a:t>
            </a:r>
            <a:r>
              <a:rPr lang="mr-IN" sz="1400" dirty="0">
                <a:solidFill>
                  <a:srgbClr val="B42419"/>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B42419"/>
                </a:solidFill>
                <a:latin typeface="Courier" charset="0"/>
                <a:ea typeface="Courier" charset="0"/>
                <a:cs typeface="Courier" charset="0"/>
              </a:rPr>
              <a:t>        &lt;p&gt;&lt;label for="guess"&gt;Input Guess&lt;/label&gt;</a:t>
            </a:r>
            <a:endParaRPr lang="en-US" sz="1400" dirty="0">
              <a:solidFill>
                <a:srgbClr val="000000"/>
              </a:solidFill>
              <a:latin typeface="Courier" charset="0"/>
              <a:ea typeface="Courier" charset="0"/>
              <a:cs typeface="Courier" charset="0"/>
            </a:endParaRPr>
          </a:p>
          <a:p>
            <a:r>
              <a:rPr lang="en-US" sz="1400" dirty="0">
                <a:solidFill>
                  <a:srgbClr val="B42419"/>
                </a:solidFill>
                <a:latin typeface="Courier" charset="0"/>
                <a:ea typeface="Courier" charset="0"/>
                <a:cs typeface="Courier" charset="0"/>
              </a:rPr>
              <a:t>        &lt;input type="text" name="guess" size="40" id="guess"/&gt;&lt;/p&gt;</a:t>
            </a:r>
            <a:endParaRPr lang="en-US" sz="1400" dirty="0">
              <a:solidFill>
                <a:srgbClr val="000000"/>
              </a:solidFill>
              <a:latin typeface="Courier" charset="0"/>
              <a:ea typeface="Courier" charset="0"/>
              <a:cs typeface="Courier" charset="0"/>
            </a:endParaRPr>
          </a:p>
          <a:p>
            <a:r>
              <a:rPr lang="mr-IN" sz="1400" dirty="0">
                <a:solidFill>
                  <a:srgbClr val="B42419"/>
                </a:solidFill>
                <a:latin typeface="Courier" charset="0"/>
                <a:ea typeface="Courier" charset="0"/>
                <a:cs typeface="Courier" charset="0"/>
              </a:rPr>
              <a:t>        &lt;</a:t>
            </a:r>
            <a:r>
              <a:rPr lang="mr-IN" sz="1400" dirty="0" err="1">
                <a:solidFill>
                  <a:srgbClr val="B42419"/>
                </a:solidFill>
                <a:latin typeface="Courier" charset="0"/>
                <a:ea typeface="Courier" charset="0"/>
                <a:cs typeface="Courier" charset="0"/>
              </a:rPr>
              <a:t>input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type</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submit</a:t>
            </a:r>
            <a:r>
              <a:rPr lang="mr-IN" sz="1400" dirty="0">
                <a:solidFill>
                  <a:srgbClr val="B42419"/>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B42419"/>
                </a:solidFill>
                <a:latin typeface="Courier" charset="0"/>
                <a:ea typeface="Courier" charset="0"/>
                <a:cs typeface="Courier" charset="0"/>
              </a:rPr>
              <a:t>        &lt;/</a:t>
            </a:r>
            <a:r>
              <a:rPr lang="mr-IN" sz="1400" dirty="0" err="1">
                <a:solidFill>
                  <a:srgbClr val="B42419"/>
                </a:solidFill>
                <a:latin typeface="Courier" charset="0"/>
                <a:ea typeface="Courier" charset="0"/>
                <a:cs typeface="Courier" charset="0"/>
              </a:rPr>
              <a:t>form</a:t>
            </a:r>
            <a:r>
              <a:rPr lang="mr-IN" sz="1400" dirty="0" smtClean="0">
                <a:solidFill>
                  <a:srgbClr val="B42419"/>
                </a:solidFill>
                <a:latin typeface="Courier" charset="0"/>
                <a:ea typeface="Courier" charset="0"/>
                <a:cs typeface="Courier" charset="0"/>
              </a:rPr>
              <a:t>&gt;</a:t>
            </a:r>
            <a:r>
              <a:rPr lang="en-US" sz="1400" dirty="0" smtClean="0">
                <a:solidFill>
                  <a:srgbClr val="B42419"/>
                </a:solidFill>
                <a:latin typeface="Courier" charset="0"/>
                <a:ea typeface="Courier" charset="0"/>
                <a:cs typeface="Courier" charset="0"/>
              </a:rPr>
              <a:t>"""</a:t>
            </a:r>
            <a:endParaRPr lang="mr-IN" sz="1400" dirty="0">
              <a:solidFill>
                <a:srgbClr val="000000"/>
              </a:solidFill>
              <a:latin typeface="Courier" charset="0"/>
              <a:ea typeface="Courier" charset="0"/>
              <a:cs typeface="Courier" charset="0"/>
            </a:endParaRPr>
          </a:p>
          <a:p>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response += </a:t>
            </a:r>
            <a:r>
              <a:rPr lang="en-US" sz="1400" dirty="0" err="1">
                <a:solidFill>
                  <a:srgbClr val="000000"/>
                </a:solidFill>
                <a:latin typeface="Courier" charset="0"/>
                <a:ea typeface="Courier" charset="0"/>
                <a:cs typeface="Courier" charset="0"/>
              </a:rPr>
              <a:t>dumpdata</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request.GET</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HttpResponse</a:t>
            </a:r>
            <a:r>
              <a:rPr lang="en-US" sz="1400" dirty="0">
                <a:solidFill>
                  <a:srgbClr val="000000"/>
                </a:solidFill>
                <a:latin typeface="Courier" charset="0"/>
                <a:ea typeface="Courier" charset="0"/>
                <a:cs typeface="Courier" charset="0"/>
              </a:rPr>
              <a:t>(response)</a:t>
            </a:r>
            <a:endParaRPr lang="en-US" sz="1400" b="1" dirty="0">
              <a:latin typeface="Courier" charset="0"/>
              <a:ea typeface="Courier" charset="0"/>
              <a:cs typeface="Courier" charset="0"/>
            </a:endParaRPr>
          </a:p>
        </p:txBody>
      </p:sp>
      <p:sp>
        <p:nvSpPr>
          <p:cNvPr id="7" name="Rectangle 6"/>
          <p:cNvSpPr/>
          <p:nvPr/>
        </p:nvSpPr>
        <p:spPr>
          <a:xfrm>
            <a:off x="7617177" y="4244180"/>
            <a:ext cx="3768019" cy="338554"/>
          </a:xfrm>
          <a:prstGeom prst="rect">
            <a:avLst/>
          </a:prstGeom>
        </p:spPr>
        <p:txBody>
          <a:bodyPr wrap="none">
            <a:spAutoFit/>
          </a:bodyPr>
          <a:lstStyle/>
          <a:p>
            <a:r>
              <a:rPr lang="en-US" sz="1600" dirty="0">
                <a:solidFill>
                  <a:srgbClr val="FFFF00"/>
                </a:solidFill>
              </a:rPr>
              <a:t>https://</a:t>
            </a:r>
            <a:r>
              <a:rPr lang="en-US" sz="1600" dirty="0" smtClean="0">
                <a:solidFill>
                  <a:srgbClr val="FFFF00"/>
                </a:solidFill>
              </a:rPr>
              <a:t>samples.dj4e.com/</a:t>
            </a:r>
            <a:r>
              <a:rPr lang="en-US" sz="1600" dirty="0" err="1" smtClean="0">
                <a:solidFill>
                  <a:srgbClr val="FFFF00"/>
                </a:solidFill>
              </a:rPr>
              <a:t>getpost</a:t>
            </a:r>
            <a:r>
              <a:rPr lang="en-US" sz="1600" dirty="0" smtClean="0">
                <a:solidFill>
                  <a:srgbClr val="FFFF00"/>
                </a:solidFill>
              </a:rPr>
              <a:t>/</a:t>
            </a:r>
            <a:r>
              <a:rPr lang="en-US" sz="1600" dirty="0" err="1" smtClean="0">
                <a:solidFill>
                  <a:srgbClr val="FFFF00"/>
                </a:solidFill>
              </a:rPr>
              <a:t>getform</a:t>
            </a:r>
            <a:endParaRPr lang="en-US" sz="1600" dirty="0">
              <a:solidFill>
                <a:srgbClr val="FFFF00"/>
              </a:solidFill>
            </a:endParaRPr>
          </a:p>
        </p:txBody>
      </p:sp>
      <p:sp>
        <p:nvSpPr>
          <p:cNvPr id="8" name="Rectangle 7"/>
          <p:cNvSpPr/>
          <p:nvPr/>
        </p:nvSpPr>
        <p:spPr>
          <a:xfrm>
            <a:off x="8596163" y="1444996"/>
            <a:ext cx="2789033" cy="338554"/>
          </a:xfrm>
          <a:prstGeom prst="rect">
            <a:avLst/>
          </a:prstGeom>
        </p:spPr>
        <p:txBody>
          <a:bodyPr wrap="none">
            <a:spAutoFit/>
          </a:bodyPr>
          <a:lstStyle/>
          <a:p>
            <a:r>
              <a:rPr lang="en-US" sz="1600" dirty="0" smtClean="0">
                <a:solidFill>
                  <a:srgbClr val="FFFF00"/>
                </a:solidFill>
              </a:rPr>
              <a:t>dj4e-samples/</a:t>
            </a:r>
            <a:r>
              <a:rPr lang="en-US" sz="1600" dirty="0" err="1" smtClean="0">
                <a:solidFill>
                  <a:srgbClr val="FFFF00"/>
                </a:solidFill>
              </a:rPr>
              <a:t>getpost</a:t>
            </a:r>
            <a:r>
              <a:rPr lang="en-US" sz="1600" dirty="0" smtClean="0">
                <a:solidFill>
                  <a:srgbClr val="FFFF00"/>
                </a:solidFill>
              </a:rPr>
              <a:t>/</a:t>
            </a:r>
            <a:r>
              <a:rPr lang="en-US" sz="1600" dirty="0" err="1" smtClean="0">
                <a:solidFill>
                  <a:srgbClr val="FFFF00"/>
                </a:solidFill>
              </a:rPr>
              <a:t>views.py</a:t>
            </a:r>
            <a:endParaRPr lang="en-US" sz="1600" dirty="0">
              <a:solidFill>
                <a:srgbClr val="FFFF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3390"/>
          <a:stretch/>
        </p:blipFill>
        <p:spPr>
          <a:xfrm>
            <a:off x="514426" y="3014126"/>
            <a:ext cx="6286424" cy="3343834"/>
          </a:xfrm>
          <a:prstGeom prst="rect">
            <a:avLst/>
          </a:prstGeom>
        </p:spPr>
      </p:pic>
    </p:spTree>
    <p:extLst>
      <p:ext uri="{BB962C8B-B14F-4D97-AF65-F5344CB8AC3E}">
        <p14:creationId xmlns:p14="http://schemas.microsoft.com/office/powerpoint/2010/main" val="15306515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smtClean="0"/>
              <a:t>Portions </a:t>
            </a:r>
            <a:r>
              <a:rPr lang="en-US" altLang="en-US" sz="1600" dirty="0" smtClean="0"/>
              <a:t>of the text of these slides is adapted from the text </a:t>
            </a:r>
            <a:r>
              <a:rPr lang="en-US" altLang="en-US" sz="1600" dirty="0" smtClean="0">
                <a:hlinkClick r:id="rId2"/>
              </a:rPr>
              <a:t>www.djangoproject.org</a:t>
            </a:r>
            <a:r>
              <a:rPr lang="en-US" altLang="en-US" sz="1600" dirty="0" smtClean="0"/>
              <a:t> web site.  Those slides which use text from that site have a reference to the original text on that site. </a:t>
            </a:r>
            <a:r>
              <a:rPr lang="en-US" sz="1600" dirty="0"/>
              <a:t>Django is licensed under the three-clause BSD </a:t>
            </a:r>
            <a:r>
              <a:rPr lang="en-US" sz="1600" dirty="0" smtClean="0"/>
              <a:t>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6798" y="554756"/>
            <a:ext cx="7315201" cy="2462213"/>
          </a:xfrm>
          <a:prstGeom prst="rect">
            <a:avLst/>
          </a:prstGeom>
          <a:solidFill>
            <a:schemeClr val="tx1"/>
          </a:solidFill>
        </p:spPr>
        <p:txBody>
          <a:bodyPr wrap="square" rtlCol="0">
            <a:spAutoFit/>
          </a:bodyPr>
          <a:lstStyle/>
          <a:p>
            <a:r>
              <a:rPr lang="en-US" sz="1400" dirty="0">
                <a:solidFill>
                  <a:srgbClr val="C814C9"/>
                </a:solidFill>
                <a:latin typeface="Courier" charset="0"/>
                <a:ea typeface="Courier" charset="0"/>
                <a:cs typeface="Courier" charset="0"/>
              </a:rPr>
              <a:t>@</a:t>
            </a:r>
            <a:r>
              <a:rPr lang="en-US" sz="1400" dirty="0" err="1">
                <a:solidFill>
                  <a:srgbClr val="2EAEBB"/>
                </a:solidFill>
                <a:latin typeface="Courier" charset="0"/>
                <a:ea typeface="Courier" charset="0"/>
                <a:cs typeface="Courier" charset="0"/>
              </a:rPr>
              <a:t>csrf_exempt</a:t>
            </a:r>
            <a:endParaRPr lang="en-US" sz="1400" dirty="0">
              <a:solidFill>
                <a:srgbClr val="000000"/>
              </a:solidFill>
              <a:latin typeface="Courier" charset="0"/>
              <a:ea typeface="Courier" charset="0"/>
              <a:cs typeface="Courier" charset="0"/>
            </a:endParaRPr>
          </a:p>
          <a:p>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postform</a:t>
            </a:r>
            <a:r>
              <a:rPr lang="en-US" sz="1400" dirty="0">
                <a:solidFill>
                  <a:srgbClr val="000000"/>
                </a:solidFill>
                <a:latin typeface="Courier" charset="0"/>
                <a:ea typeface="Courier" charset="0"/>
                <a:cs typeface="Courier" charset="0"/>
              </a:rPr>
              <a:t>(request):</a:t>
            </a:r>
          </a:p>
          <a:p>
            <a:r>
              <a:rPr lang="en-US" sz="1400" dirty="0">
                <a:solidFill>
                  <a:srgbClr val="000000"/>
                </a:solidFill>
                <a:latin typeface="Courier" charset="0"/>
                <a:ea typeface="Courier" charset="0"/>
                <a:cs typeface="Courier" charset="0"/>
              </a:rPr>
              <a:t>    response = </a:t>
            </a:r>
            <a:r>
              <a:rPr lang="en-US" sz="1400" dirty="0">
                <a:solidFill>
                  <a:srgbClr val="B42419"/>
                </a:solidFill>
                <a:latin typeface="Courier" charset="0"/>
                <a:ea typeface="Courier" charset="0"/>
                <a:cs typeface="Courier" charset="0"/>
              </a:rPr>
              <a:t>"""&lt;p&gt;Impossible POST guessing game...&lt;/p&gt;</a:t>
            </a:r>
            <a:endParaRPr lang="en-US" sz="1400" dirty="0">
              <a:solidFill>
                <a:srgbClr val="000000"/>
              </a:solidFill>
              <a:latin typeface="Courier" charset="0"/>
              <a:ea typeface="Courier" charset="0"/>
              <a:cs typeface="Courier" charset="0"/>
            </a:endParaRPr>
          </a:p>
          <a:p>
            <a:r>
              <a:rPr lang="mr-IN" sz="1400" dirty="0">
                <a:solidFill>
                  <a:srgbClr val="B42419"/>
                </a:solidFill>
                <a:latin typeface="Courier" charset="0"/>
                <a:ea typeface="Courier" charset="0"/>
                <a:cs typeface="Courier" charset="0"/>
              </a:rPr>
              <a:t>        &lt;</a:t>
            </a:r>
            <a:r>
              <a:rPr lang="mr-IN" sz="1400" dirty="0" err="1">
                <a:solidFill>
                  <a:srgbClr val="B42419"/>
                </a:solidFill>
                <a:latin typeface="Courier" charset="0"/>
                <a:ea typeface="Courier" charset="0"/>
                <a:cs typeface="Courier" charset="0"/>
              </a:rPr>
              <a:t>form</a:t>
            </a:r>
            <a:r>
              <a:rPr lang="mr-IN" sz="1400" dirty="0">
                <a:solidFill>
                  <a:srgbClr val="B42419"/>
                </a:solidFill>
                <a:latin typeface="Courier" charset="0"/>
                <a:ea typeface="Courier" charset="0"/>
                <a:cs typeface="Courier" charset="0"/>
              </a:rPr>
              <a:t> </a:t>
            </a:r>
            <a:r>
              <a:rPr lang="mr-IN" sz="1400" dirty="0" err="1">
                <a:solidFill>
                  <a:srgbClr val="FF40FF"/>
                </a:solidFill>
                <a:latin typeface="Courier" charset="0"/>
                <a:ea typeface="Courier" charset="0"/>
                <a:cs typeface="Courier" charset="0"/>
              </a:rPr>
              <a:t>method</a:t>
            </a:r>
            <a:r>
              <a:rPr lang="mr-IN" sz="1400" dirty="0">
                <a:solidFill>
                  <a:srgbClr val="FF40FF"/>
                </a:solidFill>
                <a:latin typeface="Courier" charset="0"/>
                <a:ea typeface="Courier" charset="0"/>
                <a:cs typeface="Courier" charset="0"/>
              </a:rPr>
              <a:t>="POST"</a:t>
            </a:r>
            <a:r>
              <a:rPr lang="mr-IN" sz="1400" dirty="0">
                <a:solidFill>
                  <a:srgbClr val="B42419"/>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B42419"/>
                </a:solidFill>
                <a:latin typeface="Courier" charset="0"/>
                <a:ea typeface="Courier" charset="0"/>
                <a:cs typeface="Courier" charset="0"/>
              </a:rPr>
              <a:t>        &lt;p&gt;&lt;label for="guess"&gt;Input Guess&lt;/label&gt;</a:t>
            </a:r>
            <a:endParaRPr lang="en-US" sz="1400" dirty="0">
              <a:solidFill>
                <a:srgbClr val="000000"/>
              </a:solidFill>
              <a:latin typeface="Courier" charset="0"/>
              <a:ea typeface="Courier" charset="0"/>
              <a:cs typeface="Courier" charset="0"/>
            </a:endParaRPr>
          </a:p>
          <a:p>
            <a:r>
              <a:rPr lang="en-US" sz="1400" dirty="0">
                <a:solidFill>
                  <a:srgbClr val="B42419"/>
                </a:solidFill>
                <a:latin typeface="Courier" charset="0"/>
                <a:ea typeface="Courier" charset="0"/>
                <a:cs typeface="Courier" charset="0"/>
              </a:rPr>
              <a:t>        &lt;input type="text" name="guess" size="40" id="guess"/&gt;&lt;/p&gt;</a:t>
            </a:r>
            <a:endParaRPr lang="en-US" sz="1400" dirty="0">
              <a:solidFill>
                <a:srgbClr val="000000"/>
              </a:solidFill>
              <a:latin typeface="Courier" charset="0"/>
              <a:ea typeface="Courier" charset="0"/>
              <a:cs typeface="Courier" charset="0"/>
            </a:endParaRPr>
          </a:p>
          <a:p>
            <a:r>
              <a:rPr lang="mr-IN" sz="1400" dirty="0">
                <a:solidFill>
                  <a:srgbClr val="B42419"/>
                </a:solidFill>
                <a:latin typeface="Courier" charset="0"/>
                <a:ea typeface="Courier" charset="0"/>
                <a:cs typeface="Courier" charset="0"/>
              </a:rPr>
              <a:t>        &lt;</a:t>
            </a:r>
            <a:r>
              <a:rPr lang="mr-IN" sz="1400" dirty="0" err="1">
                <a:solidFill>
                  <a:srgbClr val="B42419"/>
                </a:solidFill>
                <a:latin typeface="Courier" charset="0"/>
                <a:ea typeface="Courier" charset="0"/>
                <a:cs typeface="Courier" charset="0"/>
              </a:rPr>
              <a:t>input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type</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submit</a:t>
            </a:r>
            <a:r>
              <a:rPr lang="mr-IN" sz="1400" dirty="0">
                <a:solidFill>
                  <a:srgbClr val="B42419"/>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B42419"/>
                </a:solidFill>
                <a:latin typeface="Courier" charset="0"/>
                <a:ea typeface="Courier" charset="0"/>
                <a:cs typeface="Courier" charset="0"/>
              </a:rPr>
              <a:t>        &lt;/</a:t>
            </a:r>
            <a:r>
              <a:rPr lang="mr-IN" sz="1400" dirty="0" err="1">
                <a:solidFill>
                  <a:srgbClr val="B42419"/>
                </a:solidFill>
                <a:latin typeface="Courier" charset="0"/>
                <a:ea typeface="Courier" charset="0"/>
                <a:cs typeface="Courier" charset="0"/>
              </a:rPr>
              <a:t>form</a:t>
            </a:r>
            <a:r>
              <a:rPr lang="mr-IN" sz="1400" dirty="0">
                <a:solidFill>
                  <a:srgbClr val="B42419"/>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response += </a:t>
            </a:r>
            <a:r>
              <a:rPr lang="en-US" sz="1400" dirty="0" err="1">
                <a:solidFill>
                  <a:srgbClr val="000000"/>
                </a:solidFill>
                <a:latin typeface="Courier" charset="0"/>
                <a:ea typeface="Courier" charset="0"/>
                <a:cs typeface="Courier" charset="0"/>
              </a:rPr>
              <a:t>dumpdata</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'POST'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request.POST</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HttpResponse</a:t>
            </a:r>
            <a:r>
              <a:rPr lang="en-US" sz="1400" dirty="0">
                <a:solidFill>
                  <a:srgbClr val="000000"/>
                </a:solidFill>
                <a:latin typeface="Courier" charset="0"/>
                <a:ea typeface="Courier" charset="0"/>
                <a:cs typeface="Courier" charset="0"/>
              </a:rPr>
              <a:t>(response)</a:t>
            </a:r>
            <a:endParaRPr lang="en-US" sz="1400" b="1" dirty="0">
              <a:latin typeface="Courier" charset="0"/>
              <a:ea typeface="Courier" charset="0"/>
              <a:cs typeface="Courier" charset="0"/>
            </a:endParaRPr>
          </a:p>
        </p:txBody>
      </p:sp>
      <p:sp>
        <p:nvSpPr>
          <p:cNvPr id="7" name="Rectangle 6"/>
          <p:cNvSpPr/>
          <p:nvPr/>
        </p:nvSpPr>
        <p:spPr>
          <a:xfrm>
            <a:off x="7273224" y="4465750"/>
            <a:ext cx="3869714" cy="338554"/>
          </a:xfrm>
          <a:prstGeom prst="rect">
            <a:avLst/>
          </a:prstGeom>
        </p:spPr>
        <p:txBody>
          <a:bodyPr wrap="none">
            <a:spAutoFit/>
          </a:bodyPr>
          <a:lstStyle/>
          <a:p>
            <a:r>
              <a:rPr lang="en-US" sz="1600" dirty="0">
                <a:solidFill>
                  <a:srgbClr val="FFFF00"/>
                </a:solidFill>
              </a:rPr>
              <a:t>https://</a:t>
            </a:r>
            <a:r>
              <a:rPr lang="en-US" sz="1600" dirty="0" smtClean="0">
                <a:solidFill>
                  <a:srgbClr val="FFFF00"/>
                </a:solidFill>
              </a:rPr>
              <a:t>samples.dj4e.com/</a:t>
            </a:r>
            <a:r>
              <a:rPr lang="en-US" sz="1600" dirty="0" err="1" smtClean="0">
                <a:solidFill>
                  <a:srgbClr val="FFFF00"/>
                </a:solidFill>
              </a:rPr>
              <a:t>getpost</a:t>
            </a:r>
            <a:r>
              <a:rPr lang="en-US" sz="1600" dirty="0" smtClean="0">
                <a:solidFill>
                  <a:srgbClr val="FFFF00"/>
                </a:solidFill>
              </a:rPr>
              <a:t>/</a:t>
            </a:r>
            <a:r>
              <a:rPr lang="en-US" sz="1600" dirty="0" err="1" smtClean="0">
                <a:solidFill>
                  <a:srgbClr val="FFFF00"/>
                </a:solidFill>
              </a:rPr>
              <a:t>postform</a:t>
            </a:r>
            <a:endParaRPr lang="en-US" sz="1600" dirty="0">
              <a:solidFill>
                <a:srgbClr val="FFFF00"/>
              </a:solidFill>
            </a:endParaRPr>
          </a:p>
        </p:txBody>
      </p:sp>
      <p:sp>
        <p:nvSpPr>
          <p:cNvPr id="8" name="Rectangle 7"/>
          <p:cNvSpPr/>
          <p:nvPr/>
        </p:nvSpPr>
        <p:spPr>
          <a:xfrm>
            <a:off x="8353905" y="1447308"/>
            <a:ext cx="2789033" cy="338554"/>
          </a:xfrm>
          <a:prstGeom prst="rect">
            <a:avLst/>
          </a:prstGeom>
        </p:spPr>
        <p:txBody>
          <a:bodyPr wrap="none">
            <a:spAutoFit/>
          </a:bodyPr>
          <a:lstStyle/>
          <a:p>
            <a:r>
              <a:rPr lang="en-US" sz="1600" dirty="0" smtClean="0">
                <a:solidFill>
                  <a:srgbClr val="FFFF00"/>
                </a:solidFill>
              </a:rPr>
              <a:t>dj4e-samples/</a:t>
            </a:r>
            <a:r>
              <a:rPr lang="en-US" sz="1600" dirty="0" err="1" smtClean="0">
                <a:solidFill>
                  <a:srgbClr val="FFFF00"/>
                </a:solidFill>
              </a:rPr>
              <a:t>getpost</a:t>
            </a:r>
            <a:r>
              <a:rPr lang="en-US" sz="1600" dirty="0" smtClean="0">
                <a:solidFill>
                  <a:srgbClr val="FFFF00"/>
                </a:solidFill>
              </a:rPr>
              <a:t>/</a:t>
            </a:r>
            <a:r>
              <a:rPr lang="en-US" sz="1600" dirty="0" err="1" smtClean="0">
                <a:solidFill>
                  <a:srgbClr val="FFFF00"/>
                </a:solidFill>
              </a:rPr>
              <a:t>views.py</a:t>
            </a:r>
            <a:endParaRPr lang="en-US" sz="1600" dirty="0">
              <a:solidFill>
                <a:srgbClr val="FFFF00"/>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265" t="-17712" r="21531" b="17712"/>
          <a:stretch/>
        </p:blipFill>
        <p:spPr>
          <a:xfrm>
            <a:off x="-1182450" y="2409749"/>
            <a:ext cx="7311788" cy="3464789"/>
          </a:xfrm>
          <a:prstGeom prst="rect">
            <a:avLst/>
          </a:prstGeom>
        </p:spPr>
      </p:pic>
    </p:spTree>
    <p:extLst>
      <p:ext uri="{BB962C8B-B14F-4D97-AF65-F5344CB8AC3E}">
        <p14:creationId xmlns:p14="http://schemas.microsoft.com/office/powerpoint/2010/main" val="1055845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in HTTP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5823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p:txBody>
          <a:bodyPr/>
          <a:lstStyle/>
          <a:p>
            <a:r>
              <a:rPr lang="en-US" altLang="x-none" sz="5600" dirty="0">
                <a:solidFill>
                  <a:srgbClr val="FFCC66"/>
                </a:solidFill>
              </a:rPr>
              <a:t>Forms GET vs. POST</a:t>
            </a:r>
          </a:p>
        </p:txBody>
      </p:sp>
      <p:sp>
        <p:nvSpPr>
          <p:cNvPr id="29698" name="Rectangle 2"/>
          <p:cNvSpPr>
            <a:spLocks noGrp="1" noChangeArrowheads="1"/>
          </p:cNvSpPr>
          <p:nvPr>
            <p:ph idx="1"/>
          </p:nvPr>
        </p:nvSpPr>
        <p:spPr/>
        <p:txBody>
          <a:bodyPr/>
          <a:lstStyle/>
          <a:p>
            <a:pPr marL="0" indent="0">
              <a:spcBef>
                <a:spcPts val="1725"/>
              </a:spcBef>
              <a:buNone/>
              <a:defRPr/>
            </a:pPr>
            <a:r>
              <a:rPr lang="en-US" sz="2851" dirty="0"/>
              <a:t>Two ways the browser can send parameters to the web server</a:t>
            </a:r>
          </a:p>
          <a:p>
            <a:pPr marL="979991" lvl="2" indent="-457189">
              <a:spcBef>
                <a:spcPts val="1725"/>
              </a:spcBef>
              <a:defRPr/>
            </a:pPr>
            <a:r>
              <a:rPr lang="en-US" sz="2851" dirty="0">
                <a:solidFill>
                  <a:srgbClr val="00FF00"/>
                </a:solidFill>
              </a:rPr>
              <a:t>GET</a:t>
            </a:r>
            <a:r>
              <a:rPr lang="en-US" sz="2851" dirty="0"/>
              <a:t> - Parameters are placed on the URL which is retrieved.</a:t>
            </a:r>
          </a:p>
          <a:p>
            <a:pPr marL="979991" lvl="2" indent="-457189">
              <a:spcBef>
                <a:spcPts val="1725"/>
              </a:spcBef>
              <a:defRPr/>
            </a:pPr>
            <a:r>
              <a:rPr lang="en-US" sz="2851" dirty="0">
                <a:solidFill>
                  <a:srgbClr val="00FF00"/>
                </a:solidFill>
              </a:rPr>
              <a:t>POST</a:t>
            </a:r>
            <a:r>
              <a:rPr lang="en-US" sz="2851" dirty="0"/>
              <a:t> - The URL is retrieved and parameters are appended to the request in the the HTTP connection.</a:t>
            </a:r>
          </a:p>
        </p:txBody>
      </p:sp>
    </p:spTree>
    <p:extLst>
      <p:ext uri="{BB962C8B-B14F-4D97-AF65-F5344CB8AC3E}">
        <p14:creationId xmlns:p14="http://schemas.microsoft.com/office/powerpoint/2010/main" val="31173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1482</TotalTime>
  <Words>3155</Words>
  <Application>Microsoft Macintosh PowerPoint</Application>
  <PresentationFormat>Widescreen</PresentationFormat>
  <Paragraphs>608</Paragraphs>
  <Slides>61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Calibri</vt:lpstr>
      <vt:lpstr>Calibri Light</vt:lpstr>
      <vt:lpstr>Courier</vt:lpstr>
      <vt:lpstr>Gill Sans</vt:lpstr>
      <vt:lpstr>Helvetica</vt:lpstr>
      <vt:lpstr>Mangal</vt:lpstr>
      <vt:lpstr>Menlo-Regular</vt:lpstr>
      <vt:lpstr>ＭＳ Ｐゴシック</vt:lpstr>
      <vt:lpstr>Wingdings</vt:lpstr>
      <vt:lpstr>ヒラギノ角ゴ ProN W3</vt:lpstr>
      <vt:lpstr>游ゴシック</vt:lpstr>
      <vt:lpstr>Arial</vt:lpstr>
      <vt:lpstr>Office Theme</vt:lpstr>
      <vt:lpstr>Form Processing</vt:lpstr>
      <vt:lpstr>PowerPoint Presentation</vt:lpstr>
      <vt:lpstr>Forms gather data and send it to the server</vt:lpstr>
      <vt:lpstr>FORMS in HTML</vt:lpstr>
      <vt:lpstr>Utility Code – Dump a Dictionary</vt:lpstr>
      <vt:lpstr>PowerPoint Presentation</vt:lpstr>
      <vt:lpstr>PowerPoint Presentation</vt:lpstr>
      <vt:lpstr>FORMS in HTTP</vt:lpstr>
      <vt:lpstr>Forms GET vs. POST</vt:lpstr>
      <vt:lpstr>Passing Parameters to The Server</vt:lpstr>
      <vt:lpstr>Rules of the POST/GET Choice</vt:lpstr>
      <vt:lpstr>Cross-Site-Request-Forgery (CSRF)</vt:lpstr>
      <vt:lpstr>Remember…..</vt:lpstr>
      <vt:lpstr>CSRF Attack</vt:lpstr>
      <vt:lpstr>CSRF Defense</vt:lpstr>
      <vt:lpstr>Scenario: Time to Change a Student Grade</vt:lpstr>
      <vt:lpstr>Attack (without CSRF)</vt:lpstr>
      <vt:lpstr>With CSRF</vt:lpstr>
      <vt:lpstr>CSRF Attack Blocked</vt:lpstr>
      <vt:lpstr>PowerPoint Presentation</vt:lpstr>
      <vt:lpstr>PowerPoint Presentation</vt:lpstr>
      <vt:lpstr>PowerPoint Presentation</vt:lpstr>
      <vt:lpstr>PowerPoint Presentation</vt:lpstr>
      <vt:lpstr>PowerPoint Presentation</vt:lpstr>
      <vt:lpstr>PowerPoint Presentation</vt:lpstr>
      <vt:lpstr>CSRF In Django</vt:lpstr>
      <vt:lpstr>Django support for CSRF</vt:lpstr>
      <vt:lpstr>Django CSRF in Templates</vt:lpstr>
      <vt:lpstr>Utility Code for Guesses</vt:lpstr>
      <vt:lpstr>PowerPoint Presentation</vt:lpstr>
      <vt:lpstr>PowerPoint Presentation</vt:lpstr>
      <vt:lpstr>PowerPoint Presentation</vt:lpstr>
      <vt:lpstr>PowerPoint Presentation</vt:lpstr>
      <vt:lpstr>POST-Refresh … Oops!</vt:lpstr>
      <vt:lpstr>Remember this?</vt:lpstr>
      <vt:lpstr>POST / Refresh / </vt:lpstr>
      <vt:lpstr>PowerPoint Presentation</vt:lpstr>
      <vt:lpstr>Don't Allow Double Posts</vt:lpstr>
      <vt:lpstr>POST-REDIRECT-GET-Refresh</vt:lpstr>
      <vt:lpstr>POST Redirect Rule</vt:lpstr>
      <vt:lpstr>Review: HTTP Status Codes</vt:lpstr>
      <vt:lpstr>PowerPoint Presentation</vt:lpstr>
      <vt:lpstr>PowerPoint Presentation</vt:lpstr>
      <vt:lpstr>PowerPoint Presentation</vt:lpstr>
      <vt:lpstr>PowerPoint Presentation</vt:lpstr>
      <vt:lpstr>PowerPoint Presentation</vt:lpstr>
      <vt:lpstr>PowerPoint Presentation</vt:lpstr>
      <vt:lpstr>The response to a POST must be a redirect</vt:lpstr>
      <vt:lpstr>Django support for forms</vt:lpstr>
      <vt:lpstr>Django's role in forms  (DRY)</vt:lpstr>
      <vt:lpstr>Do you want to build this from from scratch?</vt:lpstr>
      <vt:lpstr>PowerPoint Presentation</vt:lpstr>
      <vt:lpstr>Data Validation in FORMS</vt:lpstr>
      <vt:lpstr>Form Data Errors</vt:lpstr>
      <vt:lpstr>Django form validation</vt:lpstr>
      <vt:lpstr>PowerPoint Presentation</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143</cp:revision>
  <dcterms:created xsi:type="dcterms:W3CDTF">2019-01-19T02:12:54Z</dcterms:created>
  <dcterms:modified xsi:type="dcterms:W3CDTF">2019-10-01T03:47:22Z</dcterms:modified>
</cp:coreProperties>
</file>