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8" r:id="rId2"/>
    <p:sldId id="338" r:id="rId3"/>
    <p:sldId id="283" r:id="rId4"/>
    <p:sldId id="362" r:id="rId5"/>
    <p:sldId id="364" r:id="rId6"/>
    <p:sldId id="363" r:id="rId7"/>
    <p:sldId id="366" r:id="rId8"/>
    <p:sldId id="367" r:id="rId9"/>
    <p:sldId id="368" r:id="rId10"/>
    <p:sldId id="369" r:id="rId11"/>
    <p:sldId id="370" r:id="rId12"/>
    <p:sldId id="365" r:id="rId13"/>
    <p:sldId id="374" r:id="rId14"/>
    <p:sldId id="372" r:id="rId15"/>
    <p:sldId id="373" r:id="rId16"/>
    <p:sldId id="377" r:id="rId17"/>
    <p:sldId id="378" r:id="rId18"/>
    <p:sldId id="281" r:id="rId19"/>
    <p:sldId id="273" r:id="rId20"/>
    <p:sldId id="3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0FF"/>
    <a:srgbClr val="D7AC08"/>
    <a:srgbClr val="FF40FF"/>
    <a:srgbClr val="FF7F00"/>
    <a:srgbClr val="09442A"/>
    <a:srgbClr val="00FF00"/>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98"/>
    <p:restoredTop sz="94586"/>
  </p:normalViewPr>
  <p:slideViewPr>
    <p:cSldViewPr snapToGrid="0" snapToObjects="1">
      <p:cViewPr varScale="1">
        <p:scale>
          <a:sx n="89" d="100"/>
          <a:sy n="89" d="100"/>
        </p:scale>
        <p:origin x="20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9/24/19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8139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9/24/19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9/24/19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9/24/19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9/24/19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amples.dj4e.com/gview/cats" TargetMode="Externa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amples.dj4e.com/gview/cat/1" TargetMode="Externa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amples.dj4e.com/gview/cats" TargetMode="Externa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flickr.com/photos/dinnerseries/23570475099" TargetMode="External"/><Relationship Id="rId3" Type="http://schemas.openxmlformats.org/officeDocument/2006/relationships/hyperlink" Target="http://www.djangoproject.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py4e.com/lessons/Objects" TargetMode="Externa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en.wikipedia.org/wiki/SQ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hucklist.dj4e.com/ads" TargetMode="Externa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samples.dj4e.com/gview/cat/1" TargetMode="External"/><Relationship Id="rId5"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hyperlink" Target="https://samples.dj4e.com/gview/ca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E20EB187-900F-4AF5-813B-101456D9FD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smtClean="0"/>
              <a:t>Generic Views</a:t>
            </a:r>
            <a:endParaRPr lang="en-US" sz="8000" dirty="0"/>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xmlns="" id="{624D17C8-E9C2-48A4-AA36-D7048A6CCC4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3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7705" y="1152561"/>
            <a:ext cx="7010400" cy="3108543"/>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Cat</a:t>
            </a:r>
            <a:r>
              <a:rPr lang="mr-IN" sz="1400" dirty="0">
                <a:solidFill>
                  <a:srgbClr val="C814C9"/>
                </a:solidFill>
                <a:latin typeface="Courier" charset="0"/>
                <a:ea typeface="Courier" charset="0"/>
                <a:cs typeface="Courier" charset="0"/>
              </a:rPr>
              <a:t> </a:t>
            </a:r>
            <a:r>
              <a:rPr lang="mr-IN" sz="1400" dirty="0" err="1">
                <a:solidFill>
                  <a:srgbClr val="C814C9"/>
                </a:solidFill>
                <a:latin typeface="Courier" charset="0"/>
                <a:ea typeface="Courier" charset="0"/>
                <a:cs typeface="Courier" charset="0"/>
              </a:rPr>
              <a:t>List</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if </a:t>
            </a:r>
            <a:r>
              <a:rPr lang="en-US" sz="1400" dirty="0" err="1">
                <a:solidFill>
                  <a:srgbClr val="000000"/>
                </a:solidFill>
                <a:latin typeface="Courier" charset="0"/>
                <a:ea typeface="Courier" charset="0"/>
                <a:cs typeface="Courier" charset="0"/>
              </a:rPr>
              <a:t>cat_list</a:t>
            </a:r>
            <a:r>
              <a:rPr lang="en-US" sz="1400" dirty="0">
                <a:solidFill>
                  <a:srgbClr val="000000"/>
                </a:solidFill>
                <a:latin typeface="Courier" charset="0"/>
                <a:ea typeface="Courier" charset="0"/>
                <a:cs typeface="Courier" charset="0"/>
              </a:rPr>
              <a:t> %}</a:t>
            </a: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ul</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 for cat in </a:t>
            </a:r>
            <a:r>
              <a:rPr lang="en-US" sz="1400" dirty="0" err="1">
                <a:solidFill>
                  <a:srgbClr val="000000"/>
                </a:solidFill>
                <a:latin typeface="Courier" charset="0"/>
                <a:ea typeface="Courier" charset="0"/>
                <a:cs typeface="Courier" charset="0"/>
              </a:rPr>
              <a:t>cat_list</a:t>
            </a:r>
            <a:r>
              <a:rPr lang="en-US" sz="1400" dirty="0">
                <a:solidFill>
                  <a:srgbClr val="000000"/>
                </a:solidFill>
                <a:latin typeface="Courier" charset="0"/>
                <a:ea typeface="Courier" charset="0"/>
                <a:cs typeface="Courier" charset="0"/>
              </a:rPr>
              <a:t> %}</a:t>
            </a: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li</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a</a:t>
            </a:r>
            <a:r>
              <a:rPr lang="mr-IN" sz="1400" dirty="0">
                <a:solidFill>
                  <a:srgbClr val="2EAEBB"/>
                </a:solidFill>
                <a:latin typeface="Courier" charset="0"/>
                <a:ea typeface="Courier" charset="0"/>
                <a:cs typeface="Courier" charset="0"/>
              </a:rPr>
              <a:t> </a:t>
            </a:r>
            <a:r>
              <a:rPr lang="mr-IN" sz="1400" dirty="0" err="1">
                <a:solidFill>
                  <a:srgbClr val="2FB41D"/>
                </a:solidFill>
                <a:latin typeface="Courier" charset="0"/>
                <a:ea typeface="Courier" charset="0"/>
                <a:cs typeface="Courier" charset="0"/>
              </a:rPr>
              <a:t>href</a:t>
            </a:r>
            <a:r>
              <a:rPr lang="mr-IN" sz="1400" dirty="0">
                <a:solidFill>
                  <a:srgbClr val="2EAEBB"/>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url</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gview:cat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cat.id</a:t>
            </a:r>
            <a:r>
              <a:rPr lang="mr-IN" sz="1400" dirty="0">
                <a:solidFill>
                  <a:srgbClr val="B4241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&gt;</a:t>
            </a:r>
            <a:r>
              <a:rPr lang="mr-IN" sz="1400" u="sng" dirty="0">
                <a:solidFill>
                  <a:srgbClr val="C814C9"/>
                </a:solidFill>
                <a:latin typeface="Courier" charset="0"/>
                <a:ea typeface="Courier" charset="0"/>
                <a:cs typeface="Courier" charset="0"/>
              </a:rPr>
              <a:t>{{ </a:t>
            </a:r>
            <a:r>
              <a:rPr lang="mr-IN" sz="1400" u="sng" dirty="0" err="1">
                <a:solidFill>
                  <a:srgbClr val="C814C9"/>
                </a:solidFill>
                <a:latin typeface="Courier" charset="0"/>
                <a:ea typeface="Courier" charset="0"/>
                <a:cs typeface="Courier" charset="0"/>
              </a:rPr>
              <a:t>cat.name</a:t>
            </a:r>
            <a:r>
              <a:rPr lang="mr-IN" sz="1400" u="sng" dirty="0">
                <a:solidFill>
                  <a:srgbClr val="C814C9"/>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a</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li</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 </a:t>
            </a:r>
            <a:r>
              <a:rPr lang="mr-IN" sz="1400" u="sng" dirty="0" err="1">
                <a:solidFill>
                  <a:srgbClr val="000000"/>
                </a:solidFill>
                <a:latin typeface="Courier" charset="0"/>
                <a:ea typeface="Courier" charset="0"/>
                <a:cs typeface="Courier" charset="0"/>
              </a:rPr>
              <a:t>endfor</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ul</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000000"/>
                </a:solidFill>
                <a:latin typeface="Courier" charset="0"/>
                <a:ea typeface="Courier" charset="0"/>
                <a:cs typeface="Courier" charset="0"/>
              </a:rPr>
              <a:t>{% else %}</a:t>
            </a:r>
          </a:p>
          <a:p>
            <a:r>
              <a:rPr lang="en-US" sz="1400" u="sng" dirty="0">
                <a:solidFill>
                  <a:srgbClr val="000000"/>
                </a:solidFill>
                <a:latin typeface="Courier" charset="0"/>
                <a:ea typeface="Courier" charset="0"/>
                <a:cs typeface="Courier" charset="0"/>
              </a:rPr>
              <a:t>  </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r>
              <a:rPr lang="en-US" sz="1400" u="sng" dirty="0">
                <a:solidFill>
                  <a:srgbClr val="000000"/>
                </a:solidFill>
                <a:latin typeface="Courier" charset="0"/>
                <a:ea typeface="Courier" charset="0"/>
                <a:cs typeface="Courier" charset="0"/>
              </a:rPr>
              <a:t>There are no cats in the database.</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err="1">
                <a:solidFill>
                  <a:srgbClr val="000000"/>
                </a:solidFill>
                <a:latin typeface="Courier" charset="0"/>
                <a:ea typeface="Courier" charset="0"/>
                <a:cs typeface="Courier" charset="0"/>
              </a:rPr>
              <a:t>endif</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6" name="Rectangle 5"/>
          <p:cNvSpPr/>
          <p:nvPr/>
        </p:nvSpPr>
        <p:spPr>
          <a:xfrm>
            <a:off x="747705" y="783229"/>
            <a:ext cx="4963090"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cat_list.html</a:t>
            </a:r>
            <a:endParaRPr lang="en-US" dirty="0">
              <a:solidFill>
                <a:srgbClr val="FFFF00"/>
              </a:solidFill>
              <a:effectLst/>
            </a:endParaRPr>
          </a:p>
        </p:txBody>
      </p:sp>
      <p:pic>
        <p:nvPicPr>
          <p:cNvPr id="8" name="Picture 7" descr="Cat List&#10;&#10;    Sophie&#10;    Frankie&#10;" title="Screen shot of https://samples.dj4e.com/gview/cats">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104" y="840381"/>
            <a:ext cx="4433895" cy="4594710"/>
          </a:xfrm>
          <a:prstGeom prst="rect">
            <a:avLst/>
          </a:prstGeom>
        </p:spPr>
      </p:pic>
      <p:sp>
        <p:nvSpPr>
          <p:cNvPr id="9" name="Rectangle 8"/>
          <p:cNvSpPr/>
          <p:nvPr/>
        </p:nvSpPr>
        <p:spPr>
          <a:xfrm>
            <a:off x="8133649" y="721674"/>
            <a:ext cx="368280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/cats</a:t>
            </a:r>
          </a:p>
        </p:txBody>
      </p:sp>
    </p:spTree>
    <p:extLst>
      <p:ext uri="{BB962C8B-B14F-4D97-AF65-F5344CB8AC3E}">
        <p14:creationId xmlns:p14="http://schemas.microsoft.com/office/powerpoint/2010/main" val="393971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6281" y="1241947"/>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Cat</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cat.name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gview:cats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2EAEBB"/>
                </a:solidFill>
                <a:latin typeface="Courier" charset="0"/>
                <a:ea typeface="Courier" charset="0"/>
                <a:cs typeface="Courier" charset="0"/>
              </a:rPr>
              <a:t>&lt;</a:t>
            </a:r>
            <a:r>
              <a:rPr lang="en-US" sz="1400" u="sng" dirty="0" err="1">
                <a:solidFill>
                  <a:srgbClr val="C1651C"/>
                </a:solidFill>
                <a:latin typeface="Courier" charset="0"/>
                <a:ea typeface="Courier" charset="0"/>
                <a:cs typeface="Courier" charset="0"/>
              </a:rPr>
              <a:t>img</a:t>
            </a:r>
            <a:r>
              <a:rPr lang="en-US" sz="1400" u="sng" dirty="0">
                <a:solidFill>
                  <a:srgbClr val="2EAEBB"/>
                </a:solidFill>
                <a:latin typeface="Courier" charset="0"/>
                <a:ea typeface="Courier" charset="0"/>
                <a:cs typeface="Courier" charset="0"/>
              </a:rPr>
              <a:t> </a:t>
            </a:r>
            <a:r>
              <a:rPr lang="en-US" sz="1400" u="sng" dirty="0" err="1">
                <a:solidFill>
                  <a:srgbClr val="2FB41D"/>
                </a:solidFill>
                <a:latin typeface="Courier" charset="0"/>
                <a:ea typeface="Courier" charset="0"/>
                <a:cs typeface="Courier" charset="0"/>
              </a:rPr>
              <a:t>src</a:t>
            </a:r>
            <a:r>
              <a:rPr lang="en-US" sz="1400" u="sng" dirty="0">
                <a:solidFill>
                  <a:srgbClr val="2EAEBB"/>
                </a:solidFill>
                <a:latin typeface="Courier" charset="0"/>
                <a:ea typeface="Courier" charset="0"/>
                <a:cs typeface="Courier" charset="0"/>
              </a:rPr>
              <a:t>=</a:t>
            </a:r>
            <a:r>
              <a:rPr lang="en-US" sz="1400" u="sng" dirty="0">
                <a:solidFill>
                  <a:srgbClr val="B42419"/>
                </a:solidFill>
                <a:latin typeface="Courier" charset="0"/>
                <a:ea typeface="Courier" charset="0"/>
                <a:cs typeface="Courier" charset="0"/>
              </a:rPr>
              <a:t>"https://</a:t>
            </a:r>
            <a:r>
              <a:rPr lang="en-US" sz="1400" u="sng" dirty="0" err="1">
                <a:solidFill>
                  <a:srgbClr val="B42419"/>
                </a:solidFill>
                <a:latin typeface="Courier" charset="0"/>
                <a:ea typeface="Courier" charset="0"/>
                <a:cs typeface="Courier" charset="0"/>
              </a:rPr>
              <a:t>loremflickr.com</a:t>
            </a:r>
            <a:r>
              <a:rPr lang="en-US" sz="1400" u="sng" dirty="0">
                <a:solidFill>
                  <a:srgbClr val="B42419"/>
                </a:solidFill>
                <a:latin typeface="Courier" charset="0"/>
                <a:ea typeface="Courier" charset="0"/>
                <a:cs typeface="Courier" charset="0"/>
              </a:rPr>
              <a:t>/160/120/cat"</a:t>
            </a:r>
            <a:r>
              <a:rPr lang="en-US" sz="1400" u="sng" dirty="0">
                <a:solidFill>
                  <a:srgbClr val="2EAEBB"/>
                </a:solidFill>
                <a:latin typeface="Courier" charset="0"/>
                <a:ea typeface="Courier" charset="0"/>
                <a:cs typeface="Courier" charset="0"/>
              </a:rPr>
              <a:t> </a:t>
            </a:r>
            <a:endParaRPr lang="en-US" sz="1400" u="sng" dirty="0">
              <a:solidFill>
                <a:srgbClr val="000000"/>
              </a:solidFill>
              <a:latin typeface="Courier" charset="0"/>
              <a:ea typeface="Courier" charset="0"/>
              <a:cs typeface="Courier" charset="0"/>
            </a:endParaRPr>
          </a:p>
          <a:p>
            <a:r>
              <a:rPr lang="en-US" sz="1400" u="sng" dirty="0">
                <a:solidFill>
                  <a:srgbClr val="2EAEBB"/>
                </a:solidFill>
                <a:latin typeface="Courier" charset="0"/>
                <a:ea typeface="Courier" charset="0"/>
                <a:cs typeface="Courier" charset="0"/>
              </a:rPr>
              <a:t>    </a:t>
            </a:r>
            <a:r>
              <a:rPr lang="en-US" sz="1400" u="sng" dirty="0">
                <a:solidFill>
                  <a:srgbClr val="2FB41D"/>
                </a:solidFill>
                <a:latin typeface="Courier" charset="0"/>
                <a:ea typeface="Courier" charset="0"/>
                <a:cs typeface="Courier" charset="0"/>
              </a:rPr>
              <a:t>alt</a:t>
            </a:r>
            <a:r>
              <a:rPr lang="en-US" sz="1400" u="sng" dirty="0">
                <a:solidFill>
                  <a:srgbClr val="2EAEBB"/>
                </a:solidFill>
                <a:latin typeface="Courier" charset="0"/>
                <a:ea typeface="Courier" charset="0"/>
                <a:cs typeface="Courier" charset="0"/>
              </a:rPr>
              <a:t>=</a:t>
            </a:r>
            <a:r>
              <a:rPr lang="en-US" sz="1400" u="sng" dirty="0">
                <a:solidFill>
                  <a:srgbClr val="B42419"/>
                </a:solidFill>
                <a:latin typeface="Courier" charset="0"/>
                <a:ea typeface="Courier" charset="0"/>
                <a:cs typeface="Courier" charset="0"/>
              </a:rPr>
              <a:t>"A random picture of a cat"</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7" name="Rectangle 6"/>
          <p:cNvSpPr/>
          <p:nvPr/>
        </p:nvSpPr>
        <p:spPr>
          <a:xfrm>
            <a:off x="764374" y="783229"/>
            <a:ext cx="5722144" cy="369332"/>
          </a:xfrm>
          <a:prstGeom prst="rect">
            <a:avLst/>
          </a:prstGeom>
        </p:spPr>
        <p:txBody>
          <a:bodyPr wrap="squar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cat_detail.html</a:t>
            </a:r>
            <a:endParaRPr lang="en-US" dirty="0">
              <a:solidFill>
                <a:srgbClr val="FFFF00"/>
              </a:solidFill>
              <a:effectLst/>
            </a:endParaRPr>
          </a:p>
        </p:txBody>
      </p:sp>
      <p:pic>
        <p:nvPicPr>
          <p:cNvPr id="8" name="Picture 7" descr="Cat Sophie&#10;&#10;Go back to list   And a small picture of a cat" title="Screen shot of https://samples.dj4e.com/gview/cat/1">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878" y="967895"/>
            <a:ext cx="4701648" cy="4872174"/>
          </a:xfrm>
          <a:prstGeom prst="rect">
            <a:avLst/>
          </a:prstGeom>
        </p:spPr>
      </p:pic>
      <p:sp>
        <p:nvSpPr>
          <p:cNvPr id="9" name="Rectangle 8"/>
          <p:cNvSpPr/>
          <p:nvPr/>
        </p:nvSpPr>
        <p:spPr>
          <a:xfrm>
            <a:off x="7514491" y="783229"/>
            <a:ext cx="379982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/cat/1</a:t>
            </a:r>
          </a:p>
        </p:txBody>
      </p:sp>
    </p:spTree>
    <p:extLst>
      <p:ext uri="{BB962C8B-B14F-4D97-AF65-F5344CB8AC3E}">
        <p14:creationId xmlns:p14="http://schemas.microsoft.com/office/powerpoint/2010/main" val="158717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Don't Repeat Yourself (DRY)</a:t>
            </a:r>
            <a:endParaRPr lang="en-US" dirty="0"/>
          </a:p>
        </p:txBody>
      </p:sp>
      <p:sp>
        <p:nvSpPr>
          <p:cNvPr id="3" name="Rectangle 2"/>
          <p:cNvSpPr/>
          <p:nvPr/>
        </p:nvSpPr>
        <p:spPr>
          <a:xfrm>
            <a:off x="939800" y="1558415"/>
            <a:ext cx="10414000" cy="3785652"/>
          </a:xfrm>
          <a:prstGeom prst="rect">
            <a:avLst/>
          </a:prstGeom>
        </p:spPr>
        <p:txBody>
          <a:bodyPr wrap="square">
            <a:spAutoFit/>
          </a:bodyPr>
          <a:lstStyle/>
          <a:p>
            <a:r>
              <a:rPr lang="en-US" sz="2400" dirty="0"/>
              <a:t>Don't repeat yourself (DRY, or sometimes do not repeat yourself) is a principle of software development aimed at reducing repetition of software </a:t>
            </a:r>
            <a:r>
              <a:rPr lang="en-US" sz="2400" dirty="0" smtClean="0"/>
              <a:t>patterns] </a:t>
            </a:r>
            <a:r>
              <a:rPr lang="en-US" sz="2400" dirty="0"/>
              <a:t>replacing it with abstractions or using data normalization to avoid </a:t>
            </a:r>
            <a:r>
              <a:rPr lang="en-US" sz="2400" smtClean="0"/>
              <a:t>redundancy.  </a:t>
            </a:r>
            <a:r>
              <a:rPr lang="en-US" sz="2400" dirty="0" smtClean="0"/>
              <a:t>The </a:t>
            </a:r>
            <a:r>
              <a:rPr lang="en-US" sz="2400" dirty="0"/>
              <a:t>principle has been formulated by Andy Hunt and Dave Thomas in their book The Pragmatic </a:t>
            </a:r>
            <a:r>
              <a:rPr lang="en-US" sz="2400" dirty="0" smtClean="0"/>
              <a:t>Programmer. </a:t>
            </a:r>
          </a:p>
          <a:p>
            <a:endParaRPr lang="en-US" sz="2400" dirty="0"/>
          </a:p>
          <a:p>
            <a:r>
              <a:rPr lang="en-US" sz="2400" dirty="0" smtClean="0"/>
              <a:t>When </a:t>
            </a:r>
            <a:r>
              <a:rPr lang="en-US" sz="2400" dirty="0"/>
              <a:t>the DRY principle is applied successfully, a modification of any single element of a system does not require a change in other logically unrelated elements. Additionally, elements that are logically related all change predictably and uniformly, and are thus kept in sync. </a:t>
            </a:r>
          </a:p>
        </p:txBody>
      </p:sp>
      <p:sp>
        <p:nvSpPr>
          <p:cNvPr id="4" name="Rectangle 3"/>
          <p:cNvSpPr/>
          <p:nvPr/>
        </p:nvSpPr>
        <p:spPr>
          <a:xfrm>
            <a:off x="6096000" y="5496464"/>
            <a:ext cx="5475794" cy="369332"/>
          </a:xfrm>
          <a:prstGeom prst="rect">
            <a:avLst/>
          </a:prstGeom>
        </p:spPr>
        <p:txBody>
          <a:bodyPr wrap="none">
            <a:spAutoFit/>
          </a:bodyPr>
          <a:lstStyle/>
          <a:p>
            <a:r>
              <a:rPr lang="en-US" dirty="0">
                <a:solidFill>
                  <a:srgbClr val="FFFF00"/>
                </a:solidFill>
              </a:rPr>
              <a:t>https://</a:t>
            </a:r>
            <a:r>
              <a:rPr lang="en-US" dirty="0" err="1">
                <a:solidFill>
                  <a:srgbClr val="FFFF00"/>
                </a:solidFill>
              </a:rPr>
              <a:t>en.wikipedia.org</a:t>
            </a:r>
            <a:r>
              <a:rPr lang="en-US" dirty="0">
                <a:solidFill>
                  <a:srgbClr val="FFFF00"/>
                </a:solidFill>
              </a:rPr>
              <a:t>/wiki/Don%27t_repeat_yourself</a:t>
            </a:r>
          </a:p>
        </p:txBody>
      </p:sp>
    </p:spTree>
    <p:extLst>
      <p:ext uri="{BB962C8B-B14F-4D97-AF65-F5344CB8AC3E}">
        <p14:creationId xmlns:p14="http://schemas.microsoft.com/office/powerpoint/2010/main" val="159701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class-based generic views</a:t>
            </a:r>
            <a:endParaRPr lang="en-US" dirty="0"/>
          </a:p>
        </p:txBody>
      </p:sp>
      <p:sp>
        <p:nvSpPr>
          <p:cNvPr id="3" name="Rectangle 2"/>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/2.2/topics/class-based-views/generic-display/</a:t>
            </a:r>
          </a:p>
        </p:txBody>
      </p:sp>
      <p:sp>
        <p:nvSpPr>
          <p:cNvPr id="4" name="Rectangle 3"/>
          <p:cNvSpPr/>
          <p:nvPr/>
        </p:nvSpPr>
        <p:spPr>
          <a:xfrm>
            <a:off x="1135856" y="1943435"/>
            <a:ext cx="9920287" cy="2554545"/>
          </a:xfrm>
          <a:prstGeom prst="rect">
            <a:avLst/>
          </a:prstGeom>
          <a:solidFill>
            <a:schemeClr val="tx1"/>
          </a:solidFill>
        </p:spPr>
        <p:txBody>
          <a:bodyPr wrap="square">
            <a:spAutoFit/>
          </a:bodyPr>
          <a:lstStyle/>
          <a:p>
            <a:r>
              <a:rPr lang="en-US" sz="2000" dirty="0">
                <a:solidFill>
                  <a:srgbClr val="09442A"/>
                </a:solidFill>
              </a:rPr>
              <a:t>Writing Web applications can be monotonous, because we repeat certain patterns again and again. </a:t>
            </a:r>
            <a:r>
              <a:rPr lang="en-US" sz="2000" dirty="0" smtClean="0">
                <a:solidFill>
                  <a:srgbClr val="09442A"/>
                </a:solidFill>
              </a:rPr>
              <a:t> Django’s </a:t>
            </a:r>
            <a:r>
              <a:rPr lang="en-US" sz="2000" i="1" dirty="0">
                <a:solidFill>
                  <a:srgbClr val="09442A"/>
                </a:solidFill>
              </a:rPr>
              <a:t>generic views</a:t>
            </a:r>
            <a:r>
              <a:rPr lang="en-US" sz="2000" dirty="0">
                <a:solidFill>
                  <a:srgbClr val="09442A"/>
                </a:solidFill>
              </a:rPr>
              <a:t> were developed to ease that pain. They take certain common idioms and patterns found in view development and abstract them so that you can quickly write common views of data without having to write too much </a:t>
            </a:r>
            <a:r>
              <a:rPr lang="en-US" sz="2000" dirty="0" smtClean="0">
                <a:solidFill>
                  <a:srgbClr val="09442A"/>
                </a:solidFill>
              </a:rPr>
              <a:t>repetitive code.</a:t>
            </a:r>
          </a:p>
          <a:p>
            <a:endParaRPr lang="en-US" sz="2000" dirty="0">
              <a:solidFill>
                <a:srgbClr val="09442A"/>
              </a:solidFill>
            </a:endParaRPr>
          </a:p>
          <a:p>
            <a:r>
              <a:rPr lang="en-US" sz="2000" dirty="0">
                <a:solidFill>
                  <a:srgbClr val="09442A"/>
                </a:solidFill>
              </a:rPr>
              <a:t>We can recognize certain common tasks, like displaying a list of </a:t>
            </a:r>
            <a:r>
              <a:rPr lang="en-US" sz="2000" dirty="0" smtClean="0">
                <a:solidFill>
                  <a:srgbClr val="09442A"/>
                </a:solidFill>
              </a:rPr>
              <a:t>model objects</a:t>
            </a:r>
            <a:r>
              <a:rPr lang="en-US" sz="2000" dirty="0">
                <a:solidFill>
                  <a:srgbClr val="09442A"/>
                </a:solidFill>
              </a:rPr>
              <a:t>, and write code that displays a list of </a:t>
            </a:r>
            <a:r>
              <a:rPr lang="en-US" sz="2000" i="1" dirty="0">
                <a:solidFill>
                  <a:srgbClr val="09442A"/>
                </a:solidFill>
              </a:rPr>
              <a:t>any</a:t>
            </a:r>
            <a:r>
              <a:rPr lang="en-US" sz="2000" dirty="0">
                <a:solidFill>
                  <a:srgbClr val="09442A"/>
                </a:solidFill>
              </a:rPr>
              <a:t> </a:t>
            </a:r>
            <a:r>
              <a:rPr lang="en-US" sz="2000" dirty="0" smtClean="0">
                <a:solidFill>
                  <a:srgbClr val="09442A"/>
                </a:solidFill>
              </a:rPr>
              <a:t>model object</a:t>
            </a:r>
            <a:r>
              <a:rPr lang="en-US" sz="2000" dirty="0">
                <a:solidFill>
                  <a:srgbClr val="09442A"/>
                </a:solidFill>
              </a:rPr>
              <a:t>. </a:t>
            </a:r>
            <a:r>
              <a:rPr lang="en-US" sz="2000" dirty="0" smtClean="0">
                <a:solidFill>
                  <a:srgbClr val="09442A"/>
                </a:solidFill>
              </a:rPr>
              <a:t> Django </a:t>
            </a:r>
            <a:r>
              <a:rPr lang="en-US" sz="2000" dirty="0">
                <a:solidFill>
                  <a:srgbClr val="09442A"/>
                </a:solidFill>
              </a:rPr>
              <a:t>ships with generic views to d</a:t>
            </a:r>
            <a:r>
              <a:rPr lang="en-US" sz="2000" dirty="0" smtClean="0">
                <a:solidFill>
                  <a:srgbClr val="09442A"/>
                </a:solidFill>
              </a:rPr>
              <a:t>isplay </a:t>
            </a:r>
            <a:r>
              <a:rPr lang="en-US" sz="2000" dirty="0">
                <a:solidFill>
                  <a:srgbClr val="09442A"/>
                </a:solidFill>
              </a:rPr>
              <a:t>list and detail pages for a single </a:t>
            </a:r>
            <a:r>
              <a:rPr lang="en-US" sz="2000" dirty="0" smtClean="0">
                <a:solidFill>
                  <a:srgbClr val="09442A"/>
                </a:solidFill>
              </a:rPr>
              <a:t>model object</a:t>
            </a:r>
            <a:r>
              <a:rPr lang="en-US" sz="2000" dirty="0">
                <a:solidFill>
                  <a:srgbClr val="09442A"/>
                </a:solidFill>
              </a:rPr>
              <a:t>. </a:t>
            </a:r>
          </a:p>
        </p:txBody>
      </p:sp>
    </p:spTree>
    <p:extLst>
      <p:ext uri="{BB962C8B-B14F-4D97-AF65-F5344CB8AC3E}">
        <p14:creationId xmlns:p14="http://schemas.microsoft.com/office/powerpoint/2010/main" val="1370798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4824" y="1238289"/>
            <a:ext cx="7581909" cy="3970318"/>
          </a:xfrm>
          <a:prstGeom prst="rect">
            <a:avLst/>
          </a:prstGeom>
          <a:solidFill>
            <a:schemeClr val="tx1"/>
          </a:solidFill>
        </p:spPr>
        <p:txBody>
          <a:bodyPr wrap="square">
            <a:spAutoFit/>
          </a:bodyPr>
          <a:lstStyle/>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CatListView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Cat.objects.all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a:solidFill>
                  <a:srgbClr val="B42419"/>
                </a:solidFill>
                <a:latin typeface="Courier" charset="0"/>
                <a:ea typeface="Courier" charset="0"/>
                <a:cs typeface="Courier" charset="0"/>
              </a:rPr>
              <a:t>'</a:t>
            </a:r>
            <a:r>
              <a:rPr lang="mr-IN" sz="1400" dirty="0" err="1">
                <a:solidFill>
                  <a:srgbClr val="B42419"/>
                </a:solidFill>
                <a:latin typeface="Courier" charset="0"/>
                <a:ea typeface="Courier" charset="0"/>
                <a:cs typeface="Courier" charset="0"/>
              </a:rPr>
              <a:t>cat_list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cat_list.html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smtClean="0">
                <a:solidFill>
                  <a:srgbClr val="000000"/>
                </a:solidFill>
                <a:latin typeface="Courier" charset="0"/>
                <a:ea typeface="Courier" charset="0"/>
                <a:cs typeface="Courier" charset="0"/>
              </a:rPr>
              <a:t>)</a:t>
            </a:r>
          </a:p>
          <a:p>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DogListView</a:t>
            </a:r>
            <a:r>
              <a:rPr lang="en-US" sz="1400" dirty="0">
                <a:solidFill>
                  <a:srgbClr val="000000"/>
                </a:solidFill>
                <a:latin typeface="Courier" charset="0"/>
                <a:ea typeface="Courier" charset="0"/>
                <a:cs typeface="Courier" charset="0"/>
              </a:rPr>
              <a:t>(View):</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model</a:t>
            </a:r>
            <a:r>
              <a:rPr lang="mr-IN" sz="1400" dirty="0">
                <a:solidFill>
                  <a:srgbClr val="000000"/>
                </a:solidFill>
                <a:latin typeface="Courier" charset="0"/>
                <a:ea typeface="Courier" charset="0"/>
                <a:cs typeface="Courier" charset="0"/>
              </a:rPr>
              <a:t> = </a:t>
            </a:r>
            <a:r>
              <a:rPr lang="mr-IN" sz="1400" dirty="0" err="1">
                <a:solidFill>
                  <a:srgbClr val="000000"/>
                </a:solidFill>
                <a:latin typeface="Courier" charset="0"/>
                <a:ea typeface="Courier" charset="0"/>
                <a:cs typeface="Courier" charset="0"/>
              </a:rPr>
              <a:t>Dog</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 = self.model._</a:t>
            </a:r>
            <a:r>
              <a:rPr lang="en-US" sz="1400" dirty="0" err="1">
                <a:solidFill>
                  <a:srgbClr val="000000"/>
                </a:solidFill>
                <a:latin typeface="Courier" charset="0"/>
                <a:ea typeface="Courier" charset="0"/>
                <a:cs typeface="Courier" charset="0"/>
              </a:rPr>
              <a:t>meta.verbose_name.title</a:t>
            </a:r>
            <a:r>
              <a:rPr lang="en-US" sz="1400" dirty="0">
                <a:solidFill>
                  <a:srgbClr val="000000"/>
                </a:solidFill>
                <a:latin typeface="Courier" charset="0"/>
                <a:ea typeface="Courier" charset="0"/>
                <a:cs typeface="Courier" charset="0"/>
              </a:rPr>
              <a:t>().lower()</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self.model.objects.all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err="1">
                <a:solidFill>
                  <a:srgbClr val="000000"/>
                </a:solidFill>
                <a:latin typeface="Courier" charset="0"/>
                <a:ea typeface="Courier" charset="0"/>
                <a:cs typeface="Courier" charset="0"/>
              </a:rPr>
              <a:t>modelname</a:t>
            </a:r>
            <a:r>
              <a:rPr lang="mr-IN" sz="1400" dirty="0">
                <a:solidFill>
                  <a:srgbClr val="000000"/>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'_</a:t>
            </a:r>
            <a:r>
              <a:rPr lang="mr-IN" sz="1400" dirty="0" err="1">
                <a:solidFill>
                  <a:srgbClr val="B42419"/>
                </a:solidFill>
                <a:latin typeface="Courier" charset="0"/>
                <a:ea typeface="Courier" charset="0"/>
                <a:cs typeface="Courier" charset="0"/>
              </a:rPr>
              <a:t>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'_</a:t>
            </a:r>
            <a:r>
              <a:rPr lang="en-US" sz="1400" dirty="0" err="1">
                <a:solidFill>
                  <a:srgbClr val="B42419"/>
                </a:solidFill>
                <a:latin typeface="Courier" charset="0"/>
                <a:ea typeface="Courier" charset="0"/>
                <a:cs typeface="Courier" charset="0"/>
              </a:rPr>
              <a:t>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smtClean="0">
                <a:solidFill>
                  <a:srgbClr val="000000"/>
                </a:solidFill>
                <a:latin typeface="Courier" charset="0"/>
                <a:ea typeface="Courier" charset="0"/>
                <a:cs typeface="Courier" charset="0"/>
              </a:rPr>
              <a:t>)</a:t>
            </a:r>
          </a:p>
          <a:p>
            <a:endParaRPr lang="en-US" sz="1400" dirty="0">
              <a:solidFill>
                <a:srgbClr val="000000"/>
              </a:solidFill>
              <a:latin typeface="Courier" charset="0"/>
              <a:ea typeface="Courier" charset="0"/>
              <a:cs typeface="Courier" charset="0"/>
            </a:endParaRPr>
          </a:p>
          <a:p>
            <a:r>
              <a:rPr lang="en-US" sz="1400" dirty="0">
                <a:solidFill>
                  <a:srgbClr val="C814C9"/>
                </a:solidFill>
                <a:latin typeface="Courier" charset="0"/>
                <a:ea typeface="Courier" charset="0"/>
                <a:cs typeface="Courier" charset="0"/>
              </a:rPr>
              <a:t>from</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django.views</a:t>
            </a:r>
            <a:r>
              <a:rPr lang="en-US" sz="1400" dirty="0">
                <a:solidFill>
                  <a:srgbClr val="000000"/>
                </a:solidFill>
                <a:latin typeface="Courier" charset="0"/>
                <a:ea typeface="Courier" charset="0"/>
                <a:cs typeface="Courier" charset="0"/>
              </a:rPr>
              <a:t> </a:t>
            </a:r>
            <a:r>
              <a:rPr lang="en-US" sz="1400" dirty="0">
                <a:solidFill>
                  <a:srgbClr val="C814C9"/>
                </a:solidFill>
                <a:latin typeface="Courier" charset="0"/>
                <a:ea typeface="Courier" charset="0"/>
                <a:cs typeface="Courier" charset="0"/>
              </a:rPr>
              <a:t>import</a:t>
            </a:r>
            <a:r>
              <a:rPr lang="en-US" sz="1400" dirty="0">
                <a:solidFill>
                  <a:srgbClr val="000000"/>
                </a:solidFill>
                <a:latin typeface="Courier" charset="0"/>
                <a:ea typeface="Courier" charset="0"/>
                <a:cs typeface="Courier" charset="0"/>
              </a:rPr>
              <a:t> generic</a:t>
            </a:r>
          </a:p>
          <a:p>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HorseListView</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generic.ListView</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    model = </a:t>
            </a:r>
            <a:r>
              <a:rPr lang="en-US" sz="1400" dirty="0" smtClean="0">
                <a:solidFill>
                  <a:srgbClr val="000000"/>
                </a:solidFill>
                <a:latin typeface="Courier" charset="0"/>
                <a:ea typeface="Courier" charset="0"/>
                <a:cs typeface="Courier" charset="0"/>
              </a:rPr>
              <a:t>Horse</a:t>
            </a:r>
            <a:endParaRPr lang="en-US" sz="1400" dirty="0" smtClean="0">
              <a:solidFill>
                <a:srgbClr val="000000"/>
              </a:solidFill>
              <a:latin typeface="Courier" charset="0"/>
              <a:ea typeface="Courier" charset="0"/>
              <a:cs typeface="Courier" charset="0"/>
            </a:endParaRPr>
          </a:p>
        </p:txBody>
      </p:sp>
      <p:sp>
        <p:nvSpPr>
          <p:cNvPr id="6" name="Rectangle 5"/>
          <p:cNvSpPr/>
          <p:nvPr/>
        </p:nvSpPr>
        <p:spPr>
          <a:xfrm>
            <a:off x="604825"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pic>
        <p:nvPicPr>
          <p:cNvPr id="8" name="Picture 7" descr="Cat List&#10;&#10;    Sophie&#10;    Frankie&#10;" title="Screen shot of https://samples.dj4e.com/gview/cats">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2958" y="1165312"/>
            <a:ext cx="3656162" cy="3788769"/>
          </a:xfrm>
          <a:prstGeom prst="rect">
            <a:avLst/>
          </a:prstGeom>
        </p:spPr>
      </p:pic>
      <p:sp>
        <p:nvSpPr>
          <p:cNvPr id="9" name="Rectangle 8"/>
          <p:cNvSpPr/>
          <p:nvPr/>
        </p:nvSpPr>
        <p:spPr>
          <a:xfrm>
            <a:off x="8392958" y="795980"/>
            <a:ext cx="368280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/cats</a:t>
            </a:r>
          </a:p>
        </p:txBody>
      </p:sp>
      <p:sp>
        <p:nvSpPr>
          <p:cNvPr id="10" name="Rectangle 9"/>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/2.2/topics/class-based-views/generic-display/</a:t>
            </a:r>
          </a:p>
        </p:txBody>
      </p:sp>
    </p:spTree>
    <p:extLst>
      <p:ext uri="{BB962C8B-B14F-4D97-AF65-F5344CB8AC3E}">
        <p14:creationId xmlns:p14="http://schemas.microsoft.com/office/powerpoint/2010/main" val="1019553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536" y="1238289"/>
            <a:ext cx="7581909" cy="2893100"/>
          </a:xfrm>
          <a:prstGeom prst="rect">
            <a:avLst/>
          </a:prstGeom>
          <a:solidFill>
            <a:schemeClr val="tx1"/>
          </a:solidFill>
        </p:spPr>
        <p:txBody>
          <a:bodyPr wrap="square">
            <a:spAutoFit/>
          </a:bodyPr>
          <a:lstStyle/>
          <a:p>
            <a:r>
              <a:rPr lang="en-US" sz="1400" dirty="0">
                <a:solidFill>
                  <a:srgbClr val="400BD9"/>
                </a:solidFill>
                <a:latin typeface="Courier" charset="0"/>
                <a:ea typeface="Courier" charset="0"/>
                <a:cs typeface="Courier" charset="0"/>
              </a:rPr>
              <a:t># Lets review how inheritance works to avoid repeating ourselves</a:t>
            </a:r>
            <a:endParaRPr lang="en-US" sz="1400" dirty="0">
              <a:solidFill>
                <a:srgbClr val="000000"/>
              </a:solidFill>
              <a:latin typeface="Courier" charset="0"/>
              <a:ea typeface="Courier" charset="0"/>
              <a:cs typeface="Courier" charset="0"/>
            </a:endParaRPr>
          </a:p>
          <a:p>
            <a:r>
              <a:rPr lang="en-US" sz="1400" dirty="0">
                <a:solidFill>
                  <a:srgbClr val="400BD9"/>
                </a:solidFill>
                <a:latin typeface="Courier" charset="0"/>
                <a:ea typeface="Courier" charset="0"/>
                <a:cs typeface="Courier" charset="0"/>
              </a:rPr>
              <a:t># It is all about convention</a:t>
            </a:r>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DJ4EListView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 = self.model._</a:t>
            </a:r>
            <a:r>
              <a:rPr lang="en-US" sz="1400" dirty="0" err="1">
                <a:solidFill>
                  <a:srgbClr val="000000"/>
                </a:solidFill>
                <a:latin typeface="Courier" charset="0"/>
                <a:ea typeface="Courier" charset="0"/>
                <a:cs typeface="Courier" charset="0"/>
              </a:rPr>
              <a:t>meta.verbose_name.title</a:t>
            </a:r>
            <a:r>
              <a:rPr lang="en-US" sz="1400" dirty="0">
                <a:solidFill>
                  <a:srgbClr val="000000"/>
                </a:solidFill>
                <a:latin typeface="Courier" charset="0"/>
                <a:ea typeface="Courier" charset="0"/>
                <a:cs typeface="Courier" charset="0"/>
              </a:rPr>
              <a:t>().lower()</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self.model.objects.all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err="1">
                <a:solidFill>
                  <a:srgbClr val="000000"/>
                </a:solidFill>
                <a:latin typeface="Courier" charset="0"/>
                <a:ea typeface="Courier" charset="0"/>
                <a:cs typeface="Courier" charset="0"/>
              </a:rPr>
              <a:t>modelname</a:t>
            </a:r>
            <a:r>
              <a:rPr lang="mr-IN" sz="1400" dirty="0">
                <a:solidFill>
                  <a:srgbClr val="000000"/>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'_</a:t>
            </a:r>
            <a:r>
              <a:rPr lang="mr-IN" sz="1400" dirty="0" err="1">
                <a:solidFill>
                  <a:srgbClr val="B42419"/>
                </a:solidFill>
                <a:latin typeface="Courier" charset="0"/>
                <a:ea typeface="Courier" charset="0"/>
                <a:cs typeface="Courier" charset="0"/>
              </a:rPr>
              <a:t>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'_</a:t>
            </a:r>
            <a:r>
              <a:rPr lang="en-US" sz="1400" dirty="0" err="1">
                <a:solidFill>
                  <a:srgbClr val="B42419"/>
                </a:solidFill>
                <a:latin typeface="Courier" charset="0"/>
                <a:ea typeface="Courier" charset="0"/>
                <a:cs typeface="Courier" charset="0"/>
              </a:rPr>
              <a:t>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p>
          <a:p>
            <a:endParaRPr lang="en-US" sz="1400" dirty="0" smtClean="0">
              <a:solidFill>
                <a:srgbClr val="000000"/>
              </a:solidFill>
              <a:latin typeface="Courier" charset="0"/>
              <a:ea typeface="Courier" charset="0"/>
              <a:cs typeface="Courier" charset="0"/>
            </a:endParaRPr>
          </a:p>
          <a:p>
            <a:r>
              <a:rPr lang="en-US" sz="1400" dirty="0">
                <a:solidFill>
                  <a:srgbClr val="400BD9"/>
                </a:solidFill>
                <a:latin typeface="Courier" charset="0"/>
                <a:ea typeface="Courier" charset="0"/>
                <a:cs typeface="Courier" charset="0"/>
              </a:rPr>
              <a:t># Lets reuse those "generic" classes</a:t>
            </a:r>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CarListView</a:t>
            </a:r>
            <a:r>
              <a:rPr lang="en-US" sz="1400" dirty="0">
                <a:solidFill>
                  <a:srgbClr val="000000"/>
                </a:solidFill>
                <a:latin typeface="Courier" charset="0"/>
                <a:ea typeface="Courier" charset="0"/>
                <a:cs typeface="Courier" charset="0"/>
              </a:rPr>
              <a:t>(DJ4EListView):</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model</a:t>
            </a:r>
            <a:r>
              <a:rPr lang="mr-IN" sz="1400" dirty="0">
                <a:solidFill>
                  <a:srgbClr val="000000"/>
                </a:solidFill>
                <a:latin typeface="Courier" charset="0"/>
                <a:ea typeface="Courier" charset="0"/>
                <a:cs typeface="Courier" charset="0"/>
              </a:rPr>
              <a:t> = </a:t>
            </a:r>
            <a:r>
              <a:rPr lang="mr-IN" sz="1400" dirty="0" err="1" smtClean="0">
                <a:solidFill>
                  <a:srgbClr val="000000"/>
                </a:solidFill>
                <a:latin typeface="Courier" charset="0"/>
                <a:ea typeface="Courier" charset="0"/>
                <a:cs typeface="Courier" charset="0"/>
              </a:rPr>
              <a:t>Car</a:t>
            </a:r>
            <a:endParaRPr lang="en-US" sz="1400" dirty="0" smtClean="0">
              <a:solidFill>
                <a:srgbClr val="000000"/>
              </a:solidFill>
              <a:latin typeface="Courier" charset="0"/>
              <a:ea typeface="Courier" charset="0"/>
              <a:cs typeface="Courier" charset="0"/>
            </a:endParaRPr>
          </a:p>
          <a:p>
            <a:endParaRPr lang="en-US" sz="1400" dirty="0">
              <a:solidFill>
                <a:srgbClr val="000000"/>
              </a:solidFill>
              <a:latin typeface="Courier" charset="0"/>
              <a:ea typeface="Courier" charset="0"/>
              <a:cs typeface="Courier" charset="0"/>
            </a:endParaRPr>
          </a:p>
        </p:txBody>
      </p:sp>
      <p:sp>
        <p:nvSpPr>
          <p:cNvPr id="6" name="Rectangle 5"/>
          <p:cNvSpPr/>
          <p:nvPr/>
        </p:nvSpPr>
        <p:spPr>
          <a:xfrm>
            <a:off x="590537"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9" name="Rectangle 8"/>
          <p:cNvSpPr/>
          <p:nvPr/>
        </p:nvSpPr>
        <p:spPr>
          <a:xfrm>
            <a:off x="8378670" y="781692"/>
            <a:ext cx="3773918" cy="369332"/>
          </a:xfrm>
          <a:prstGeom prst="rect">
            <a:avLst/>
          </a:prstGeom>
        </p:spPr>
        <p:txBody>
          <a:bodyPr wrap="none">
            <a:spAutoFit/>
          </a:bodyPr>
          <a:lstStyle/>
          <a:p>
            <a:r>
              <a:rPr lang="en-US" dirty="0">
                <a:solidFill>
                  <a:srgbClr val="FFFF00"/>
                </a:solidFill>
              </a:rPr>
              <a:t>https://</a:t>
            </a:r>
            <a:r>
              <a:rPr lang="en-US" dirty="0" smtClean="0">
                <a:solidFill>
                  <a:srgbClr val="FFFF00"/>
                </a:solidFill>
              </a:rPr>
              <a:t>samples.dj4e.com/</a:t>
            </a:r>
            <a:r>
              <a:rPr lang="en-US" dirty="0" err="1" smtClean="0">
                <a:solidFill>
                  <a:srgbClr val="FFFF00"/>
                </a:solidFill>
              </a:rPr>
              <a:t>gview</a:t>
            </a:r>
            <a:r>
              <a:rPr lang="en-US" dirty="0" smtClean="0">
                <a:solidFill>
                  <a:srgbClr val="FFFF00"/>
                </a:solidFill>
              </a:rPr>
              <a:t>/cars</a:t>
            </a:r>
            <a:endParaRPr lang="en-US" dirty="0">
              <a:solidFill>
                <a:srgbClr val="FFFF00"/>
              </a:solidFill>
            </a:endParaRPr>
          </a:p>
        </p:txBody>
      </p:sp>
      <p:pic>
        <p:nvPicPr>
          <p:cNvPr id="7" name="Picture 6" descr="Car List&#10;&#10;    SakaiCar&#10;    Subaru&#10;" title="Screen shot of https://samples.dj4e.com/gview/c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958" y="1151024"/>
            <a:ext cx="3656162" cy="3792248"/>
          </a:xfrm>
          <a:prstGeom prst="rect">
            <a:avLst/>
          </a:prstGeom>
        </p:spPr>
      </p:pic>
      <p:sp>
        <p:nvSpPr>
          <p:cNvPr id="11" name="Rectangle 10"/>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/2.2/topics/class-based-views/generic-display/</a:t>
            </a:r>
          </a:p>
        </p:txBody>
      </p:sp>
    </p:spTree>
    <p:extLst>
      <p:ext uri="{BB962C8B-B14F-4D97-AF65-F5344CB8AC3E}">
        <p14:creationId xmlns:p14="http://schemas.microsoft.com/office/powerpoint/2010/main" val="53801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343774" y="958104"/>
            <a:ext cx="4114801" cy="284237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t>gview.views.HorseListView</a:t>
            </a:r>
            <a:endParaRPr lang="en-US" dirty="0" smtClean="0"/>
          </a:p>
          <a:p>
            <a:pPr algn="ctr"/>
            <a:endParaRPr lang="en-US" dirty="0" smtClean="0"/>
          </a:p>
          <a:p>
            <a:pPr algn="ctr"/>
            <a:r>
              <a:rPr lang="en-US" dirty="0" smtClean="0"/>
              <a:t>model = </a:t>
            </a:r>
            <a:r>
              <a:rPr lang="en-US" dirty="0" err="1" smtClean="0"/>
              <a:t>gviews.models.Horse</a:t>
            </a:r>
            <a:endParaRPr lang="en-US" dirty="0"/>
          </a:p>
        </p:txBody>
      </p:sp>
      <p:sp>
        <p:nvSpPr>
          <p:cNvPr id="2" name="Rectangle 1"/>
          <p:cNvSpPr/>
          <p:nvPr/>
        </p:nvSpPr>
        <p:spPr>
          <a:xfrm>
            <a:off x="604824" y="1238289"/>
            <a:ext cx="5853126" cy="1323439"/>
          </a:xfrm>
          <a:prstGeom prst="rect">
            <a:avLst/>
          </a:prstGeom>
          <a:solidFill>
            <a:schemeClr val="tx1"/>
          </a:solidFill>
        </p:spPr>
        <p:txBody>
          <a:bodyPr wrap="square">
            <a:spAutoFit/>
          </a:bodyPr>
          <a:lstStyle/>
          <a:p>
            <a:r>
              <a:rPr lang="en-US" sz="1600" dirty="0" smtClean="0">
                <a:solidFill>
                  <a:srgbClr val="C814C9"/>
                </a:solidFill>
                <a:latin typeface="Courier" charset="0"/>
                <a:ea typeface="Courier" charset="0"/>
                <a:cs typeface="Courier" charset="0"/>
              </a:rPr>
              <a:t>from</a:t>
            </a:r>
            <a:r>
              <a:rPr lang="en-US" sz="1600" dirty="0" smtClean="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django.views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smtClean="0">
                <a:solidFill>
                  <a:srgbClr val="000000"/>
                </a:solidFill>
                <a:latin typeface="Courier" charset="0"/>
                <a:ea typeface="Courier" charset="0"/>
                <a:cs typeface="Courier" charset="0"/>
              </a:rPr>
              <a:t>generic</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gview.models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Cat, Dog, Horse, </a:t>
            </a:r>
            <a:r>
              <a:rPr lang="en-US" sz="1600" dirty="0" smtClean="0">
                <a:solidFill>
                  <a:srgbClr val="000000"/>
                </a:solidFill>
                <a:latin typeface="Courier" charset="0"/>
                <a:ea typeface="Courier" charset="0"/>
                <a:cs typeface="Courier" charset="0"/>
              </a:rPr>
              <a:t>Car</a:t>
            </a:r>
            <a:endParaRPr lang="en-US" sz="1600" dirty="0">
              <a:solidFill>
                <a:srgbClr val="000000"/>
              </a:solidFill>
              <a:latin typeface="Courier" charset="0"/>
              <a:ea typeface="Courier" charset="0"/>
              <a:cs typeface="Courier" charset="0"/>
            </a:endParaRP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HorseListView</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generic.ListView</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model = </a:t>
            </a:r>
            <a:r>
              <a:rPr lang="en-US" sz="1600" dirty="0" smtClean="0">
                <a:solidFill>
                  <a:srgbClr val="000000"/>
                </a:solidFill>
                <a:latin typeface="Courier" charset="0"/>
                <a:ea typeface="Courier" charset="0"/>
                <a:cs typeface="Courier" charset="0"/>
              </a:rPr>
              <a:t>Horse</a:t>
            </a:r>
            <a:endParaRPr lang="en-US" sz="1600" dirty="0" smtClean="0">
              <a:solidFill>
                <a:srgbClr val="000000"/>
              </a:solidFill>
              <a:latin typeface="Courier" charset="0"/>
              <a:ea typeface="Courier" charset="0"/>
              <a:cs typeface="Courier" charset="0"/>
            </a:endParaRPr>
          </a:p>
        </p:txBody>
      </p:sp>
      <p:sp>
        <p:nvSpPr>
          <p:cNvPr id="6" name="Rectangle 5"/>
          <p:cNvSpPr/>
          <p:nvPr/>
        </p:nvSpPr>
        <p:spPr>
          <a:xfrm>
            <a:off x="604825"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10" name="Rectangle 9"/>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/2.2/topics/class-based-views/generic-display/</a:t>
            </a:r>
          </a:p>
        </p:txBody>
      </p:sp>
      <p:sp>
        <p:nvSpPr>
          <p:cNvPr id="3" name="Rectangle 2"/>
          <p:cNvSpPr/>
          <p:nvPr/>
        </p:nvSpPr>
        <p:spPr>
          <a:xfrm>
            <a:off x="7815262" y="2414594"/>
            <a:ext cx="3343275"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t>django.views.generic.ListView</a:t>
            </a:r>
            <a:endParaRPr lang="en-US" dirty="0"/>
          </a:p>
        </p:txBody>
      </p:sp>
      <p:cxnSp>
        <p:nvCxnSpPr>
          <p:cNvPr id="13" name="Straight Arrow Connector 12"/>
          <p:cNvCxnSpPr>
            <a:endCxn id="3" idx="0"/>
          </p:cNvCxnSpPr>
          <p:nvPr/>
        </p:nvCxnSpPr>
        <p:spPr>
          <a:xfrm>
            <a:off x="9472613" y="1857375"/>
            <a:ext cx="14287" cy="557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21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878" y="967895"/>
            <a:ext cx="4701648" cy="4876647"/>
          </a:xfrm>
          <a:prstGeom prst="rect">
            <a:avLst/>
          </a:prstGeom>
        </p:spPr>
      </p:pic>
      <p:sp>
        <p:nvSpPr>
          <p:cNvPr id="5" name="Rectangle 4"/>
          <p:cNvSpPr/>
          <p:nvPr/>
        </p:nvSpPr>
        <p:spPr>
          <a:xfrm>
            <a:off x="647688" y="3327919"/>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Horse</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horse.name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err="1">
                <a:solidFill>
                  <a:srgbClr val="C1651C"/>
                </a:solidFill>
                <a:latin typeface="Courier" charset="0"/>
                <a:ea typeface="Courier" charset="0"/>
                <a:cs typeface="Courier" charset="0"/>
              </a:rPr>
              <a:t>img</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src</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"https://</a:t>
            </a:r>
            <a:r>
              <a:rPr lang="en-US" sz="1400" dirty="0" err="1">
                <a:solidFill>
                  <a:srgbClr val="B42419"/>
                </a:solidFill>
                <a:latin typeface="Courier" charset="0"/>
                <a:ea typeface="Courier" charset="0"/>
                <a:cs typeface="Courier" charset="0"/>
              </a:rPr>
              <a:t>loremflickr.com</a:t>
            </a:r>
            <a:r>
              <a:rPr lang="en-US" sz="1400" dirty="0">
                <a:solidFill>
                  <a:srgbClr val="B42419"/>
                </a:solidFill>
                <a:latin typeface="Courier" charset="0"/>
                <a:ea typeface="Courier" charset="0"/>
                <a:cs typeface="Courier" charset="0"/>
              </a:rPr>
              <a:t>/160/120/horse"</a:t>
            </a:r>
            <a:r>
              <a:rPr lang="en-US" sz="1400" dirty="0">
                <a:solidFill>
                  <a:srgbClr val="2EAEBB"/>
                </a:solidFill>
                <a:latin typeface="Courier" charset="0"/>
                <a:ea typeface="Courier" charset="0"/>
                <a:cs typeface="Courier" charset="0"/>
              </a:rPr>
              <a:t> </a:t>
            </a:r>
            <a:endParaRPr lang="en-US"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alt</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"A random picture of a horse"</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gview:horses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7" name="Rectangle 6"/>
          <p:cNvSpPr/>
          <p:nvPr/>
        </p:nvSpPr>
        <p:spPr>
          <a:xfrm>
            <a:off x="635781" y="2869201"/>
            <a:ext cx="5722144" cy="369332"/>
          </a:xfrm>
          <a:prstGeom prst="rect">
            <a:avLst/>
          </a:prstGeom>
        </p:spPr>
        <p:txBody>
          <a:bodyPr wrap="squar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horse_detail.html</a:t>
            </a:r>
            <a:endParaRPr lang="en-US" dirty="0">
              <a:solidFill>
                <a:srgbClr val="FFFF00"/>
              </a:solidFill>
              <a:effectLst/>
            </a:endParaRPr>
          </a:p>
        </p:txBody>
      </p:sp>
      <p:sp>
        <p:nvSpPr>
          <p:cNvPr id="9" name="Rectangle 8"/>
          <p:cNvSpPr/>
          <p:nvPr/>
        </p:nvSpPr>
        <p:spPr>
          <a:xfrm>
            <a:off x="7514491" y="783229"/>
            <a:ext cx="4047647" cy="369332"/>
          </a:xfrm>
          <a:prstGeom prst="rect">
            <a:avLst/>
          </a:prstGeom>
        </p:spPr>
        <p:txBody>
          <a:bodyPr wrap="none">
            <a:spAutoFit/>
          </a:bodyPr>
          <a:lstStyle/>
          <a:p>
            <a:r>
              <a:rPr lang="en-US" dirty="0">
                <a:solidFill>
                  <a:srgbClr val="FFFF00"/>
                </a:solidFill>
              </a:rPr>
              <a:t>https://</a:t>
            </a:r>
            <a:r>
              <a:rPr lang="en-US" dirty="0" smtClean="0">
                <a:solidFill>
                  <a:srgbClr val="FFFF00"/>
                </a:solidFill>
              </a:rPr>
              <a:t>samples.dj4e.com/</a:t>
            </a:r>
            <a:r>
              <a:rPr lang="en-US" dirty="0" err="1" smtClean="0">
                <a:solidFill>
                  <a:srgbClr val="FFFF00"/>
                </a:solidFill>
              </a:rPr>
              <a:t>gview</a:t>
            </a:r>
            <a:r>
              <a:rPr lang="en-US" dirty="0" smtClean="0">
                <a:solidFill>
                  <a:srgbClr val="FFFF00"/>
                </a:solidFill>
              </a:rPr>
              <a:t>/horse/1</a:t>
            </a:r>
            <a:endParaRPr lang="en-US" dirty="0">
              <a:solidFill>
                <a:srgbClr val="FFFF00"/>
              </a:solidFill>
            </a:endParaRPr>
          </a:p>
        </p:txBody>
      </p:sp>
      <p:sp>
        <p:nvSpPr>
          <p:cNvPr id="6" name="Rectangle 5"/>
          <p:cNvSpPr/>
          <p:nvPr/>
        </p:nvSpPr>
        <p:spPr>
          <a:xfrm>
            <a:off x="604824" y="1238289"/>
            <a:ext cx="5981708" cy="1323439"/>
          </a:xfrm>
          <a:prstGeom prst="rect">
            <a:avLst/>
          </a:prstGeom>
          <a:solidFill>
            <a:schemeClr val="tx1"/>
          </a:solidFill>
        </p:spPr>
        <p:txBody>
          <a:bodyPr wrap="square">
            <a:spAutoFit/>
          </a:bodyPr>
          <a:lstStyle/>
          <a:p>
            <a:r>
              <a:rPr lang="en-US" sz="1600" dirty="0" smtClean="0">
                <a:solidFill>
                  <a:srgbClr val="C814C9"/>
                </a:solidFill>
                <a:latin typeface="Courier" charset="0"/>
                <a:ea typeface="Courier" charset="0"/>
                <a:cs typeface="Courier" charset="0"/>
              </a:rPr>
              <a:t>from</a:t>
            </a:r>
            <a:r>
              <a:rPr lang="en-US" sz="1600" dirty="0" smtClean="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django.views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smtClean="0">
                <a:solidFill>
                  <a:srgbClr val="000000"/>
                </a:solidFill>
                <a:latin typeface="Courier" charset="0"/>
                <a:ea typeface="Courier" charset="0"/>
                <a:cs typeface="Courier" charset="0"/>
              </a:rPr>
              <a:t>generic</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gview.models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Cat, Dog, Horse, </a:t>
            </a:r>
            <a:r>
              <a:rPr lang="en-US" sz="1600" dirty="0" smtClean="0">
                <a:solidFill>
                  <a:srgbClr val="000000"/>
                </a:solidFill>
                <a:latin typeface="Courier" charset="0"/>
                <a:ea typeface="Courier" charset="0"/>
                <a:cs typeface="Courier" charset="0"/>
              </a:rPr>
              <a:t>Car</a:t>
            </a:r>
            <a:endParaRPr lang="en-US" sz="1600" dirty="0">
              <a:solidFill>
                <a:srgbClr val="000000"/>
              </a:solidFill>
              <a:latin typeface="Courier" charset="0"/>
              <a:ea typeface="Courier" charset="0"/>
              <a:cs typeface="Courier" charset="0"/>
            </a:endParaRP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HorseListView</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generic.ListView</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model = </a:t>
            </a:r>
            <a:r>
              <a:rPr lang="en-US" sz="1600" dirty="0" smtClean="0">
                <a:solidFill>
                  <a:srgbClr val="000000"/>
                </a:solidFill>
                <a:latin typeface="Courier" charset="0"/>
                <a:ea typeface="Courier" charset="0"/>
                <a:cs typeface="Courier" charset="0"/>
              </a:rPr>
              <a:t>Horse</a:t>
            </a:r>
            <a:endParaRPr lang="en-US" sz="1600" dirty="0" smtClean="0">
              <a:solidFill>
                <a:srgbClr val="000000"/>
              </a:solidFill>
              <a:latin typeface="Courier" charset="0"/>
              <a:ea typeface="Courier" charset="0"/>
              <a:cs typeface="Courier" charset="0"/>
            </a:endParaRPr>
          </a:p>
        </p:txBody>
      </p:sp>
      <p:sp>
        <p:nvSpPr>
          <p:cNvPr id="10" name="Rectangle 9"/>
          <p:cNvSpPr/>
          <p:nvPr/>
        </p:nvSpPr>
        <p:spPr>
          <a:xfrm>
            <a:off x="604825"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3" name="TextBox 2"/>
          <p:cNvSpPr txBox="1"/>
          <p:nvPr/>
        </p:nvSpPr>
        <p:spPr>
          <a:xfrm>
            <a:off x="1818523" y="5475210"/>
            <a:ext cx="3487430" cy="369332"/>
          </a:xfrm>
          <a:prstGeom prst="rect">
            <a:avLst/>
          </a:prstGeom>
          <a:noFill/>
        </p:spPr>
        <p:txBody>
          <a:bodyPr wrap="none" rtlCol="0">
            <a:spAutoFit/>
          </a:bodyPr>
          <a:lstStyle/>
          <a:p>
            <a:r>
              <a:rPr lang="en-US" dirty="0" smtClean="0"/>
              <a:t>Lots of convention </a:t>
            </a:r>
            <a:r>
              <a:rPr lang="mr-IN" dirty="0" smtClean="0"/>
              <a:t>–</a:t>
            </a:r>
            <a:r>
              <a:rPr lang="en-US" dirty="0" smtClean="0"/>
              <a:t> no repetition </a:t>
            </a:r>
            <a:endParaRPr lang="en-US" dirty="0"/>
          </a:p>
        </p:txBody>
      </p:sp>
    </p:spTree>
    <p:extLst>
      <p:ext uri="{BB962C8B-B14F-4D97-AF65-F5344CB8AC3E}">
        <p14:creationId xmlns:p14="http://schemas.microsoft.com/office/powerpoint/2010/main" val="233780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a:solidFill>
                  <a:srgbClr val="FFFF00"/>
                </a:solidFill>
              </a:rPr>
              <a:t>Summary</a:t>
            </a:r>
          </a:p>
        </p:txBody>
      </p:sp>
      <p:sp>
        <p:nvSpPr>
          <p:cNvPr id="2" name="Content Placeholder 1"/>
          <p:cNvSpPr>
            <a:spLocks noGrp="1"/>
          </p:cNvSpPr>
          <p:nvPr>
            <p:ph idx="1"/>
          </p:nvPr>
        </p:nvSpPr>
        <p:spPr/>
        <p:txBody>
          <a:bodyPr/>
          <a:lstStyle/>
          <a:p>
            <a:r>
              <a:rPr lang="en-US" dirty="0" smtClean="0"/>
              <a:t>Generic views allow us to produce lots of similar pages without cutting, pasting and editing boiler plate</a:t>
            </a:r>
          </a:p>
          <a:p>
            <a:r>
              <a:rPr lang="en-US" dirty="0" smtClean="0"/>
              <a:t>Quicker development</a:t>
            </a:r>
          </a:p>
          <a:p>
            <a:r>
              <a:rPr lang="en-US" dirty="0" smtClean="0"/>
              <a:t>Consistent User Experience</a:t>
            </a:r>
          </a:p>
          <a:p>
            <a:r>
              <a:rPr lang="en-US" dirty="0" smtClean="0"/>
              <a:t>Less lines of code means fewer mistakes</a:t>
            </a:r>
            <a:endParaRPr lang="en-US" dirty="0"/>
          </a:p>
        </p:txBody>
      </p:sp>
    </p:spTree>
    <p:extLst>
      <p:ext uri="{BB962C8B-B14F-4D97-AF65-F5344CB8AC3E}">
        <p14:creationId xmlns:p14="http://schemas.microsoft.com/office/powerpoint/2010/main" val="188513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715" y="1565330"/>
            <a:ext cx="3237854" cy="1985156"/>
          </a:xfrm>
        </p:spPr>
        <p:txBody>
          <a:bodyPr>
            <a:normAutofit/>
          </a:bodyPr>
          <a:lstStyle/>
          <a:p>
            <a:r>
              <a:rPr lang="en-US" dirty="0" smtClean="0"/>
              <a:t>Update your dj4e-samples </a:t>
            </a:r>
            <a:endParaRPr lang="en-US" dirty="0"/>
          </a:p>
        </p:txBody>
      </p:sp>
      <p:sp>
        <p:nvSpPr>
          <p:cNvPr id="5" name="TextBox 4"/>
          <p:cNvSpPr txBox="1"/>
          <p:nvPr/>
        </p:nvSpPr>
        <p:spPr>
          <a:xfrm>
            <a:off x="698715" y="4060556"/>
            <a:ext cx="3318537" cy="830997"/>
          </a:xfrm>
          <a:prstGeom prst="rect">
            <a:avLst/>
          </a:prstGeom>
          <a:noFill/>
        </p:spPr>
        <p:txBody>
          <a:bodyPr wrap="none" rtlCol="0">
            <a:spAutoFit/>
          </a:bodyPr>
          <a:lstStyle/>
          <a:p>
            <a:r>
              <a:rPr lang="en-US" sz="2400" dirty="0" smtClean="0">
                <a:latin typeface="Courier" charset="0"/>
                <a:ea typeface="Courier" charset="0"/>
                <a:cs typeface="Courier" charset="0"/>
              </a:rPr>
              <a:t>cd ~/dj4e-samples</a:t>
            </a:r>
          </a:p>
          <a:p>
            <a:r>
              <a:rPr lang="en-US" sz="2400" dirty="0" err="1" smtClean="0">
                <a:latin typeface="Courier" charset="0"/>
                <a:ea typeface="Courier" charset="0"/>
                <a:cs typeface="Courier" charset="0"/>
              </a:rPr>
              <a:t>git</a:t>
            </a:r>
            <a:r>
              <a:rPr lang="en-US" sz="2400" dirty="0" smtClean="0">
                <a:latin typeface="Courier" charset="0"/>
                <a:ea typeface="Courier" charset="0"/>
                <a:cs typeface="Courier" charset="0"/>
              </a:rPr>
              <a:t> pull</a:t>
            </a:r>
            <a:endParaRPr lang="en-US" sz="2400" dirty="0">
              <a:latin typeface="Courier" charset="0"/>
              <a:ea typeface="Courier" charset="0"/>
              <a:cs typeface="Courier" charset="0"/>
            </a:endParaRPr>
          </a:p>
        </p:txBody>
      </p:sp>
      <p:pic>
        <p:nvPicPr>
          <p:cNvPr id="6" name="Picture 5" descr="cd ~/dj4e-samples&#10;git pull" title="Screen shot of a git pull on PythonAnywhe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252" y="1177451"/>
            <a:ext cx="7486656" cy="4746069"/>
          </a:xfrm>
          <a:prstGeom prst="rect">
            <a:avLst/>
          </a:prstGeom>
        </p:spPr>
      </p:pic>
    </p:spTree>
    <p:extLst>
      <p:ext uri="{BB962C8B-B14F-4D97-AF65-F5344CB8AC3E}">
        <p14:creationId xmlns:p14="http://schemas.microsoft.com/office/powerpoint/2010/main" val="411975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132418" y="640387"/>
            <a:ext cx="9927167" cy="714279"/>
          </a:xfrm>
        </p:spPr>
        <p:txBody>
          <a:bodyPr/>
          <a:lstStyle/>
          <a:p>
            <a:r>
              <a:rPr lang="en-US" altLang="en-US" sz="3733" dirty="0">
                <a:solidFill>
                  <a:srgbClr val="00FF00"/>
                </a:solidFill>
              </a:rPr>
              <a:t>Additional Source Information</a:t>
            </a:r>
          </a:p>
        </p:txBody>
      </p:sp>
      <p:sp>
        <p:nvSpPr>
          <p:cNvPr id="25602" name="Content Placeholder 2"/>
          <p:cNvSpPr>
            <a:spLocks noGrp="1"/>
          </p:cNvSpPr>
          <p:nvPr>
            <p:ph idx="1"/>
          </p:nvPr>
        </p:nvSpPr>
        <p:spPr>
          <a:xfrm>
            <a:off x="1132418" y="1498600"/>
            <a:ext cx="9927167" cy="4464051"/>
          </a:xfrm>
        </p:spPr>
        <p:txBody>
          <a:bodyPr anchor="t">
            <a:normAutofit/>
          </a:bodyPr>
          <a:lstStyle/>
          <a:p>
            <a:pPr algn="l">
              <a:buFontTx/>
              <a:buChar char="•"/>
            </a:pPr>
            <a:r>
              <a:rPr lang="en-US" altLang="en-US" sz="1600" dirty="0"/>
              <a:t>Snowman Cookie Cutter" by </a:t>
            </a:r>
            <a:r>
              <a:rPr lang="en-US" altLang="en-US" sz="1600" dirty="0" err="1"/>
              <a:t>Didriks</a:t>
            </a:r>
            <a:r>
              <a:rPr lang="en-US" altLang="en-US" sz="1600" dirty="0"/>
              <a:t> is licensed under CC BY</a:t>
            </a:r>
            <a:br>
              <a:rPr lang="en-US" altLang="en-US" sz="1600" dirty="0"/>
            </a:br>
            <a:r>
              <a:rPr lang="en-US" altLang="en-US" sz="1600" dirty="0">
                <a:hlinkClick r:id="rId2"/>
              </a:rPr>
              <a:t>https://</a:t>
            </a:r>
            <a:r>
              <a:rPr lang="en-US" altLang="en-US" sz="1600" dirty="0" smtClean="0">
                <a:hlinkClick r:id="rId2"/>
              </a:rPr>
              <a:t>www.flickr.com/photos/dinnerseries/23570475099</a:t>
            </a:r>
            <a:endParaRPr lang="en-US" altLang="en-US" sz="1600" dirty="0" smtClean="0"/>
          </a:p>
          <a:p>
            <a:pPr>
              <a:buFontTx/>
              <a:buChar char="•"/>
            </a:pPr>
            <a:r>
              <a:rPr lang="en-US" altLang="en-US" sz="1600" dirty="0" smtClean="0"/>
              <a:t>Portions of the text of these slides is adapted from the text </a:t>
            </a:r>
            <a:r>
              <a:rPr lang="en-US" altLang="en-US" sz="1600" dirty="0" smtClean="0">
                <a:hlinkClick r:id="rId3"/>
              </a:rPr>
              <a:t>www.djangoproject.org</a:t>
            </a:r>
            <a:r>
              <a:rPr lang="en-US" altLang="en-US" sz="1600" dirty="0" smtClean="0"/>
              <a:t> web site.  Those slides which use text from that site have a reference to the original text on that site. </a:t>
            </a:r>
            <a:r>
              <a:rPr lang="en-US" sz="1600" dirty="0"/>
              <a:t>Django is licensed under the three-clause </a:t>
            </a:r>
            <a:r>
              <a:rPr lang="en-US" sz="1600"/>
              <a:t>BSD </a:t>
            </a:r>
            <a:r>
              <a:rPr lang="en-US" sz="1600" smtClean="0"/>
              <a:t>license.</a:t>
            </a:r>
            <a:endParaRPr lang="en-US" altLang="en-US" sz="1600" dirty="0"/>
          </a:p>
        </p:txBody>
      </p:sp>
    </p:spTree>
    <p:extLst>
      <p:ext uri="{BB962C8B-B14F-4D97-AF65-F5344CB8AC3E}">
        <p14:creationId xmlns:p14="http://schemas.microsoft.com/office/powerpoint/2010/main" val="46830512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Browser</a:t>
            </a:r>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Django</a:t>
            </a:r>
            <a:endParaRPr lang="en-US" dirty="0"/>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rPr>
              <a:t>Routing</a:t>
            </a: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Views</a:t>
            </a: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Templates</a:t>
            </a:r>
            <a:endParaRPr lang="en-US" dirty="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a:p>
            <a:pPr algn="ctr"/>
            <a:endParaRPr lang="en-US" dirty="0"/>
          </a:p>
        </p:txBody>
      </p:sp>
      <p:cxnSp>
        <p:nvCxnSpPr>
          <p:cNvPr id="28" name="Straight Arrow Connector 27"/>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Models</a:t>
            </a:r>
          </a:p>
        </p:txBody>
      </p:sp>
      <p:cxnSp>
        <p:nvCxnSpPr>
          <p:cNvPr id="56" name="Straight Arrow Connector 55"/>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Parse</a:t>
            </a:r>
          </a:p>
          <a:p>
            <a:pPr algn="ctr"/>
            <a:r>
              <a:rPr lang="en-US" dirty="0">
                <a:solidFill>
                  <a:schemeClr val="tx1"/>
                </a:solidFill>
              </a:rPr>
              <a:t>Response</a:t>
            </a: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a:t>Javascript</a:t>
            </a:r>
            <a:endParaRPr lang="en-US" dirty="0"/>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Shell</a:t>
            </a:r>
          </a:p>
        </p:txBody>
      </p:sp>
      <p:cxnSp>
        <p:nvCxnSpPr>
          <p:cNvPr id="43" name="Straight Arrow Connector 42"/>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/admin</a:t>
            </a:r>
          </a:p>
        </p:txBody>
      </p:sp>
      <p:cxnSp>
        <p:nvCxnSpPr>
          <p:cNvPr id="51" name="Straight Arrow Connector 50"/>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Click</a:t>
            </a:r>
          </a:p>
        </p:txBody>
      </p:sp>
      <p:cxnSp>
        <p:nvCxnSpPr>
          <p:cNvPr id="52" name="Straight Arrow Connector 51"/>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01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Review Python Object-Oriented Programming</a:t>
            </a:r>
            <a:endParaRPr lang="en-US" dirty="0"/>
          </a:p>
        </p:txBody>
      </p:sp>
      <p:sp>
        <p:nvSpPr>
          <p:cNvPr id="8" name="Rectangle 7"/>
          <p:cNvSpPr/>
          <p:nvPr/>
        </p:nvSpPr>
        <p:spPr>
          <a:xfrm>
            <a:off x="1044599" y="5569898"/>
            <a:ext cx="3934475" cy="369332"/>
          </a:xfrm>
          <a:prstGeom prst="rect">
            <a:avLst/>
          </a:prstGeom>
        </p:spPr>
        <p:txBody>
          <a:bodyPr wrap="none">
            <a:spAutoFit/>
          </a:bodyPr>
          <a:lstStyle/>
          <a:p>
            <a:r>
              <a:rPr lang="en-US" dirty="0"/>
              <a:t>https://www.py4e.com/lessons/Objects</a:t>
            </a:r>
          </a:p>
        </p:txBody>
      </p:sp>
      <p:pic>
        <p:nvPicPr>
          <p:cNvPr id="10" name="Picture 9" descr="https://www.py4e.com/lessons/Objects&#10;" title="A screen shot of https://www.py4e.com/lessons/Objects">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9585" y="1578857"/>
            <a:ext cx="6148952" cy="3898049"/>
          </a:xfrm>
          <a:prstGeom prst="rect">
            <a:avLst/>
          </a:prstGeom>
        </p:spPr>
      </p:pic>
    </p:spTree>
    <p:extLst>
      <p:ext uri="{BB962C8B-B14F-4D97-AF65-F5344CB8AC3E}">
        <p14:creationId xmlns:p14="http://schemas.microsoft.com/office/powerpoint/2010/main" val="28914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FF00"/>
              </a:buClr>
              <a:buSzPct val="25000"/>
            </a:pPr>
            <a:r>
              <a:rPr lang="en-US" sz="5733" dirty="0" smtClean="0">
                <a:solidFill>
                  <a:srgbClr val="FFD966"/>
                </a:solidFill>
                <a:latin typeface="Arial" charset="0"/>
                <a:ea typeface="Arial" charset="0"/>
                <a:cs typeface="Arial" charset="0"/>
                <a:sym typeface="Cabin"/>
              </a:rPr>
              <a:t>Looking back: </a:t>
            </a:r>
            <a:r>
              <a:rPr lang="en" sz="5733" dirty="0" smtClean="0">
                <a:solidFill>
                  <a:srgbClr val="FFD966"/>
                </a:solidFill>
                <a:latin typeface="Arial" charset="0"/>
                <a:ea typeface="Arial" charset="0"/>
                <a:cs typeface="Arial" charset="0"/>
                <a:sym typeface="Cabin"/>
              </a:rPr>
              <a:t>SQL</a:t>
            </a:r>
            <a:endParaRPr lang="en" sz="5733" dirty="0">
              <a:solidFill>
                <a:srgbClr val="FFD966"/>
              </a:solidFill>
              <a:latin typeface="Arial" charset="0"/>
              <a:ea typeface="Arial" charset="0"/>
              <a:cs typeface="Arial" charset="0"/>
              <a:sym typeface="Cabin"/>
            </a:endParaRPr>
          </a:p>
        </p:txBody>
      </p:sp>
      <p:sp>
        <p:nvSpPr>
          <p:cNvPr id="375" name="Shape 375"/>
          <p:cNvSpPr txBox="1"/>
          <p:nvPr/>
        </p:nvSpPr>
        <p:spPr>
          <a:xfrm>
            <a:off x="6663397" y="6008288"/>
            <a:ext cx="5084999"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http://en.wikipedia.org/wiki/SQL</a:t>
            </a:r>
          </a:p>
        </p:txBody>
      </p:sp>
      <p:sp>
        <p:nvSpPr>
          <p:cNvPr id="6" name="Shape 249"/>
          <p:cNvSpPr txBox="1">
            <a:spLocks noGrp="1"/>
          </p:cNvSpPr>
          <p:nvPr>
            <p:ph type="body" idx="1"/>
          </p:nvPr>
        </p:nvSpPr>
        <p:spPr>
          <a:xfrm>
            <a:off x="866775" y="1952625"/>
            <a:ext cx="10449000" cy="3837652"/>
          </a:xfrm>
          <a:prstGeom prst="rect">
            <a:avLst/>
          </a:prstGeom>
          <a:noFill/>
          <a:ln>
            <a:noFill/>
          </a:ln>
        </p:spPr>
        <p:txBody>
          <a:bodyPr vert="horz" lIns="28567" tIns="28567" rIns="28567" bIns="28567" rtlCol="0" anchor="ctr" anchorCtr="0">
            <a:noAutofit/>
          </a:bodyPr>
          <a:lstStyle/>
          <a:p>
            <a:pPr marL="0" indent="0">
              <a:lnSpc>
                <a:spcPct val="100000"/>
              </a:lnSpc>
              <a:spcBef>
                <a:spcPts val="0"/>
              </a:spcBef>
              <a:buClr>
                <a:schemeClr val="lt1"/>
              </a:buClr>
              <a:buSzPct val="100000"/>
              <a:buNone/>
            </a:pPr>
            <a:r>
              <a:rPr lang="en" sz="2667" dirty="0">
                <a:solidFill>
                  <a:srgbClr val="FFFF00"/>
                </a:solidFill>
                <a:latin typeface="Arial" charset="0"/>
                <a:ea typeface="Arial" charset="0"/>
                <a:cs typeface="Arial" charset="0"/>
                <a:sym typeface="Cabin"/>
              </a:rPr>
              <a:t>Structured Query Language</a:t>
            </a:r>
            <a:r>
              <a:rPr lang="en" sz="2667" dirty="0">
                <a:solidFill>
                  <a:schemeClr val="lt1"/>
                </a:solidFill>
                <a:latin typeface="Arial" charset="0"/>
                <a:ea typeface="Arial" charset="0"/>
                <a:cs typeface="Arial" charset="0"/>
                <a:sym typeface="Cabin"/>
              </a:rPr>
              <a:t> is the language we use to issue commands to the database</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Create </a:t>
            </a:r>
            <a:r>
              <a:rPr lang="en-US" sz="2667" dirty="0">
                <a:solidFill>
                  <a:schemeClr val="lt1"/>
                </a:solidFill>
                <a:latin typeface="Arial" charset="0"/>
                <a:ea typeface="Arial" charset="0"/>
                <a:cs typeface="Arial" charset="0"/>
                <a:sym typeface="Cabin"/>
              </a:rPr>
              <a:t>data (</a:t>
            </a:r>
            <a:r>
              <a:rPr lang="en-US" sz="2667" dirty="0" err="1">
                <a:solidFill>
                  <a:schemeClr val="lt1"/>
                </a:solidFill>
                <a:latin typeface="Arial" charset="0"/>
                <a:ea typeface="Arial" charset="0"/>
                <a:cs typeface="Arial" charset="0"/>
                <a:sym typeface="Cabin"/>
              </a:rPr>
              <a:t>a.k.a</a:t>
            </a:r>
            <a:r>
              <a:rPr lang="en-US" sz="2667" dirty="0">
                <a:solidFill>
                  <a:schemeClr val="lt1"/>
                </a:solidFill>
                <a:latin typeface="Arial" charset="0"/>
                <a:ea typeface="Arial" charset="0"/>
                <a:cs typeface="Arial" charset="0"/>
                <a:sym typeface="Cabin"/>
              </a:rPr>
              <a:t> Insert)</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Retrieve data</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Update data</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spcAft>
                <a:spcPts val="800"/>
              </a:spcAft>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Delete data </a:t>
            </a:r>
          </a:p>
        </p:txBody>
      </p:sp>
    </p:spTree>
    <p:extLst>
      <p:ext uri="{BB962C8B-B14F-4D97-AF65-F5344CB8AC3E}">
        <p14:creationId xmlns:p14="http://schemas.microsoft.com/office/powerpoint/2010/main" val="816090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28F64C6-FE22-4FC1-A763-DFCC514811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021821" y="3812954"/>
            <a:ext cx="6465287" cy="1516014"/>
          </a:xfrm>
        </p:spPr>
        <p:txBody>
          <a:bodyPr vert="horz" lIns="91440" tIns="45720" rIns="91440" bIns="45720" rtlCol="0" anchor="b">
            <a:normAutofit/>
          </a:bodyPr>
          <a:lstStyle/>
          <a:p>
            <a:r>
              <a:rPr lang="en-US" sz="4800" kern="1200">
                <a:solidFill>
                  <a:srgbClr val="FFFFFF"/>
                </a:solidFill>
                <a:latin typeface="+mj-lt"/>
                <a:ea typeface="+mj-ea"/>
                <a:cs typeface="+mj-cs"/>
              </a:rPr>
              <a:t>Peeking Ahead: CRUD UI</a:t>
            </a:r>
          </a:p>
        </p:txBody>
      </p:sp>
      <p:pic>
        <p:nvPicPr>
          <p:cNvPr id="4" name="Picture 3" descr="There are input boxes labelled title, price, and text  Submit / Cancel links" title="A screenshot of an ad being edited"/>
          <p:cNvPicPr>
            <a:picLocks noChangeAspect="1"/>
          </p:cNvPicPr>
          <p:nvPr/>
        </p:nvPicPr>
        <p:blipFill rotWithShape="1">
          <a:blip r:embed="rId2">
            <a:extLst>
              <a:ext uri="{28A0092B-C50C-407E-A947-70E740481C1C}">
                <a14:useLocalDpi xmlns:a14="http://schemas.microsoft.com/office/drawing/2010/main" val="0"/>
              </a:ext>
            </a:extLst>
          </a:blip>
          <a:srcRect t="562" r="-2" b="364"/>
          <a:stretch/>
        </p:blipFill>
        <p:spPr>
          <a:xfrm>
            <a:off x="8117792" y="321733"/>
            <a:ext cx="3888749" cy="2985818"/>
          </a:xfrm>
          <a:prstGeom prst="rect">
            <a:avLst/>
          </a:prstGeom>
        </p:spPr>
      </p:pic>
      <p:pic>
        <p:nvPicPr>
          <p:cNvPr id="6" name="Picture 5" descr="There are input boxes labelled title, price, and text  Submit / Cancel links" title="A screenshot of an ad being inserted">
            <a:hlinkClick r:id="rId3"/>
          </p:cNvPr>
          <p:cNvPicPr>
            <a:picLocks noChangeAspect="1"/>
          </p:cNvPicPr>
          <p:nvPr/>
        </p:nvPicPr>
        <p:blipFill rotWithShape="1">
          <a:blip r:embed="rId4">
            <a:extLst>
              <a:ext uri="{28A0092B-C50C-407E-A947-70E740481C1C}">
                <a14:useLocalDpi xmlns:a14="http://schemas.microsoft.com/office/drawing/2010/main" val="0"/>
              </a:ext>
            </a:extLst>
          </a:blip>
          <a:srcRect l="3747" r="4372" b="3"/>
          <a:stretch/>
        </p:blipFill>
        <p:spPr>
          <a:xfrm>
            <a:off x="507968" y="222879"/>
            <a:ext cx="3730399" cy="3146432"/>
          </a:xfrm>
          <a:prstGeom prst="rect">
            <a:avLst/>
          </a:prstGeom>
        </p:spPr>
      </p:pic>
      <p:pic>
        <p:nvPicPr>
          <p:cNvPr id="5" name="Picture 4" descr="Ads&#10;&#10;    Dodge Neon 1999 (Edit | Delete)&#10;&#10;    Nissan Stanza 1990 (Edit | Delete) " title="A screenshot of a list of ads"/>
          <p:cNvPicPr>
            <a:picLocks noChangeAspect="1"/>
          </p:cNvPicPr>
          <p:nvPr/>
        </p:nvPicPr>
        <p:blipFill rotWithShape="1">
          <a:blip r:embed="rId5">
            <a:extLst>
              <a:ext uri="{28A0092B-C50C-407E-A947-70E740481C1C}">
                <a14:useLocalDpi xmlns:a14="http://schemas.microsoft.com/office/drawing/2010/main" val="0"/>
              </a:ext>
            </a:extLst>
          </a:blip>
          <a:srcRect l="2835" r="5398" b="3"/>
          <a:stretch/>
        </p:blipFill>
        <p:spPr>
          <a:xfrm>
            <a:off x="4582202" y="321733"/>
            <a:ext cx="3535590" cy="2985818"/>
          </a:xfrm>
          <a:prstGeom prst="rect">
            <a:avLst/>
          </a:prstGeom>
        </p:spPr>
      </p:pic>
      <p:cxnSp>
        <p:nvCxnSpPr>
          <p:cNvPr id="13" name="Straight Connector 12">
            <a:extLst>
              <a:ext uri="{FF2B5EF4-FFF2-40B4-BE49-F238E27FC236}">
                <a16:creationId xmlns:a16="http://schemas.microsoft.com/office/drawing/2014/main" xmlns="" id="{5C34627B-48E6-4F4D-B843-97717A86B49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Delete Ad&#10;&#10;Are you sure you want to delete the ad: Dodge Neon 1999?&#10; Submit / Cancel links" title="A screenshot of an ad being deleted"/>
          <p:cNvPicPr>
            <a:picLocks noChangeAspect="1"/>
          </p:cNvPicPr>
          <p:nvPr/>
        </p:nvPicPr>
        <p:blipFill rotWithShape="1">
          <a:blip r:embed="rId6">
            <a:extLst>
              <a:ext uri="{28A0092B-C50C-407E-A947-70E740481C1C}">
                <a14:useLocalDpi xmlns:a14="http://schemas.microsoft.com/office/drawing/2010/main" val="0"/>
              </a:ext>
            </a:extLst>
          </a:blip>
          <a:srcRect t="5381" r="-1" b="744"/>
          <a:stretch/>
        </p:blipFill>
        <p:spPr>
          <a:xfrm>
            <a:off x="317635" y="3509433"/>
            <a:ext cx="4160452" cy="3026833"/>
          </a:xfrm>
          <a:prstGeom prst="rect">
            <a:avLst/>
          </a:prstGeom>
        </p:spPr>
      </p:pic>
    </p:spTree>
    <p:extLst>
      <p:ext uri="{BB962C8B-B14F-4D97-AF65-F5344CB8AC3E}">
        <p14:creationId xmlns:p14="http://schemas.microsoft.com/office/powerpoint/2010/main" val="2591149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at List&#10;&#10;    Sophie&#10;    Frankie&#10;" title="Screen shot of https://samples.dj4e.com/gview/cats">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687204"/>
            <a:ext cx="5291666" cy="5483592"/>
          </a:xfrm>
          <a:prstGeom prst="rect">
            <a:avLst/>
          </a:prstGeom>
        </p:spPr>
      </p:pic>
      <p:pic>
        <p:nvPicPr>
          <p:cNvPr id="5" name="Picture 4" descr="Cat Sophie&#10;&#10;Go back to list   And a small picture of a cat" title="Screen shot of https://samples.dj4e.com/gview/cat/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6865" y="687203"/>
            <a:ext cx="5291667" cy="5483593"/>
          </a:xfrm>
          <a:prstGeom prst="rect">
            <a:avLst/>
          </a:prstGeom>
        </p:spPr>
      </p:pic>
      <p:sp>
        <p:nvSpPr>
          <p:cNvPr id="2" name="Rectangle 1"/>
          <p:cNvSpPr/>
          <p:nvPr/>
        </p:nvSpPr>
        <p:spPr>
          <a:xfrm>
            <a:off x="982760" y="502537"/>
            <a:ext cx="368280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/cats</a:t>
            </a:r>
          </a:p>
        </p:txBody>
      </p:sp>
      <p:sp>
        <p:nvSpPr>
          <p:cNvPr id="3" name="Rectangle 2"/>
          <p:cNvSpPr/>
          <p:nvPr/>
        </p:nvSpPr>
        <p:spPr>
          <a:xfrm>
            <a:off x="6857266" y="420361"/>
            <a:ext cx="379982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/cat/1</a:t>
            </a:r>
          </a:p>
        </p:txBody>
      </p:sp>
    </p:spTree>
    <p:extLst>
      <p:ext uri="{BB962C8B-B14F-4D97-AF65-F5344CB8AC3E}">
        <p14:creationId xmlns:p14="http://schemas.microsoft.com/office/powerpoint/2010/main" val="384687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Generic Views </a:t>
            </a:r>
            <a:r>
              <a:rPr lang="mr-IN" dirty="0" smtClean="0"/>
              <a:t>–</a:t>
            </a:r>
            <a:r>
              <a:rPr lang="en-US" dirty="0" smtClean="0"/>
              <a:t> List / Detail</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7047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1513" y="1013513"/>
            <a:ext cx="10787062" cy="4801314"/>
          </a:xfrm>
          <a:prstGeom prst="rect">
            <a:avLst/>
          </a:prstGeom>
          <a:solidFill>
            <a:schemeClr val="tx1"/>
          </a:solidFill>
        </p:spPr>
        <p:txBody>
          <a:bodyPr wrap="square">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django.urls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path</a:t>
            </a: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views</a:t>
            </a: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django.views.generic</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smtClean="0">
                <a:solidFill>
                  <a:srgbClr val="000000"/>
                </a:solidFill>
                <a:latin typeface="Courier" charset="0"/>
                <a:ea typeface="Courier" charset="0"/>
                <a:cs typeface="Courier" charset="0"/>
              </a:rPr>
              <a:t>TemplateView</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app_name</a:t>
            </a:r>
            <a:r>
              <a:rPr lang="en-US" dirty="0">
                <a:solidFill>
                  <a:srgbClr val="000000"/>
                </a:solidFill>
                <a:latin typeface="Courier" charset="0"/>
                <a:ea typeface="Courier" charset="0"/>
                <a:cs typeface="Courier" charset="0"/>
              </a:rPr>
              <a:t> =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a:solidFill>
                  <a:srgbClr val="400BD9"/>
                </a:solidFill>
                <a:latin typeface="Courier" charset="0"/>
                <a:ea typeface="Courier" charset="0"/>
                <a:cs typeface="Courier" charset="0"/>
              </a:rPr>
              <a:t># Note use of plural for list view and singular for detail view</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urlpatterns</a:t>
            </a:r>
            <a:r>
              <a:rPr lang="en-US" dirty="0">
                <a:solidFill>
                  <a:srgbClr val="000000"/>
                </a:solidFill>
                <a:latin typeface="Courier" charset="0"/>
                <a:ea typeface="Courier" charset="0"/>
                <a:cs typeface="Courier" charset="0"/>
              </a:rPr>
              <a:t> = [</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TemplateView.as_view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template_name</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main.html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'cat/&lt;</a:t>
            </a:r>
            <a:r>
              <a:rPr lang="en-US" dirty="0" err="1">
                <a:solidFill>
                  <a:srgbClr val="B42419"/>
                </a:solidFill>
                <a:latin typeface="Courier" charset="0"/>
                <a:ea typeface="Courier" charset="0"/>
                <a:cs typeface="Courier" charset="0"/>
              </a:rPr>
              <a:t>int:pk_from_url</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'dogs'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views.DogListView.as_view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'dogs'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'dog/&lt;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views.DogDetailView.as_view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'dog'</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'horses'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views.HorseListView.as_view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'horses'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'horse/&lt;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views.HorseDetailView.as_view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'horse'</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'cars'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views.CarListView.as_view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'cars'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'car/&lt;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views.CarDetailView.as_view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'car'</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5" name="TextBox 4"/>
          <p:cNvSpPr txBox="1"/>
          <p:nvPr/>
        </p:nvSpPr>
        <p:spPr>
          <a:xfrm>
            <a:off x="671513" y="585783"/>
            <a:ext cx="2777427" cy="369332"/>
          </a:xfrm>
          <a:prstGeom prst="rect">
            <a:avLst/>
          </a:prstGeom>
          <a:noFill/>
        </p:spPr>
        <p:txBody>
          <a:bodyPr wrap="none" rtlCol="0">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urls.py</a:t>
            </a:r>
            <a:endParaRPr lang="en-US" dirty="0">
              <a:solidFill>
                <a:srgbClr val="FFFF00"/>
              </a:solidFill>
            </a:endParaRPr>
          </a:p>
        </p:txBody>
      </p:sp>
    </p:spTree>
    <p:extLst>
      <p:ext uri="{BB962C8B-B14F-4D97-AF65-F5344CB8AC3E}">
        <p14:creationId xmlns:p14="http://schemas.microsoft.com/office/powerpoint/2010/main" val="14355302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2421</TotalTime>
  <Words>1052</Words>
  <Application>Microsoft Macintosh PowerPoint</Application>
  <PresentationFormat>Widescreen</PresentationFormat>
  <Paragraphs>208</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Cabin</vt:lpstr>
      <vt:lpstr>Calibri</vt:lpstr>
      <vt:lpstr>Calibri Light</vt:lpstr>
      <vt:lpstr>Courier</vt:lpstr>
      <vt:lpstr>Gill Sans</vt:lpstr>
      <vt:lpstr>Helvetica</vt:lpstr>
      <vt:lpstr>Mangal</vt:lpstr>
      <vt:lpstr>ＭＳ Ｐゴシック</vt:lpstr>
      <vt:lpstr>ヒラギノ角ゴ ProN W3</vt:lpstr>
      <vt:lpstr>Arial</vt:lpstr>
      <vt:lpstr>Office Theme</vt:lpstr>
      <vt:lpstr>Generic Views</vt:lpstr>
      <vt:lpstr>Update your dj4e-samples </vt:lpstr>
      <vt:lpstr>PowerPoint Presentation</vt:lpstr>
      <vt:lpstr>Review Python Object-Oriented Programming</vt:lpstr>
      <vt:lpstr>Looking back: SQL</vt:lpstr>
      <vt:lpstr>Peeking Ahead: CRUD UI</vt:lpstr>
      <vt:lpstr>PowerPoint Presentation</vt:lpstr>
      <vt:lpstr>Generic Views – List / Detail</vt:lpstr>
      <vt:lpstr>PowerPoint Presentation</vt:lpstr>
      <vt:lpstr>PowerPoint Presentation</vt:lpstr>
      <vt:lpstr>PowerPoint Presentation</vt:lpstr>
      <vt:lpstr>Concept: Don't Repeat Yourself (DRY)</vt:lpstr>
      <vt:lpstr>Built-in class-based generic views</vt:lpstr>
      <vt:lpstr>PowerPoint Presentation</vt:lpstr>
      <vt:lpstr>PowerPoint Presentation</vt:lpstr>
      <vt:lpstr>PowerPoint Presentation</vt:lpstr>
      <vt:lpstr>PowerPoint Presentation</vt:lpstr>
      <vt:lpstr>Summary</vt:lpstr>
      <vt:lpstr>Acknowledgements / Contributions</vt:lpstr>
      <vt:lpstr>Additional Source Information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176</cp:revision>
  <dcterms:created xsi:type="dcterms:W3CDTF">2019-01-19T02:12:54Z</dcterms:created>
  <dcterms:modified xsi:type="dcterms:W3CDTF">2019-09-24T22:47:58Z</dcterms:modified>
</cp:coreProperties>
</file>