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3" r:id="rId11"/>
    <p:sldId id="294" r:id="rId12"/>
    <p:sldId id="305" r:id="rId13"/>
    <p:sldId id="303" r:id="rId14"/>
    <p:sldId id="304" r:id="rId15"/>
    <p:sldId id="295" r:id="rId16"/>
    <p:sldId id="296" r:id="rId17"/>
    <p:sldId id="306" r:id="rId18"/>
    <p:sldId id="290" r:id="rId19"/>
    <p:sldId id="291" r:id="rId20"/>
    <p:sldId id="297" r:id="rId21"/>
    <p:sldId id="298" r:id="rId22"/>
    <p:sldId id="301" r:id="rId23"/>
    <p:sldId id="302" r:id="rId24"/>
    <p:sldId id="30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8"/>
    <p:restoredTop sz="94586"/>
  </p:normalViewPr>
  <p:slideViewPr>
    <p:cSldViewPr snapToGrid="0" snapToObjects="1">
      <p:cViewPr varScale="1">
        <p:scale>
          <a:sx n="66" d="100"/>
          <a:sy n="6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in/?next=/authz/ope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out/?next=/authz/ope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ccounts/logout/?next=/authz/open" TargetMode="External"/><Relationship Id="rId4" Type="http://schemas.openxmlformats.org/officeDocument/2006/relationships/hyperlink" Target="http://localhost:8000/authz/open" TargetMode="External"/><Relationship Id="rId5" Type="http://schemas.openxmlformats.org/officeDocument/2006/relationships/hyperlink" Target="http://localhost:8000/authz/apereo" TargetMode="External"/><Relationship Id="rId6" Type="http://schemas.openxmlformats.org/officeDocument/2006/relationships/hyperlink" Target="http://localhost:8000/authz/manual" TargetMode="External"/><Relationship Id="rId7" Type="http://schemas.openxmlformats.org/officeDocument/2006/relationships/hyperlink" Target="http://localhost:8000/authz/protect" TargetMode="External"/><Relationship Id="rId8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ope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pyth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149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Login and Logout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the login and logout </a:t>
            </a:r>
            <a:r>
              <a:rPr lang="en-US" dirty="0" err="1" smtClean="0"/>
              <a:t>urls</a:t>
            </a:r>
            <a:r>
              <a:rPr lang="en-US" dirty="0" smtClean="0"/>
              <a:t> using reverse()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after </a:t>
            </a:r>
            <a:r>
              <a:rPr lang="en-US" dirty="0"/>
              <a:t>l</a:t>
            </a:r>
            <a:r>
              <a:rPr lang="en-US" dirty="0" smtClean="0"/>
              <a:t>ogin </a:t>
            </a:r>
            <a:r>
              <a:rPr lang="en-US" dirty="0" smtClean="0"/>
              <a:t>/ logout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 smtClean="0"/>
              <a:t>We want to transfer the user to a login page from many pages in our application and when they successfully log in, we want to bring them back to our </a:t>
            </a:r>
            <a:r>
              <a:rPr lang="en-US" dirty="0" smtClean="0"/>
              <a:t>page or some other page</a:t>
            </a:r>
            <a:endParaRPr lang="en-US" dirty="0" smtClean="0"/>
          </a:p>
          <a:p>
            <a:r>
              <a:rPr lang="en-US" dirty="0" smtClean="0"/>
              <a:t>The "next=" parameter tells login or logout  where to </a:t>
            </a:r>
            <a:r>
              <a:rPr lang="en-US" i="1" dirty="0" smtClean="0">
                <a:solidFill>
                  <a:srgbClr val="FFFF00"/>
                </a:solidFill>
              </a:rPr>
              <a:t>redirect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the user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0289" y="1354461"/>
            <a:ext cx="1014270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775" y="522108"/>
            <a:ext cx="9961123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}}"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4108" y="293414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4108" y="2432318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%}"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accounts/logout/?next=/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When logging out, make sure to set next to a </a:t>
            </a:r>
            <a:r>
              <a:rPr lang="en-US" i="1" dirty="0" err="1" smtClean="0"/>
              <a:t>url</a:t>
            </a:r>
            <a:r>
              <a:rPr lang="en-US" i="1" dirty="0" smtClean="0"/>
              <a:t> that does not require login. If you do </a:t>
            </a:r>
            <a:r>
              <a:rPr lang="mr-IN" i="1" dirty="0" smtClean="0"/>
              <a:t>–</a:t>
            </a:r>
            <a:r>
              <a:rPr lang="en-US" i="1" dirty="0" smtClean="0"/>
              <a:t> the user will be in a frustrating logout / login loop.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 - Login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To allow us to control the look and feel of the login page we must provide a template called "registration/</a:t>
            </a:r>
            <a:r>
              <a:rPr lang="en-US" dirty="0" err="1" smtClean="0"/>
              <a:t>login.html</a:t>
            </a:r>
            <a:r>
              <a:rPr lang="en-US" dirty="0" smtClean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207" y="1078666"/>
            <a:ext cx="7197341" cy="52937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form.errors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username and password didn't match. Please try again.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next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account doesn't have access to this page. To proceed,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please login with an account that has access.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Please login to see this site.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8017548" y="1812321"/>
            <a:ext cx="3611541" cy="3023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0207" y="49831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84429"/>
                </a:solidFill>
              </a:rPr>
              <a:t>Django </a:t>
            </a:r>
            <a:r>
              <a:rPr lang="en-US" sz="2000" dirty="0">
                <a:solidFill>
                  <a:srgbClr val="084429"/>
                </a:solidFill>
              </a:rPr>
              <a:t>comes with a user authentication system. It handles user accounts, groups, permissions and cookie-based user sessions</a:t>
            </a:r>
            <a:r>
              <a:rPr lang="en-US" sz="2000" dirty="0" smtClean="0">
                <a:solidFill>
                  <a:srgbClr val="084429"/>
                </a:solidFill>
              </a:rPr>
              <a:t>.  The authentication </a:t>
            </a:r>
            <a:r>
              <a:rPr lang="en-US" sz="2000" dirty="0">
                <a:solidFill>
                  <a:srgbClr val="084429"/>
                </a:solidFill>
              </a:rPr>
              <a:t>system consists of</a:t>
            </a:r>
            <a:r>
              <a:rPr lang="en-US" sz="2000" dirty="0" smtClean="0">
                <a:solidFill>
                  <a:srgbClr val="084429"/>
                </a:solidFill>
              </a:rPr>
              <a:t>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</a:t>
            </a:r>
            <a:r>
              <a:rPr lang="en-US" sz="2000" dirty="0" smtClean="0">
                <a:solidFill>
                  <a:srgbClr val="084429"/>
                </a:solidFill>
              </a:rPr>
              <a:t>system</a:t>
            </a:r>
          </a:p>
          <a:p>
            <a:endParaRPr lang="en-US" sz="2000" dirty="0" smtClean="0">
              <a:solidFill>
                <a:srgbClr val="084429"/>
              </a:solidFill>
            </a:endParaRPr>
          </a:p>
          <a:p>
            <a:r>
              <a:rPr lang="en-US" sz="2000" dirty="0" smtClean="0">
                <a:solidFill>
                  <a:srgbClr val="084429"/>
                </a:solidFill>
              </a:rPr>
              <a:t>Authentication </a:t>
            </a:r>
            <a:r>
              <a:rPr lang="en-US" sz="2000" dirty="0">
                <a:solidFill>
                  <a:srgbClr val="084429"/>
                </a:solidFill>
              </a:rPr>
              <a:t>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 smtClean="0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  <a:endParaRPr lang="en-US" sz="2000" dirty="0" smtClean="0">
              <a:solidFill>
                <a:srgbClr val="08442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logged in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r>
              <a:rPr lang="en-US" dirty="0" smtClean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 smtClean="0"/>
              <a:t>Accessing user </a:t>
            </a:r>
            <a:r>
              <a:rPr lang="en-US" dirty="0" smtClean="0"/>
              <a:t>data in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your views need to make sure that someone is logged in before performing some operation that depends on the </a:t>
            </a:r>
            <a:r>
              <a:rPr lang="en-US" dirty="0" err="1" smtClean="0">
                <a:solidFill>
                  <a:srgbClr val="FFFF00"/>
                </a:solidFill>
              </a:rPr>
              <a:t>request.user</a:t>
            </a:r>
            <a:r>
              <a:rPr lang="en-US" dirty="0" smtClean="0"/>
              <a:t> data being set</a:t>
            </a:r>
          </a:p>
          <a:p>
            <a:pPr lvl="1"/>
            <a:r>
              <a:rPr lang="en-US" dirty="0" err="1" smtClean="0"/>
              <a:t>request.user.id</a:t>
            </a:r>
            <a:endParaRPr lang="en-US" dirty="0" smtClean="0"/>
          </a:p>
          <a:p>
            <a:pPr lvl="1"/>
            <a:r>
              <a:rPr lang="en-US" dirty="0" err="1" smtClean="0"/>
              <a:t>request.user.email</a:t>
            </a:r>
            <a:endParaRPr lang="en-US" dirty="0" smtClean="0"/>
          </a:p>
          <a:p>
            <a:r>
              <a:rPr lang="en-US" dirty="0" smtClean="0"/>
              <a:t>You could check </a:t>
            </a:r>
            <a:r>
              <a:rPr lang="en-US" dirty="0" err="1" smtClean="0">
                <a:solidFill>
                  <a:srgbClr val="FFFF00"/>
                </a:solidFill>
              </a:rPr>
              <a:t>user.is_authenticated</a:t>
            </a:r>
            <a:r>
              <a:rPr lang="en-US" dirty="0" smtClean="0"/>
              <a:t> at the beginning of each view and if the user is not logged, redirect them to reverse('login') with the appropriate next= parameter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130" y="1338675"/>
            <a:ext cx="1054478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Setting up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 smtClean="0">
                <a:solidFill>
                  <a:srgbClr val="FFFF00"/>
                </a:solidFill>
              </a:rPr>
              <a:t>django.contrib.auth</a:t>
            </a:r>
            <a:r>
              <a:rPr lang="en-US" dirty="0" smtClean="0"/>
              <a:t> entries to </a:t>
            </a:r>
            <a:r>
              <a:rPr lang="en-US" dirty="0" smtClean="0">
                <a:solidFill>
                  <a:srgbClr val="00FDFF"/>
                </a:solidFill>
              </a:rPr>
              <a:t>INSTALLED_APPS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FDFF"/>
                </a:solidFill>
              </a:rPr>
              <a:t>urlpatterns</a:t>
            </a:r>
            <a:endParaRPr lang="en-US" dirty="0" smtClean="0">
              <a:solidFill>
                <a:srgbClr val="00FDFF"/>
              </a:solidFill>
            </a:endParaRPr>
          </a:p>
          <a:p>
            <a:r>
              <a:rPr lang="en-US" dirty="0" smtClean="0"/>
              <a:t>Create a template named '</a:t>
            </a:r>
            <a:r>
              <a:rPr lang="en-US" dirty="0" smtClean="0">
                <a:solidFill>
                  <a:srgbClr val="FFFF00"/>
                </a:solidFill>
              </a:rPr>
              <a:t>registration/</a:t>
            </a:r>
            <a:r>
              <a:rPr lang="en-US" dirty="0" err="1" smtClean="0">
                <a:solidFill>
                  <a:srgbClr val="FFFF00"/>
                </a:solidFill>
              </a:rPr>
              <a:t>login.htm</a:t>
            </a:r>
            <a:r>
              <a:rPr lang="en-US" dirty="0" smtClean="0"/>
              <a:t>'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urls</a:t>
            </a:r>
            <a:r>
              <a:rPr lang="en-US" dirty="0" smtClean="0"/>
              <a:t> for login and logout using </a:t>
            </a:r>
            <a:r>
              <a:rPr lang="en-US" dirty="0" smtClean="0">
                <a:solidFill>
                  <a:srgbClr val="FFFF00"/>
                </a:solidFill>
              </a:rPr>
              <a:t>reverse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reverse_lazy</a:t>
            </a:r>
            <a:r>
              <a:rPr lang="en-US" dirty="0" smtClean="0"/>
              <a:t>, or the </a:t>
            </a:r>
            <a:r>
              <a:rPr lang="en-US" dirty="0" err="1" smtClean="0">
                <a:solidFill>
                  <a:srgbClr val="FFFF00"/>
                </a:solidFill>
              </a:rPr>
              <a:t>url</a:t>
            </a:r>
            <a:r>
              <a:rPr lang="en-US" dirty="0" smtClean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 smtClean="0"/>
              <a:t>Add the "</a:t>
            </a:r>
            <a:r>
              <a:rPr lang="en-US" dirty="0" smtClean="0">
                <a:solidFill>
                  <a:srgbClr val="FF40FF"/>
                </a:solidFill>
              </a:rPr>
              <a:t>next=</a:t>
            </a:r>
            <a:r>
              <a:rPr lang="en-US" dirty="0" smtClean="0"/>
              <a:t>" parameter to those URLs to bring the user back to a page after successful login or logout</a:t>
            </a:r>
          </a:p>
          <a:p>
            <a:r>
              <a:rPr lang="en-US" dirty="0" smtClean="0"/>
              <a:t>Add </a:t>
            </a:r>
            <a:r>
              <a:rPr lang="en-US" dirty="0" err="1" smtClean="0">
                <a:solidFill>
                  <a:srgbClr val="00FDFF"/>
                </a:solidFill>
              </a:rPr>
              <a:t>LoginRequiredMixin</a:t>
            </a:r>
            <a:r>
              <a:rPr lang="en-US" dirty="0" smtClean="0">
                <a:solidFill>
                  <a:srgbClr val="00FDFF"/>
                </a:solidFill>
              </a:rPr>
              <a:t> </a:t>
            </a:r>
            <a:r>
              <a:rPr lang="en-US" dirty="0" smtClean="0"/>
              <a:t>to views that can only be accessed  by a logged 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super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 smtClean="0"/>
              <a:t>We need to "bootstrap" our system and make a user that can log into the admin </a:t>
            </a:r>
            <a:r>
              <a:rPr lang="en-US" smtClean="0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 smtClean="0"/>
              <a:t>Sometimes you want to clear out and re-initialize your db.sqlite3 file</a:t>
            </a:r>
          </a:p>
          <a:p>
            <a:r>
              <a:rPr lang="en-US" dirty="0" smtClean="0"/>
              <a:t>The super users and users are stored in the database so when you remove it, you need to re-create the super users.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Users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 smtClean="0"/>
              <a:t>Once you have a super user you can log into your application and create additional new users, associate them with groups, and give them permissions in the "/admin" user interface</a:t>
            </a:r>
          </a:p>
          <a:p>
            <a:r>
              <a:rPr lang="en-US" dirty="0" smtClean="0"/>
              <a:t>Many applications don</a:t>
            </a:r>
            <a:r>
              <a:rPr lang="mr-IN" dirty="0" smtClean="0"/>
              <a:t>’</a:t>
            </a:r>
            <a:r>
              <a:rPr lang="en-US" dirty="0" smtClean="0"/>
              <a:t>t need to use the groups or permissions features of Django</a:t>
            </a:r>
            <a:endParaRPr lang="en-US" dirty="0"/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Users into Our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are not "logging in"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 smtClean="0"/>
              <a:t>Sessions exist irrespective of whether or not the user is logged in</a:t>
            </a:r>
          </a:p>
          <a:p>
            <a:r>
              <a:rPr lang="en-US" dirty="0" smtClean="0"/>
              <a:t>When the user passes the login check, the server adds markers to the session identifying the user</a:t>
            </a:r>
          </a:p>
          <a:p>
            <a:r>
              <a:rPr lang="en-US" dirty="0" smtClean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 smtClean="0"/>
              <a:t>Sessions are required to implement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 smtClean="0"/>
              <a:t>Login functionality is built into Django and included in your </a:t>
            </a:r>
            <a:r>
              <a:rPr lang="en-US" b="1" dirty="0" err="1" smtClean="0"/>
              <a:t>settings.py</a:t>
            </a:r>
            <a:r>
              <a:rPr lang="en-US" dirty="0" smtClean="0"/>
              <a:t> by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a path to the code that gives us login and logout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We can reverse lookup these </a:t>
            </a:r>
            <a:r>
              <a:rPr lang="en-US" dirty="0" err="1" smtClean="0"/>
              <a:t>urls</a:t>
            </a:r>
            <a:r>
              <a:rPr lang="en-US" dirty="0" smtClean="0"/>
              <a:t> using the 'login' and 'logout' view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')),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path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</TotalTime>
  <Words>1828</Words>
  <Application>Microsoft Macintosh PowerPoint</Application>
  <PresentationFormat>Widescreen</PresentationFormat>
  <Paragraphs>309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Times</vt:lpstr>
      <vt:lpstr>ヒラギノ角ゴ ProN W3</vt:lpstr>
      <vt:lpstr>Arial</vt:lpstr>
      <vt:lpstr>Office Theme</vt:lpstr>
      <vt:lpstr>Login and Logout</vt:lpstr>
      <vt:lpstr>User authentication in Django</vt:lpstr>
      <vt:lpstr>Making the super user</vt:lpstr>
      <vt:lpstr>Restarting the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Where to go after login / logout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Login Page</vt:lpstr>
      <vt:lpstr>Look and Feel - Login Template</vt:lpstr>
      <vt:lpstr>PowerPoint Presentation</vt:lpstr>
      <vt:lpstr>Data for the logged in user</vt:lpstr>
      <vt:lpstr>Accessing user data in Python</vt:lpstr>
      <vt:lpstr>Views that require a logged in user</vt:lpstr>
      <vt:lpstr>PowerPoint Presentation</vt:lpstr>
      <vt:lpstr>Summary - Setting up login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109</cp:revision>
  <dcterms:created xsi:type="dcterms:W3CDTF">2019-01-19T02:12:54Z</dcterms:created>
  <dcterms:modified xsi:type="dcterms:W3CDTF">2019-09-29T20:48:46Z</dcterms:modified>
</cp:coreProperties>
</file>