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8" r:id="rId2"/>
    <p:sldId id="312" r:id="rId3"/>
    <p:sldId id="324" r:id="rId4"/>
    <p:sldId id="315" r:id="rId5"/>
    <p:sldId id="316" r:id="rId6"/>
    <p:sldId id="326" r:id="rId7"/>
    <p:sldId id="325" r:id="rId8"/>
    <p:sldId id="323" r:id="rId9"/>
    <p:sldId id="310" r:id="rId10"/>
    <p:sldId id="30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FF40FF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63935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hape 797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2946" name="Shape 798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83488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hape 629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91425" rIns="91425" bIns="91425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x-none" altLang="x-none">
              <a:ea typeface="ＭＳ Ｐゴシック" charset="-128"/>
            </a:endParaRPr>
          </a:p>
        </p:txBody>
      </p:sp>
      <p:sp>
        <p:nvSpPr>
          <p:cNvPr id="84994" name="Shape 63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72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2914534-DA52-1942-8083-5F7F59C495FB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14929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Many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Batch </a:t>
            </a:r>
            <a:r>
              <a:rPr lang="en-US" dirty="0" smtClean="0"/>
              <a:t>Loading CSV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/csev/dj4e-samples/tree/master/samples/many</a:t>
            </a:r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1"/>
          <p:cNvGrpSpPr>
            <a:grpSpLocks/>
          </p:cNvGrpSpPr>
          <p:nvPr/>
        </p:nvGrpSpPr>
        <p:grpSpPr bwMode="auto">
          <a:xfrm>
            <a:off x="2597152" y="592667"/>
            <a:ext cx="7054849" cy="5579534"/>
            <a:chOff x="1400175" y="214313"/>
            <a:chExt cx="6129338" cy="4848225"/>
          </a:xfrm>
        </p:grpSpPr>
        <p:pic>
          <p:nvPicPr>
            <p:cNvPr id="76802" name="Picture 3" descr="Untitle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74" name="TextBox 4"/>
            <p:cNvSpPr txBox="1">
              <a:spLocks noChangeArrowheads="1"/>
            </p:cNvSpPr>
            <p:nvPr/>
          </p:nvSpPr>
          <p:spPr bwMode="auto">
            <a:xfrm>
              <a:off x="2884104" y="4586177"/>
              <a:ext cx="1894418" cy="44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7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hape 794"/>
          <p:cNvSpPr>
            <a:spLocks noGrp="1"/>
          </p:cNvSpPr>
          <p:nvPr>
            <p:ph type="title"/>
          </p:nvPr>
        </p:nvSpPr>
        <p:spPr>
          <a:xfrm>
            <a:off x="865717" y="179917"/>
            <a:ext cx="10107083" cy="1725083"/>
          </a:xfrm>
        </p:spPr>
        <p:txBody>
          <a:bodyPr/>
          <a:lstStyle/>
          <a:p>
            <a:pPr>
              <a:buClr>
                <a:srgbClr val="00FF00"/>
              </a:buClr>
              <a:buSzPct val="25000"/>
            </a:pPr>
            <a:r>
              <a:rPr lang="en-US" altLang="x-none">
                <a:solidFill>
                  <a:srgbClr val="FFCC66"/>
                </a:solidFill>
                <a:latin typeface="Gill Sans Regular" charset="0"/>
                <a:sym typeface="Cabin" charset="0"/>
              </a:rPr>
              <a:t>Many to Many</a:t>
            </a:r>
          </a:p>
        </p:txBody>
      </p:sp>
      <p:sp>
        <p:nvSpPr>
          <p:cNvPr id="81922" name="Shape 795"/>
          <p:cNvSpPr>
            <a:spLocks noGrp="1"/>
          </p:cNvSpPr>
          <p:nvPr>
            <p:ph type="body" idx="1"/>
          </p:nvPr>
        </p:nvSpPr>
        <p:spPr>
          <a:xfrm>
            <a:off x="865718" y="1953685"/>
            <a:ext cx="5228167" cy="3812116"/>
          </a:xfrm>
        </p:spPr>
        <p:txBody>
          <a:bodyPr/>
          <a:lstStyle/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Sometimes we need to model a relationship that is many to many.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We need to add a 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“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connection</a:t>
            </a:r>
            <a:r>
              <a:rPr lang="en-US" altLang="en-US">
                <a:solidFill>
                  <a:srgbClr val="FFFFFF"/>
                </a:solidFill>
                <a:latin typeface="Gill Sans Regular" charset="0"/>
                <a:sym typeface="Cabin" charset="0"/>
              </a:rPr>
              <a:t>”</a:t>
            </a: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 table with two foreign keys.</a:t>
            </a:r>
          </a:p>
          <a:p>
            <a:pPr marL="342891" indent="-342891">
              <a:spcBef>
                <a:spcPct val="0"/>
              </a:spcBef>
              <a:spcAft>
                <a:spcPts val="751"/>
              </a:spcAft>
              <a:buClr>
                <a:srgbClr val="FFFFFF"/>
              </a:buClr>
              <a:buSzPct val="100000"/>
              <a:buFont typeface="Cabin" charset="0"/>
              <a:buChar char="•"/>
            </a:pPr>
            <a:r>
              <a:rPr lang="en-US" altLang="x-none">
                <a:solidFill>
                  <a:srgbClr val="FFFFFF"/>
                </a:solidFill>
                <a:latin typeface="Gill Sans Regular" charset="0"/>
                <a:sym typeface="Cabin" charset="0"/>
              </a:rPr>
              <a:t>There is usually no separate primary key.</a:t>
            </a:r>
          </a:p>
        </p:txBody>
      </p:sp>
      <p:pic>
        <p:nvPicPr>
          <p:cNvPr id="81923" name="Picture 1" descr="500px-CPT-Databases-ManytoMan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585" y="2120901"/>
            <a:ext cx="4762500" cy="105621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4" name="Picture 2" descr="Databases-ManyToManyWJunct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1" y="3801534"/>
            <a:ext cx="5230284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437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hape 626"/>
          <p:cNvSpPr txBox="1">
            <a:spLocks noChangeArrowheads="1"/>
          </p:cNvSpPr>
          <p:nvPr/>
        </p:nvSpPr>
        <p:spPr bwMode="auto">
          <a:xfrm>
            <a:off x="7969251" y="579967"/>
            <a:ext cx="2336800" cy="1763184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3970" name="Shape 607"/>
          <p:cNvSpPr txBox="1">
            <a:spLocks noChangeArrowheads="1"/>
          </p:cNvSpPr>
          <p:nvPr/>
        </p:nvSpPr>
        <p:spPr bwMode="auto">
          <a:xfrm>
            <a:off x="1845733" y="579967"/>
            <a:ext cx="1763184" cy="1428751"/>
          </a:xfrm>
          <a:prstGeom prst="rect">
            <a:avLst/>
          </a:prstGeom>
          <a:noFill/>
          <a:ln w="254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/>
          </a:p>
        </p:txBody>
      </p:sp>
      <p:sp>
        <p:nvSpPr>
          <p:cNvPr id="87043" name="Shape 606"/>
          <p:cNvSpPr txBox="1">
            <a:spLocks noChangeArrowheads="1"/>
          </p:cNvSpPr>
          <p:nvPr/>
        </p:nvSpPr>
        <p:spPr bwMode="auto">
          <a:xfrm>
            <a:off x="2131485" y="874185"/>
            <a:ext cx="1187449" cy="84878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Course</a:t>
            </a:r>
          </a:p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title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cxnSp>
        <p:nvCxnSpPr>
          <p:cNvPr id="83972" name="Shape 608"/>
          <p:cNvCxnSpPr>
            <a:cxnSpLocks noChangeShapeType="1"/>
          </p:cNvCxnSpPr>
          <p:nvPr/>
        </p:nvCxnSpPr>
        <p:spPr bwMode="auto">
          <a:xfrm rot="10800000" flipH="1">
            <a:off x="3716867" y="1068918"/>
            <a:ext cx="4199467" cy="10583"/>
          </a:xfrm>
          <a:prstGeom prst="straightConnector1">
            <a:avLst/>
          </a:prstGeom>
          <a:noFill/>
          <a:ln w="88900" cap="rnd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Shape 609"/>
          <p:cNvSpPr txBox="1">
            <a:spLocks noChangeArrowheads="1"/>
          </p:cNvSpPr>
          <p:nvPr/>
        </p:nvSpPr>
        <p:spPr bwMode="auto">
          <a:xfrm>
            <a:off x="4756151" y="313267"/>
            <a:ext cx="19050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member-of</a:t>
            </a:r>
          </a:p>
        </p:txBody>
      </p:sp>
      <p:sp>
        <p:nvSpPr>
          <p:cNvPr id="87046" name="Shape 610"/>
          <p:cNvSpPr txBox="1">
            <a:spLocks noChangeArrowheads="1"/>
          </p:cNvSpPr>
          <p:nvPr/>
        </p:nvSpPr>
        <p:spPr bwMode="auto">
          <a:xfrm>
            <a:off x="5146144" y="2473337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Member</a:t>
            </a:r>
          </a:p>
        </p:txBody>
      </p:sp>
      <p:sp>
        <p:nvSpPr>
          <p:cNvPr id="87047" name="Shape 611"/>
          <p:cNvSpPr txBox="1">
            <a:spLocks noChangeArrowheads="1"/>
          </p:cNvSpPr>
          <p:nvPr/>
        </p:nvSpPr>
        <p:spPr bwMode="auto">
          <a:xfrm>
            <a:off x="5146144" y="36173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>
                <a:solidFill>
                  <a:srgbClr val="FF00FF"/>
                </a:solidFill>
                <a:latin typeface="Gill Sans Regular" charset="0"/>
                <a:sym typeface="Cabin" charset="0"/>
              </a:rPr>
              <a:t>account_id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8" name="Shape 612"/>
          <p:cNvSpPr txBox="1">
            <a:spLocks noChangeArrowheads="1"/>
          </p:cNvSpPr>
          <p:nvPr/>
        </p:nvSpPr>
        <p:spPr bwMode="auto">
          <a:xfrm>
            <a:off x="5146144" y="418888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err="1">
                <a:solidFill>
                  <a:srgbClr val="FF00FF"/>
                </a:solidFill>
                <a:latin typeface="Gill Sans Regular" charset="0"/>
                <a:sym typeface="Cabin" charset="0"/>
              </a:rPr>
              <a:t>course_id</a:t>
            </a:r>
            <a:endParaRPr lang="en-US" altLang="en-US" sz="3000" dirty="0">
              <a:solidFill>
                <a:srgbClr val="FF00FF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49" name="Shape 613"/>
          <p:cNvSpPr txBox="1">
            <a:spLocks noChangeArrowheads="1"/>
          </p:cNvSpPr>
          <p:nvPr/>
        </p:nvSpPr>
        <p:spPr bwMode="auto">
          <a:xfrm>
            <a:off x="9649884" y="2702985"/>
            <a:ext cx="1809749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Account</a:t>
            </a:r>
          </a:p>
        </p:txBody>
      </p:sp>
      <p:sp>
        <p:nvSpPr>
          <p:cNvPr id="87050" name="Shape 614"/>
          <p:cNvSpPr txBox="1">
            <a:spLocks noChangeArrowheads="1"/>
          </p:cNvSpPr>
          <p:nvPr/>
        </p:nvSpPr>
        <p:spPr bwMode="auto">
          <a:xfrm>
            <a:off x="9649884" y="33020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51" name="Shape 615"/>
          <p:cNvSpPr txBox="1">
            <a:spLocks noChangeArrowheads="1"/>
          </p:cNvSpPr>
          <p:nvPr/>
        </p:nvSpPr>
        <p:spPr bwMode="auto">
          <a:xfrm>
            <a:off x="9649884" y="3873501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email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80" name="Shape 620"/>
          <p:cNvCxnSpPr>
            <a:cxnSpLocks noChangeShapeType="1"/>
          </p:cNvCxnSpPr>
          <p:nvPr/>
        </p:nvCxnSpPr>
        <p:spPr bwMode="auto">
          <a:xfrm>
            <a:off x="2762251" y="3833285"/>
            <a:ext cx="2317749" cy="611716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3" name="Shape 622"/>
          <p:cNvSpPr txBox="1">
            <a:spLocks noChangeArrowheads="1"/>
          </p:cNvSpPr>
          <p:nvPr/>
        </p:nvSpPr>
        <p:spPr bwMode="auto">
          <a:xfrm>
            <a:off x="8422217" y="651933"/>
            <a:ext cx="1344083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Person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87054" name="Shape 627"/>
          <p:cNvSpPr txBox="1">
            <a:spLocks noChangeArrowheads="1"/>
          </p:cNvSpPr>
          <p:nvPr/>
        </p:nvSpPr>
        <p:spPr bwMode="auto">
          <a:xfrm>
            <a:off x="8605308" y="1660525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>
                <a:latin typeface="Gill Sans Regular" charset="0"/>
                <a:sym typeface="Cabin" charset="0"/>
              </a:rPr>
              <a:t>name</a:t>
            </a:r>
          </a:p>
        </p:txBody>
      </p:sp>
      <p:sp>
        <p:nvSpPr>
          <p:cNvPr id="87055" name="TextBox 1"/>
          <p:cNvSpPr txBox="1">
            <a:spLocks noChangeArrowheads="1"/>
          </p:cNvSpPr>
          <p:nvPr/>
        </p:nvSpPr>
        <p:spPr bwMode="auto">
          <a:xfrm>
            <a:off x="7191276" y="4089400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6" name="TextBox 24"/>
          <p:cNvSpPr txBox="1">
            <a:spLocks noChangeArrowheads="1"/>
          </p:cNvSpPr>
          <p:nvPr/>
        </p:nvSpPr>
        <p:spPr bwMode="auto">
          <a:xfrm>
            <a:off x="8727064" y="3987800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58" name="TextBox 28"/>
          <p:cNvSpPr txBox="1">
            <a:spLocks noChangeArrowheads="1"/>
          </p:cNvSpPr>
          <p:nvPr/>
        </p:nvSpPr>
        <p:spPr bwMode="auto">
          <a:xfrm>
            <a:off x="7064276" y="12975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59" name="TextBox 29"/>
          <p:cNvSpPr txBox="1">
            <a:spLocks noChangeArrowheads="1"/>
          </p:cNvSpPr>
          <p:nvPr/>
        </p:nvSpPr>
        <p:spPr bwMode="auto">
          <a:xfrm>
            <a:off x="3792968" y="1335618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0" name="Shape 613"/>
          <p:cNvSpPr txBox="1">
            <a:spLocks noChangeArrowheads="1"/>
          </p:cNvSpPr>
          <p:nvPr/>
        </p:nvSpPr>
        <p:spPr bwMode="auto">
          <a:xfrm>
            <a:off x="850901" y="2948518"/>
            <a:ext cx="1809751" cy="571500"/>
          </a:xfrm>
          <a:prstGeom prst="rect">
            <a:avLst/>
          </a:prstGeom>
          <a:solidFill>
            <a:schemeClr val="accent1"/>
          </a:solidFill>
          <a:ln w="88900" cap="rnd">
            <a:solidFill>
              <a:srgbClr val="FFFF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rgbClr val="000000"/>
                </a:solidFill>
                <a:latin typeface="Gill Sans Regular" charset="0"/>
                <a:sym typeface="Cabin" charset="0"/>
              </a:rPr>
              <a:t>Course</a:t>
            </a:r>
          </a:p>
        </p:txBody>
      </p:sp>
      <p:sp>
        <p:nvSpPr>
          <p:cNvPr id="87061" name="Shape 614"/>
          <p:cNvSpPr txBox="1">
            <a:spLocks noChangeArrowheads="1"/>
          </p:cNvSpPr>
          <p:nvPr/>
        </p:nvSpPr>
        <p:spPr bwMode="auto">
          <a:xfrm>
            <a:off x="850901" y="35475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87062" name="Shape 615"/>
          <p:cNvSpPr txBox="1">
            <a:spLocks noChangeArrowheads="1"/>
          </p:cNvSpPr>
          <p:nvPr/>
        </p:nvSpPr>
        <p:spPr bwMode="auto">
          <a:xfrm>
            <a:off x="850901" y="4119034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00FF00"/>
                </a:solidFill>
                <a:latin typeface="Gill Sans Regular" charset="0"/>
                <a:sym typeface="Cabin" charset="0"/>
              </a:rPr>
              <a:t>title</a:t>
            </a:r>
            <a:endParaRPr lang="en-US" altLang="en-US" sz="3000" dirty="0">
              <a:solidFill>
                <a:srgbClr val="00FF00"/>
              </a:solidFill>
              <a:latin typeface="Gill Sans Regular" charset="0"/>
              <a:sym typeface="Cabin" charset="0"/>
            </a:endParaRPr>
          </a:p>
        </p:txBody>
      </p:sp>
      <p:cxnSp>
        <p:nvCxnSpPr>
          <p:cNvPr id="83990" name="Shape 620"/>
          <p:cNvCxnSpPr>
            <a:cxnSpLocks noChangeShapeType="1"/>
            <a:stCxn id="87050" idx="1"/>
          </p:cNvCxnSpPr>
          <p:nvPr/>
        </p:nvCxnSpPr>
        <p:spPr bwMode="auto">
          <a:xfrm flipH="1">
            <a:off x="7112001" y="3587752"/>
            <a:ext cx="2537884" cy="247649"/>
          </a:xfrm>
          <a:prstGeom prst="straightConnector1">
            <a:avLst/>
          </a:prstGeom>
          <a:noFill/>
          <a:ln w="88900" cap="rnd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64" name="TextBox 39"/>
          <p:cNvSpPr txBox="1">
            <a:spLocks noChangeArrowheads="1"/>
          </p:cNvSpPr>
          <p:nvPr/>
        </p:nvSpPr>
        <p:spPr bwMode="auto">
          <a:xfrm>
            <a:off x="2781348" y="4212167"/>
            <a:ext cx="66877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One</a:t>
            </a:r>
          </a:p>
        </p:txBody>
      </p:sp>
      <p:sp>
        <p:nvSpPr>
          <p:cNvPr id="87065" name="TextBox 41"/>
          <p:cNvSpPr txBox="1">
            <a:spLocks noChangeArrowheads="1"/>
          </p:cNvSpPr>
          <p:nvPr/>
        </p:nvSpPr>
        <p:spPr bwMode="auto">
          <a:xfrm>
            <a:off x="4193019" y="3541184"/>
            <a:ext cx="75796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/>
              <a:t>Many</a:t>
            </a:r>
          </a:p>
        </p:txBody>
      </p:sp>
      <p:sp>
        <p:nvSpPr>
          <p:cNvPr id="87066" name="Shape 612"/>
          <p:cNvSpPr txBox="1">
            <a:spLocks noChangeArrowheads="1"/>
          </p:cNvSpPr>
          <p:nvPr/>
        </p:nvSpPr>
        <p:spPr bwMode="auto">
          <a:xfrm>
            <a:off x="5146143" y="4787901"/>
            <a:ext cx="1809751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>
                <a:solidFill>
                  <a:schemeClr val="tx1"/>
                </a:solidFill>
                <a:latin typeface="Gill Sans Regular" charset="0"/>
                <a:sym typeface="Cabin" charset="0"/>
              </a:rPr>
              <a:t>role</a:t>
            </a:r>
          </a:p>
        </p:txBody>
      </p:sp>
      <p:sp>
        <p:nvSpPr>
          <p:cNvPr id="83996" name="Rectangle 2"/>
          <p:cNvSpPr>
            <a:spLocks noChangeArrowheads="1"/>
          </p:cNvSpPr>
          <p:nvPr/>
        </p:nvSpPr>
        <p:spPr bwMode="auto">
          <a:xfrm>
            <a:off x="2318745" y="6172200"/>
            <a:ext cx="6568144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975"/>
              </a:spcBef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975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0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133">
                <a:solidFill>
                  <a:srgbClr val="FFFF00"/>
                </a:solidFill>
              </a:rPr>
              <a:t>https://en.wikipedia.org/wiki/Many-to-many_(data_model)</a:t>
            </a:r>
          </a:p>
        </p:txBody>
      </p:sp>
      <p:sp>
        <p:nvSpPr>
          <p:cNvPr id="28" name="Shape 627"/>
          <p:cNvSpPr txBox="1">
            <a:spLocks noChangeArrowheads="1"/>
          </p:cNvSpPr>
          <p:nvPr/>
        </p:nvSpPr>
        <p:spPr bwMode="auto">
          <a:xfrm>
            <a:off x="8599970" y="1227667"/>
            <a:ext cx="912283" cy="46778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  <a:buFont typeface="Cabin" charset="0"/>
              <a:buNone/>
              <a:defRPr/>
            </a:pPr>
            <a:r>
              <a:rPr lang="en-US" altLang="en-US" sz="2700" dirty="0" smtClean="0">
                <a:latin typeface="Gill Sans Regular" charset="0"/>
                <a:sym typeface="Cabin" charset="0"/>
              </a:rPr>
              <a:t>email</a:t>
            </a:r>
            <a:endParaRPr lang="en-US" altLang="en-US" sz="2700" dirty="0">
              <a:latin typeface="Gill Sans Regular" charset="0"/>
              <a:sym typeface="Cabin" charset="0"/>
            </a:endParaRPr>
          </a:p>
        </p:txBody>
      </p:sp>
      <p:sp>
        <p:nvSpPr>
          <p:cNvPr id="29" name="Shape 615"/>
          <p:cNvSpPr txBox="1">
            <a:spLocks noChangeArrowheads="1"/>
          </p:cNvSpPr>
          <p:nvPr/>
        </p:nvSpPr>
        <p:spPr bwMode="auto">
          <a:xfrm>
            <a:off x="9645119" y="4440245"/>
            <a:ext cx="1809749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00F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chemeClr val="tx1"/>
                </a:solidFill>
                <a:latin typeface="Gill Sans Regular" charset="0"/>
                <a:sym typeface="Cabin" charset="0"/>
              </a:rPr>
              <a:t>name</a:t>
            </a:r>
            <a:endParaRPr lang="en-US" altLang="en-US" sz="3000" dirty="0">
              <a:solidFill>
                <a:schemeClr val="tx1"/>
              </a:solidFill>
              <a:latin typeface="Gill Sans Regular" charset="0"/>
              <a:sym typeface="Cabin" charset="0"/>
            </a:endParaRPr>
          </a:p>
        </p:txBody>
      </p:sp>
      <p:sp>
        <p:nvSpPr>
          <p:cNvPr id="30" name="Shape 611"/>
          <p:cNvSpPr txBox="1">
            <a:spLocks noChangeArrowheads="1"/>
          </p:cNvSpPr>
          <p:nvPr/>
        </p:nvSpPr>
        <p:spPr bwMode="auto">
          <a:xfrm>
            <a:off x="5142442" y="3041113"/>
            <a:ext cx="1817153" cy="571500"/>
          </a:xfrm>
          <a:prstGeom prst="rect">
            <a:avLst/>
          </a:prstGeom>
          <a:noFill/>
          <a:ln w="88900" cap="rnd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/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buClr>
                <a:srgbClr val="FF7F00"/>
              </a:buClr>
              <a:buSzPct val="25000"/>
              <a:buFont typeface="Cabin" charset="0"/>
              <a:buNone/>
              <a:defRPr/>
            </a:pPr>
            <a:r>
              <a:rPr lang="en-US" altLang="en-US" sz="3000" dirty="0" smtClean="0">
                <a:solidFill>
                  <a:srgbClr val="FF7F00"/>
                </a:solidFill>
                <a:latin typeface="Gill Sans Regular" charset="0"/>
                <a:sym typeface="Cabin" charset="0"/>
              </a:rPr>
              <a:t>id</a:t>
            </a:r>
            <a:endParaRPr lang="en-US" altLang="en-US" sz="3000" dirty="0">
              <a:solidFill>
                <a:srgbClr val="FF7F00"/>
              </a:solidFill>
              <a:latin typeface="Gill Sans Regular" charset="0"/>
              <a:sym typeface="Cab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785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7602" y="9715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Person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email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self.email</a:t>
            </a:r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128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unique=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members =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models.ManyToManyField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through=</a:t>
            </a:r>
            <a:r>
              <a:rPr lang="en-US" sz="16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'Membership'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6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6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0662" y="5362188"/>
            <a:ext cx="965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/csev/dj4e-samples/blob/master/samples/many/</a:t>
            </a:r>
            <a:r>
              <a:rPr lang="en-US" dirty="0" err="1" smtClean="0"/>
              <a:t>models.py</a:t>
            </a: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/2.1/ref/models/fields/#choices</a:t>
            </a:r>
          </a:p>
        </p:txBody>
      </p:sp>
    </p:spTree>
    <p:extLst>
      <p:ext uri="{BB962C8B-B14F-4D97-AF65-F5344CB8AC3E}">
        <p14:creationId xmlns:p14="http://schemas.microsoft.com/office/powerpoint/2010/main" val="82477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6139" y="257175"/>
            <a:ext cx="9313768" cy="61247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Membership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LEARNER =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de-DE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IA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GSI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INSTRUCTOR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5000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ADMIN =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10000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MEMBER_CHOICES = (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LEARNER,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Learner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IA,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Instructional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Assistant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GSI,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'Grad Student 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INSTRUCTOR, 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Instructor</a:t>
            </a:r>
            <a:r>
              <a:rPr lang="de-DE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de-DE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( ADMIN, 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Administrator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person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(Person,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course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(Course,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role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models.IntegerField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choices=MEMBER_CHOICES,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default=LEARNER,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"Person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self.person.id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&lt;--&gt; Course "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self.course.id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81" name="Group 1"/>
          <p:cNvGrpSpPr>
            <a:grpSpLocks/>
          </p:cNvGrpSpPr>
          <p:nvPr/>
        </p:nvGrpSpPr>
        <p:grpSpPr bwMode="auto">
          <a:xfrm>
            <a:off x="2457451" y="599018"/>
            <a:ext cx="7277100" cy="5659967"/>
            <a:chOff x="1400175" y="214313"/>
            <a:chExt cx="6129338" cy="4848225"/>
          </a:xfrm>
        </p:grpSpPr>
        <p:pic>
          <p:nvPicPr>
            <p:cNvPr id="97282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378" name="TextBox 4"/>
            <p:cNvSpPr txBox="1">
              <a:spLocks noChangeArrowheads="1"/>
            </p:cNvSpPr>
            <p:nvPr/>
          </p:nvSpPr>
          <p:spPr bwMode="auto">
            <a:xfrm>
              <a:off x="2912771" y="4585693"/>
              <a:ext cx="1836560" cy="434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6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938910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from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many.models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import Person, Course, Membership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p = Person(email='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ted@umich.edu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p.save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c = Course(title='Woodcraft')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c.save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latin typeface="Menlo-Regular" charset="0"/>
              </a:rPr>
              <a:t>&gt;&gt;&gt;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 m = Membership(role=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Membership.INSTRUCTOR</a:t>
            </a:r>
            <a:r>
              <a:rPr lang="en-US" dirty="0">
                <a:solidFill>
                  <a:srgbClr val="FF7F00"/>
                </a:solidFill>
                <a:latin typeface="Menlo-Regular" charset="0"/>
              </a:rPr>
              <a:t>, course=c, person=p)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m.save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()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mr-IN" dirty="0">
                <a:solidFill>
                  <a:srgbClr val="FF7F00"/>
                </a:solidFill>
                <a:latin typeface="Menlo-Regular" charset="0"/>
              </a:rPr>
              <a:t> </a:t>
            </a:r>
            <a:r>
              <a:rPr lang="mr-IN" dirty="0" err="1">
                <a:solidFill>
                  <a:srgbClr val="FF7F00"/>
                </a:solidFill>
                <a:latin typeface="Menlo-Regular" charset="0"/>
              </a:rPr>
              <a:t>m.id</a:t>
            </a:r>
            <a:endParaRPr lang="mr-IN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15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m.course_id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7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 err="1">
                <a:solidFill>
                  <a:srgbClr val="FF7F00"/>
                </a:solidFill>
                <a:latin typeface="Menlo-Regular" charset="0"/>
              </a:rPr>
              <a:t>m.person_id</a:t>
            </a:r>
            <a:endParaRPr lang="en-US" dirty="0">
              <a:solidFill>
                <a:srgbClr val="FF7F00"/>
              </a:solidFill>
              <a:latin typeface="Menlo-Regular" charset="0"/>
            </a:endParaRPr>
          </a:p>
          <a:p>
            <a:r>
              <a:rPr lang="en-US" dirty="0">
                <a:latin typeface="Menlo-Regular" charset="0"/>
              </a:rPr>
              <a:t>7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4" name="Shape 651"/>
          <p:cNvSpPr/>
          <p:nvPr/>
        </p:nvSpPr>
        <p:spPr>
          <a:xfrm>
            <a:off x="7179049" y="4632393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4143376" y="4652501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5635995" y="4999634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5635995" y="5182276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6564965" y="516216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651"/>
          <p:cNvSpPr/>
          <p:nvPr/>
        </p:nvSpPr>
        <p:spPr>
          <a:xfrm>
            <a:off x="10227309" y="4612285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>
                <a:solidFill>
                  <a:schemeClr val="lt1"/>
                </a:solidFill>
              </a:rPr>
              <a:t> </a:t>
            </a: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Person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hape 655"/>
          <p:cNvCxnSpPr/>
          <p:nvPr/>
        </p:nvCxnSpPr>
        <p:spPr>
          <a:xfrm>
            <a:off x="8684255" y="4979526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" name="Shape 656"/>
          <p:cNvSpPr/>
          <p:nvPr/>
        </p:nvSpPr>
        <p:spPr>
          <a:xfrm>
            <a:off x="8684255" y="5162168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656"/>
          <p:cNvSpPr/>
          <p:nvPr/>
        </p:nvSpPr>
        <p:spPr>
          <a:xfrm>
            <a:off x="9613225" y="5142060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</TotalTime>
  <Words>482</Words>
  <Application>Microsoft Macintosh PowerPoint</Application>
  <PresentationFormat>Widescreen</PresentationFormat>
  <Paragraphs>155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Cabin</vt:lpstr>
      <vt:lpstr>Calibri</vt:lpstr>
      <vt:lpstr>Calibri Light</vt:lpstr>
      <vt:lpstr>Courier</vt:lpstr>
      <vt:lpstr>Gill Sans</vt:lpstr>
      <vt:lpstr>Gill Sans Regular</vt:lpstr>
      <vt:lpstr>Helvetica</vt:lpstr>
      <vt:lpstr>Mangal</vt:lpstr>
      <vt:lpstr>Menlo-Regular</vt:lpstr>
      <vt:lpstr>ＭＳ Ｐゴシック</vt:lpstr>
      <vt:lpstr>ヒラギノ角ゴ ProN W3</vt:lpstr>
      <vt:lpstr>Arial</vt:lpstr>
      <vt:lpstr>Office Theme</vt:lpstr>
      <vt:lpstr>Data Modelling Many to Many</vt:lpstr>
      <vt:lpstr>PowerPoint Presentation</vt:lpstr>
      <vt:lpstr>PowerPoint Presentation</vt:lpstr>
      <vt:lpstr>Many to Many</vt:lpstr>
      <vt:lpstr>PowerPoint Presentation</vt:lpstr>
      <vt:lpstr>PowerPoint Presentation</vt:lpstr>
      <vt:lpstr>PowerPoint Presentation</vt:lpstr>
      <vt:lpstr>PowerPoint Presentation</vt:lpstr>
      <vt:lpstr>Many-To-Many in the ORM</vt:lpstr>
      <vt:lpstr>Demo Batch Loading CSV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49</cp:revision>
  <dcterms:created xsi:type="dcterms:W3CDTF">2019-01-19T02:12:54Z</dcterms:created>
  <dcterms:modified xsi:type="dcterms:W3CDTF">2019-03-14T23:12:27Z</dcterms:modified>
</cp:coreProperties>
</file>