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8" r:id="rId2"/>
    <p:sldId id="408" r:id="rId3"/>
    <p:sldId id="389" r:id="rId4"/>
    <p:sldId id="391" r:id="rId5"/>
    <p:sldId id="413" r:id="rId6"/>
    <p:sldId id="411" r:id="rId7"/>
    <p:sldId id="410" r:id="rId8"/>
    <p:sldId id="412" r:id="rId9"/>
    <p:sldId id="414" r:id="rId10"/>
    <p:sldId id="415" r:id="rId11"/>
    <p:sldId id="416" r:id="rId12"/>
    <p:sldId id="418" r:id="rId13"/>
    <p:sldId id="417" r:id="rId14"/>
    <p:sldId id="419" r:id="rId15"/>
    <p:sldId id="382" r:id="rId16"/>
    <p:sldId id="420" r:id="rId17"/>
    <p:sldId id="347" r:id="rId18"/>
    <p:sldId id="348" r:id="rId19"/>
    <p:sldId id="343" r:id="rId20"/>
    <p:sldId id="344" r:id="rId21"/>
    <p:sldId id="346" r:id="rId22"/>
    <p:sldId id="281" r:id="rId23"/>
    <p:sldId id="273" r:id="rId24"/>
    <p:sldId id="3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7F00"/>
    <a:srgbClr val="00FDFF"/>
    <a:srgbClr val="FF40FF"/>
    <a:srgbClr val="09442A"/>
    <a:srgbClr val="0500FF"/>
    <a:srgbClr val="000000"/>
    <a:srgbClr val="D7AC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5"/>
    <p:restoredTop sz="94586"/>
  </p:normalViewPr>
  <p:slideViewPr>
    <p:cSldViewPr snapToGrid="0" snapToObjects="1">
      <p:cViewPr>
        <p:scale>
          <a:sx n="89" d="100"/>
          <a:sy n="89" d="100"/>
        </p:scale>
        <p:origin x="10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2/14/20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2/14/20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2/14/20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2/14/20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2/14/20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jangoproject.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E20EB187-900F-4AF5-813B-101456D9FD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Forms in Django</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 xmlns:a16="http://schemas.microsoft.com/office/drawing/2014/main" id="{624D17C8-E9C2-48A4-AA36-D7048A6CCC4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21714" y="5091708"/>
            <a:ext cx="5552482" cy="923330"/>
          </a:xfrm>
          <a:prstGeom prst="rect">
            <a:avLst/>
          </a:prstGeom>
          <a:noFill/>
        </p:spPr>
        <p:txBody>
          <a:bodyPr wrap="none" rtlCol="0">
            <a:spAutoFit/>
          </a:bodyPr>
          <a:lstStyle/>
          <a:p>
            <a:r>
              <a:rPr lang="en-US" dirty="0"/>
              <a:t>https://samples.dj4e.com/form/</a:t>
            </a:r>
          </a:p>
          <a:p>
            <a:r>
              <a:rPr lang="en-US" dirty="0"/>
              <a:t>https://</a:t>
            </a:r>
            <a:r>
              <a:rPr lang="en-US" dirty="0" err="1"/>
              <a:t>docs.djangoproject.com</a:t>
            </a:r>
            <a:r>
              <a:rPr lang="en-US" dirty="0"/>
              <a:t>/</a:t>
            </a:r>
            <a:r>
              <a:rPr lang="en-US" dirty="0" err="1"/>
              <a:t>en</a:t>
            </a:r>
            <a:r>
              <a:rPr lang="en-US" dirty="0"/>
              <a:t>/</a:t>
            </a:r>
            <a:r>
              <a:rPr lang="hr-HR" dirty="0"/>
              <a:t>3.0</a:t>
            </a:r>
            <a:r>
              <a:rPr lang="en-US" dirty="0"/>
              <a:t>/topics/forms/</a:t>
            </a:r>
          </a:p>
          <a:p>
            <a:r>
              <a:rPr lang="en-US" dirty="0"/>
              <a:t>https://</a:t>
            </a:r>
            <a:r>
              <a:rPr lang="en-US" dirty="0" err="1"/>
              <a:t>github.com</a:t>
            </a:r>
            <a:r>
              <a:rPr lang="en-US" dirty="0"/>
              <a:t>/csev/dj4e-samples/tree/master/form</a:t>
            </a:r>
          </a:p>
        </p:txBody>
      </p:sp>
    </p:spTree>
    <p:extLst>
      <p:ext uri="{BB962C8B-B14F-4D97-AF65-F5344CB8AC3E}">
        <p14:creationId xmlns:p14="http://schemas.microsoft.com/office/powerpoint/2010/main" val="1428135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50" y="4763739"/>
            <a:ext cx="4336200" cy="1325563"/>
          </a:xfrm>
        </p:spPr>
        <p:txBody>
          <a:bodyPr/>
          <a:lstStyle/>
          <a:p>
            <a:r>
              <a:rPr lang="en-US" smtClean="0"/>
              <a:t>A simple form</a:t>
            </a:r>
            <a:endParaRPr lang="en-US"/>
          </a:p>
        </p:txBody>
      </p:sp>
      <p:sp>
        <p:nvSpPr>
          <p:cNvPr id="4" name="Rectangle 3"/>
          <p:cNvSpPr/>
          <p:nvPr/>
        </p:nvSpPr>
        <p:spPr>
          <a:xfrm>
            <a:off x="978750" y="1269947"/>
            <a:ext cx="9900048" cy="2308324"/>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forms</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django.core.exceptions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ValidationError</a:t>
            </a:r>
            <a:endParaRPr lang="en-US" sz="1600" dirty="0">
              <a:solidFill>
                <a:srgbClr val="000000"/>
              </a:solidFill>
              <a:latin typeface="Courier" charset="0"/>
              <a:ea typeface="Courier" charset="0"/>
              <a:cs typeface="Courier" charset="0"/>
            </a:endParaRP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validators</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"Please enter 2 or more characters"</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5" name="Rectangle 4"/>
          <p:cNvSpPr/>
          <p:nvPr/>
        </p:nvSpPr>
        <p:spPr>
          <a:xfrm>
            <a:off x="978750" y="683617"/>
            <a:ext cx="3810659" cy="369332"/>
          </a:xfrm>
          <a:prstGeom prst="rect">
            <a:avLst/>
          </a:prstGeom>
        </p:spPr>
        <p:txBody>
          <a:bodyPr wrap="none">
            <a:spAutoFit/>
          </a:bodyPr>
          <a:lstStyle/>
          <a:p>
            <a:r>
              <a:rPr lang="en-US" dirty="0" smtClean="0">
                <a:solidFill>
                  <a:srgbClr val="FFFF00"/>
                </a:solidFill>
                <a:latin typeface="Menlo" charset="0"/>
              </a:rPr>
              <a:t>dj4e-samples/form/</a:t>
            </a:r>
            <a:r>
              <a:rPr lang="en-US" dirty="0" err="1" smtClean="0">
                <a:solidFill>
                  <a:srgbClr val="FFFF00"/>
                </a:solidFill>
                <a:latin typeface="Menlo" charset="0"/>
              </a:rPr>
              <a:t>forms.py</a:t>
            </a:r>
            <a:endParaRPr lang="en-US" dirty="0">
              <a:solidFill>
                <a:srgbClr val="FFFF00"/>
              </a:solidFill>
              <a:effectLst/>
              <a:latin typeface="Menlo"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624" y="3022005"/>
            <a:ext cx="4726726" cy="3483468"/>
          </a:xfrm>
          <a:prstGeom prst="rect">
            <a:avLst/>
          </a:prstGeom>
        </p:spPr>
      </p:pic>
      <p:sp>
        <p:nvSpPr>
          <p:cNvPr id="7" name="Rectangle 6"/>
          <p:cNvSpPr/>
          <p:nvPr/>
        </p:nvSpPr>
        <p:spPr>
          <a:xfrm>
            <a:off x="1777548" y="41562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a:t>
            </a:r>
            <a:r>
              <a:rPr lang="en-US" dirty="0" smtClean="0">
                <a:solidFill>
                  <a:srgbClr val="FFFF00"/>
                </a:solidFill>
                <a:latin typeface="Courier" charset="0"/>
                <a:ea typeface="Courier" charset="0"/>
                <a:cs typeface="Courier" charset="0"/>
              </a:rPr>
              <a:t>samples.dj4e.com/form/create</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402587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Dumping a form object</a:t>
            </a:r>
            <a:endParaRPr lang="en-US" dirty="0"/>
          </a:p>
        </p:txBody>
      </p:sp>
      <p:sp>
        <p:nvSpPr>
          <p:cNvPr id="5" name="Rectangle 4"/>
          <p:cNvSpPr/>
          <p:nvPr/>
        </p:nvSpPr>
        <p:spPr>
          <a:xfrm>
            <a:off x="588752" y="3880582"/>
            <a:ext cx="6096000" cy="1477328"/>
          </a:xfrm>
          <a:prstGeom prst="rect">
            <a:avLst/>
          </a:prstGeom>
          <a:solidFill>
            <a:schemeClr val="tx1"/>
          </a:solidFill>
        </p:spPr>
        <p:txBody>
          <a:bodyPr>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form.forms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BasicForm</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example</a:t>
            </a:r>
            <a:r>
              <a:rPr lang="en-US" dirty="0">
                <a:solidFill>
                  <a:srgbClr val="000000"/>
                </a:solidFill>
                <a:latin typeface="Courier" charset="0"/>
                <a:ea typeface="Courier" charset="0"/>
                <a:cs typeface="Courier" charset="0"/>
              </a:rPr>
              <a:t>(request)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HttpResponse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form.as_table</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6" name="Rectangle 5"/>
          <p:cNvSpPr/>
          <p:nvPr/>
        </p:nvSpPr>
        <p:spPr>
          <a:xfrm>
            <a:off x="588753" y="1958954"/>
            <a:ext cx="6096000" cy="1323439"/>
          </a:xfrm>
          <a:prstGeom prst="rect">
            <a:avLst/>
          </a:prstGeom>
          <a:solidFill>
            <a:schemeClr val="tx1"/>
          </a:solidFill>
        </p:spPr>
        <p:txBody>
          <a:bodyPr wrap="square">
            <a:spAutoFit/>
          </a:bodyPr>
          <a:lstStyle/>
          <a:p>
            <a:r>
              <a:rPr lang="en-US" sz="1600" dirty="0" smtClean="0">
                <a:solidFill>
                  <a:srgbClr val="C1651C"/>
                </a:solidFill>
                <a:latin typeface="Courier" charset="0"/>
                <a:ea typeface="Courier" charset="0"/>
                <a:cs typeface="Courier" charset="0"/>
              </a:rPr>
              <a:t>class</a:t>
            </a:r>
            <a:r>
              <a:rPr lang="en-US" sz="1600" dirty="0" smtClean="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smtClean="0">
                <a:solidFill>
                  <a:srgbClr val="000000"/>
                </a:solidFill>
                <a:latin typeface="Courier" charset="0"/>
                <a:ea typeface="Courier" charset="0"/>
                <a:cs typeface="Courier" charset="0"/>
              </a:rPr>
              <a:t>validators.MinLengthValidator</a:t>
            </a:r>
            <a:r>
              <a:rPr lang="en-US" sz="1600" dirty="0" smtClean="0">
                <a:solidFill>
                  <a:srgbClr val="000000"/>
                </a:solidFill>
                <a:latin typeface="Courier" charset="0"/>
                <a:ea typeface="Courier" charset="0"/>
                <a:cs typeface="Courier" charset="0"/>
              </a:rPr>
              <a:t>(</a:t>
            </a:r>
            <a:r>
              <a:rPr lang="en-US" sz="1600" dirty="0" smtClean="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smtClean="0">
                <a:solidFill>
                  <a:srgbClr val="B42419"/>
                </a:solidFill>
                <a:latin typeface="Courier" charset="0"/>
                <a:ea typeface="Courier" charset="0"/>
                <a:cs typeface="Courier" charset="0"/>
              </a:rPr>
              <a:t>"..."</a:t>
            </a:r>
            <a:r>
              <a:rPr lang="en-US" sz="1600" dirty="0" smtClean="0">
                <a:solidFill>
                  <a:srgbClr val="000000"/>
                </a:solidFill>
                <a:latin typeface="Courier" charset="0"/>
                <a:ea typeface="Courier" charset="0"/>
                <a:cs typeface="Courier" charset="0"/>
              </a:rPr>
              <a:t>)])</a:t>
            </a:r>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588752" y="1531392"/>
            <a:ext cx="3810659"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588752" y="3492429"/>
            <a:ext cx="3810659"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9" name="Rectangle 8"/>
          <p:cNvSpPr/>
          <p:nvPr/>
        </p:nvSpPr>
        <p:spPr>
          <a:xfrm>
            <a:off x="6941901" y="1602832"/>
            <a:ext cx="4935767" cy="3754874"/>
          </a:xfrm>
          <a:prstGeom prst="rect">
            <a:avLst/>
          </a:prstGeom>
          <a:solidFill>
            <a:schemeClr val="tx1"/>
          </a:solidFill>
        </p:spPr>
        <p:txBody>
          <a:bodyPr wrap="square">
            <a:spAutoFit/>
          </a:bodyPr>
          <a:lstStyle/>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label for="</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"&gt;Title:&lt;/label</a:t>
            </a:r>
            <a:r>
              <a:rPr lang="en-US" sz="1400" dirty="0" smtClean="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td&gt;&lt;input type="text" name="title</a:t>
            </a:r>
            <a:r>
              <a:rPr lang="en-US" sz="1400" dirty="0" smtClean="0">
                <a:solidFill>
                  <a:srgbClr val="000000"/>
                </a:solidFill>
                <a:latin typeface="Courier" charset="0"/>
                <a:ea typeface="Courier" charset="0"/>
                <a:cs typeface="Courier" charset="0"/>
              </a:rPr>
              <a:t>"</a:t>
            </a:r>
          </a:p>
          <a:p>
            <a:r>
              <a:rPr lang="en-US" sz="1400" dirty="0" smtClean="0">
                <a:solidFill>
                  <a:srgbClr val="000000"/>
                </a:solidFill>
                <a:latin typeface="Courier" charset="0"/>
                <a:ea typeface="Courier" charset="0"/>
                <a:cs typeface="Courier" charset="0"/>
              </a:rPr>
              <a:t>required </a:t>
            </a:r>
            <a:r>
              <a:rPr lang="en-US" sz="1400" dirty="0">
                <a:solidFill>
                  <a:srgbClr val="000000"/>
                </a:solidFill>
                <a:latin typeface="Courier" charset="0"/>
                <a:ea typeface="Courier" charset="0"/>
                <a:cs typeface="Courier" charset="0"/>
              </a:rPr>
              <a:t>id="</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label for="</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"&gt;Mileage:&lt;/label</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input type="number" name="mileage" required id="</a:t>
            </a:r>
            <a:r>
              <a:rPr lang="en-US" sz="1400" dirty="0" err="1">
                <a:solidFill>
                  <a:srgbClr val="000000"/>
                </a:solidFill>
                <a:latin typeface="Courier" charset="0"/>
                <a:ea typeface="Courier" charset="0"/>
                <a:cs typeface="Courier" charset="0"/>
              </a:rPr>
              <a:t>id_mileage</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label for="</a:t>
            </a:r>
            <a:r>
              <a:rPr lang="en-US" sz="1400" dirty="0" err="1">
                <a:solidFill>
                  <a:srgbClr val="000000"/>
                </a:solidFill>
                <a:latin typeface="Courier" charset="0"/>
                <a:ea typeface="Courier" charset="0"/>
                <a:cs typeface="Courier" charset="0"/>
              </a:rPr>
              <a:t>id_purchase_date</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Purchase </a:t>
            </a:r>
            <a:r>
              <a:rPr lang="en-US" sz="1400" dirty="0">
                <a:solidFill>
                  <a:srgbClr val="000000"/>
                </a:solidFill>
                <a:latin typeface="Courier" charset="0"/>
                <a:ea typeface="Courier" charset="0"/>
                <a:cs typeface="Courier" charset="0"/>
              </a:rPr>
              <a:t>date:&lt;/label</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input type="text" name="</a:t>
            </a:r>
            <a:r>
              <a:rPr lang="en-US" sz="1400" dirty="0" err="1" smtClean="0">
                <a:solidFill>
                  <a:srgbClr val="000000"/>
                </a:solidFill>
                <a:latin typeface="Courier" charset="0"/>
                <a:ea typeface="Courier" charset="0"/>
                <a:cs typeface="Courier" charset="0"/>
              </a:rPr>
              <a:t>purchase_date</a:t>
            </a:r>
            <a:r>
              <a:rPr lang="en-US" sz="1400" dirty="0" smtClean="0">
                <a:solidFill>
                  <a:srgbClr val="000000"/>
                </a:solidFill>
                <a:latin typeface="Courier" charset="0"/>
                <a:ea typeface="Courier" charset="0"/>
                <a:cs typeface="Courier" charset="0"/>
              </a:rPr>
              <a:t>"</a:t>
            </a:r>
          </a:p>
          <a:p>
            <a:r>
              <a:rPr lang="en-US" sz="1400" dirty="0" smtClean="0">
                <a:solidFill>
                  <a:srgbClr val="000000"/>
                </a:solidFill>
                <a:latin typeface="Courier" charset="0"/>
                <a:ea typeface="Courier" charset="0"/>
                <a:cs typeface="Courier" charset="0"/>
              </a:rPr>
              <a:t>required </a:t>
            </a:r>
            <a:r>
              <a:rPr lang="en-US" sz="1400" dirty="0">
                <a:solidFill>
                  <a:srgbClr val="000000"/>
                </a:solidFill>
                <a:latin typeface="Courier" charset="0"/>
                <a:ea typeface="Courier" charset="0"/>
                <a:cs typeface="Courier" charset="0"/>
              </a:rPr>
              <a:t>id="</a:t>
            </a:r>
            <a:r>
              <a:rPr lang="en-US" sz="1400" dirty="0" err="1">
                <a:solidFill>
                  <a:srgbClr val="000000"/>
                </a:solidFill>
                <a:latin typeface="Courier" charset="0"/>
                <a:ea typeface="Courier" charset="0"/>
                <a:cs typeface="Courier" charset="0"/>
              </a:rPr>
              <a:t>id_purchase_date</a:t>
            </a:r>
            <a:r>
              <a:rPr lang="en-US" sz="1400" dirty="0" smtClean="0">
                <a:solidFill>
                  <a:srgbClr val="000000"/>
                </a:solidFill>
                <a:latin typeface="Courier" charset="0"/>
                <a:ea typeface="Courier" charset="0"/>
                <a:cs typeface="Courier" charset="0"/>
              </a:rPr>
              <a:t>"&gt;</a:t>
            </a:r>
          </a:p>
          <a:p>
            <a:r>
              <a:rPr lang="en-US" sz="1400" dirty="0" smtClean="0">
                <a:solidFill>
                  <a:srgbClr val="000000"/>
                </a:solidFill>
                <a:latin typeface="Courier" charset="0"/>
                <a:ea typeface="Courier" charset="0"/>
                <a:cs typeface="Courier" charset="0"/>
              </a:rPr>
              <a:t>&lt;/</a:t>
            </a:r>
            <a:r>
              <a:rPr lang="en-US" sz="1400" dirty="0">
                <a:solidFill>
                  <a:srgbClr val="000000"/>
                </a:solidFill>
                <a:latin typeface="Courier" charset="0"/>
                <a:ea typeface="Courier" charset="0"/>
                <a:cs typeface="Courier" charset="0"/>
              </a:rPr>
              <a: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p:txBody>
      </p:sp>
      <p:sp>
        <p:nvSpPr>
          <p:cNvPr id="10" name="Rectangle 9"/>
          <p:cNvSpPr/>
          <p:nvPr/>
        </p:nvSpPr>
        <p:spPr>
          <a:xfrm>
            <a:off x="6767073" y="1027906"/>
            <a:ext cx="5285421"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https://samples.dj4e.com/form/example</a:t>
            </a:r>
          </a:p>
        </p:txBody>
      </p:sp>
    </p:spTree>
    <p:extLst>
      <p:ext uri="{BB962C8B-B14F-4D97-AF65-F5344CB8AC3E}">
        <p14:creationId xmlns:p14="http://schemas.microsoft.com/office/powerpoint/2010/main" val="389573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form in a template</a:t>
            </a:r>
            <a:endParaRPr lang="en-US" dirty="0"/>
          </a:p>
        </p:txBody>
      </p:sp>
      <p:sp>
        <p:nvSpPr>
          <p:cNvPr id="3" name="Rectangle 2"/>
          <p:cNvSpPr/>
          <p:nvPr/>
        </p:nvSpPr>
        <p:spPr>
          <a:xfrm>
            <a:off x="838200" y="2290764"/>
            <a:ext cx="9777413" cy="3416320"/>
          </a:xfrm>
          <a:prstGeom prst="rect">
            <a:avLst/>
          </a:prstGeom>
          <a:solidFill>
            <a:schemeClr val="tx1"/>
          </a:solidFill>
        </p:spPr>
        <p:txBody>
          <a:bodyPr wrap="square">
            <a:spAutoFit/>
          </a:bodyPr>
          <a:lstStyle/>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form</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action</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method</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"post"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csrf_token</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form.as_table</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onclick</a:t>
            </a:r>
            <a:r>
              <a:rPr lang="en-US" dirty="0">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window</a:t>
            </a:r>
            <a:r>
              <a:rPr lang="en-US" dirty="0" err="1">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location</a:t>
            </a:r>
            <a:r>
              <a:rPr lang="en-US" dirty="0">
                <a:solidFill>
                  <a:srgbClr val="C814C9"/>
                </a:solidFill>
                <a:latin typeface="Courier" charset="0"/>
                <a:ea typeface="Courier" charset="0"/>
                <a:cs typeface="Courier" charset="0"/>
              </a:rPr>
              <a:t>=</a:t>
            </a:r>
            <a:r>
              <a:rPr lang="en-US" dirty="0">
                <a:solidFill>
                  <a:srgbClr val="B42419"/>
                </a:solidFill>
                <a:latin typeface="Courier" charset="0"/>
                <a:ea typeface="Courier" charset="0"/>
                <a:cs typeface="Courier" charset="0"/>
              </a:rPr>
              <a:t>'{% </a:t>
            </a:r>
            <a:r>
              <a:rPr lang="en-US" dirty="0" err="1">
                <a:solidFill>
                  <a:srgbClr val="B42419"/>
                </a:solidFill>
                <a:latin typeface="Courier" charset="0"/>
                <a:ea typeface="Courier" charset="0"/>
                <a:cs typeface="Courier" charset="0"/>
              </a:rPr>
              <a:t>url</a:t>
            </a:r>
            <a:r>
              <a:rPr lang="en-US" dirty="0">
                <a:solidFill>
                  <a:srgbClr val="B42419"/>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form:main</a:t>
            </a:r>
            <a:r>
              <a:rPr lang="en-US" dirty="0">
                <a:solidFill>
                  <a:srgbClr val="B42419"/>
                </a:solidFill>
                <a:latin typeface="Courier" charset="0"/>
                <a:ea typeface="Courier" charset="0"/>
                <a:cs typeface="Courier" charset="0"/>
              </a:rPr>
              <a:t>' %}'</a:t>
            </a:r>
            <a:r>
              <a:rPr lang="en-US" dirty="0">
                <a:solidFill>
                  <a:srgbClr val="C814C9"/>
                </a:solidFill>
                <a:latin typeface="Courier" charset="0"/>
                <a:ea typeface="Courier" charset="0"/>
                <a:cs typeface="Courier" charset="0"/>
              </a:rPr>
              <a:t> ; </a:t>
            </a:r>
            <a:r>
              <a:rPr lang="en-US" dirty="0">
                <a:solidFill>
                  <a:srgbClr val="C1651C"/>
                </a:solidFill>
                <a:latin typeface="Courier" charset="0"/>
                <a:ea typeface="Courier" charset="0"/>
                <a:cs typeface="Courier" charset="0"/>
              </a:rPr>
              <a:t>return</a:t>
            </a:r>
            <a:r>
              <a:rPr lang="en-US" dirty="0">
                <a:solidFill>
                  <a:srgbClr val="C814C9"/>
                </a:solidFill>
                <a:latin typeface="Courier" charset="0"/>
                <a:ea typeface="Courier" charset="0"/>
                <a:cs typeface="Courier" charset="0"/>
              </a:rPr>
              <a:t> </a:t>
            </a:r>
            <a:r>
              <a:rPr lang="en-US" dirty="0">
                <a:solidFill>
                  <a:srgbClr val="B42419"/>
                </a:solidFill>
                <a:latin typeface="Courier" charset="0"/>
                <a:ea typeface="Courier" charset="0"/>
                <a:cs typeface="Courier" charset="0"/>
              </a:rPr>
              <a:t>false</a:t>
            </a:r>
            <a:r>
              <a:rPr lang="en-US" dirty="0">
                <a:solidFill>
                  <a:srgbClr val="C814C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"Cancel"</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form</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en-US" dirty="0">
              <a:latin typeface="Courier" charset="0"/>
              <a:ea typeface="Courier" charset="0"/>
              <a:cs typeface="Courier" charset="0"/>
            </a:endParaRPr>
          </a:p>
        </p:txBody>
      </p:sp>
      <p:sp>
        <p:nvSpPr>
          <p:cNvPr id="4" name="Rectangle 3"/>
          <p:cNvSpPr/>
          <p:nvPr/>
        </p:nvSpPr>
        <p:spPr>
          <a:xfrm>
            <a:off x="838200" y="1806060"/>
            <a:ext cx="6042039"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dj4e-samples/form/templates/form/</a:t>
            </a:r>
            <a:r>
              <a:rPr lang="en-US" dirty="0" err="1" smtClean="0">
                <a:solidFill>
                  <a:srgbClr val="FFFF00"/>
                </a:solidFill>
                <a:latin typeface="Courier" charset="0"/>
                <a:ea typeface="Courier" charset="0"/>
                <a:cs typeface="Courier" charset="0"/>
              </a:rPr>
              <a:t>form.html</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401651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form in a template</a:t>
            </a:r>
            <a:endParaRPr lang="en-US" dirty="0"/>
          </a:p>
        </p:txBody>
      </p:sp>
      <p:sp>
        <p:nvSpPr>
          <p:cNvPr id="3" name="Rectangle 2"/>
          <p:cNvSpPr/>
          <p:nvPr/>
        </p:nvSpPr>
        <p:spPr>
          <a:xfrm>
            <a:off x="838200" y="3590917"/>
            <a:ext cx="7548563" cy="1477328"/>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SimpleCreate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BasicForm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3064423"/>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6" name="Rectangle 5"/>
          <p:cNvSpPr/>
          <p:nvPr/>
        </p:nvSpPr>
        <p:spPr>
          <a:xfrm>
            <a:off x="2006148" y="19845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a:t>
            </a:r>
            <a:r>
              <a:rPr lang="en-US" dirty="0" smtClean="0">
                <a:solidFill>
                  <a:srgbClr val="FFFF00"/>
                </a:solidFill>
                <a:latin typeface="Courier" charset="0"/>
                <a:ea typeface="Courier" charset="0"/>
                <a:cs typeface="Courier" charset="0"/>
              </a:rPr>
              <a:t>samples.dj4e.com/form/create</a:t>
            </a:r>
            <a:endParaRPr lang="en-US" dirty="0">
              <a:solidFill>
                <a:srgbClr val="FFFF00"/>
              </a:solidFill>
              <a:latin typeface="Courier" charset="0"/>
              <a:ea typeface="Courier" charset="0"/>
              <a:cs typeface="Courier"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849" y="1126718"/>
            <a:ext cx="4726726" cy="3483468"/>
          </a:xfrm>
          <a:prstGeom prst="rect">
            <a:avLst/>
          </a:prstGeom>
        </p:spPr>
      </p:pic>
    </p:spTree>
    <p:extLst>
      <p:ext uri="{BB962C8B-B14F-4D97-AF65-F5344CB8AC3E}">
        <p14:creationId xmlns:p14="http://schemas.microsoft.com/office/powerpoint/2010/main" val="72458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Pulling existing data into a form</a:t>
            </a:r>
            <a:endParaRPr lang="en-US" dirty="0"/>
          </a:p>
        </p:txBody>
      </p:sp>
      <p:sp>
        <p:nvSpPr>
          <p:cNvPr id="3" name="Rectangle 2"/>
          <p:cNvSpPr/>
          <p:nvPr/>
        </p:nvSpPr>
        <p:spPr>
          <a:xfrm>
            <a:off x="838200" y="2936458"/>
            <a:ext cx="7781925" cy="2862322"/>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SimpleUpdate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old_data</a:t>
            </a:r>
            <a:r>
              <a:rPr lang="mr-IN" dirty="0">
                <a:solidFill>
                  <a:srgbClr val="000000"/>
                </a:solidFill>
                <a:latin typeface="Courier" charset="0"/>
                <a:ea typeface="Courier" charset="0"/>
                <a:cs typeface="Courier" charset="0"/>
              </a:rPr>
              <a:t> = {</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title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SakaiCar</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mileage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42</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purchase_date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'2018-08-14'</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old_data</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235346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104" y="1313658"/>
            <a:ext cx="5118100" cy="4178300"/>
          </a:xfrm>
          <a:prstGeom prst="rect">
            <a:avLst/>
          </a:prstGeom>
          <a:ln>
            <a:noFill/>
          </a:ln>
        </p:spPr>
      </p:pic>
      <p:sp>
        <p:nvSpPr>
          <p:cNvPr id="6" name="Rectangle 5"/>
          <p:cNvSpPr/>
          <p:nvPr/>
        </p:nvSpPr>
        <p:spPr>
          <a:xfrm>
            <a:off x="1881557" y="1665961"/>
            <a:ext cx="5147563"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https://samples.dj4e.com/form/update</a:t>
            </a:r>
          </a:p>
        </p:txBody>
      </p:sp>
    </p:spTree>
    <p:extLst>
      <p:ext uri="{BB962C8B-B14F-4D97-AF65-F5344CB8AC3E}">
        <p14:creationId xmlns:p14="http://schemas.microsoft.com/office/powerpoint/2010/main" val="1631136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 in FORMS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641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smtClean="0"/>
              <a:t>Create Form Flow</a:t>
            </a:r>
            <a:endParaRPr lang="en-US" dirty="0"/>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smtClean="0"/>
              <a:t>GET Request</a:t>
            </a:r>
            <a:endParaRPr lang="en-US" dirty="0"/>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smtClean="0"/>
              <a:t>Empty Form</a:t>
            </a:r>
            <a:endParaRPr lang="en-US" dirty="0"/>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smtClean="0"/>
              <a:t>Enter </a:t>
            </a:r>
            <a:r>
              <a:rPr lang="en-US" dirty="0" smtClean="0"/>
              <a:t>Data</a:t>
            </a:r>
            <a:endParaRPr lang="en-US" dirty="0"/>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smtClean="0"/>
              <a:t>POST with data</a:t>
            </a:r>
            <a:endParaRPr lang="en-US" dirty="0"/>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smtClean="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smtClean="0"/>
              <a:t>Form with old data</a:t>
            </a:r>
            <a:endParaRPr lang="en-US" dirty="0"/>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smtClean="0"/>
              <a:t>Fix Data</a:t>
            </a:r>
            <a:endParaRPr lang="en-US" dirty="0"/>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smtClean="0">
                <a:solidFill>
                  <a:schemeClr val="bg1"/>
                </a:solidFill>
              </a:rPr>
              <a:t>Store Data</a:t>
            </a:r>
            <a:endParaRPr lang="en-US" dirty="0">
              <a:solidFill>
                <a:schemeClr val="bg1"/>
              </a:solidFill>
            </a:endParaRP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smtClean="0"/>
              <a:t>Redirect to success URL</a:t>
            </a:r>
            <a:endParaRPr lang="en-US" dirty="0"/>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smtClean="0"/>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smtClean="0"/>
              <a:t>Success page Yay!</a:t>
            </a:r>
            <a:endParaRPr lang="en-US" dirty="0"/>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model</a:t>
            </a:r>
            <a:endParaRPr lang="en-US"/>
          </a:p>
        </p:txBody>
      </p:sp>
      <p:cxnSp>
        <p:nvCxnSpPr>
          <p:cNvPr id="38" name="Elbow Connector 37"/>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smtClean="0"/>
              <a:t>Cancel</a:t>
            </a:r>
            <a:endParaRPr lang="en-US" dirty="0"/>
          </a:p>
        </p:txBody>
      </p:sp>
      <p:cxnSp>
        <p:nvCxnSpPr>
          <p:cNvPr id="46" name="Straight Arrow Connector 45"/>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smtClean="0">
                <a:solidFill>
                  <a:schemeClr val="bg1"/>
                </a:solidFill>
              </a:rPr>
              <a:t>Make Page</a:t>
            </a:r>
            <a:endParaRPr lang="en-US" dirty="0">
              <a:solidFill>
                <a:schemeClr val="bg1"/>
              </a:solidFill>
            </a:endParaRP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smtClean="0"/>
              <a:t>Cancel</a:t>
            </a:r>
            <a:endParaRPr lang="en-US" dirty="0"/>
          </a:p>
        </p:txBody>
      </p:sp>
      <p:cxnSp>
        <p:nvCxnSpPr>
          <p:cNvPr id="76" name="Straight Arrow Connector 75"/>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smtClean="0">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584134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Form Data Errors</a:t>
            </a:r>
            <a:endParaRPr lang="en-US" dirty="0"/>
          </a:p>
        </p:txBody>
      </p:sp>
      <p:sp>
        <p:nvSpPr>
          <p:cNvPr id="5" name="Content Placeholder 4"/>
          <p:cNvSpPr>
            <a:spLocks noGrp="1"/>
          </p:cNvSpPr>
          <p:nvPr>
            <p:ph idx="1"/>
          </p:nvPr>
        </p:nvSpPr>
        <p:spPr>
          <a:xfrm>
            <a:off x="838200" y="1825625"/>
            <a:ext cx="5067423" cy="4351338"/>
          </a:xfrm>
        </p:spPr>
        <p:txBody>
          <a:bodyPr/>
          <a:lstStyle/>
          <a:p>
            <a:r>
              <a:rPr lang="en-US" dirty="0" smtClean="0"/>
              <a:t>Sometimes there are validation rules when you are filling out a form.</a:t>
            </a:r>
          </a:p>
          <a:p>
            <a:r>
              <a:rPr lang="en-US" dirty="0" smtClean="0"/>
              <a:t>When you submit the form, the view code checks the data to see if there are errors</a:t>
            </a:r>
          </a:p>
          <a:p>
            <a:r>
              <a:rPr lang="en-US" dirty="0" smtClean="0"/>
              <a:t>If there are errors, data is not saved and the user is notified and usually given a chance to edit </a:t>
            </a:r>
            <a:r>
              <a:rPr lang="en-US" smtClean="0"/>
              <a:t>and resubmit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623" y="2026444"/>
            <a:ext cx="6781800" cy="3949700"/>
          </a:xfrm>
          <a:prstGeom prst="rect">
            <a:avLst/>
          </a:prstGeom>
        </p:spPr>
      </p:pic>
      <p:sp>
        <p:nvSpPr>
          <p:cNvPr id="7" name="Rectangle 6"/>
          <p:cNvSpPr/>
          <p:nvPr/>
        </p:nvSpPr>
        <p:spPr>
          <a:xfrm>
            <a:off x="6230558" y="1522175"/>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p>
        </p:txBody>
      </p:sp>
    </p:spTree>
    <p:extLst>
      <p:ext uri="{BB962C8B-B14F-4D97-AF65-F5344CB8AC3E}">
        <p14:creationId xmlns:p14="http://schemas.microsoft.com/office/powerpoint/2010/main" val="1405277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Django form validation</a:t>
            </a:r>
            <a:endParaRPr lang="en-US" dirty="0"/>
          </a:p>
        </p:txBody>
      </p:sp>
      <p:sp>
        <p:nvSpPr>
          <p:cNvPr id="5" name="TextBox 4"/>
          <p:cNvSpPr txBox="1"/>
          <p:nvPr/>
        </p:nvSpPr>
        <p:spPr>
          <a:xfrm>
            <a:off x="709539" y="2257424"/>
            <a:ext cx="11020499" cy="1754326"/>
          </a:xfrm>
          <a:prstGeom prst="rect">
            <a:avLst/>
          </a:prstGeom>
          <a:solidFill>
            <a:schemeClr val="tx1"/>
          </a:solidFill>
        </p:spPr>
        <p:txBody>
          <a:bodyPr wrap="square" rtlCol="0">
            <a:spAutoFit/>
          </a:bodyPr>
          <a:lstStyle/>
          <a:p>
            <a:r>
              <a:rPr lang="en-US" dirty="0">
                <a:solidFill>
                  <a:srgbClr val="C1651C"/>
                </a:solidFill>
                <a:latin typeface="Menlo-Regular" charset="0"/>
              </a:rPr>
              <a:t>class</a:t>
            </a:r>
            <a:r>
              <a:rPr lang="en-US" dirty="0">
                <a:solidFill>
                  <a:srgbClr val="000000"/>
                </a:solidFill>
                <a:latin typeface="Menlo-Regular" charset="0"/>
              </a:rPr>
              <a:t> </a:t>
            </a:r>
            <a:r>
              <a:rPr lang="en-US" dirty="0" err="1">
                <a:solidFill>
                  <a:srgbClr val="2EAEBB"/>
                </a:solidFill>
                <a:latin typeface="Menlo-Regular" charset="0"/>
              </a:rPr>
              <a:t>BasicForm</a:t>
            </a:r>
            <a:r>
              <a:rPr lang="en-US" dirty="0">
                <a:solidFill>
                  <a:srgbClr val="000000"/>
                </a:solidFill>
                <a:latin typeface="Menlo-Regular" charset="0"/>
              </a:rPr>
              <a:t>(</a:t>
            </a:r>
            <a:r>
              <a:rPr lang="en-US" dirty="0" err="1">
                <a:solidFill>
                  <a:srgbClr val="000000"/>
                </a:solidFill>
                <a:latin typeface="Menlo-Regular" charset="0"/>
              </a:rPr>
              <a:t>forms.Form</a:t>
            </a:r>
            <a:r>
              <a:rPr lang="en-US" dirty="0">
                <a:solidFill>
                  <a:srgbClr val="000000"/>
                </a:solidFill>
                <a:latin typeface="Menlo-Regular" charset="0"/>
              </a:rPr>
              <a:t>):</a:t>
            </a:r>
          </a:p>
          <a:p>
            <a:r>
              <a:rPr lang="en-US" dirty="0">
                <a:solidFill>
                  <a:srgbClr val="000000"/>
                </a:solidFill>
                <a:latin typeface="Menlo-Regular" charset="0"/>
              </a:rPr>
              <a:t>    title = </a:t>
            </a:r>
            <a:r>
              <a:rPr lang="en-US" dirty="0" err="1">
                <a:solidFill>
                  <a:srgbClr val="000000"/>
                </a:solidFill>
                <a:latin typeface="Menlo-Regular" charset="0"/>
              </a:rPr>
              <a:t>forms.CharField</a:t>
            </a:r>
            <a:r>
              <a:rPr lang="en-US" dirty="0">
                <a:solidFill>
                  <a:srgbClr val="000000"/>
                </a:solidFill>
                <a:latin typeface="Menlo-Regular" charset="0"/>
              </a:rPr>
              <a:t>(validators</a:t>
            </a:r>
            <a:r>
              <a:rPr lang="en-US" dirty="0" smtClean="0">
                <a:solidFill>
                  <a:srgbClr val="000000"/>
                </a:solidFill>
                <a:latin typeface="Menlo-Regular" charset="0"/>
              </a:rPr>
              <a:t>=[</a:t>
            </a:r>
          </a:p>
          <a:p>
            <a:r>
              <a:rPr lang="en-US" dirty="0">
                <a:solidFill>
                  <a:srgbClr val="000000"/>
                </a:solidFill>
                <a:latin typeface="Menlo-Regular" charset="0"/>
              </a:rPr>
              <a:t> </a:t>
            </a:r>
            <a:r>
              <a:rPr lang="en-US" dirty="0" smtClean="0">
                <a:solidFill>
                  <a:srgbClr val="000000"/>
                </a:solidFill>
                <a:latin typeface="Menlo-Regular" charset="0"/>
              </a:rPr>
              <a:t>     </a:t>
            </a:r>
            <a:r>
              <a:rPr lang="en-US" dirty="0" err="1" smtClean="0">
                <a:solidFill>
                  <a:srgbClr val="000000"/>
                </a:solidFill>
                <a:latin typeface="Menlo-Regular" charset="0"/>
              </a:rPr>
              <a:t>validators.MinLengthValidator</a:t>
            </a:r>
            <a:r>
              <a:rPr lang="en-US" dirty="0" smtClean="0">
                <a:solidFill>
                  <a:srgbClr val="000000"/>
                </a:solidFill>
                <a:latin typeface="Menlo-Regular" charset="0"/>
              </a:rPr>
              <a:t>(</a:t>
            </a:r>
            <a:r>
              <a:rPr lang="en-US" dirty="0" smtClean="0">
                <a:solidFill>
                  <a:srgbClr val="B42419"/>
                </a:solidFill>
                <a:latin typeface="Menlo-Regular" charset="0"/>
              </a:rPr>
              <a:t>2</a:t>
            </a:r>
            <a:r>
              <a:rPr lang="en-US" dirty="0">
                <a:solidFill>
                  <a:srgbClr val="000000"/>
                </a:solidFill>
                <a:latin typeface="Menlo-Regular" charset="0"/>
              </a:rPr>
              <a:t>, </a:t>
            </a:r>
            <a:r>
              <a:rPr lang="en-US" dirty="0">
                <a:solidFill>
                  <a:srgbClr val="B42419"/>
                </a:solidFill>
                <a:latin typeface="Menlo-Regular" charset="0"/>
              </a:rPr>
              <a:t>"Please enter 2 or more characters</a:t>
            </a:r>
            <a:r>
              <a:rPr lang="en-US" dirty="0" smtClean="0">
                <a:solidFill>
                  <a:srgbClr val="B42419"/>
                </a:solidFill>
                <a:latin typeface="Menlo-Regular" charset="0"/>
              </a:rPr>
              <a:t>"</a:t>
            </a:r>
            <a:r>
              <a:rPr lang="en-US" dirty="0" smtClean="0">
                <a:solidFill>
                  <a:srgbClr val="000000"/>
                </a:solidFill>
                <a:latin typeface="Menlo-Regular" charset="0"/>
              </a:rPr>
              <a:t>)</a:t>
            </a:r>
          </a:p>
          <a:p>
            <a:r>
              <a:rPr lang="en-US" dirty="0">
                <a:solidFill>
                  <a:srgbClr val="000000"/>
                </a:solidFill>
                <a:latin typeface="Menlo-Regular" charset="0"/>
              </a:rPr>
              <a:t> </a:t>
            </a:r>
            <a:r>
              <a:rPr lang="en-US" dirty="0" smtClean="0">
                <a:solidFill>
                  <a:srgbClr val="000000"/>
                </a:solidFill>
                <a:latin typeface="Menlo-Regular" charset="0"/>
              </a:rPr>
              <a:t>   ])</a:t>
            </a:r>
            <a:endParaRPr lang="en-US" dirty="0">
              <a:solidFill>
                <a:srgbClr val="000000"/>
              </a:solidFill>
              <a:latin typeface="Menlo-Regular" charset="0"/>
            </a:endParaRPr>
          </a:p>
          <a:p>
            <a:r>
              <a:rPr lang="en-US" dirty="0">
                <a:solidFill>
                  <a:srgbClr val="000000"/>
                </a:solidFill>
                <a:latin typeface="Menlo-Regular" charset="0"/>
              </a:rPr>
              <a:t>    mileage = </a:t>
            </a:r>
            <a:r>
              <a:rPr lang="en-US" dirty="0" err="1">
                <a:solidFill>
                  <a:srgbClr val="000000"/>
                </a:solidFill>
                <a:latin typeface="Menlo-Regular" charset="0"/>
              </a:rPr>
              <a:t>forms.IntegerField</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purchase_date</a:t>
            </a:r>
            <a:r>
              <a:rPr lang="en-US" dirty="0">
                <a:solidFill>
                  <a:srgbClr val="000000"/>
                </a:solidFill>
                <a:latin typeface="Menlo-Regular" charset="0"/>
              </a:rPr>
              <a:t> = </a:t>
            </a:r>
            <a:r>
              <a:rPr lang="en-US" dirty="0" err="1">
                <a:solidFill>
                  <a:srgbClr val="000000"/>
                </a:solidFill>
                <a:latin typeface="Menlo-Regular" charset="0"/>
              </a:rPr>
              <a:t>forms.DateField</a:t>
            </a:r>
            <a:r>
              <a:rPr lang="en-US" dirty="0">
                <a:solidFill>
                  <a:srgbClr val="000000"/>
                </a:solidFill>
                <a:latin typeface="Menlo-Regular" charset="0"/>
              </a:rPr>
              <a:t>()</a:t>
            </a:r>
            <a:endParaRPr lang="en-US" dirty="0"/>
          </a:p>
        </p:txBody>
      </p:sp>
      <p:sp>
        <p:nvSpPr>
          <p:cNvPr id="7" name="TextBox 6"/>
          <p:cNvSpPr txBox="1"/>
          <p:nvPr/>
        </p:nvSpPr>
        <p:spPr>
          <a:xfrm>
            <a:off x="4484648" y="5614987"/>
            <a:ext cx="6997813" cy="461665"/>
          </a:xfrm>
          <a:prstGeom prst="rect">
            <a:avLst/>
          </a:prstGeom>
          <a:noFill/>
        </p:spPr>
        <p:txBody>
          <a:bodyPr wrap="none" rtlCol="0">
            <a:spAutoFit/>
          </a:bodyPr>
          <a:lstStyle/>
          <a:p>
            <a:r>
              <a:rPr lang="en-US" sz="2400" dirty="0">
                <a:solidFill>
                  <a:srgbClr val="FFFF00"/>
                </a:solidFill>
              </a:rPr>
              <a:t>https://</a:t>
            </a:r>
            <a:r>
              <a:rPr lang="en-US" sz="2400" dirty="0" err="1" smtClean="0">
                <a:solidFill>
                  <a:srgbClr val="FFFF00"/>
                </a:solidFill>
              </a:rPr>
              <a:t>docs.djangoproject.com</a:t>
            </a:r>
            <a:r>
              <a:rPr lang="en-US" sz="2400" dirty="0" smtClean="0">
                <a:solidFill>
                  <a:srgbClr val="FFFF00"/>
                </a:solidFill>
              </a:rPr>
              <a:t>/</a:t>
            </a:r>
            <a:r>
              <a:rPr lang="en-US" sz="2400" dirty="0" err="1" smtClean="0">
                <a:solidFill>
                  <a:srgbClr val="FFFF00"/>
                </a:solidFill>
              </a:rPr>
              <a:t>en</a:t>
            </a:r>
            <a:r>
              <a:rPr lang="en-US" sz="2400" dirty="0" smtClean="0">
                <a:solidFill>
                  <a:srgbClr val="FFFF00"/>
                </a:solidFill>
              </a:rPr>
              <a:t>/</a:t>
            </a:r>
            <a:r>
              <a:rPr lang="hr-HR" sz="2400" smtClean="0">
                <a:solidFill>
                  <a:srgbClr val="FFFF00"/>
                </a:solidFill>
              </a:rPr>
              <a:t>3.0</a:t>
            </a:r>
            <a:r>
              <a:rPr lang="en-US" sz="2400" smtClean="0">
                <a:solidFill>
                  <a:srgbClr val="FFFF00"/>
                </a:solidFill>
              </a:rPr>
              <a:t>/ref/validators</a:t>
            </a:r>
            <a:r>
              <a:rPr lang="en-US" sz="2400" dirty="0">
                <a:solidFill>
                  <a:srgbClr val="FFFF00"/>
                </a:solidFill>
              </a:rPr>
              <a:t>/</a:t>
            </a:r>
          </a:p>
        </p:txBody>
      </p:sp>
      <p:sp>
        <p:nvSpPr>
          <p:cNvPr id="8" name="Rectangle 7"/>
          <p:cNvSpPr/>
          <p:nvPr/>
        </p:nvSpPr>
        <p:spPr>
          <a:xfrm>
            <a:off x="709539" y="1732239"/>
            <a:ext cx="3768980"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752322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24" y="1171575"/>
            <a:ext cx="6781800" cy="3949700"/>
          </a:xfrm>
          <a:prstGeom prst="rect">
            <a:avLst/>
          </a:prstGeom>
        </p:spPr>
      </p:pic>
      <p:sp>
        <p:nvSpPr>
          <p:cNvPr id="16" name="TextBox 15"/>
          <p:cNvSpPr txBox="1"/>
          <p:nvPr/>
        </p:nvSpPr>
        <p:spPr>
          <a:xfrm>
            <a:off x="4474064"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smtClean="0">
                <a:solidFill>
                  <a:srgbClr val="2EAEBB"/>
                </a:solidFill>
                <a:latin typeface="Courier" charset="0"/>
                <a:ea typeface="Courier" charset="0"/>
                <a:cs typeface="Courier" charset="0"/>
              </a:rPr>
              <a:t>Validate</a:t>
            </a:r>
            <a:r>
              <a:rPr lang="en-US" sz="1700" b="1" dirty="0" smtClean="0">
                <a:solidFill>
                  <a:srgbClr val="000000"/>
                </a:solidFill>
                <a:latin typeface="Courier" charset="0"/>
                <a:ea typeface="Courier" charset="0"/>
                <a:cs typeface="Courier" charset="0"/>
              </a:rPr>
              <a: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smtClean="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smtClean="0">
                <a:solidFill>
                  <a:srgbClr val="000000"/>
                </a:solidFill>
                <a:latin typeface="Courier" charset="0"/>
                <a:ea typeface="Courier" charset="0"/>
                <a:cs typeface="Courier" charset="0"/>
              </a:rPr>
              <a:t>       # Save the Data</a:t>
            </a:r>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smtClean="0">
                <a:solidFill>
                  <a:srgbClr val="000000"/>
                </a:solidFill>
                <a:latin typeface="Courier" charset="0"/>
                <a:ea typeface="Courier" charset="0"/>
                <a:cs typeface="Courier" charset="0"/>
              </a:rPr>
              <a:t>       </a:t>
            </a:r>
            <a:r>
              <a:rPr lang="en-US" sz="1700" b="1" dirty="0" smtClean="0">
                <a:solidFill>
                  <a:srgbClr val="C1651C"/>
                </a:solidFill>
                <a:latin typeface="Courier" charset="0"/>
                <a:ea typeface="Courier" charset="0"/>
                <a:cs typeface="Courier" charset="0"/>
              </a:rPr>
              <a:t>return</a:t>
            </a:r>
            <a:r>
              <a:rPr lang="en-US" sz="1700" b="1" dirty="0" smtClean="0">
                <a:solidFill>
                  <a:srgbClr val="000000"/>
                </a:solidFill>
                <a:latin typeface="Courier" charset="0"/>
                <a:ea typeface="Courier" charset="0"/>
                <a:cs typeface="Courier" charset="0"/>
              </a:rPr>
              <a:t> </a:t>
            </a:r>
            <a:r>
              <a:rPr lang="en-US" sz="1700" b="1" dirty="0">
                <a:solidFill>
                  <a:srgbClr val="000000"/>
                </a:solidFill>
                <a:latin typeface="Courier" charset="0"/>
                <a:ea typeface="Courier" charset="0"/>
                <a:cs typeface="Courier" charset="0"/>
              </a:rPr>
              <a:t>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1" name="Straight Arrow Connector 10"/>
          <p:cNvCxnSpPr/>
          <p:nvPr/>
        </p:nvCxnSpPr>
        <p:spPr>
          <a:xfrm flipH="1" flipV="1">
            <a:off x="3612208" y="2982120"/>
            <a:ext cx="1974205" cy="318293"/>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1871663" y="328614"/>
            <a:ext cx="3100387" cy="84296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036094" y="5000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GET</a:t>
            </a:r>
            <a:endParaRPr lang="en-US">
              <a:solidFill>
                <a:schemeClr val="tx1"/>
              </a:solidFill>
            </a:endParaRPr>
          </a:p>
        </p:txBody>
      </p:sp>
      <p:sp>
        <p:nvSpPr>
          <p:cNvPr id="20" name="Rounded Rectangle 19"/>
          <p:cNvSpPr/>
          <p:nvPr/>
        </p:nvSpPr>
        <p:spPr>
          <a:xfrm>
            <a:off x="4106391" y="280035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sp>
        <p:nvSpPr>
          <p:cNvPr id="8" name="Rectangle 7"/>
          <p:cNvSpPr/>
          <p:nvPr/>
        </p:nvSpPr>
        <p:spPr>
          <a:xfrm>
            <a:off x="521248" y="5662374"/>
            <a:ext cx="3768980" cy="369332"/>
          </a:xfrm>
          <a:prstGeom prst="rect">
            <a:avLst/>
          </a:prstGeom>
        </p:spPr>
        <p:txBody>
          <a:bodyPr wrap="none">
            <a:spAutoFit/>
          </a:bodyPr>
          <a:lstStyle/>
          <a:p>
            <a:r>
              <a:rPr lang="en-US" dirty="0" smtClean="0">
                <a:solidFill>
                  <a:srgbClr val="FFFF00"/>
                </a:solidFill>
                <a:latin typeface="Courier" charset="0"/>
                <a:ea typeface="Courier" charset="0"/>
                <a:cs typeface="Courier" charset="0"/>
              </a:rPr>
              <a:t>dj4e-samples/form/</a:t>
            </a:r>
            <a:r>
              <a:rPr lang="en-US" dirty="0" err="1" smtClean="0">
                <a:solidFill>
                  <a:srgbClr val="FFFF00"/>
                </a:solidFill>
                <a:latin typeface="Courier" charset="0"/>
                <a:ea typeface="Courier" charset="0"/>
                <a:cs typeface="Courier" charset="0"/>
              </a:rPr>
              <a:t>views.py</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567798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Linux</a:t>
            </a:r>
            <a:endParaRPr lang="en-US" dirty="0"/>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Browser</a:t>
            </a:r>
            <a:endParaRPr lang="en-US" dirty="0"/>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Django</a:t>
            </a:r>
            <a:endParaRPr lang="en-US" dirty="0"/>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smtClean="0"/>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smtClean="0">
                <a:solidFill>
                  <a:schemeClr val="tx1"/>
                </a:solidFill>
              </a:rPr>
              <a:t>Routing</a:t>
            </a:r>
            <a:endParaRPr lang="en-US">
              <a:solidFill>
                <a:schemeClr val="tx1"/>
              </a:solidFill>
            </a:endParaRP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Views</a:t>
            </a:r>
            <a:endParaRPr lang="en-US" dirty="0">
              <a:solidFill>
                <a:schemeClr val="bg1"/>
              </a:solidFill>
            </a:endParaRP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Templates</a:t>
            </a:r>
            <a:endParaRPr lang="en-US" dirty="0" smtClean="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mtClean="0"/>
              <a:t>settings.py</a:t>
            </a:r>
            <a:endParaRPr lang="en-US" dirty="0"/>
          </a:p>
        </p:txBody>
      </p:sp>
      <p:cxnSp>
        <p:nvCxnSpPr>
          <p:cNvPr id="21" name="Straight Arrow Connector 20"/>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N</a:t>
            </a:r>
          </a:p>
          <a:p>
            <a:pPr algn="ctr"/>
            <a:r>
              <a:rPr lang="en-US" dirty="0" smtClean="0"/>
              <a:t>G</a:t>
            </a:r>
          </a:p>
          <a:p>
            <a:pPr algn="ctr"/>
            <a:r>
              <a:rPr lang="en-US" dirty="0" smtClean="0"/>
              <a:t>I</a:t>
            </a:r>
          </a:p>
          <a:p>
            <a:pPr algn="ctr"/>
            <a:r>
              <a:rPr lang="en-US" dirty="0" smtClean="0"/>
              <a:t>N</a:t>
            </a:r>
            <a:br>
              <a:rPr lang="en-US" dirty="0" smtClean="0"/>
            </a:br>
            <a:r>
              <a:rPr lang="en-US" dirty="0" smtClean="0"/>
              <a:t>X</a:t>
            </a:r>
          </a:p>
          <a:p>
            <a:pPr algn="ctr"/>
            <a:endParaRPr lang="en-US" dirty="0"/>
          </a:p>
        </p:txBody>
      </p:sp>
      <p:cxnSp>
        <p:nvCxnSpPr>
          <p:cNvPr id="28" name="Straight Arrow Connector 27"/>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views.py</a:t>
            </a:r>
            <a:endParaRPr lang="en-US" dirty="0" smtClean="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Models</a:t>
            </a:r>
            <a:endParaRPr lang="en-US" dirty="0">
              <a:solidFill>
                <a:schemeClr val="tx1"/>
              </a:solidFill>
            </a:endParaRPr>
          </a:p>
        </p:txBody>
      </p:sp>
      <p:cxnSp>
        <p:nvCxnSpPr>
          <p:cNvPr id="56" name="Straight Arrow Connector 55"/>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p>
          <a:p>
            <a:pPr algn="ctr"/>
            <a:r>
              <a:rPr lang="en-US" dirty="0" smtClean="0"/>
              <a:t>O</a:t>
            </a:r>
          </a:p>
          <a:p>
            <a:pPr algn="ctr"/>
            <a:r>
              <a:rPr lang="en-US" dirty="0" smtClean="0"/>
              <a:t>M</a:t>
            </a:r>
            <a:endParaRPr lang="en-US" dirty="0"/>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tx1"/>
                </a:solidFill>
              </a:rPr>
              <a:t>Parse</a:t>
            </a:r>
          </a:p>
          <a:p>
            <a:pPr algn="ctr"/>
            <a:r>
              <a:rPr lang="en-US" dirty="0" smtClean="0">
                <a:solidFill>
                  <a:schemeClr val="tx1"/>
                </a:solidFill>
              </a:rPr>
              <a:t>Response</a:t>
            </a:r>
            <a:endParaRPr lang="en-US" dirty="0">
              <a:solidFill>
                <a:schemeClr val="tx1"/>
              </a:solidFill>
            </a:endParaRP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smtClean="0"/>
              <a:t>Javascript</a:t>
            </a:r>
            <a:endParaRPr lang="en-US" dirty="0"/>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smtClean="0"/>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Shell</a:t>
            </a:r>
          </a:p>
        </p:txBody>
      </p:sp>
      <p:cxnSp>
        <p:nvCxnSpPr>
          <p:cNvPr id="43" name="Straight Arrow Connector 42"/>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solidFill>
                  <a:schemeClr val="bg1"/>
                </a:solidFill>
              </a:rPr>
              <a:t>/admin</a:t>
            </a:r>
          </a:p>
        </p:txBody>
      </p:sp>
      <p:cxnSp>
        <p:nvCxnSpPr>
          <p:cNvPr id="51" name="Straight Arrow Connector 50"/>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Click</a:t>
            </a:r>
          </a:p>
        </p:txBody>
      </p:sp>
      <p:cxnSp>
        <p:nvCxnSpPr>
          <p:cNvPr id="52" name="Straight Arrow Connector 51"/>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3" idx="2"/>
          </p:cNvCxnSpPr>
          <p:nvPr/>
        </p:nvCxnSpPr>
        <p:spPr>
          <a:xfrm flipV="1">
            <a:off x="9813128" y="3421029"/>
            <a:ext cx="960456" cy="2949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4" idx="2"/>
            <a:endCxn id="49" idx="0"/>
          </p:cNvCxnSpPr>
          <p:nvPr/>
        </p:nvCxnSpPr>
        <p:spPr>
          <a:xfrm flipH="1">
            <a:off x="8664626" y="3966793"/>
            <a:ext cx="473108" cy="44834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800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04" y="3086030"/>
            <a:ext cx="6794500" cy="3987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59613"/>
            <a:ext cx="6781800" cy="3949700"/>
          </a:xfrm>
          <a:prstGeom prst="rect">
            <a:avLst/>
          </a:prstGeom>
        </p:spPr>
      </p:pic>
      <p:sp>
        <p:nvSpPr>
          <p:cNvPr id="31" name="TextBox 30"/>
          <p:cNvSpPr txBox="1"/>
          <p:nvPr/>
        </p:nvSpPr>
        <p:spPr>
          <a:xfrm>
            <a:off x="4862411" y="1158597"/>
            <a:ext cx="7220246" cy="5262979"/>
          </a:xfrm>
          <a:prstGeom prst="rect">
            <a:avLst/>
          </a:prstGeom>
          <a:solidFill>
            <a:schemeClr val="tx1"/>
          </a:solidFill>
          <a:ln w="38100">
            <a:solidFill>
              <a:schemeClr val="bg1"/>
            </a:solidFill>
          </a:ln>
        </p:spPr>
        <p:txBody>
          <a:bodyPr wrap="none" rtlCol="0">
            <a:spAutoFit/>
          </a:bodyPr>
          <a:lstStyle/>
          <a:p>
            <a:r>
              <a:rPr lang="en-US" sz="1600" b="1" dirty="0">
                <a:solidFill>
                  <a:srgbClr val="C1651C"/>
                </a:solidFill>
                <a:latin typeface="Courier" charset="0"/>
                <a:ea typeface="Courier" charset="0"/>
                <a:cs typeface="Courier" charset="0"/>
              </a:rPr>
              <a:t>class</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Validate</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DumpPostView</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get</a:t>
            </a:r>
            <a:r>
              <a:rPr lang="en-US" sz="1600" b="1" dirty="0">
                <a:solidFill>
                  <a:srgbClr val="000000"/>
                </a:solidFill>
                <a:latin typeface="Courier" charset="0"/>
                <a:ea typeface="Courier" charset="0"/>
                <a:cs typeface="Courier" charset="0"/>
              </a:rPr>
              <a:t>(self, request)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old_data</a:t>
            </a:r>
            <a:r>
              <a:rPr lang="mr-IN" sz="1600" b="1" dirty="0">
                <a:solidFill>
                  <a:srgbClr val="000000"/>
                </a:solidFill>
                <a:latin typeface="Courier" charset="0"/>
                <a:ea typeface="Courier" charset="0"/>
                <a:cs typeface="Courier" charset="0"/>
              </a:rPr>
              <a:t> = {</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title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SakaiCar</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mileage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42</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purchase_date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'2018-08-14'</a:t>
            </a:r>
            <a:endParaRPr lang="mr-IN" sz="1600" b="1" dirty="0">
              <a:solidFill>
                <a:srgbClr val="000000"/>
              </a:solidFill>
              <a:latin typeface="Courier" charset="0"/>
              <a:ea typeface="Courier" charset="0"/>
              <a:cs typeface="Courier" charset="0"/>
            </a:endParaRPr>
          </a:p>
          <a:p>
            <a:r>
              <a:rPr lang="mr-IN" sz="1600" b="1" dirty="0">
                <a:solidFill>
                  <a:srgbClr val="000000"/>
                </a:solidFill>
                <a:latin typeface="Courier" charset="0"/>
                <a:ea typeface="Courier" charset="0"/>
                <a:cs typeface="Courier" charset="0"/>
              </a:rPr>
              <a: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(initial=</a:t>
            </a:r>
            <a:r>
              <a:rPr lang="en-US" sz="1600" b="1" dirty="0" err="1">
                <a:solidFill>
                  <a:srgbClr val="000000"/>
                </a:solidFill>
                <a:latin typeface="Courier" charset="0"/>
                <a:ea typeface="Courier" charset="0"/>
                <a:cs typeface="Courier" charset="0"/>
              </a:rPr>
              <a:t>old_data</a:t>
            </a:r>
            <a:r>
              <a:rPr lang="en-US"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smtClean="0">
                <a:solidFill>
                  <a:srgbClr val="B42419"/>
                </a:solidFill>
                <a:latin typeface="Courier" charset="0"/>
                <a:ea typeface="Courier" charset="0"/>
                <a:cs typeface="Courier" charset="0"/>
              </a:rPr>
              <a:t>'form/</a:t>
            </a:r>
            <a:r>
              <a:rPr lang="en-US" sz="1600" b="1" dirty="0" err="1" smtClean="0">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post</a:t>
            </a:r>
            <a:r>
              <a:rPr lang="en-US" sz="1600" b="1" dirty="0">
                <a:solidFill>
                  <a:srgbClr val="000000"/>
                </a:solidFill>
                <a:latin typeface="Courier" charset="0"/>
                <a:ea typeface="Courier" charset="0"/>
                <a:cs typeface="Courier" charset="0"/>
              </a:rPr>
              <a:t>(self, request)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request.POST</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if</a:t>
            </a: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not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form.is_valid</a:t>
            </a:r>
            <a:r>
              <a:rPr lang="en-US" sz="1600" b="1" dirty="0">
                <a:solidFill>
                  <a:srgbClr val="000000"/>
                </a:solidFill>
                <a:latin typeface="Courier" charset="0"/>
                <a:ea typeface="Courier" charset="0"/>
                <a:cs typeface="Courier" charset="0"/>
              </a:rPr>
              <a: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smtClean="0">
                <a:solidFill>
                  <a:srgbClr val="B42419"/>
                </a:solidFill>
                <a:latin typeface="Courier" charset="0"/>
                <a:ea typeface="Courier" charset="0"/>
                <a:cs typeface="Courier" charset="0"/>
              </a:rPr>
              <a:t>'form/</a:t>
            </a:r>
            <a:r>
              <a:rPr lang="en-US" sz="1600" b="1" dirty="0" err="1" smtClean="0">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smtClean="0">
                <a:solidFill>
                  <a:srgbClr val="000000"/>
                </a:solidFill>
                <a:latin typeface="Courier" charset="0"/>
                <a:ea typeface="Courier" charset="0"/>
                <a:cs typeface="Courier" charset="0"/>
              </a:rPr>
              <a:t>       </a:t>
            </a:r>
            <a:r>
              <a:rPr lang="en-US" sz="1600" b="1" dirty="0">
                <a:solidFill>
                  <a:srgbClr val="000000"/>
                </a:solidFill>
                <a:latin typeface="Courier" charset="0"/>
                <a:ea typeface="Courier" charset="0"/>
                <a:cs typeface="Courier" charset="0"/>
              </a:rPr>
              <a:t># If there are no errors, we would save the data</a:t>
            </a:r>
            <a:r>
              <a:rPr lang="en-US" sz="1600" b="1" dirty="0" smtClean="0">
                <a:solidFill>
                  <a:srgbClr val="000000"/>
                </a:solidFill>
                <a:latin typeface="Courier" charset="0"/>
                <a:ea typeface="Courier" charset="0"/>
                <a:cs typeface="Courier" charset="0"/>
              </a:rPr>
              <a:t/>
            </a:r>
            <a:br>
              <a:rPr lang="en-US" sz="1600" b="1" dirty="0" smtClean="0">
                <a:solidFill>
                  <a:srgbClr val="000000"/>
                </a:solidFill>
                <a:latin typeface="Courier" charset="0"/>
                <a:ea typeface="Courier" charset="0"/>
                <a:cs typeface="Courier" charset="0"/>
              </a:rPr>
            </a:br>
            <a:r>
              <a:rPr lang="en-US" sz="1600" b="1" dirty="0" smtClean="0">
                <a:solidFill>
                  <a:srgbClr val="000000"/>
                </a:solidFill>
                <a:latin typeface="Courier" charset="0"/>
                <a:ea typeface="Courier" charset="0"/>
                <a:cs typeface="Courier" charset="0"/>
              </a:rPr>
              <a:t> </a:t>
            </a:r>
            <a:r>
              <a:rPr lang="en-US" sz="1600" b="1" dirty="0" smtClean="0">
                <a:solidFill>
                  <a:srgbClr val="C1651C"/>
                </a:solidFill>
                <a:latin typeface="Courier" charset="0"/>
                <a:ea typeface="Courier" charset="0"/>
                <a:cs typeface="Courier" charset="0"/>
              </a:rPr>
              <a:t>       return</a:t>
            </a:r>
            <a:r>
              <a:rPr lang="en-US" sz="1600" b="1" dirty="0" smtClean="0">
                <a:solidFill>
                  <a:srgbClr val="000000"/>
                </a:solidFill>
                <a:latin typeface="Courier" charset="0"/>
                <a:ea typeface="Courier" charset="0"/>
                <a:cs typeface="Courier" charset="0"/>
              </a:rPr>
              <a:t> </a:t>
            </a:r>
            <a:r>
              <a:rPr lang="en-US" sz="1600" b="1" dirty="0">
                <a:solidFill>
                  <a:srgbClr val="000000"/>
                </a:solidFill>
                <a:latin typeface="Courier" charset="0"/>
                <a:ea typeface="Courier" charset="0"/>
                <a:cs typeface="Courier" charset="0"/>
              </a:rPr>
              <a:t>redirect(</a:t>
            </a:r>
            <a:r>
              <a:rPr lang="en-US" sz="1600" b="1" dirty="0">
                <a:solidFill>
                  <a:srgbClr val="B42419"/>
                </a:solidFill>
                <a:latin typeface="Courier" charset="0"/>
                <a:ea typeface="Courier" charset="0"/>
                <a:cs typeface="Courier" charset="0"/>
              </a:rPr>
              <a:t>'/form/success'</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success</a:t>
            </a:r>
            <a:r>
              <a:rPr lang="en-US" sz="1600" b="1" dirty="0">
                <a:solidFill>
                  <a:srgbClr val="000000"/>
                </a:solidFill>
                <a:latin typeface="Courier" charset="0"/>
                <a:ea typeface="Courier" charset="0"/>
                <a:cs typeface="Courier" charset="0"/>
              </a:rPr>
              <a:t>(request) :</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HttpResponse</a:t>
            </a:r>
            <a:r>
              <a:rPr lang="en-US" sz="1600" b="1" dirty="0">
                <a:solidFill>
                  <a:srgbClr val="000000"/>
                </a:solidFill>
                <a:latin typeface="Courier" charset="0"/>
                <a:ea typeface="Courier" charset="0"/>
                <a:cs typeface="Courier" charset="0"/>
              </a:rPr>
              <a:t>(</a:t>
            </a:r>
            <a:r>
              <a:rPr lang="en-US" sz="1600" b="1" dirty="0">
                <a:solidFill>
                  <a:srgbClr val="B42419"/>
                </a:solidFill>
                <a:latin typeface="Courier" charset="0"/>
                <a:ea typeface="Courier" charset="0"/>
                <a:cs typeface="Courier" charset="0"/>
              </a:rPr>
              <a:t>'Thank you!'</a:t>
            </a:r>
            <a:r>
              <a:rPr lang="en-US" sz="1600" b="1" dirty="0">
                <a:solidFill>
                  <a:srgbClr val="000000"/>
                </a:solidFill>
                <a:latin typeface="Courier" charset="0"/>
                <a:ea typeface="Courier" charset="0"/>
                <a:cs typeface="Courier" charset="0"/>
              </a:rPr>
              <a:t>)</a:t>
            </a:r>
            <a:endParaRPr lang="en-US" sz="1600" b="1" dirty="0">
              <a:latin typeface="Courier" charset="0"/>
              <a:ea typeface="Courier" charset="0"/>
              <a:cs typeface="Courier" charset="0"/>
            </a:endParaRPr>
          </a:p>
        </p:txBody>
      </p:sp>
      <p:cxnSp>
        <p:nvCxnSpPr>
          <p:cNvPr id="13" name="Straight Arrow Connector 12"/>
          <p:cNvCxnSpPr/>
          <p:nvPr/>
        </p:nvCxnSpPr>
        <p:spPr>
          <a:xfrm>
            <a:off x="1014413" y="2500313"/>
            <a:ext cx="4371975" cy="15670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a:t>
            </a:r>
            <a:endParaRPr lang="en-US" dirty="0">
              <a:solidFill>
                <a:schemeClr val="tx1"/>
              </a:solidFill>
            </a:endParaRPr>
          </a:p>
        </p:txBody>
      </p:sp>
      <p:sp>
        <p:nvSpPr>
          <p:cNvPr id="29" name="Rectangle 28"/>
          <p:cNvSpPr/>
          <p:nvPr/>
        </p:nvSpPr>
        <p:spPr>
          <a:xfrm>
            <a:off x="5847904" y="4353236"/>
            <a:ext cx="6050756" cy="755062"/>
          </a:xfrm>
          <a:prstGeom prst="rect">
            <a:avLst/>
          </a:prstGeom>
          <a:solidFill>
            <a:srgbClr val="000000">
              <a:alpha val="2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2539811" y="4808722"/>
            <a:ext cx="3346644" cy="1220600"/>
          </a:xfrm>
          <a:custGeom>
            <a:avLst/>
            <a:gdLst>
              <a:gd name="connsiteX0" fmla="*/ 3346644 w 3346644"/>
              <a:gd name="connsiteY0" fmla="*/ 706250 h 1220600"/>
              <a:gd name="connsiteX1" fmla="*/ 1089219 w 3346644"/>
              <a:gd name="connsiteY1" fmla="*/ 20450 h 1220600"/>
              <a:gd name="connsiteX2" fmla="*/ 3369 w 3346644"/>
              <a:gd name="connsiteY2" fmla="*/ 234763 h 1220600"/>
              <a:gd name="connsiteX3" fmla="*/ 803469 w 3346644"/>
              <a:gd name="connsiteY3" fmla="*/ 791975 h 1220600"/>
              <a:gd name="connsiteX4" fmla="*/ 2289369 w 3346644"/>
              <a:gd name="connsiteY4" fmla="*/ 1220600 h 122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644" h="1220600">
                <a:moveTo>
                  <a:pt x="3346644" y="706250"/>
                </a:moveTo>
                <a:cubicBezTo>
                  <a:pt x="2496537" y="402640"/>
                  <a:pt x="1646431" y="99031"/>
                  <a:pt x="1089219" y="20450"/>
                </a:cubicBezTo>
                <a:cubicBezTo>
                  <a:pt x="532007" y="-58131"/>
                  <a:pt x="50994" y="106175"/>
                  <a:pt x="3369" y="234763"/>
                </a:cubicBezTo>
                <a:cubicBezTo>
                  <a:pt x="-44256" y="363350"/>
                  <a:pt x="422469" y="627669"/>
                  <a:pt x="803469" y="791975"/>
                </a:cubicBezTo>
                <a:cubicBezTo>
                  <a:pt x="1184469" y="956281"/>
                  <a:pt x="2289369" y="1220600"/>
                  <a:pt x="2289369" y="122060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512790" y="4681867"/>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302</a:t>
            </a:r>
            <a:endParaRPr lang="en-US" dirty="0">
              <a:solidFill>
                <a:schemeClr val="tx1"/>
              </a:solidFill>
            </a:endParaRPr>
          </a:p>
        </p:txBody>
      </p:sp>
      <p:sp>
        <p:nvSpPr>
          <p:cNvPr id="36" name="Rounded Rectangle 35"/>
          <p:cNvSpPr/>
          <p:nvPr/>
        </p:nvSpPr>
        <p:spPr>
          <a:xfrm>
            <a:off x="3442487" y="55253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GET</a:t>
            </a:r>
            <a:endParaRPr lang="en-US" dirty="0">
              <a:solidFill>
                <a:schemeClr val="tx1"/>
              </a:solidFill>
            </a:endParaRPr>
          </a:p>
        </p:txBody>
      </p:sp>
      <p:sp>
        <p:nvSpPr>
          <p:cNvPr id="4" name="Freeform 3"/>
          <p:cNvSpPr/>
          <p:nvPr/>
        </p:nvSpPr>
        <p:spPr>
          <a:xfrm>
            <a:off x="685800" y="4772025"/>
            <a:ext cx="4600575" cy="1485900"/>
          </a:xfrm>
          <a:custGeom>
            <a:avLst/>
            <a:gdLst>
              <a:gd name="connsiteX0" fmla="*/ 4600575 w 4600575"/>
              <a:gd name="connsiteY0" fmla="*/ 1671638 h 1671638"/>
              <a:gd name="connsiteX1" fmla="*/ 1143000 w 4600575"/>
              <a:gd name="connsiteY1" fmla="*/ 1228725 h 1671638"/>
              <a:gd name="connsiteX2" fmla="*/ 0 w 4600575"/>
              <a:gd name="connsiteY2" fmla="*/ 0 h 1671638"/>
            </a:gdLst>
            <a:ahLst/>
            <a:cxnLst>
              <a:cxn ang="0">
                <a:pos x="connsiteX0" y="connsiteY0"/>
              </a:cxn>
              <a:cxn ang="0">
                <a:pos x="connsiteX1" y="connsiteY1"/>
              </a:cxn>
              <a:cxn ang="0">
                <a:pos x="connsiteX2" y="connsiteY2"/>
              </a:cxn>
            </a:cxnLst>
            <a:rect l="l" t="t" r="r" b="b"/>
            <a:pathLst>
              <a:path w="4600575" h="1671638">
                <a:moveTo>
                  <a:pt x="4600575" y="1671638"/>
                </a:moveTo>
                <a:cubicBezTo>
                  <a:pt x="3255169" y="1589484"/>
                  <a:pt x="1909763" y="1507331"/>
                  <a:pt x="1143000" y="1228725"/>
                </a:cubicBezTo>
                <a:cubicBezTo>
                  <a:pt x="376237" y="950119"/>
                  <a:pt x="0" y="0"/>
                  <a:pt x="0" y="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1295349" y="5577891"/>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sp>
        <p:nvSpPr>
          <p:cNvPr id="15" name="Rectangle 14"/>
          <p:cNvSpPr/>
          <p:nvPr/>
        </p:nvSpPr>
        <p:spPr>
          <a:xfrm>
            <a:off x="6475380" y="511949"/>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182623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64" y="3149940"/>
            <a:ext cx="6781800" cy="394970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25487"/>
            <a:ext cx="6781800" cy="3949700"/>
          </a:xfrm>
          <a:prstGeom prst="rect">
            <a:avLst/>
          </a:prstGeom>
        </p:spPr>
      </p:pic>
      <p:sp>
        <p:nvSpPr>
          <p:cNvPr id="31" name="TextBox 30"/>
          <p:cNvSpPr txBox="1"/>
          <p:nvPr/>
        </p:nvSpPr>
        <p:spPr>
          <a:xfrm>
            <a:off x="4431206"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DumpPostView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smtClean="0">
                <a:solidFill>
                  <a:srgbClr val="B42419"/>
                </a:solidFill>
                <a:latin typeface="Courier" charset="0"/>
                <a:ea typeface="Courier" charset="0"/>
                <a:cs typeface="Courier" charset="0"/>
              </a:rPr>
              <a:t>'form/</a:t>
            </a:r>
            <a:r>
              <a:rPr lang="en-US" sz="1700" b="1" dirty="0" err="1" smtClean="0">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smtClean="0">
                <a:solidFill>
                  <a:srgbClr val="000000"/>
                </a:solidFill>
                <a:latin typeface="Courier" charset="0"/>
                <a:ea typeface="Courier" charset="0"/>
                <a:cs typeface="Courier" charset="0"/>
              </a:rPr>
              <a:t>        </a:t>
            </a:r>
            <a:r>
              <a:rPr lang="en-US" sz="1700" b="1" dirty="0">
                <a:solidFill>
                  <a:srgbClr val="000000"/>
                </a:solidFill>
                <a:latin typeface="Courier" charset="0"/>
                <a:ea typeface="Courier" charset="0"/>
                <a:cs typeface="Courier" charset="0"/>
              </a:rPr>
              <a:t># If there are no errors, we would save the </a:t>
            </a:r>
            <a:r>
              <a:rPr lang="en-US" sz="1700" b="1" dirty="0" smtClean="0">
                <a:solidFill>
                  <a:srgbClr val="000000"/>
                </a:solidFill>
                <a:latin typeface="Courier" charset="0"/>
                <a:ea typeface="Courier" charset="0"/>
                <a:cs typeface="Courier" charset="0"/>
              </a:rPr>
              <a:t>data</a:t>
            </a:r>
          </a:p>
          <a:p>
            <a:r>
              <a:rPr lang="en-US" sz="1700" b="1" dirty="0" smtClean="0">
                <a:solidFill>
                  <a:srgbClr val="C1651C"/>
                </a:solidFill>
                <a:latin typeface="Courier" charset="0"/>
                <a:ea typeface="Courier" charset="0"/>
                <a:cs typeface="Courier" charset="0"/>
              </a:rPr>
              <a:t>        return</a:t>
            </a:r>
            <a:r>
              <a:rPr lang="en-US" sz="1700" b="1" dirty="0" smtClean="0">
                <a:solidFill>
                  <a:srgbClr val="000000"/>
                </a:solidFill>
                <a:latin typeface="Courier" charset="0"/>
                <a:ea typeface="Courier" charset="0"/>
                <a:cs typeface="Courier" charset="0"/>
              </a:rPr>
              <a:t> </a:t>
            </a:r>
            <a:r>
              <a:rPr lang="en-US" sz="1700" b="1" dirty="0">
                <a:solidFill>
                  <a:srgbClr val="000000"/>
                </a:solidFill>
                <a:latin typeface="Courier" charset="0"/>
                <a:ea typeface="Courier" charset="0"/>
                <a:cs typeface="Courier" charset="0"/>
              </a:rPr>
              <a:t>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3" name="Straight Arrow Connector 12"/>
          <p:cNvCxnSpPr/>
          <p:nvPr/>
        </p:nvCxnSpPr>
        <p:spPr>
          <a:xfrm>
            <a:off x="1014413" y="2500313"/>
            <a:ext cx="3909712" cy="121443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a:t>
            </a:r>
            <a:endParaRPr lang="en-US" dirty="0">
              <a:solidFill>
                <a:schemeClr val="tx1"/>
              </a:solidFill>
            </a:endParaRPr>
          </a:p>
        </p:txBody>
      </p:sp>
      <p:cxnSp>
        <p:nvCxnSpPr>
          <p:cNvPr id="21" name="Straight Arrow Connector 20"/>
          <p:cNvCxnSpPr/>
          <p:nvPr/>
        </p:nvCxnSpPr>
        <p:spPr>
          <a:xfrm flipH="1">
            <a:off x="3786188" y="4843463"/>
            <a:ext cx="2143126" cy="1143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4364832" y="465058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200</a:t>
            </a:r>
            <a:endParaRPr lang="en-US" dirty="0">
              <a:solidFill>
                <a:schemeClr val="tx1"/>
              </a:solidFill>
            </a:endParaRPr>
          </a:p>
        </p:txBody>
      </p:sp>
    </p:spTree>
    <p:extLst>
      <p:ext uri="{BB962C8B-B14F-4D97-AF65-F5344CB8AC3E}">
        <p14:creationId xmlns:p14="http://schemas.microsoft.com/office/powerpoint/2010/main" val="676628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smtClean="0">
                <a:solidFill>
                  <a:srgbClr val="FFFF00"/>
                </a:solidFill>
              </a:rPr>
              <a:t>Summary</a:t>
            </a:r>
          </a:p>
        </p:txBody>
      </p:sp>
      <p:sp>
        <p:nvSpPr>
          <p:cNvPr id="27650" name="Rectangle 2"/>
          <p:cNvSpPr>
            <a:spLocks noGrp="1" noChangeArrowheads="1"/>
          </p:cNvSpPr>
          <p:nvPr>
            <p:ph type="body" idx="1"/>
          </p:nvPr>
        </p:nvSpPr>
        <p:spPr/>
        <p:txBody>
          <a:bodyPr/>
          <a:lstStyle/>
          <a:p>
            <a:pPr marL="385365">
              <a:defRPr/>
            </a:pPr>
            <a:r>
              <a:rPr lang="en-US" altLang="x-none" smtClean="0"/>
              <a:t>Django </a:t>
            </a:r>
            <a:r>
              <a:rPr lang="en-US" altLang="x-none" dirty="0" smtClean="0"/>
              <a:t>forms</a:t>
            </a:r>
          </a:p>
          <a:p>
            <a:pPr marL="385365">
              <a:defRPr/>
            </a:pPr>
            <a:r>
              <a:rPr lang="en-US" altLang="x-none" dirty="0" smtClean="0"/>
              <a:t>Form Validation</a:t>
            </a:r>
          </a:p>
          <a:p>
            <a:pPr marL="385365">
              <a:defRPr/>
            </a:pPr>
            <a:r>
              <a:rPr lang="en-US" altLang="x-none" dirty="0" smtClean="0"/>
              <a:t>We will learn more features of Django form objects</a:t>
            </a:r>
          </a:p>
        </p:txBody>
      </p:sp>
    </p:spTree>
    <p:extLst>
      <p:ext uri="{BB962C8B-B14F-4D97-AF65-F5344CB8AC3E}">
        <p14:creationId xmlns:p14="http://schemas.microsoft.com/office/powerpoint/2010/main" val="188513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smtClean="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132418" y="640387"/>
            <a:ext cx="9927167" cy="714279"/>
          </a:xfrm>
        </p:spPr>
        <p:txBody>
          <a:bodyPr/>
          <a:lstStyle/>
          <a:p>
            <a:r>
              <a:rPr lang="en-US" altLang="en-US" sz="3733" dirty="0">
                <a:solidFill>
                  <a:srgbClr val="00FF00"/>
                </a:solidFill>
              </a:rPr>
              <a:t>Additional Source Information</a:t>
            </a:r>
          </a:p>
        </p:txBody>
      </p:sp>
      <p:sp>
        <p:nvSpPr>
          <p:cNvPr id="25602" name="Content Placeholder 2"/>
          <p:cNvSpPr>
            <a:spLocks noGrp="1"/>
          </p:cNvSpPr>
          <p:nvPr>
            <p:ph idx="1"/>
          </p:nvPr>
        </p:nvSpPr>
        <p:spPr>
          <a:xfrm>
            <a:off x="1132418" y="1498600"/>
            <a:ext cx="9927167" cy="4464051"/>
          </a:xfrm>
        </p:spPr>
        <p:txBody>
          <a:bodyPr anchor="t">
            <a:normAutofit/>
          </a:bodyPr>
          <a:lstStyle/>
          <a:p>
            <a:pPr>
              <a:buFontTx/>
              <a:buChar char="•"/>
            </a:pPr>
            <a:r>
              <a:rPr lang="en-US" altLang="en-US" sz="1600" dirty="0" smtClean="0"/>
              <a:t>Portions of the text of these slides is adapted from the text </a:t>
            </a:r>
            <a:r>
              <a:rPr lang="en-US" altLang="en-US" sz="1600" dirty="0" smtClean="0">
                <a:hlinkClick r:id="rId2"/>
              </a:rPr>
              <a:t>www.djangoproject.org</a:t>
            </a:r>
            <a:r>
              <a:rPr lang="en-US" altLang="en-US" sz="1600" dirty="0" smtClean="0"/>
              <a:t> web site.  Those slides which use text from that site have a reference to the original text on that site. </a:t>
            </a:r>
            <a:r>
              <a:rPr lang="en-US" sz="1600" dirty="0"/>
              <a:t>Django is licensed under the three-clause BSD </a:t>
            </a:r>
            <a:r>
              <a:rPr lang="en-US" sz="1600" dirty="0" smtClean="0"/>
              <a:t>license.</a:t>
            </a:r>
            <a:endParaRPr lang="en-US" altLang="en-US" sz="1600" dirty="0"/>
          </a:p>
        </p:txBody>
      </p:sp>
    </p:spTree>
    <p:extLst>
      <p:ext uri="{BB962C8B-B14F-4D97-AF65-F5344CB8AC3E}">
        <p14:creationId xmlns:p14="http://schemas.microsoft.com/office/powerpoint/2010/main" val="190648274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Django's role in forms  (DRY)</a:t>
            </a:r>
            <a:endParaRPr lang="en-US" dirty="0"/>
          </a:p>
        </p:txBody>
      </p:sp>
      <p:sp>
        <p:nvSpPr>
          <p:cNvPr id="7" name="Rectangle 6"/>
          <p:cNvSpPr/>
          <p:nvPr/>
        </p:nvSpPr>
        <p:spPr>
          <a:xfrm>
            <a:off x="2205038" y="5784116"/>
            <a:ext cx="8305800" cy="369332"/>
          </a:xfrm>
          <a:prstGeom prst="rect">
            <a:avLst/>
          </a:prstGeom>
        </p:spPr>
        <p:txBody>
          <a:bodyPr wrap="square">
            <a:spAutoFit/>
          </a:bodyPr>
          <a:lstStyle/>
          <a:p>
            <a:r>
              <a:rPr lang="en-US" dirty="0">
                <a:solidFill>
                  <a:srgbClr val="FFFF00"/>
                </a:solidFill>
              </a:rPr>
              <a:t>https://</a:t>
            </a:r>
            <a:r>
              <a:rPr lang="en-US" dirty="0" err="1" smtClean="0">
                <a:solidFill>
                  <a:srgbClr val="FFFF00"/>
                </a:solidFill>
              </a:rPr>
              <a:t>docs.djangoproject.com</a:t>
            </a:r>
            <a:r>
              <a:rPr lang="en-US" dirty="0" smtClean="0">
                <a:solidFill>
                  <a:srgbClr val="FFFF00"/>
                </a:solidFill>
              </a:rPr>
              <a:t>/</a:t>
            </a:r>
            <a:r>
              <a:rPr lang="en-US" dirty="0" err="1" smtClean="0">
                <a:solidFill>
                  <a:srgbClr val="FFFF00"/>
                </a:solidFill>
              </a:rPr>
              <a:t>en</a:t>
            </a:r>
            <a:r>
              <a:rPr lang="en-US" dirty="0" smtClean="0">
                <a:solidFill>
                  <a:srgbClr val="FFFF00"/>
                </a:solidFill>
              </a:rPr>
              <a:t>/</a:t>
            </a:r>
            <a:r>
              <a:rPr lang="hr-HR" dirty="0" smtClean="0">
                <a:solidFill>
                  <a:srgbClr val="FFFF00"/>
                </a:solidFill>
              </a:rPr>
              <a:t>3.0</a:t>
            </a:r>
            <a:r>
              <a:rPr lang="en-US" dirty="0" smtClean="0">
                <a:solidFill>
                  <a:srgbClr val="FFFF00"/>
                </a:solidFill>
              </a:rPr>
              <a:t>/topics/forms</a:t>
            </a:r>
            <a:r>
              <a:rPr lang="en-US" dirty="0">
                <a:solidFill>
                  <a:srgbClr val="FFFF00"/>
                </a:solidFill>
              </a:rPr>
              <a:t>/#</a:t>
            </a:r>
            <a:r>
              <a:rPr lang="en-US" dirty="0" err="1">
                <a:solidFill>
                  <a:srgbClr val="FFFF00"/>
                </a:solidFill>
              </a:rPr>
              <a:t>django</a:t>
            </a:r>
            <a:r>
              <a:rPr lang="en-US" dirty="0">
                <a:solidFill>
                  <a:srgbClr val="FFFF00"/>
                </a:solidFill>
              </a:rPr>
              <a:t>-s-role-in-forms</a:t>
            </a:r>
          </a:p>
        </p:txBody>
      </p:sp>
      <p:sp>
        <p:nvSpPr>
          <p:cNvPr id="9" name="Rectangle 8"/>
          <p:cNvSpPr/>
          <p:nvPr/>
        </p:nvSpPr>
        <p:spPr>
          <a:xfrm>
            <a:off x="838200" y="1690688"/>
            <a:ext cx="10163175" cy="3893374"/>
          </a:xfrm>
          <a:prstGeom prst="rect">
            <a:avLst/>
          </a:prstGeom>
          <a:solidFill>
            <a:schemeClr val="tx1"/>
          </a:solidFill>
        </p:spPr>
        <p:txBody>
          <a:bodyPr wrap="square">
            <a:spAutoFit/>
          </a:bodyPr>
          <a:lstStyle/>
          <a:p>
            <a:r>
              <a:rPr lang="en-US" sz="1900" dirty="0">
                <a:solidFill>
                  <a:srgbClr val="09442A"/>
                </a:solidFill>
              </a:rPr>
              <a:t>Handling forms is a complex business. Consider Django’s admin, where numerous items of data of several different types may need to be prepared for display in a form, rendered as HTML, edited using a convenient interface, returned to the server, validated and cleaned up, and then saved or passed on for further </a:t>
            </a:r>
            <a:r>
              <a:rPr lang="en-US" sz="1900" dirty="0" smtClean="0">
                <a:solidFill>
                  <a:srgbClr val="09442A"/>
                </a:solidFill>
              </a:rPr>
              <a:t>processing. Django’s </a:t>
            </a:r>
            <a:r>
              <a:rPr lang="en-US" sz="1900" dirty="0">
                <a:solidFill>
                  <a:srgbClr val="09442A"/>
                </a:solidFill>
              </a:rPr>
              <a:t>form functionality can simplify and automate vast portions of this work, and can also do it more securely than most programmers would be able to do in code they wrote themselves</a:t>
            </a:r>
            <a:r>
              <a:rPr lang="en-US" sz="1900" dirty="0" smtClean="0">
                <a:solidFill>
                  <a:srgbClr val="09442A"/>
                </a:solidFill>
              </a:rPr>
              <a:t>.</a:t>
            </a:r>
          </a:p>
          <a:p>
            <a:endParaRPr lang="en-US" sz="1900" dirty="0">
              <a:solidFill>
                <a:srgbClr val="09442A"/>
              </a:solidFill>
            </a:endParaRPr>
          </a:p>
          <a:p>
            <a:r>
              <a:rPr lang="en-US" sz="1900" dirty="0">
                <a:solidFill>
                  <a:srgbClr val="09442A"/>
                </a:solidFill>
              </a:rPr>
              <a:t>Django handles three distinct parts of the work involved in forms</a:t>
            </a:r>
            <a:r>
              <a:rPr lang="en-US" sz="1900" dirty="0" smtClean="0">
                <a:solidFill>
                  <a:srgbClr val="09442A"/>
                </a:solidFill>
              </a:rPr>
              <a:t>:</a:t>
            </a:r>
            <a:endParaRPr lang="en-US" sz="1900" dirty="0">
              <a:solidFill>
                <a:srgbClr val="09442A"/>
              </a:solidFill>
            </a:endParaRPr>
          </a:p>
          <a:p>
            <a:pPr marL="285750" indent="-285750">
              <a:buFont typeface="Arial" charset="0"/>
              <a:buChar char="•"/>
            </a:pPr>
            <a:r>
              <a:rPr lang="en-US" sz="1900" dirty="0">
                <a:solidFill>
                  <a:srgbClr val="09442A"/>
                </a:solidFill>
              </a:rPr>
              <a:t>preparing and restructuring data to make it ready for rendering</a:t>
            </a:r>
          </a:p>
          <a:p>
            <a:pPr marL="285750" indent="-285750">
              <a:buFont typeface="Arial" charset="0"/>
              <a:buChar char="•"/>
            </a:pPr>
            <a:r>
              <a:rPr lang="en-US" sz="1900" dirty="0">
                <a:solidFill>
                  <a:srgbClr val="09442A"/>
                </a:solidFill>
              </a:rPr>
              <a:t>creating HTML forms for the data</a:t>
            </a:r>
          </a:p>
          <a:p>
            <a:pPr marL="285750" indent="-285750">
              <a:buFont typeface="Arial" charset="0"/>
              <a:buChar char="•"/>
            </a:pPr>
            <a:r>
              <a:rPr lang="en-US" sz="1900" dirty="0">
                <a:solidFill>
                  <a:srgbClr val="09442A"/>
                </a:solidFill>
              </a:rPr>
              <a:t>receiving and processing submitted forms and data from the </a:t>
            </a:r>
            <a:r>
              <a:rPr lang="en-US" sz="1900" dirty="0" smtClean="0">
                <a:solidFill>
                  <a:srgbClr val="09442A"/>
                </a:solidFill>
              </a:rPr>
              <a:t>client</a:t>
            </a:r>
          </a:p>
          <a:p>
            <a:pPr marL="285750" indent="-285750">
              <a:buFont typeface="Arial" charset="0"/>
              <a:buChar char="•"/>
            </a:pPr>
            <a:endParaRPr lang="en-US" sz="1900" dirty="0">
              <a:solidFill>
                <a:srgbClr val="09442A"/>
              </a:solidFill>
            </a:endParaRPr>
          </a:p>
          <a:p>
            <a:r>
              <a:rPr lang="en-US" sz="1900" dirty="0">
                <a:solidFill>
                  <a:srgbClr val="09442A"/>
                </a:solidFill>
              </a:rPr>
              <a:t>It is </a:t>
            </a:r>
            <a:r>
              <a:rPr lang="en-US" sz="1900" i="1" dirty="0">
                <a:solidFill>
                  <a:srgbClr val="09442A"/>
                </a:solidFill>
              </a:rPr>
              <a:t>possible</a:t>
            </a:r>
            <a:r>
              <a:rPr lang="en-US" sz="1900" dirty="0">
                <a:solidFill>
                  <a:srgbClr val="09442A"/>
                </a:solidFill>
              </a:rPr>
              <a:t> to write code that does all of this manually, but Django can take care of it all for you.</a:t>
            </a:r>
          </a:p>
        </p:txBody>
      </p:sp>
    </p:spTree>
    <p:extLst>
      <p:ext uri="{BB962C8B-B14F-4D97-AF65-F5344CB8AC3E}">
        <p14:creationId xmlns:p14="http://schemas.microsoft.com/office/powerpoint/2010/main" val="580451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takes a lot of CSS to make forms pretty</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763" y="1841499"/>
            <a:ext cx="8496300" cy="2489200"/>
          </a:xfrm>
          <a:prstGeom prst="rect">
            <a:avLst/>
          </a:prstGeom>
        </p:spPr>
      </p:pic>
      <p:sp>
        <p:nvSpPr>
          <p:cNvPr id="8" name="Rectangle 7"/>
          <p:cNvSpPr/>
          <p:nvPr/>
        </p:nvSpPr>
        <p:spPr>
          <a:xfrm>
            <a:off x="3054415" y="4730750"/>
            <a:ext cx="5698996"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https://samples.dj4e.com/accounts/login/</a:t>
            </a:r>
          </a:p>
        </p:txBody>
      </p:sp>
    </p:spTree>
    <p:extLst>
      <p:ext uri="{BB962C8B-B14F-4D97-AF65-F5344CB8AC3E}">
        <p14:creationId xmlns:p14="http://schemas.microsoft.com/office/powerpoint/2010/main" val="1275973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Handling Flow is Actually Complex</a:t>
            </a:r>
            <a:endParaRPr lang="en-US" dirty="0"/>
          </a:p>
        </p:txBody>
      </p:sp>
      <p:sp>
        <p:nvSpPr>
          <p:cNvPr id="3" name="Content Placeholder 2"/>
          <p:cNvSpPr>
            <a:spLocks noGrp="1"/>
          </p:cNvSpPr>
          <p:nvPr>
            <p:ph idx="1"/>
          </p:nvPr>
        </p:nvSpPr>
        <p:spPr/>
        <p:txBody>
          <a:bodyPr>
            <a:normAutofit lnSpcReduction="10000"/>
          </a:bodyPr>
          <a:lstStyle/>
          <a:p>
            <a:r>
              <a:rPr lang="en-US" dirty="0" smtClean="0"/>
              <a:t>Create</a:t>
            </a:r>
          </a:p>
          <a:p>
            <a:pPr lvl="1"/>
            <a:r>
              <a:rPr lang="en-US" dirty="0" smtClean="0"/>
              <a:t>Produce empty form, check post data for validity, re-display form with errors if necessary, add the data to the database, and redirect the user to a success page with a success message</a:t>
            </a:r>
          </a:p>
          <a:p>
            <a:r>
              <a:rPr lang="en-US" dirty="0" smtClean="0"/>
              <a:t>Update</a:t>
            </a:r>
          </a:p>
          <a:p>
            <a:pPr lvl="1"/>
            <a:r>
              <a:rPr lang="en-US" dirty="0" smtClean="0"/>
              <a:t>Load old data, form with old data, </a:t>
            </a:r>
            <a:r>
              <a:rPr lang="en-US" dirty="0"/>
              <a:t>check post data for validity, re-display form with </a:t>
            </a:r>
            <a:r>
              <a:rPr lang="en-US" dirty="0" smtClean="0"/>
              <a:t>errors </a:t>
            </a:r>
            <a:r>
              <a:rPr lang="en-US" dirty="0"/>
              <a:t>if necessary</a:t>
            </a:r>
            <a:r>
              <a:rPr lang="en-US" dirty="0" smtClean="0"/>
              <a:t>, update the </a:t>
            </a:r>
            <a:r>
              <a:rPr lang="en-US" dirty="0"/>
              <a:t>data to the database, and redirect the user to a success page with a success </a:t>
            </a:r>
            <a:r>
              <a:rPr lang="en-US" dirty="0" smtClean="0"/>
              <a:t>message</a:t>
            </a:r>
          </a:p>
          <a:p>
            <a:r>
              <a:rPr lang="en-US" dirty="0" smtClean="0"/>
              <a:t>Delete</a:t>
            </a:r>
          </a:p>
          <a:p>
            <a:pPr lvl="1"/>
            <a:r>
              <a:rPr lang="en-US" dirty="0" smtClean="0"/>
              <a:t>Load old data, produce confirmation page with a POST form, receive the post data, delete the record, </a:t>
            </a:r>
            <a:r>
              <a:rPr lang="en-US" dirty="0"/>
              <a:t>and redirect the user to a success page with a success </a:t>
            </a:r>
            <a:r>
              <a:rPr lang="en-US" dirty="0" smtClean="0"/>
              <a:t>message</a:t>
            </a:r>
          </a:p>
          <a:p>
            <a:endParaRPr lang="en-US" dirty="0"/>
          </a:p>
        </p:txBody>
      </p:sp>
    </p:spTree>
    <p:extLst>
      <p:ext uri="{BB962C8B-B14F-4D97-AF65-F5344CB8AC3E}">
        <p14:creationId xmlns:p14="http://schemas.microsoft.com/office/powerpoint/2010/main" val="1256369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smtClean="0"/>
              <a:t>Create Form Flow</a:t>
            </a:r>
            <a:endParaRPr lang="en-US" dirty="0"/>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smtClean="0"/>
              <a:t>GET Request</a:t>
            </a:r>
            <a:endParaRPr lang="en-US" dirty="0"/>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smtClean="0"/>
              <a:t>Empty Form</a:t>
            </a:r>
            <a:endParaRPr lang="en-US" dirty="0"/>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smtClean="0"/>
              <a:t>Enter </a:t>
            </a:r>
            <a:r>
              <a:rPr lang="en-US" dirty="0" smtClean="0"/>
              <a:t>Data</a:t>
            </a:r>
            <a:endParaRPr lang="en-US" dirty="0"/>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smtClean="0"/>
              <a:t>POST with data</a:t>
            </a:r>
            <a:endParaRPr lang="en-US" dirty="0"/>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smtClean="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smtClean="0"/>
              <a:t>Form with old data</a:t>
            </a:r>
            <a:endParaRPr lang="en-US" dirty="0"/>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smtClean="0"/>
              <a:t>Fix Data</a:t>
            </a:r>
            <a:endParaRPr lang="en-US" dirty="0"/>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smtClean="0">
                <a:solidFill>
                  <a:schemeClr val="bg1"/>
                </a:solidFill>
              </a:rPr>
              <a:t>Store Data</a:t>
            </a:r>
            <a:endParaRPr lang="en-US" dirty="0">
              <a:solidFill>
                <a:schemeClr val="bg1"/>
              </a:solidFill>
            </a:endParaRP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smtClean="0"/>
              <a:t>Redirect to success URL</a:t>
            </a:r>
            <a:endParaRPr lang="en-US" dirty="0"/>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smtClean="0"/>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smtClean="0"/>
              <a:t>Success page Yay!</a:t>
            </a:r>
            <a:endParaRPr lang="en-US" dirty="0"/>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model</a:t>
            </a:r>
            <a:endParaRPr lang="en-US"/>
          </a:p>
        </p:txBody>
      </p:sp>
      <p:cxnSp>
        <p:nvCxnSpPr>
          <p:cNvPr id="38" name="Elbow Connector 37"/>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smtClean="0"/>
              <a:t>Cancel</a:t>
            </a:r>
            <a:endParaRPr lang="en-US" dirty="0"/>
          </a:p>
        </p:txBody>
      </p:sp>
      <p:cxnSp>
        <p:nvCxnSpPr>
          <p:cNvPr id="46" name="Straight Arrow Connector 45"/>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smtClean="0">
                <a:solidFill>
                  <a:schemeClr val="bg1"/>
                </a:solidFill>
              </a:rPr>
              <a:t>Make Page</a:t>
            </a:r>
            <a:endParaRPr lang="en-US" dirty="0">
              <a:solidFill>
                <a:schemeClr val="bg1"/>
              </a:solidFill>
            </a:endParaRP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smtClean="0"/>
              <a:t>Cancel</a:t>
            </a:r>
            <a:endParaRPr lang="en-US" dirty="0"/>
          </a:p>
        </p:txBody>
      </p:sp>
      <p:cxnSp>
        <p:nvCxnSpPr>
          <p:cNvPr id="76" name="Straight Arrow Connector 75"/>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smtClean="0">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8265565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2471" y="5157788"/>
            <a:ext cx="2725678" cy="1325563"/>
          </a:xfrm>
        </p:spPr>
        <p:txBody>
          <a:bodyPr>
            <a:normAutofit/>
          </a:bodyPr>
          <a:lstStyle/>
          <a:p>
            <a:pPr algn="r"/>
            <a:r>
              <a:rPr lang="en-US" dirty="0" smtClean="0"/>
              <a:t>Edit Form Flow</a:t>
            </a:r>
            <a:endParaRPr lang="en-US" dirty="0"/>
          </a:p>
        </p:txBody>
      </p:sp>
      <p:sp>
        <p:nvSpPr>
          <p:cNvPr id="5" name="Rounded Rectangle 4"/>
          <p:cNvSpPr/>
          <p:nvPr/>
        </p:nvSpPr>
        <p:spPr>
          <a:xfrm>
            <a:off x="5876163" y="500063"/>
            <a:ext cx="2181995" cy="5594499"/>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486044"/>
            <a:ext cx="1367617" cy="369332"/>
          </a:xfrm>
          <a:prstGeom prst="rect">
            <a:avLst/>
          </a:prstGeom>
          <a:noFill/>
        </p:spPr>
        <p:txBody>
          <a:bodyPr wrap="none" rtlCol="0">
            <a:spAutoFit/>
          </a:bodyPr>
          <a:lstStyle/>
          <a:p>
            <a:pPr algn="ctr"/>
            <a:r>
              <a:rPr lang="en-US" dirty="0" smtClean="0"/>
              <a:t>GET Request</a:t>
            </a:r>
            <a:endParaRPr lang="en-US" dirty="0"/>
          </a:p>
        </p:txBody>
      </p:sp>
      <p:sp>
        <p:nvSpPr>
          <p:cNvPr id="8" name="TextBox 7"/>
          <p:cNvSpPr txBox="1"/>
          <p:nvPr/>
        </p:nvSpPr>
        <p:spPr>
          <a:xfrm>
            <a:off x="3021540" y="1632532"/>
            <a:ext cx="1960986" cy="369332"/>
          </a:xfrm>
          <a:prstGeom prst="rect">
            <a:avLst/>
          </a:prstGeom>
          <a:noFill/>
        </p:spPr>
        <p:txBody>
          <a:bodyPr wrap="none" rtlCol="0">
            <a:spAutoFit/>
          </a:bodyPr>
          <a:lstStyle/>
          <a:p>
            <a:pPr algn="ctr"/>
            <a:r>
              <a:rPr lang="en-US" dirty="0" smtClean="0"/>
              <a:t>Form with old data</a:t>
            </a:r>
            <a:endParaRPr lang="en-US" dirty="0"/>
          </a:p>
        </p:txBody>
      </p:sp>
      <p:sp>
        <p:nvSpPr>
          <p:cNvPr id="9" name="TextBox 8"/>
          <p:cNvSpPr txBox="1"/>
          <p:nvPr/>
        </p:nvSpPr>
        <p:spPr>
          <a:xfrm>
            <a:off x="1490570" y="2070040"/>
            <a:ext cx="1034257" cy="369332"/>
          </a:xfrm>
          <a:prstGeom prst="rect">
            <a:avLst/>
          </a:prstGeom>
          <a:noFill/>
        </p:spPr>
        <p:txBody>
          <a:bodyPr wrap="none" rtlCol="0">
            <a:spAutoFit/>
          </a:bodyPr>
          <a:lstStyle/>
          <a:p>
            <a:r>
              <a:rPr lang="en-US" dirty="0" smtClean="0"/>
              <a:t>Edit Data</a:t>
            </a:r>
            <a:endParaRPr lang="en-US" dirty="0"/>
          </a:p>
        </p:txBody>
      </p:sp>
      <p:sp>
        <p:nvSpPr>
          <p:cNvPr id="11" name="TextBox 10"/>
          <p:cNvSpPr txBox="1"/>
          <p:nvPr/>
        </p:nvSpPr>
        <p:spPr>
          <a:xfrm>
            <a:off x="3197069" y="2478972"/>
            <a:ext cx="1609929" cy="369332"/>
          </a:xfrm>
          <a:prstGeom prst="rect">
            <a:avLst/>
          </a:prstGeom>
          <a:noFill/>
        </p:spPr>
        <p:txBody>
          <a:bodyPr wrap="none" rtlCol="0">
            <a:spAutoFit/>
          </a:bodyPr>
          <a:lstStyle/>
          <a:p>
            <a:pPr algn="ctr"/>
            <a:r>
              <a:rPr lang="en-US" dirty="0" smtClean="0"/>
              <a:t>POST with data</a:t>
            </a:r>
            <a:endParaRPr lang="en-US" dirty="0"/>
          </a:p>
        </p:txBody>
      </p:sp>
      <p:sp>
        <p:nvSpPr>
          <p:cNvPr id="13" name="TextBox 12"/>
          <p:cNvSpPr txBox="1"/>
          <p:nvPr/>
        </p:nvSpPr>
        <p:spPr>
          <a:xfrm>
            <a:off x="6404345" y="869664"/>
            <a:ext cx="1125628" cy="369332"/>
          </a:xfrm>
          <a:prstGeom prst="rect">
            <a:avLst/>
          </a:prstGeom>
          <a:noFill/>
        </p:spPr>
        <p:txBody>
          <a:bodyPr wrap="none" rtlCol="0">
            <a:spAutoFit/>
          </a:bodyPr>
          <a:lstStyle/>
          <a:p>
            <a:pPr algn="ctr"/>
            <a:r>
              <a:rPr lang="en-US" dirty="0" smtClean="0">
                <a:solidFill>
                  <a:schemeClr val="bg1"/>
                </a:solidFill>
              </a:rPr>
              <a:t>Load Data</a:t>
            </a:r>
          </a:p>
        </p:txBody>
      </p:sp>
      <p:sp>
        <p:nvSpPr>
          <p:cNvPr id="14" name="TextBox 13"/>
          <p:cNvSpPr txBox="1"/>
          <p:nvPr/>
        </p:nvSpPr>
        <p:spPr>
          <a:xfrm>
            <a:off x="3195981" y="1180736"/>
            <a:ext cx="1612108" cy="369332"/>
          </a:xfrm>
          <a:prstGeom prst="rect">
            <a:avLst/>
          </a:prstGeom>
          <a:noFill/>
        </p:spPr>
        <p:txBody>
          <a:bodyPr wrap="none" rtlCol="0">
            <a:spAutoFit/>
          </a:bodyPr>
          <a:lstStyle/>
          <a:p>
            <a:pPr algn="ctr"/>
            <a:r>
              <a:rPr lang="en-US" dirty="0" smtClean="0"/>
              <a:t>Error  404 Page</a:t>
            </a:r>
            <a:endParaRPr lang="en-US" dirty="0"/>
          </a:p>
        </p:txBody>
      </p:sp>
      <p:sp>
        <p:nvSpPr>
          <p:cNvPr id="15" name="TextBox 14"/>
          <p:cNvSpPr txBox="1"/>
          <p:nvPr/>
        </p:nvSpPr>
        <p:spPr>
          <a:xfrm>
            <a:off x="6252573" y="2972346"/>
            <a:ext cx="1429174" cy="369332"/>
          </a:xfrm>
          <a:prstGeom prst="rect">
            <a:avLst/>
          </a:prstGeom>
          <a:noFill/>
        </p:spPr>
        <p:txBody>
          <a:bodyPr wrap="none" rtlCol="0">
            <a:spAutoFit/>
          </a:bodyPr>
          <a:lstStyle/>
          <a:p>
            <a:pPr algn="ctr"/>
            <a:r>
              <a:rPr lang="en-US" dirty="0" smtClean="0">
                <a:solidFill>
                  <a:schemeClr val="bg1"/>
                </a:solidFill>
              </a:rPr>
              <a:t>Validate Data</a:t>
            </a:r>
          </a:p>
        </p:txBody>
      </p:sp>
      <p:sp>
        <p:nvSpPr>
          <p:cNvPr id="16" name="TextBox 15"/>
          <p:cNvSpPr txBox="1"/>
          <p:nvPr/>
        </p:nvSpPr>
        <p:spPr>
          <a:xfrm>
            <a:off x="3021540" y="3357993"/>
            <a:ext cx="1960986" cy="369332"/>
          </a:xfrm>
          <a:prstGeom prst="rect">
            <a:avLst/>
          </a:prstGeom>
          <a:noFill/>
        </p:spPr>
        <p:txBody>
          <a:bodyPr wrap="none" rtlCol="0">
            <a:spAutoFit/>
          </a:bodyPr>
          <a:lstStyle/>
          <a:p>
            <a:pPr algn="ctr"/>
            <a:r>
              <a:rPr lang="en-US" dirty="0" smtClean="0"/>
              <a:t>Form with old data</a:t>
            </a:r>
            <a:endParaRPr lang="en-US" dirty="0"/>
          </a:p>
        </p:txBody>
      </p:sp>
      <p:sp>
        <p:nvSpPr>
          <p:cNvPr id="17" name="TextBox 16"/>
          <p:cNvSpPr txBox="1"/>
          <p:nvPr/>
        </p:nvSpPr>
        <p:spPr>
          <a:xfrm>
            <a:off x="1554379" y="2894518"/>
            <a:ext cx="931665" cy="369332"/>
          </a:xfrm>
          <a:prstGeom prst="rect">
            <a:avLst/>
          </a:prstGeom>
          <a:noFill/>
        </p:spPr>
        <p:txBody>
          <a:bodyPr wrap="none" rtlCol="0">
            <a:spAutoFit/>
          </a:bodyPr>
          <a:lstStyle/>
          <a:p>
            <a:r>
              <a:rPr lang="en-US" dirty="0" smtClean="0"/>
              <a:t>Fix Data</a:t>
            </a:r>
            <a:endParaRPr lang="en-US" dirty="0"/>
          </a:p>
        </p:txBody>
      </p:sp>
      <p:sp>
        <p:nvSpPr>
          <p:cNvPr id="18" name="TextBox 17"/>
          <p:cNvSpPr txBox="1"/>
          <p:nvPr/>
        </p:nvSpPr>
        <p:spPr>
          <a:xfrm>
            <a:off x="6382836" y="4211694"/>
            <a:ext cx="1168653" cy="369332"/>
          </a:xfrm>
          <a:prstGeom prst="rect">
            <a:avLst/>
          </a:prstGeom>
          <a:noFill/>
        </p:spPr>
        <p:txBody>
          <a:bodyPr wrap="none" rtlCol="0">
            <a:spAutoFit/>
          </a:bodyPr>
          <a:lstStyle/>
          <a:p>
            <a:pPr algn="ctr"/>
            <a:r>
              <a:rPr lang="en-US" dirty="0" smtClean="0">
                <a:solidFill>
                  <a:schemeClr val="bg1"/>
                </a:solidFill>
              </a:rPr>
              <a:t>Store Data</a:t>
            </a:r>
            <a:endParaRPr lang="en-US" dirty="0">
              <a:solidFill>
                <a:schemeClr val="bg1"/>
              </a:solidFill>
            </a:endParaRPr>
          </a:p>
        </p:txBody>
      </p:sp>
      <p:sp>
        <p:nvSpPr>
          <p:cNvPr id="19" name="TextBox 18"/>
          <p:cNvSpPr txBox="1"/>
          <p:nvPr/>
        </p:nvSpPr>
        <p:spPr>
          <a:xfrm>
            <a:off x="2806514" y="4620193"/>
            <a:ext cx="2391039" cy="369332"/>
          </a:xfrm>
          <a:prstGeom prst="rect">
            <a:avLst/>
          </a:prstGeom>
          <a:noFill/>
        </p:spPr>
        <p:txBody>
          <a:bodyPr wrap="none" rtlCol="0">
            <a:spAutoFit/>
          </a:bodyPr>
          <a:lstStyle/>
          <a:p>
            <a:pPr algn="ctr"/>
            <a:r>
              <a:rPr lang="en-US" dirty="0" smtClean="0"/>
              <a:t>Redirect to success URL</a:t>
            </a:r>
            <a:endParaRPr lang="en-US" dirty="0"/>
          </a:p>
        </p:txBody>
      </p:sp>
      <p:sp>
        <p:nvSpPr>
          <p:cNvPr id="20" name="TextBox 19"/>
          <p:cNvSpPr txBox="1"/>
          <p:nvPr/>
        </p:nvSpPr>
        <p:spPr>
          <a:xfrm>
            <a:off x="3135449" y="5057204"/>
            <a:ext cx="1733168" cy="369332"/>
          </a:xfrm>
          <a:prstGeom prst="rect">
            <a:avLst/>
          </a:prstGeom>
          <a:noFill/>
        </p:spPr>
        <p:txBody>
          <a:bodyPr wrap="none" rtlCol="0">
            <a:spAutoFit/>
          </a:bodyPr>
          <a:lstStyle/>
          <a:p>
            <a:pPr algn="ctr"/>
            <a:r>
              <a:rPr lang="en-US" smtClean="0"/>
              <a:t>GET success URL</a:t>
            </a:r>
            <a:endParaRPr lang="en-US" dirty="0"/>
          </a:p>
        </p:txBody>
      </p:sp>
      <p:sp>
        <p:nvSpPr>
          <p:cNvPr id="21" name="TextBox 20"/>
          <p:cNvSpPr txBox="1"/>
          <p:nvPr/>
        </p:nvSpPr>
        <p:spPr>
          <a:xfrm>
            <a:off x="3078639" y="5725230"/>
            <a:ext cx="1846789" cy="369332"/>
          </a:xfrm>
          <a:prstGeom prst="rect">
            <a:avLst/>
          </a:prstGeom>
          <a:noFill/>
        </p:spPr>
        <p:txBody>
          <a:bodyPr wrap="none" rtlCol="0">
            <a:spAutoFit/>
          </a:bodyPr>
          <a:lstStyle/>
          <a:p>
            <a:pPr algn="ctr"/>
            <a:r>
              <a:rPr lang="en-US" dirty="0" smtClean="0"/>
              <a:t>Success page Yay!</a:t>
            </a:r>
            <a:endParaRPr lang="en-US" dirty="0"/>
          </a:p>
        </p:txBody>
      </p:sp>
      <p:sp>
        <p:nvSpPr>
          <p:cNvPr id="22" name="TextBox 21"/>
          <p:cNvSpPr txBox="1"/>
          <p:nvPr/>
        </p:nvSpPr>
        <p:spPr>
          <a:xfrm>
            <a:off x="6585740" y="1175850"/>
            <a:ext cx="762838" cy="369332"/>
          </a:xfrm>
          <a:prstGeom prst="rect">
            <a:avLst/>
          </a:prstGeom>
          <a:noFill/>
        </p:spPr>
        <p:txBody>
          <a:bodyPr wrap="none" rtlCol="0">
            <a:spAutoFit/>
          </a:bodyPr>
          <a:lstStyle/>
          <a:p>
            <a:pPr algn="ctr"/>
            <a:r>
              <a:rPr lang="en-US" dirty="0" smtClean="0">
                <a:solidFill>
                  <a:schemeClr val="bg1"/>
                </a:solidFill>
              </a:rPr>
              <a:t>Error?</a:t>
            </a:r>
            <a:endParaRPr lang="en-US" dirty="0">
              <a:solidFill>
                <a:schemeClr val="bg1"/>
              </a:solidFill>
            </a:endParaRPr>
          </a:p>
        </p:txBody>
      </p:sp>
      <p:sp>
        <p:nvSpPr>
          <p:cNvPr id="23" name="Rectangle 22"/>
          <p:cNvSpPr/>
          <p:nvPr/>
        </p:nvSpPr>
        <p:spPr>
          <a:xfrm>
            <a:off x="6585740" y="3357002"/>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13" idx="0"/>
          </p:cNvCxnSpPr>
          <p:nvPr/>
        </p:nvCxnSpPr>
        <p:spPr>
          <a:xfrm>
            <a:off x="4685842" y="670710"/>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1"/>
            <a:endCxn id="14" idx="3"/>
          </p:cNvCxnSpPr>
          <p:nvPr/>
        </p:nvCxnSpPr>
        <p:spPr>
          <a:xfrm rot="10800000" flipV="1">
            <a:off x="4808090" y="1360516"/>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model</a:t>
            </a:r>
            <a:endParaRPr lang="en-US"/>
          </a:p>
        </p:txBody>
      </p:sp>
      <p:cxnSp>
        <p:nvCxnSpPr>
          <p:cNvPr id="34" name="Straight Arrow Connector 33"/>
          <p:cNvCxnSpPr>
            <a:stCxn id="32" idx="2"/>
            <a:endCxn id="13" idx="3"/>
          </p:cNvCxnSpPr>
          <p:nvPr/>
        </p:nvCxnSpPr>
        <p:spPr>
          <a:xfrm flipH="1" flipV="1">
            <a:off x="7529973" y="1054330"/>
            <a:ext cx="1798238" cy="189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2" idx="2"/>
            <a:endCxn id="8" idx="3"/>
          </p:cNvCxnSpPr>
          <p:nvPr/>
        </p:nvCxnSpPr>
        <p:spPr>
          <a:xfrm rot="5400000">
            <a:off x="5838835" y="688874"/>
            <a:ext cx="272016" cy="1984633"/>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1"/>
            <a:endCxn id="9" idx="0"/>
          </p:cNvCxnSpPr>
          <p:nvPr/>
        </p:nvCxnSpPr>
        <p:spPr>
          <a:xfrm rot="10800000" flipV="1">
            <a:off x="2007700" y="1817198"/>
            <a:ext cx="101384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0251" y="1956820"/>
            <a:ext cx="224266" cy="118937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239774"/>
            <a:ext cx="806631" cy="369332"/>
          </a:xfrm>
          <a:prstGeom prst="rect">
            <a:avLst/>
          </a:prstGeom>
          <a:noFill/>
        </p:spPr>
        <p:txBody>
          <a:bodyPr wrap="none" rtlCol="0">
            <a:spAutoFit/>
          </a:bodyPr>
          <a:lstStyle/>
          <a:p>
            <a:r>
              <a:rPr lang="en-US" dirty="0" smtClean="0"/>
              <a:t>Cancel</a:t>
            </a:r>
            <a:endParaRPr lang="en-US" dirty="0"/>
          </a:p>
        </p:txBody>
      </p:sp>
      <p:cxnSp>
        <p:nvCxnSpPr>
          <p:cNvPr id="46" name="Straight Arrow Connector 45"/>
          <p:cNvCxnSpPr>
            <a:stCxn id="8" idx="1"/>
            <a:endCxn id="44" idx="3"/>
          </p:cNvCxnSpPr>
          <p:nvPr/>
        </p:nvCxnSpPr>
        <p:spPr>
          <a:xfrm flipH="1" flipV="1">
            <a:off x="2222704" y="1424440"/>
            <a:ext cx="798836"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63638"/>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541667"/>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63851"/>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90650"/>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4483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808137"/>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426536"/>
            <a:ext cx="1204497" cy="369332"/>
          </a:xfrm>
          <a:prstGeom prst="rect">
            <a:avLst/>
          </a:prstGeom>
          <a:noFill/>
        </p:spPr>
        <p:txBody>
          <a:bodyPr wrap="none" rtlCol="0">
            <a:spAutoFit/>
          </a:bodyPr>
          <a:lstStyle/>
          <a:p>
            <a:pPr algn="ctr"/>
            <a:r>
              <a:rPr lang="en-US" dirty="0" smtClean="0">
                <a:solidFill>
                  <a:schemeClr val="bg1"/>
                </a:solidFill>
              </a:rPr>
              <a:t>Make Page</a:t>
            </a:r>
            <a:endParaRPr lang="en-US" dirty="0">
              <a:solidFill>
                <a:schemeClr val="bg1"/>
              </a:solidFill>
            </a:endParaRPr>
          </a:p>
        </p:txBody>
      </p:sp>
      <p:sp>
        <p:nvSpPr>
          <p:cNvPr id="75" name="TextBox 74"/>
          <p:cNvSpPr txBox="1"/>
          <p:nvPr/>
        </p:nvSpPr>
        <p:spPr>
          <a:xfrm>
            <a:off x="1270022" y="3804819"/>
            <a:ext cx="806631" cy="369332"/>
          </a:xfrm>
          <a:prstGeom prst="rect">
            <a:avLst/>
          </a:prstGeom>
          <a:noFill/>
        </p:spPr>
        <p:txBody>
          <a:bodyPr wrap="square" rtlCol="0">
            <a:spAutoFit/>
          </a:bodyPr>
          <a:lstStyle/>
          <a:p>
            <a:r>
              <a:rPr lang="en-US" dirty="0" smtClean="0"/>
              <a:t>Cancel</a:t>
            </a:r>
            <a:endParaRPr lang="en-US" dirty="0"/>
          </a:p>
        </p:txBody>
      </p:sp>
      <p:cxnSp>
        <p:nvCxnSpPr>
          <p:cNvPr id="76" name="Straight Arrow Connector 75"/>
          <p:cNvCxnSpPr>
            <a:stCxn id="16" idx="1"/>
          </p:cNvCxnSpPr>
          <p:nvPr/>
        </p:nvCxnSpPr>
        <p:spPr>
          <a:xfrm flipH="1">
            <a:off x="2076654" y="3542659"/>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endCxn id="20" idx="1"/>
          </p:cNvCxnSpPr>
          <p:nvPr/>
        </p:nvCxnSpPr>
        <p:spPr>
          <a:xfrm rot="10800000" flipH="1" flipV="1">
            <a:off x="2806513" y="4819146"/>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5241870"/>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78432" y="4842865"/>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396360"/>
            <a:ext cx="3778" cy="1214842"/>
          </a:xfrm>
          <a:prstGeom prst="curvedConnector3">
            <a:avLst>
              <a:gd name="adj1" fmla="val -605082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831553"/>
            <a:ext cx="1009956" cy="369332"/>
          </a:xfrm>
          <a:prstGeom prst="rect">
            <a:avLst/>
          </a:prstGeom>
          <a:solidFill>
            <a:schemeClr val="tx1"/>
          </a:solidFill>
          <a:ln>
            <a:solidFill>
              <a:srgbClr val="FF7F00"/>
            </a:solidFill>
          </a:ln>
        </p:spPr>
        <p:txBody>
          <a:bodyPr wrap="none" rtlCol="0">
            <a:spAutoFit/>
          </a:bodyPr>
          <a:lstStyle/>
          <a:p>
            <a:pPr algn="ctr"/>
            <a:r>
              <a:rPr lang="en-US" smtClean="0">
                <a:solidFill>
                  <a:schemeClr val="bg1"/>
                </a:solidFill>
              </a:rPr>
              <a:t>Message</a:t>
            </a:r>
            <a:endParaRPr lang="en-US" dirty="0">
              <a:solidFill>
                <a:schemeClr val="bg1"/>
              </a:solidFill>
            </a:endParaRPr>
          </a:p>
        </p:txBody>
      </p:sp>
      <p:sp>
        <p:nvSpPr>
          <p:cNvPr id="43" name="TextBox 42"/>
          <p:cNvSpPr txBox="1"/>
          <p:nvPr/>
        </p:nvSpPr>
        <p:spPr>
          <a:xfrm>
            <a:off x="6339217" y="3695046"/>
            <a:ext cx="1125628" cy="369332"/>
          </a:xfrm>
          <a:prstGeom prst="rect">
            <a:avLst/>
          </a:prstGeom>
          <a:noFill/>
        </p:spPr>
        <p:txBody>
          <a:bodyPr wrap="none" rtlCol="0">
            <a:spAutoFit/>
          </a:bodyPr>
          <a:lstStyle/>
          <a:p>
            <a:pPr algn="ctr"/>
            <a:r>
              <a:rPr lang="en-US" dirty="0" smtClean="0">
                <a:solidFill>
                  <a:schemeClr val="bg1"/>
                </a:solidFill>
              </a:rPr>
              <a:t>Load Data</a:t>
            </a:r>
          </a:p>
        </p:txBody>
      </p:sp>
      <p:sp>
        <p:nvSpPr>
          <p:cNvPr id="45" name="TextBox 44"/>
          <p:cNvSpPr txBox="1"/>
          <p:nvPr/>
        </p:nvSpPr>
        <p:spPr>
          <a:xfrm>
            <a:off x="3174472" y="3948433"/>
            <a:ext cx="1612108" cy="369332"/>
          </a:xfrm>
          <a:prstGeom prst="rect">
            <a:avLst/>
          </a:prstGeom>
          <a:noFill/>
        </p:spPr>
        <p:txBody>
          <a:bodyPr wrap="none" rtlCol="0">
            <a:spAutoFit/>
          </a:bodyPr>
          <a:lstStyle/>
          <a:p>
            <a:pPr algn="ctr"/>
            <a:r>
              <a:rPr lang="en-US" dirty="0" smtClean="0"/>
              <a:t>Error  404 Page</a:t>
            </a:r>
            <a:endParaRPr lang="en-US" dirty="0"/>
          </a:p>
        </p:txBody>
      </p:sp>
      <p:sp>
        <p:nvSpPr>
          <p:cNvPr id="47" name="TextBox 46"/>
          <p:cNvSpPr txBox="1"/>
          <p:nvPr/>
        </p:nvSpPr>
        <p:spPr>
          <a:xfrm>
            <a:off x="6564231" y="3943547"/>
            <a:ext cx="762838" cy="369332"/>
          </a:xfrm>
          <a:prstGeom prst="rect">
            <a:avLst/>
          </a:prstGeom>
          <a:noFill/>
        </p:spPr>
        <p:txBody>
          <a:bodyPr wrap="none" rtlCol="0">
            <a:spAutoFit/>
          </a:bodyPr>
          <a:lstStyle/>
          <a:p>
            <a:pPr algn="ctr"/>
            <a:r>
              <a:rPr lang="en-US" dirty="0" smtClean="0">
                <a:solidFill>
                  <a:schemeClr val="bg1"/>
                </a:solidFill>
              </a:rPr>
              <a:t>Error?</a:t>
            </a:r>
            <a:endParaRPr lang="en-US" dirty="0">
              <a:solidFill>
                <a:schemeClr val="bg1"/>
              </a:solidFill>
            </a:endParaRPr>
          </a:p>
        </p:txBody>
      </p:sp>
      <p:cxnSp>
        <p:nvCxnSpPr>
          <p:cNvPr id="48" name="Elbow Connector 47"/>
          <p:cNvCxnSpPr>
            <a:stCxn id="47" idx="1"/>
            <a:endCxn id="45" idx="3"/>
          </p:cNvCxnSpPr>
          <p:nvPr/>
        </p:nvCxnSpPr>
        <p:spPr>
          <a:xfrm rot="10800000" flipV="1">
            <a:off x="4786581" y="4128213"/>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2"/>
            <a:endCxn id="43" idx="3"/>
          </p:cNvCxnSpPr>
          <p:nvPr/>
        </p:nvCxnSpPr>
        <p:spPr>
          <a:xfrm flipH="1">
            <a:off x="7464845" y="2948033"/>
            <a:ext cx="1863366" cy="9316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518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58121" y="5157788"/>
            <a:ext cx="3010028" cy="1325563"/>
          </a:xfrm>
        </p:spPr>
        <p:txBody>
          <a:bodyPr>
            <a:normAutofit/>
          </a:bodyPr>
          <a:lstStyle/>
          <a:p>
            <a:pPr algn="r"/>
            <a:r>
              <a:rPr lang="en-US" dirty="0" smtClean="0"/>
              <a:t>Delete Form Flow</a:t>
            </a:r>
            <a:endParaRPr lang="en-US" dirty="0"/>
          </a:p>
        </p:txBody>
      </p:sp>
      <p:sp>
        <p:nvSpPr>
          <p:cNvPr id="5" name="Rounded Rectangle 4"/>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700360"/>
            <a:ext cx="1367617" cy="369332"/>
          </a:xfrm>
          <a:prstGeom prst="rect">
            <a:avLst/>
          </a:prstGeom>
          <a:noFill/>
        </p:spPr>
        <p:txBody>
          <a:bodyPr wrap="none" rtlCol="0">
            <a:spAutoFit/>
          </a:bodyPr>
          <a:lstStyle/>
          <a:p>
            <a:pPr algn="ctr"/>
            <a:r>
              <a:rPr lang="en-US" dirty="0" smtClean="0"/>
              <a:t>GET Request</a:t>
            </a:r>
            <a:endParaRPr lang="en-US" dirty="0"/>
          </a:p>
        </p:txBody>
      </p:sp>
      <p:sp>
        <p:nvSpPr>
          <p:cNvPr id="8" name="TextBox 7"/>
          <p:cNvSpPr txBox="1"/>
          <p:nvPr/>
        </p:nvSpPr>
        <p:spPr>
          <a:xfrm>
            <a:off x="3020742" y="1846848"/>
            <a:ext cx="1962589" cy="369332"/>
          </a:xfrm>
          <a:prstGeom prst="rect">
            <a:avLst/>
          </a:prstGeom>
          <a:noFill/>
        </p:spPr>
        <p:txBody>
          <a:bodyPr wrap="none" rtlCol="0">
            <a:spAutoFit/>
          </a:bodyPr>
          <a:lstStyle/>
          <a:p>
            <a:pPr algn="ctr"/>
            <a:r>
              <a:rPr lang="en-US" dirty="0" smtClean="0"/>
              <a:t>Confirmation Form</a:t>
            </a:r>
            <a:endParaRPr lang="en-US" dirty="0"/>
          </a:p>
        </p:txBody>
      </p:sp>
      <p:sp>
        <p:nvSpPr>
          <p:cNvPr id="9" name="TextBox 8"/>
          <p:cNvSpPr txBox="1"/>
          <p:nvPr/>
        </p:nvSpPr>
        <p:spPr>
          <a:xfrm>
            <a:off x="1490570" y="2284356"/>
            <a:ext cx="485646" cy="369332"/>
          </a:xfrm>
          <a:prstGeom prst="rect">
            <a:avLst/>
          </a:prstGeom>
          <a:noFill/>
        </p:spPr>
        <p:txBody>
          <a:bodyPr wrap="none" rtlCol="0">
            <a:spAutoFit/>
          </a:bodyPr>
          <a:lstStyle/>
          <a:p>
            <a:r>
              <a:rPr lang="en-US" dirty="0" smtClean="0"/>
              <a:t>Yes</a:t>
            </a:r>
            <a:endParaRPr lang="en-US" dirty="0"/>
          </a:p>
        </p:txBody>
      </p:sp>
      <p:sp>
        <p:nvSpPr>
          <p:cNvPr id="11" name="TextBox 10"/>
          <p:cNvSpPr txBox="1"/>
          <p:nvPr/>
        </p:nvSpPr>
        <p:spPr>
          <a:xfrm>
            <a:off x="3247148" y="2693288"/>
            <a:ext cx="1509773" cy="369332"/>
          </a:xfrm>
          <a:prstGeom prst="rect">
            <a:avLst/>
          </a:prstGeom>
          <a:noFill/>
        </p:spPr>
        <p:txBody>
          <a:bodyPr wrap="none" rtlCol="0">
            <a:spAutoFit/>
          </a:bodyPr>
          <a:lstStyle/>
          <a:p>
            <a:pPr algn="ctr"/>
            <a:r>
              <a:rPr lang="en-US" dirty="0" smtClean="0"/>
              <a:t>POST with key</a:t>
            </a:r>
            <a:endParaRPr lang="en-US" dirty="0"/>
          </a:p>
        </p:txBody>
      </p:sp>
      <p:sp>
        <p:nvSpPr>
          <p:cNvPr id="13" name="TextBox 12"/>
          <p:cNvSpPr txBox="1"/>
          <p:nvPr/>
        </p:nvSpPr>
        <p:spPr>
          <a:xfrm>
            <a:off x="6404345" y="1083980"/>
            <a:ext cx="1125628" cy="369332"/>
          </a:xfrm>
          <a:prstGeom prst="rect">
            <a:avLst/>
          </a:prstGeom>
          <a:noFill/>
        </p:spPr>
        <p:txBody>
          <a:bodyPr wrap="none" rtlCol="0">
            <a:spAutoFit/>
          </a:bodyPr>
          <a:lstStyle/>
          <a:p>
            <a:pPr algn="ctr"/>
            <a:r>
              <a:rPr lang="en-US" dirty="0" smtClean="0">
                <a:solidFill>
                  <a:schemeClr val="bg1"/>
                </a:solidFill>
              </a:rPr>
              <a:t>Load Data</a:t>
            </a:r>
          </a:p>
        </p:txBody>
      </p:sp>
      <p:sp>
        <p:nvSpPr>
          <p:cNvPr id="14" name="TextBox 13"/>
          <p:cNvSpPr txBox="1"/>
          <p:nvPr/>
        </p:nvSpPr>
        <p:spPr>
          <a:xfrm>
            <a:off x="3222430" y="1395052"/>
            <a:ext cx="1559209" cy="369332"/>
          </a:xfrm>
          <a:prstGeom prst="rect">
            <a:avLst/>
          </a:prstGeom>
          <a:noFill/>
        </p:spPr>
        <p:txBody>
          <a:bodyPr wrap="none" rtlCol="0">
            <a:spAutoFit/>
          </a:bodyPr>
          <a:lstStyle/>
          <a:p>
            <a:pPr algn="ctr"/>
            <a:r>
              <a:rPr lang="en-US" dirty="0" smtClean="0"/>
              <a:t>Error 404 Page</a:t>
            </a:r>
            <a:endParaRPr lang="en-US" dirty="0"/>
          </a:p>
        </p:txBody>
      </p:sp>
      <p:sp>
        <p:nvSpPr>
          <p:cNvPr id="15" name="TextBox 14"/>
          <p:cNvSpPr txBox="1"/>
          <p:nvPr/>
        </p:nvSpPr>
        <p:spPr>
          <a:xfrm>
            <a:off x="6404345" y="3186662"/>
            <a:ext cx="1125629" cy="369332"/>
          </a:xfrm>
          <a:prstGeom prst="rect">
            <a:avLst/>
          </a:prstGeom>
          <a:noFill/>
        </p:spPr>
        <p:txBody>
          <a:bodyPr wrap="none" rtlCol="0">
            <a:spAutoFit/>
          </a:bodyPr>
          <a:lstStyle/>
          <a:p>
            <a:pPr algn="ctr"/>
            <a:r>
              <a:rPr lang="en-US" dirty="0" smtClean="0">
                <a:solidFill>
                  <a:schemeClr val="bg1"/>
                </a:solidFill>
              </a:rPr>
              <a:t>Load Data</a:t>
            </a:r>
          </a:p>
        </p:txBody>
      </p:sp>
      <p:sp>
        <p:nvSpPr>
          <p:cNvPr id="16" name="TextBox 15"/>
          <p:cNvSpPr txBox="1"/>
          <p:nvPr/>
        </p:nvSpPr>
        <p:spPr>
          <a:xfrm>
            <a:off x="3222433" y="3572309"/>
            <a:ext cx="1559209" cy="369332"/>
          </a:xfrm>
          <a:prstGeom prst="rect">
            <a:avLst/>
          </a:prstGeom>
          <a:noFill/>
        </p:spPr>
        <p:txBody>
          <a:bodyPr wrap="none" rtlCol="0">
            <a:spAutoFit/>
          </a:bodyPr>
          <a:lstStyle/>
          <a:p>
            <a:pPr algn="ctr"/>
            <a:r>
              <a:rPr lang="en-US" dirty="0" smtClean="0"/>
              <a:t>Error 404 Page</a:t>
            </a:r>
            <a:endParaRPr lang="en-US" dirty="0"/>
          </a:p>
        </p:txBody>
      </p:sp>
      <p:sp>
        <p:nvSpPr>
          <p:cNvPr id="18" name="TextBox 17"/>
          <p:cNvSpPr txBox="1"/>
          <p:nvPr/>
        </p:nvSpPr>
        <p:spPr>
          <a:xfrm>
            <a:off x="6567181" y="4154545"/>
            <a:ext cx="799963" cy="369332"/>
          </a:xfrm>
          <a:prstGeom prst="rect">
            <a:avLst/>
          </a:prstGeom>
          <a:noFill/>
        </p:spPr>
        <p:txBody>
          <a:bodyPr wrap="none" rtlCol="0">
            <a:spAutoFit/>
          </a:bodyPr>
          <a:lstStyle/>
          <a:p>
            <a:pPr algn="ctr"/>
            <a:r>
              <a:rPr lang="en-US" dirty="0" smtClean="0">
                <a:solidFill>
                  <a:schemeClr val="bg1"/>
                </a:solidFill>
              </a:rPr>
              <a:t>Delete</a:t>
            </a:r>
            <a:endParaRPr lang="en-US" dirty="0">
              <a:solidFill>
                <a:schemeClr val="bg1"/>
              </a:solidFill>
            </a:endParaRPr>
          </a:p>
        </p:txBody>
      </p:sp>
      <p:sp>
        <p:nvSpPr>
          <p:cNvPr id="19" name="TextBox 18"/>
          <p:cNvSpPr txBox="1"/>
          <p:nvPr/>
        </p:nvSpPr>
        <p:spPr>
          <a:xfrm>
            <a:off x="2806514" y="4563044"/>
            <a:ext cx="2391039" cy="369332"/>
          </a:xfrm>
          <a:prstGeom prst="rect">
            <a:avLst/>
          </a:prstGeom>
          <a:noFill/>
        </p:spPr>
        <p:txBody>
          <a:bodyPr wrap="none" rtlCol="0">
            <a:spAutoFit/>
          </a:bodyPr>
          <a:lstStyle/>
          <a:p>
            <a:pPr algn="ctr"/>
            <a:r>
              <a:rPr lang="en-US" dirty="0" smtClean="0"/>
              <a:t>Redirect to success URL</a:t>
            </a:r>
            <a:endParaRPr lang="en-US" dirty="0"/>
          </a:p>
        </p:txBody>
      </p:sp>
      <p:sp>
        <p:nvSpPr>
          <p:cNvPr id="20" name="TextBox 19"/>
          <p:cNvSpPr txBox="1"/>
          <p:nvPr/>
        </p:nvSpPr>
        <p:spPr>
          <a:xfrm>
            <a:off x="3135449" y="4985767"/>
            <a:ext cx="1733168" cy="369332"/>
          </a:xfrm>
          <a:prstGeom prst="rect">
            <a:avLst/>
          </a:prstGeom>
          <a:noFill/>
        </p:spPr>
        <p:txBody>
          <a:bodyPr wrap="none" rtlCol="0">
            <a:spAutoFit/>
          </a:bodyPr>
          <a:lstStyle/>
          <a:p>
            <a:pPr algn="ctr"/>
            <a:r>
              <a:rPr lang="en-US" smtClean="0"/>
              <a:t>GET success URL</a:t>
            </a:r>
            <a:endParaRPr lang="en-US" dirty="0"/>
          </a:p>
        </p:txBody>
      </p:sp>
      <p:sp>
        <p:nvSpPr>
          <p:cNvPr id="21" name="TextBox 20"/>
          <p:cNvSpPr txBox="1"/>
          <p:nvPr/>
        </p:nvSpPr>
        <p:spPr>
          <a:xfrm>
            <a:off x="3078639" y="5653793"/>
            <a:ext cx="1846789" cy="369332"/>
          </a:xfrm>
          <a:prstGeom prst="rect">
            <a:avLst/>
          </a:prstGeom>
          <a:noFill/>
        </p:spPr>
        <p:txBody>
          <a:bodyPr wrap="none" rtlCol="0">
            <a:spAutoFit/>
          </a:bodyPr>
          <a:lstStyle/>
          <a:p>
            <a:pPr algn="ctr"/>
            <a:r>
              <a:rPr lang="en-US" dirty="0" smtClean="0"/>
              <a:t>Success page Yay!</a:t>
            </a:r>
            <a:endParaRPr lang="en-US" dirty="0"/>
          </a:p>
        </p:txBody>
      </p:sp>
      <p:sp>
        <p:nvSpPr>
          <p:cNvPr id="22" name="TextBox 21"/>
          <p:cNvSpPr txBox="1"/>
          <p:nvPr/>
        </p:nvSpPr>
        <p:spPr>
          <a:xfrm>
            <a:off x="6585740" y="1390166"/>
            <a:ext cx="762838" cy="369332"/>
          </a:xfrm>
          <a:prstGeom prst="rect">
            <a:avLst/>
          </a:prstGeom>
          <a:noFill/>
        </p:spPr>
        <p:txBody>
          <a:bodyPr wrap="none" rtlCol="0">
            <a:spAutoFit/>
          </a:bodyPr>
          <a:lstStyle/>
          <a:p>
            <a:pPr algn="ctr"/>
            <a:r>
              <a:rPr lang="en-US" dirty="0" smtClean="0">
                <a:solidFill>
                  <a:schemeClr val="bg1"/>
                </a:solidFill>
              </a:rPr>
              <a:t>Error?</a:t>
            </a:r>
            <a:endParaRPr lang="en-US" dirty="0">
              <a:solidFill>
                <a:schemeClr val="bg1"/>
              </a:solidFill>
            </a:endParaRPr>
          </a:p>
        </p:txBody>
      </p:sp>
      <p:sp>
        <p:nvSpPr>
          <p:cNvPr id="23" name="Rectangle 22"/>
          <p:cNvSpPr/>
          <p:nvPr/>
        </p:nvSpPr>
        <p:spPr>
          <a:xfrm>
            <a:off x="6585740" y="3571318"/>
            <a:ext cx="762837" cy="369332"/>
          </a:xfrm>
          <a:prstGeom prst="rect">
            <a:avLst/>
          </a:prstGeom>
        </p:spPr>
        <p:txBody>
          <a:bodyPr wrap="none">
            <a:spAutoFit/>
          </a:bodyPr>
          <a:lstStyle/>
          <a:p>
            <a:pPr algn="ctr"/>
            <a:r>
              <a:rPr lang="en-US" dirty="0">
                <a:solidFill>
                  <a:schemeClr val="bg1"/>
                </a:solidFill>
              </a:rPr>
              <a:t>Error?</a:t>
            </a:r>
          </a:p>
        </p:txBody>
      </p:sp>
      <p:cxnSp>
        <p:nvCxnSpPr>
          <p:cNvPr id="26" name="Elbow Connector 25"/>
          <p:cNvCxnSpPr>
            <a:stCxn id="6" idx="3"/>
            <a:endCxn id="13" idx="0"/>
          </p:cNvCxnSpPr>
          <p:nvPr/>
        </p:nvCxnSpPr>
        <p:spPr>
          <a:xfrm>
            <a:off x="4685842" y="885026"/>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1"/>
            <a:endCxn id="14" idx="3"/>
          </p:cNvCxnSpPr>
          <p:nvPr/>
        </p:nvCxnSpPr>
        <p:spPr>
          <a:xfrm rot="10800000" flipV="1">
            <a:off x="4781640" y="1574832"/>
            <a:ext cx="180410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model</a:t>
            </a:r>
            <a:endParaRPr lang="en-US"/>
          </a:p>
        </p:txBody>
      </p:sp>
      <p:cxnSp>
        <p:nvCxnSpPr>
          <p:cNvPr id="34" name="Straight Arrow Connector 33"/>
          <p:cNvCxnSpPr>
            <a:stCxn id="32" idx="2"/>
            <a:endCxn id="13" idx="3"/>
          </p:cNvCxnSpPr>
          <p:nvPr/>
        </p:nvCxnSpPr>
        <p:spPr>
          <a:xfrm flipH="1" flipV="1">
            <a:off x="7529973" y="1268646"/>
            <a:ext cx="1798238" cy="16793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2" idx="2"/>
            <a:endCxn id="8" idx="3"/>
          </p:cNvCxnSpPr>
          <p:nvPr/>
        </p:nvCxnSpPr>
        <p:spPr>
          <a:xfrm rot="5400000">
            <a:off x="5839237" y="903592"/>
            <a:ext cx="272016" cy="198382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1"/>
            <a:endCxn id="9" idx="0"/>
          </p:cNvCxnSpPr>
          <p:nvPr/>
        </p:nvCxnSpPr>
        <p:spPr>
          <a:xfrm rot="10800000" flipV="1">
            <a:off x="1733394" y="2031514"/>
            <a:ext cx="1287349"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378137" y="2008943"/>
            <a:ext cx="224266" cy="151375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454090"/>
            <a:ext cx="806631" cy="369332"/>
          </a:xfrm>
          <a:prstGeom prst="rect">
            <a:avLst/>
          </a:prstGeom>
          <a:noFill/>
        </p:spPr>
        <p:txBody>
          <a:bodyPr wrap="none" rtlCol="0">
            <a:spAutoFit/>
          </a:bodyPr>
          <a:lstStyle/>
          <a:p>
            <a:r>
              <a:rPr lang="en-US" dirty="0" smtClean="0"/>
              <a:t>Cancel</a:t>
            </a:r>
            <a:endParaRPr lang="en-US" dirty="0"/>
          </a:p>
        </p:txBody>
      </p:sp>
      <p:cxnSp>
        <p:nvCxnSpPr>
          <p:cNvPr id="46" name="Straight Arrow Connector 45"/>
          <p:cNvCxnSpPr>
            <a:stCxn id="8" idx="1"/>
            <a:endCxn id="44" idx="3"/>
          </p:cNvCxnSpPr>
          <p:nvPr/>
        </p:nvCxnSpPr>
        <p:spPr>
          <a:xfrm flipH="1" flipV="1">
            <a:off x="2222704" y="1638756"/>
            <a:ext cx="798038"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756921" y="2877954"/>
            <a:ext cx="2210239"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781642" y="3755983"/>
            <a:ext cx="1804098"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367144" y="2948033"/>
            <a:ext cx="1961067" cy="1391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4" y="4047566"/>
            <a:ext cx="213894" cy="64"/>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750988"/>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355099"/>
            <a:ext cx="1204497" cy="369332"/>
          </a:xfrm>
          <a:prstGeom prst="rect">
            <a:avLst/>
          </a:prstGeom>
          <a:noFill/>
        </p:spPr>
        <p:txBody>
          <a:bodyPr wrap="none" rtlCol="0">
            <a:spAutoFit/>
          </a:bodyPr>
          <a:lstStyle/>
          <a:p>
            <a:pPr algn="ctr"/>
            <a:r>
              <a:rPr lang="en-US" dirty="0" smtClean="0">
                <a:solidFill>
                  <a:schemeClr val="bg1"/>
                </a:solidFill>
              </a:rPr>
              <a:t>Make Page</a:t>
            </a:r>
            <a:endParaRPr lang="en-US" dirty="0">
              <a:solidFill>
                <a:schemeClr val="bg1"/>
              </a:solidFill>
            </a:endParaRPr>
          </a:p>
        </p:txBody>
      </p:sp>
      <p:cxnSp>
        <p:nvCxnSpPr>
          <p:cNvPr id="79" name="Elbow Connector 78"/>
          <p:cNvCxnSpPr>
            <a:stCxn id="19" idx="1"/>
            <a:endCxn id="20" idx="1"/>
          </p:cNvCxnSpPr>
          <p:nvPr/>
        </p:nvCxnSpPr>
        <p:spPr>
          <a:xfrm rot="10800000" flipH="1" flipV="1">
            <a:off x="2806513" y="4747709"/>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5170433"/>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78432" y="4771428"/>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a:off x="7367144" y="4339211"/>
            <a:ext cx="180567" cy="1200554"/>
          </a:xfrm>
          <a:prstGeom prst="curvedConnector3">
            <a:avLst>
              <a:gd name="adj1" fmla="val 22660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827535" y="4774404"/>
            <a:ext cx="1009956" cy="369332"/>
          </a:xfrm>
          <a:prstGeom prst="rect">
            <a:avLst/>
          </a:prstGeom>
          <a:solidFill>
            <a:schemeClr val="tx1"/>
          </a:solidFill>
          <a:ln>
            <a:solidFill>
              <a:srgbClr val="FF7F00"/>
            </a:solidFill>
          </a:ln>
        </p:spPr>
        <p:txBody>
          <a:bodyPr wrap="none" rtlCol="0">
            <a:spAutoFit/>
          </a:bodyPr>
          <a:lstStyle/>
          <a:p>
            <a:pPr algn="ctr"/>
            <a:r>
              <a:rPr lang="en-US" smtClean="0">
                <a:solidFill>
                  <a:schemeClr val="bg1"/>
                </a:solidFill>
              </a:rPr>
              <a:t>Message</a:t>
            </a:r>
            <a:endParaRPr lang="en-US" dirty="0">
              <a:solidFill>
                <a:schemeClr val="bg1"/>
              </a:solidFill>
            </a:endParaRPr>
          </a:p>
        </p:txBody>
      </p:sp>
      <p:cxnSp>
        <p:nvCxnSpPr>
          <p:cNvPr id="43" name="Straight Arrow Connector 42"/>
          <p:cNvCxnSpPr>
            <a:stCxn id="32" idx="2"/>
            <a:endCxn id="15" idx="3"/>
          </p:cNvCxnSpPr>
          <p:nvPr/>
        </p:nvCxnSpPr>
        <p:spPr>
          <a:xfrm flipH="1">
            <a:off x="7529974" y="2948033"/>
            <a:ext cx="1798237" cy="4232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2347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Django forms act as "glue"</a:t>
            </a:r>
            <a:endParaRPr lang="en-US" dirty="0"/>
          </a:p>
        </p:txBody>
      </p:sp>
      <p:sp>
        <p:nvSpPr>
          <p:cNvPr id="3" name="Content Placeholder 2"/>
          <p:cNvSpPr>
            <a:spLocks noGrp="1"/>
          </p:cNvSpPr>
          <p:nvPr>
            <p:ph idx="1"/>
          </p:nvPr>
        </p:nvSpPr>
        <p:spPr>
          <a:xfrm>
            <a:off x="838200" y="1825625"/>
            <a:ext cx="10515600" cy="3246438"/>
          </a:xfrm>
        </p:spPr>
        <p:txBody>
          <a:bodyPr/>
          <a:lstStyle/>
          <a:p>
            <a:r>
              <a:rPr lang="en-US" dirty="0" smtClean="0"/>
              <a:t>Generate the necessary HTML to send to the browser</a:t>
            </a:r>
          </a:p>
          <a:p>
            <a:pPr lvl="1"/>
            <a:r>
              <a:rPr lang="en-US" dirty="0" smtClean="0"/>
              <a:t>Allow for consistent look and feel across all the forms in an application</a:t>
            </a:r>
          </a:p>
          <a:p>
            <a:r>
              <a:rPr lang="en-US" dirty="0" smtClean="0"/>
              <a:t>Receive the POST data coming back from the browser</a:t>
            </a:r>
          </a:p>
          <a:p>
            <a:r>
              <a:rPr lang="en-US" dirty="0" smtClean="0"/>
              <a:t>Validate the incoming POST data and produce HTML for an error screen if necessary</a:t>
            </a:r>
          </a:p>
          <a:p>
            <a:r>
              <a:rPr lang="en-US" dirty="0" smtClean="0"/>
              <a:t>Move the data from the form into a model and then store it in the database automatically</a:t>
            </a:r>
          </a:p>
        </p:txBody>
      </p:sp>
      <p:sp>
        <p:nvSpPr>
          <p:cNvPr id="4" name="Rectangle 3"/>
          <p:cNvSpPr/>
          <p:nvPr/>
        </p:nvSpPr>
        <p:spPr>
          <a:xfrm>
            <a:off x="2205038" y="5369778"/>
            <a:ext cx="8305800" cy="369332"/>
          </a:xfrm>
          <a:prstGeom prst="rect">
            <a:avLst/>
          </a:prstGeom>
        </p:spPr>
        <p:txBody>
          <a:bodyPr wrap="square">
            <a:spAutoFit/>
          </a:bodyPr>
          <a:lstStyle/>
          <a:p>
            <a:r>
              <a:rPr lang="en-US" dirty="0">
                <a:solidFill>
                  <a:srgbClr val="FFFF00"/>
                </a:solidFill>
              </a:rPr>
              <a:t>https://</a:t>
            </a:r>
            <a:r>
              <a:rPr lang="en-US" dirty="0" err="1" smtClean="0">
                <a:solidFill>
                  <a:srgbClr val="FFFF00"/>
                </a:solidFill>
              </a:rPr>
              <a:t>docs.djangoproject.com</a:t>
            </a:r>
            <a:r>
              <a:rPr lang="en-US" dirty="0" smtClean="0">
                <a:solidFill>
                  <a:srgbClr val="FFFF00"/>
                </a:solidFill>
              </a:rPr>
              <a:t>/</a:t>
            </a:r>
            <a:r>
              <a:rPr lang="en-US" dirty="0" err="1" smtClean="0">
                <a:solidFill>
                  <a:srgbClr val="FFFF00"/>
                </a:solidFill>
              </a:rPr>
              <a:t>en</a:t>
            </a:r>
            <a:r>
              <a:rPr lang="en-US" dirty="0" smtClean="0">
                <a:solidFill>
                  <a:srgbClr val="FFFF00"/>
                </a:solidFill>
              </a:rPr>
              <a:t>/</a:t>
            </a:r>
            <a:r>
              <a:rPr lang="hr-HR" dirty="0" smtClean="0">
                <a:solidFill>
                  <a:srgbClr val="FFFF00"/>
                </a:solidFill>
              </a:rPr>
              <a:t>3.0</a:t>
            </a:r>
            <a:r>
              <a:rPr lang="en-US" dirty="0" smtClean="0">
                <a:solidFill>
                  <a:srgbClr val="FFFF00"/>
                </a:solidFill>
              </a:rPr>
              <a:t>/topics/forms</a:t>
            </a:r>
            <a:r>
              <a:rPr lang="en-US" dirty="0">
                <a:solidFill>
                  <a:srgbClr val="FFFF00"/>
                </a:solidFill>
              </a:rPr>
              <a:t>/#</a:t>
            </a:r>
            <a:r>
              <a:rPr lang="en-US" dirty="0" err="1">
                <a:solidFill>
                  <a:srgbClr val="FFFF00"/>
                </a:solidFill>
              </a:rPr>
              <a:t>django</a:t>
            </a:r>
            <a:r>
              <a:rPr lang="en-US" dirty="0">
                <a:solidFill>
                  <a:srgbClr val="FFFF00"/>
                </a:solidFill>
              </a:rPr>
              <a:t>-s-role-in-forms</a:t>
            </a:r>
          </a:p>
        </p:txBody>
      </p:sp>
    </p:spTree>
    <p:extLst>
      <p:ext uri="{BB962C8B-B14F-4D97-AF65-F5344CB8AC3E}">
        <p14:creationId xmlns:p14="http://schemas.microsoft.com/office/powerpoint/2010/main" val="1803327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2999</TotalTime>
  <Words>1623</Words>
  <Application>Microsoft Macintosh PowerPoint</Application>
  <PresentationFormat>Widescreen</PresentationFormat>
  <Paragraphs>344</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Calibri</vt:lpstr>
      <vt:lpstr>Calibri Light</vt:lpstr>
      <vt:lpstr>Courier</vt:lpstr>
      <vt:lpstr>Gill Sans</vt:lpstr>
      <vt:lpstr>Helvetica</vt:lpstr>
      <vt:lpstr>Menlo</vt:lpstr>
      <vt:lpstr>Menlo-Regular</vt:lpstr>
      <vt:lpstr>ＭＳ Ｐゴシック</vt:lpstr>
      <vt:lpstr>ヒラギノ角ゴ ProN W3</vt:lpstr>
      <vt:lpstr>Office Theme</vt:lpstr>
      <vt:lpstr>Forms in Django</vt:lpstr>
      <vt:lpstr>PowerPoint Presentation</vt:lpstr>
      <vt:lpstr>Django's role in forms  (DRY)</vt:lpstr>
      <vt:lpstr>It takes a lot of CSS to make forms pretty</vt:lpstr>
      <vt:lpstr>Form Handling Flow is Actually Complex</vt:lpstr>
      <vt:lpstr>Create Form Flow</vt:lpstr>
      <vt:lpstr>Edit Form Flow</vt:lpstr>
      <vt:lpstr>Delete Form Flow</vt:lpstr>
      <vt:lpstr>Django forms act as "glue"</vt:lpstr>
      <vt:lpstr>A simple form</vt:lpstr>
      <vt:lpstr>Dumping a form object</vt:lpstr>
      <vt:lpstr>A form in a template</vt:lpstr>
      <vt:lpstr>A form in a template</vt:lpstr>
      <vt:lpstr>Pulling existing data into a form</vt:lpstr>
      <vt:lpstr>Data Validation in FORMS</vt:lpstr>
      <vt:lpstr>Create Form Flow</vt:lpstr>
      <vt:lpstr>Form Data Errors</vt:lpstr>
      <vt:lpstr>Django form validation</vt:lpstr>
      <vt:lpstr>PowerPoint Presentation</vt:lpstr>
      <vt:lpstr>PowerPoint Presentation</vt:lpstr>
      <vt:lpstr>PowerPoint Presentation</vt:lpstr>
      <vt:lpstr>Summary</vt:lpstr>
      <vt:lpstr>Acknowledgements / Contributions</vt:lpstr>
      <vt:lpstr>Additional Source Information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203</cp:revision>
  <dcterms:created xsi:type="dcterms:W3CDTF">2019-01-19T02:12:54Z</dcterms:created>
  <dcterms:modified xsi:type="dcterms:W3CDTF">2020-02-14T16:49:40Z</dcterms:modified>
</cp:coreProperties>
</file>