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8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3" r:id="rId11"/>
    <p:sldId id="292" r:id="rId12"/>
    <p:sldId id="294" r:id="rId13"/>
    <p:sldId id="295" r:id="rId14"/>
    <p:sldId id="290" r:id="rId15"/>
    <p:sldId id="291" r:id="rId16"/>
    <p:sldId id="28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084429"/>
    <a:srgbClr val="FF7F00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5"/>
    <p:restoredTop sz="94586"/>
  </p:normalViewPr>
  <p:slideViewPr>
    <p:cSldViewPr snapToGrid="0" snapToObjects="1">
      <p:cViewPr varScale="1">
        <p:scale>
          <a:sx n="73" d="100"/>
          <a:sy n="73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hyperlink" Target="view-source:http://localhost:8000/accounts/login/?next=/authz/protec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xkcd.com/149/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Login and Logout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42" y="5253335"/>
            <a:ext cx="5618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/>
              <a:t>samples.dj4e.com/</a:t>
            </a:r>
            <a:r>
              <a:rPr lang="en-US" dirty="0" err="1"/>
              <a:t>authz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/csev/dj4e-samples/tree/master/</a:t>
            </a:r>
            <a:r>
              <a:rPr lang="en-US" dirty="0" err="1"/>
              <a:t>authz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9585" y="692225"/>
            <a:ext cx="846992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django.urls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reverse</a:t>
            </a:r>
          </a:p>
          <a:p>
            <a:endParaRPr lang="en-US" dirty="0" smtClean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  <a:endParaRPr lang="en-US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"Logout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'logout'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9585" y="3039268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8" t="17732" r="27647" b="41203"/>
          <a:stretch/>
        </p:blipFill>
        <p:spPr>
          <a:xfrm>
            <a:off x="4494467" y="3127193"/>
            <a:ext cx="7115542" cy="24119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2667" y="3827546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get the login and logout </a:t>
            </a:r>
            <a:r>
              <a:rPr lang="en-US" dirty="0" err="1" smtClean="0"/>
              <a:t>urls</a:t>
            </a:r>
            <a:r>
              <a:rPr lang="en-US" dirty="0" smtClean="0"/>
              <a:t> using reverse()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6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9584" y="1371006"/>
            <a:ext cx="10281139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20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2000" dirty="0" err="1">
                <a:solidFill>
                  <a:srgbClr val="C1651C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C814C9"/>
                </a:solidFill>
                <a:latin typeface="Menlo-Regular" charset="0"/>
              </a:rPr>
              <a:t> 'logout' </a:t>
            </a:r>
            <a:r>
              <a:rPr lang="en-US" sz="2000" dirty="0" smtClean="0">
                <a:solidFill>
                  <a:srgbClr val="C814C9"/>
                </a:solidFill>
                <a:latin typeface="Menlo-Regular" charset="0"/>
              </a:rPr>
              <a:t>%}</a:t>
            </a:r>
            <a:r>
              <a:rPr lang="en-US" sz="2000" dirty="0" smtClean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2000" dirty="0" smtClean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u="sng" dirty="0">
                <a:solidFill>
                  <a:srgbClr val="C814C9"/>
                </a:solidFill>
                <a:latin typeface="Menlo-Regular" charset="0"/>
              </a:rPr>
              <a:t>Logout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2000" u="sng" dirty="0" smtClean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u="sng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u="sng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u="sng" dirty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2000" u="sng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2000" u="sng" dirty="0" err="1">
                <a:solidFill>
                  <a:srgbClr val="C1651C"/>
                </a:solidFill>
                <a:latin typeface="Menlo-Regular" charset="0"/>
              </a:rPr>
              <a:t>url</a:t>
            </a:r>
            <a:r>
              <a:rPr lang="en-US" sz="2000" u="sng" dirty="0">
                <a:solidFill>
                  <a:srgbClr val="C814C9"/>
                </a:solidFill>
                <a:latin typeface="Menlo-Regular" charset="0"/>
              </a:rPr>
              <a:t> 'login' </a:t>
            </a:r>
            <a:r>
              <a:rPr lang="en-US" sz="2000" u="sng" dirty="0" smtClean="0">
                <a:solidFill>
                  <a:srgbClr val="C814C9"/>
                </a:solidFill>
                <a:latin typeface="Menlo-Regular" charset="0"/>
              </a:rPr>
              <a:t>%}</a:t>
            </a:r>
            <a:r>
              <a:rPr lang="en-US" sz="2000" u="sng" dirty="0" smtClean="0">
                <a:solidFill>
                  <a:srgbClr val="B42419"/>
                </a:solidFill>
                <a:latin typeface="Menlo-Regular" charset="0"/>
              </a:rPr>
              <a:t>"&gt;</a:t>
            </a:r>
            <a:r>
              <a:rPr lang="en-US" sz="2000" u="sng" dirty="0" smtClean="0">
                <a:solidFill>
                  <a:srgbClr val="C814C9"/>
                </a:solidFill>
                <a:latin typeface="Menlo-Regular" charset="0"/>
              </a:rPr>
              <a:t>Login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 smtClean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 smtClean="0">
                <a:solidFill>
                  <a:srgbClr val="2EAEBB"/>
                </a:solidFill>
                <a:latin typeface="Menlo-Regular" charset="0"/>
              </a:rPr>
              <a:t>&gt; </a:t>
            </a:r>
            <a:r>
              <a:rPr lang="en-US" sz="2000" u="sng" dirty="0" smtClean="0">
                <a:solidFill>
                  <a:schemeClr val="bg1"/>
                </a:solidFill>
                <a:latin typeface="Menlo-Regular" charset="0"/>
              </a:rPr>
              <a:t>if you like.</a:t>
            </a:r>
            <a:r>
              <a:rPr lang="en-US" sz="2000" u="sng" dirty="0" smtClean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9584" y="647761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base.html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08" y="2219569"/>
            <a:ext cx="6451600" cy="386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34744" y="325387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also get the login and logout </a:t>
            </a:r>
            <a:r>
              <a:rPr lang="en-US" dirty="0" err="1" smtClean="0"/>
              <a:t>urls</a:t>
            </a:r>
            <a:r>
              <a:rPr lang="en-US" dirty="0" smtClean="0"/>
              <a:t> using the </a:t>
            </a:r>
            <a:r>
              <a:rPr lang="en-US" dirty="0" err="1" smtClean="0"/>
              <a:t>url</a:t>
            </a:r>
            <a:r>
              <a:rPr lang="en-US" dirty="0" smtClean="0"/>
              <a:t> template tag.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9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after </a:t>
            </a:r>
            <a:r>
              <a:rPr lang="en-US" dirty="0"/>
              <a:t>l</a:t>
            </a:r>
            <a:r>
              <a:rPr lang="en-US" dirty="0" smtClean="0"/>
              <a:t>ogin </a:t>
            </a:r>
            <a:r>
              <a:rPr lang="en-US" dirty="0"/>
              <a:t>s</a:t>
            </a:r>
            <a:r>
              <a:rPr lang="en-US" dirty="0" smtClean="0"/>
              <a:t>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590"/>
          </a:xfrm>
        </p:spPr>
        <p:txBody>
          <a:bodyPr/>
          <a:lstStyle/>
          <a:p>
            <a:r>
              <a:rPr lang="en-US" dirty="0" smtClean="0"/>
              <a:t>We want to transfer the user to a login page from many pages in our application and when they successfully log in, we want to bring them back to our page</a:t>
            </a:r>
          </a:p>
          <a:p>
            <a:r>
              <a:rPr lang="en-US" dirty="0" smtClean="0"/>
              <a:t>The "next=" parameter tells login or logout  where to redirect the user after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1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8677" y="899168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20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2000" dirty="0" err="1">
                <a:solidFill>
                  <a:srgbClr val="C1651C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C814C9"/>
                </a:solidFill>
                <a:latin typeface="Menlo-Regular" charset="0"/>
              </a:rPr>
              <a:t> 'login' %}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?next=</a:t>
            </a:r>
            <a:r>
              <a:rPr lang="en-US" sz="20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2000" dirty="0" err="1">
                <a:solidFill>
                  <a:srgbClr val="C1651C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C814C9"/>
                </a:solidFill>
                <a:latin typeface="Menlo-Regular" charset="0"/>
              </a:rPr>
              <a:t> '</a:t>
            </a:r>
            <a:r>
              <a:rPr lang="en-US" sz="2000" dirty="0" err="1">
                <a:solidFill>
                  <a:srgbClr val="C814C9"/>
                </a:solidFill>
                <a:latin typeface="Menlo-Regular" charset="0"/>
              </a:rPr>
              <a:t>authz:protect</a:t>
            </a:r>
            <a:r>
              <a:rPr lang="en-US" sz="2000" dirty="0">
                <a:solidFill>
                  <a:srgbClr val="C814C9"/>
                </a:solidFill>
                <a:latin typeface="Menlo-Regular" charset="0"/>
              </a:rPr>
              <a:t>' </a:t>
            </a:r>
            <a:r>
              <a:rPr lang="en-US" sz="2000" dirty="0" smtClean="0">
                <a:solidFill>
                  <a:srgbClr val="C814C9"/>
                </a:solidFill>
                <a:latin typeface="Menlo-Regular" charset="0"/>
              </a:rPr>
              <a:t>%}</a:t>
            </a:r>
            <a:r>
              <a:rPr lang="en-US" sz="2000" dirty="0" smtClean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2000" dirty="0" smtClean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 smtClean="0">
                <a:solidFill>
                  <a:srgbClr val="C814C9"/>
                </a:solidFill>
                <a:latin typeface="Menlo-Regular" charset="0"/>
              </a:rPr>
              <a:t>Login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u="sng" dirty="0">
                <a:solidFill>
                  <a:srgbClr val="000000"/>
                </a:solidFill>
                <a:latin typeface="Menlo-Regular" charset="0"/>
              </a:rPr>
              <a:t> if you like.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6112" y="2941959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base.html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8" y="2610761"/>
            <a:ext cx="5695739" cy="34084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8677" y="1841335"/>
            <a:ext cx="942116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&lt;p&gt;You can &lt;a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="</a:t>
            </a:r>
            <a:r>
              <a:rPr lang="en-US" u="sng" dirty="0">
                <a:solidFill>
                  <a:srgbClr val="0000E9"/>
                </a:solidFill>
                <a:latin typeface="Courier" charset="0"/>
                <a:hlinkClick r:id="rId3"/>
              </a:rPr>
              <a:t>/accounts/login/?next=/authz/protect</a:t>
            </a:r>
            <a:r>
              <a:rPr lang="en-US" u="sng" dirty="0">
                <a:solidFill>
                  <a:srgbClr val="000000"/>
                </a:solidFill>
                <a:latin typeface="Courier" charset="0"/>
                <a:hlinkClick r:id="rId3"/>
              </a:rPr>
              <a:t>"&gt;Login&lt;/</a:t>
            </a:r>
            <a:r>
              <a:rPr lang="en-US" u="sng" dirty="0" smtClean="0">
                <a:solidFill>
                  <a:srgbClr val="000000"/>
                </a:solidFill>
                <a:latin typeface="Courier" charset="0"/>
                <a:hlinkClick r:id="rId3"/>
              </a:rPr>
              <a:t>a&gt;</a:t>
            </a:r>
          </a:p>
          <a:p>
            <a:r>
              <a:rPr lang="en-US" u="sng" dirty="0" smtClean="0">
                <a:solidFill>
                  <a:srgbClr val="000000"/>
                </a:solidFill>
                <a:latin typeface="Courier" charset="0"/>
                <a:hlinkClick r:id="rId3"/>
              </a:rPr>
              <a:t>if </a:t>
            </a:r>
            <a:r>
              <a:rPr lang="en-US" u="sng" dirty="0">
                <a:solidFill>
                  <a:srgbClr val="000000"/>
                </a:solidFill>
                <a:latin typeface="Courier" charset="0"/>
                <a:hlinkClick r:id="rId3"/>
              </a:rPr>
              <a:t>you like.&lt;/p</a:t>
            </a:r>
            <a:r>
              <a:rPr lang="en-US" u="sng" dirty="0" smtClean="0">
                <a:solidFill>
                  <a:srgbClr val="000000"/>
                </a:solidFill>
                <a:latin typeface="Courier" charset="0"/>
                <a:hlinkClick r:id="rId3"/>
              </a:rPr>
              <a:t>&gt;</a:t>
            </a:r>
            <a:endParaRPr lang="en-US" u="sng" dirty="0">
              <a:solidFill>
                <a:srgbClr val="000000"/>
              </a:solidFill>
              <a:latin typeface="Courier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68302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 - Login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688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To allow us to control the look and feel of the login page we must provide a template called "registration/</a:t>
            </a:r>
            <a:r>
              <a:rPr lang="en-US" dirty="0" err="1" smtClean="0"/>
              <a:t>login.html</a:t>
            </a:r>
            <a:r>
              <a:rPr lang="en-US" dirty="0" smtClean="0"/>
              <a:t>"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Django describes what needs to be in this template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We can put this in any of our application templates folders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4666" y="5510369"/>
            <a:ext cx="10600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/default/#</a:t>
            </a:r>
            <a:r>
              <a:rPr lang="en-US" dirty="0" err="1"/>
              <a:t>django.contrib.auth.views.LoginView</a:t>
            </a:r>
            <a:endParaRPr lang="en-US" dirty="0"/>
          </a:p>
        </p:txBody>
      </p:sp>
      <p:pic>
        <p:nvPicPr>
          <p:cNvPr id="6" name="Picture 5" descr="This has a username and password field and a submit button." title="Screen shot of Django login p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0" y="1290001"/>
            <a:ext cx="6985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7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0207" y="1078666"/>
            <a:ext cx="7197341" cy="52937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n-US" sz="13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3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 Page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3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form.errors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Your username and password didn't match. Please try again.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endParaRPr lang="mr-IN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next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if </a:t>
            </a:r>
            <a:r>
              <a:rPr lang="en-US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Your account doesn't have access to this page. To proceed,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please login with an account that has access.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Please login to see this site.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endParaRPr lang="mr-IN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sz="13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form.as_p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3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-primary"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"hidden"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"next"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"{{ next }}"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3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3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 descr="This has a username and password field and a submit button." title="Screen shot of Django login pag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2"/>
          <a:stretch/>
        </p:blipFill>
        <p:spPr>
          <a:xfrm>
            <a:off x="8017548" y="1559401"/>
            <a:ext cx="3611541" cy="30239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0207" y="498319"/>
            <a:ext cx="7297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dj4e-samples/home/templates/registration/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login.html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7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 in </a:t>
            </a:r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9035" y="1668125"/>
            <a:ext cx="1029392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84429"/>
                </a:solidFill>
              </a:rPr>
              <a:t>Django </a:t>
            </a:r>
            <a:r>
              <a:rPr lang="en-US" sz="2000" dirty="0">
                <a:solidFill>
                  <a:srgbClr val="084429"/>
                </a:solidFill>
              </a:rPr>
              <a:t>comes with a user authentication system. It handles user accounts, groups, permissions and cookie-based user sessions</a:t>
            </a:r>
            <a:r>
              <a:rPr lang="en-US" sz="2000" dirty="0" smtClean="0">
                <a:solidFill>
                  <a:srgbClr val="084429"/>
                </a:solidFill>
              </a:rPr>
              <a:t>.  The authentication </a:t>
            </a:r>
            <a:r>
              <a:rPr lang="en-US" sz="2000" dirty="0">
                <a:solidFill>
                  <a:srgbClr val="084429"/>
                </a:solidFill>
              </a:rPr>
              <a:t>system consists of</a:t>
            </a:r>
            <a:r>
              <a:rPr lang="en-US" sz="2000" dirty="0" smtClean="0">
                <a:solidFill>
                  <a:srgbClr val="084429"/>
                </a:solidFill>
              </a:rPr>
              <a:t>:</a:t>
            </a:r>
          </a:p>
          <a:p>
            <a:endParaRPr lang="en-US" sz="2000" dirty="0">
              <a:solidFill>
                <a:srgbClr val="084429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Users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Permissions: Binary (yes/no) flags designating whether a user may perform a certain task.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Groups: A generic way of applying labels and permissions to more than one user.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configurable password hashing system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Forms and view tools for logging in users, or restricting content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pluggable backend </a:t>
            </a:r>
            <a:r>
              <a:rPr lang="en-US" sz="2000" dirty="0" smtClean="0">
                <a:solidFill>
                  <a:srgbClr val="084429"/>
                </a:solidFill>
              </a:rPr>
              <a:t>system</a:t>
            </a:r>
          </a:p>
          <a:p>
            <a:endParaRPr lang="en-US" sz="2000" dirty="0" smtClean="0">
              <a:solidFill>
                <a:srgbClr val="084429"/>
              </a:solidFill>
            </a:endParaRPr>
          </a:p>
          <a:p>
            <a:r>
              <a:rPr lang="en-US" sz="2000" dirty="0" smtClean="0">
                <a:solidFill>
                  <a:srgbClr val="084429"/>
                </a:solidFill>
              </a:rPr>
              <a:t>Authentication </a:t>
            </a:r>
            <a:r>
              <a:rPr lang="en-US" sz="2000" dirty="0">
                <a:solidFill>
                  <a:srgbClr val="084429"/>
                </a:solidFill>
              </a:rPr>
              <a:t>support is bundled as a Django </a:t>
            </a:r>
            <a:r>
              <a:rPr lang="en-US" sz="2000" b="1" dirty="0" err="1">
                <a:solidFill>
                  <a:srgbClr val="084429"/>
                </a:solidFill>
              </a:rPr>
              <a:t>contrib</a:t>
            </a:r>
            <a:r>
              <a:rPr lang="en-US" sz="2000" dirty="0">
                <a:solidFill>
                  <a:srgbClr val="084429"/>
                </a:solidFill>
              </a:rPr>
              <a:t> module in </a:t>
            </a:r>
            <a:r>
              <a:rPr lang="en-US" sz="2000" b="1" dirty="0" err="1">
                <a:solidFill>
                  <a:srgbClr val="084429"/>
                </a:solidFill>
              </a:rPr>
              <a:t>django.contrib.auth</a:t>
            </a:r>
            <a:r>
              <a:rPr lang="en-US" sz="2000" dirty="0">
                <a:solidFill>
                  <a:srgbClr val="084429"/>
                </a:solidFill>
              </a:rPr>
              <a:t>. By default, the required configuration is already included in </a:t>
            </a:r>
            <a:r>
              <a:rPr lang="en-US" sz="2000" b="1" dirty="0" err="1" smtClean="0">
                <a:solidFill>
                  <a:srgbClr val="084429"/>
                </a:solidFill>
              </a:rPr>
              <a:t>settings.py</a:t>
            </a:r>
            <a:r>
              <a:rPr lang="en-US" sz="2000" dirty="0">
                <a:solidFill>
                  <a:srgbClr val="084429"/>
                </a:solidFill>
              </a:rPr>
              <a:t>.</a:t>
            </a:r>
            <a:endParaRPr lang="en-US" sz="2000" dirty="0" smtClean="0">
              <a:solidFill>
                <a:srgbClr val="08442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9035" y="5716600"/>
            <a:ext cx="5119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0517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super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31090" cy="1436559"/>
          </a:xfrm>
        </p:spPr>
        <p:txBody>
          <a:bodyPr/>
          <a:lstStyle/>
          <a:p>
            <a:r>
              <a:rPr lang="en-US" dirty="0" smtClean="0"/>
              <a:t>We need to "bootstrap" our system and make a user that can log into the admin </a:t>
            </a:r>
            <a:r>
              <a:rPr lang="en-US" smtClean="0"/>
              <a:t>page and make more users</a:t>
            </a:r>
          </a:p>
        </p:txBody>
      </p:sp>
      <p:pic>
        <p:nvPicPr>
          <p:cNvPr id="1026" name="Picture 2" descr="[[ A man is sitting on a couch, talking to another man.  They are both stick figures. ]]&#10;First man:  Make me a sandwich.&#10;Second man:  What?  Make it yourself.&#10;First man:  Sudo make me a sandwich.&#10;Second man:  Okay" title="Comic about super users from https://xkcd.com/149/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99" y="1690688"/>
            <a:ext cx="34290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17125" y="4702718"/>
            <a:ext cx="2316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/149/</a:t>
            </a:r>
          </a:p>
        </p:txBody>
      </p:sp>
      <p:sp>
        <p:nvSpPr>
          <p:cNvPr id="5" name="Rectangle 4"/>
          <p:cNvSpPr/>
          <p:nvPr/>
        </p:nvSpPr>
        <p:spPr>
          <a:xfrm>
            <a:off x="993710" y="3661500"/>
            <a:ext cx="6775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Password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11777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Restarting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0718"/>
          </a:xfrm>
        </p:spPr>
        <p:txBody>
          <a:bodyPr/>
          <a:lstStyle/>
          <a:p>
            <a:r>
              <a:rPr lang="en-US" dirty="0" smtClean="0"/>
              <a:t>Sometimes you want to clear out and re-initialize your db.sqlite3 file</a:t>
            </a:r>
          </a:p>
          <a:p>
            <a:r>
              <a:rPr lang="en-US" dirty="0" smtClean="0"/>
              <a:t>The super users and users are stored in the database so when you remove it, you need to re-create the super users.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08210" y="3396343"/>
            <a:ext cx="67755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db.sqlite3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migrate</a:t>
            </a:r>
            <a:endParaRPr lang="en-US" dirty="0" smtClean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Password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73725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Users and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21424" cy="4351338"/>
          </a:xfrm>
        </p:spPr>
        <p:txBody>
          <a:bodyPr/>
          <a:lstStyle/>
          <a:p>
            <a:r>
              <a:rPr lang="en-US" dirty="0" smtClean="0"/>
              <a:t>Once you have a super user you can log into your application and create additional new users, associate them with groups, and give them permissions in the "/admin" user interface</a:t>
            </a:r>
          </a:p>
          <a:p>
            <a:r>
              <a:rPr lang="en-US" dirty="0" smtClean="0"/>
              <a:t>Many applications don</a:t>
            </a:r>
            <a:r>
              <a:rPr lang="mr-IN" dirty="0" smtClean="0"/>
              <a:t>’</a:t>
            </a:r>
            <a:r>
              <a:rPr lang="en-US" dirty="0" smtClean="0"/>
              <a:t>t need to use the groups or permissions features of Django</a:t>
            </a:r>
            <a:endParaRPr lang="en-US" dirty="0"/>
          </a:p>
        </p:txBody>
      </p:sp>
      <p:pic>
        <p:nvPicPr>
          <p:cNvPr id="4" name="Picture 3" descr="Django administration&#10;Welcome, dj4e-samples. View site / Change password / Log out &#10;Site administration&#10; Authentication and Authorization Groups Add | Change &#10;Users Add | Change&#10;" title="Screen shot of the Django admin interfa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24" y="1825625"/>
            <a:ext cx="6025852" cy="38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Users into Our Application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 are not "logging in"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session is a way of marking a browser  and storing data on the server which can be stored and retrieved across multiple request-response-cycles</a:t>
            </a:r>
          </a:p>
          <a:p>
            <a:r>
              <a:rPr lang="en-US" dirty="0" smtClean="0"/>
              <a:t>Sessions exist irrespective of whether or not the user is logged in</a:t>
            </a:r>
          </a:p>
          <a:p>
            <a:r>
              <a:rPr lang="en-US" dirty="0" smtClean="0"/>
              <a:t>When the user passes the login check, the server adds markers to the session identifying the user</a:t>
            </a:r>
          </a:p>
          <a:p>
            <a:r>
              <a:rPr lang="en-US" dirty="0" smtClean="0"/>
              <a:t>When the user logs out, that information in the session is removed</a:t>
            </a:r>
          </a:p>
          <a:p>
            <a:endParaRPr lang="en-US" dirty="0"/>
          </a:p>
          <a:p>
            <a:r>
              <a:rPr lang="en-US" dirty="0" smtClean="0"/>
              <a:t>Sessions are required to implement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3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Sessions, Users, Login, and 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214137"/>
          </a:xfrm>
        </p:spPr>
        <p:txBody>
          <a:bodyPr/>
          <a:lstStyle/>
          <a:p>
            <a:r>
              <a:rPr lang="en-US" dirty="0" smtClean="0"/>
              <a:t>Login functionality is built into Django and included in your </a:t>
            </a:r>
            <a:r>
              <a:rPr lang="en-US" b="1" dirty="0" err="1" smtClean="0"/>
              <a:t>settings.py</a:t>
            </a:r>
            <a:r>
              <a:rPr lang="en-US" dirty="0" smtClean="0"/>
              <a:t> by default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2653" y="3361786"/>
            <a:ext cx="50086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django.contrib.contenttypes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8394" y="2581950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dj4e-samples/dj4e-samples/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Sessions, Users, Login, and 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451589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add a path to the code that gives us login and logout </a:t>
            </a:r>
            <a:r>
              <a:rPr lang="en-US" dirty="0" err="1" smtClean="0"/>
              <a:t>urls</a:t>
            </a:r>
            <a:endParaRPr lang="en-US" dirty="0" smtClean="0"/>
          </a:p>
          <a:p>
            <a:r>
              <a:rPr lang="en-US" dirty="0" smtClean="0"/>
              <a:t>We can reverse lookup these </a:t>
            </a:r>
            <a:r>
              <a:rPr lang="en-US" dirty="0" err="1" smtClean="0"/>
              <a:t>urls</a:t>
            </a:r>
            <a:r>
              <a:rPr lang="en-US" dirty="0" smtClean="0"/>
              <a:t> using the 'login' and 'logout' view names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9166" y="3320614"/>
            <a:ext cx="85936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path('', include('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home.urls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')),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path('admin/',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admin.site.urls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path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('accounts/', include('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django.contrib.auth.urls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')),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8943" y="2983518"/>
            <a:ext cx="347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dj4e-samples/dj4e-samples/</a:t>
            </a:r>
            <a:r>
              <a:rPr lang="en-US" dirty="0" err="1" smtClean="0">
                <a:solidFill>
                  <a:srgbClr val="FFFF00"/>
                </a:solidFill>
              </a:rPr>
              <a:t>urls.py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5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974</TotalTime>
  <Words>986</Words>
  <Application>Microsoft Macintosh PowerPoint</Application>
  <PresentationFormat>Widescreen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Calibri</vt:lpstr>
      <vt:lpstr>Calibri Light</vt:lpstr>
      <vt:lpstr>Courier</vt:lpstr>
      <vt:lpstr>Gill Sans</vt:lpstr>
      <vt:lpstr>Helvetica</vt:lpstr>
      <vt:lpstr>Mangal</vt:lpstr>
      <vt:lpstr>Menlo-Regular</vt:lpstr>
      <vt:lpstr>ＭＳ Ｐゴシック</vt:lpstr>
      <vt:lpstr>ヒラギノ角ゴ ProN W3</vt:lpstr>
      <vt:lpstr>Arial</vt:lpstr>
      <vt:lpstr>Office Theme</vt:lpstr>
      <vt:lpstr>Login and Logout</vt:lpstr>
      <vt:lpstr>User authentication in Django</vt:lpstr>
      <vt:lpstr>Making the super user</vt:lpstr>
      <vt:lpstr>Restarting the database</vt:lpstr>
      <vt:lpstr>Additional Users and Permissions</vt:lpstr>
      <vt:lpstr>Logging Users into Our Application</vt:lpstr>
      <vt:lpstr>Sessions are not "logging in"</vt:lpstr>
      <vt:lpstr>Sessions, Users, Login, and Django</vt:lpstr>
      <vt:lpstr>Sessions, Users, Login, and Django</vt:lpstr>
      <vt:lpstr>PowerPoint Presentation</vt:lpstr>
      <vt:lpstr>PowerPoint Presentation</vt:lpstr>
      <vt:lpstr>Where to go after login success</vt:lpstr>
      <vt:lpstr>PowerPoint Presentation</vt:lpstr>
      <vt:lpstr>Look and Feel - Login Template</vt:lpstr>
      <vt:lpstr>PowerPoint Presentation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83</cp:revision>
  <dcterms:created xsi:type="dcterms:W3CDTF">2019-01-19T02:12:54Z</dcterms:created>
  <dcterms:modified xsi:type="dcterms:W3CDTF">2019-09-29T04:59:20Z</dcterms:modified>
</cp:coreProperties>
</file>