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8" r:id="rId2"/>
    <p:sldId id="312" r:id="rId3"/>
    <p:sldId id="324" r:id="rId4"/>
    <p:sldId id="327" r:id="rId5"/>
    <p:sldId id="328" r:id="rId6"/>
    <p:sldId id="329" r:id="rId7"/>
    <p:sldId id="330" r:id="rId8"/>
    <p:sldId id="315" r:id="rId9"/>
    <p:sldId id="316" r:id="rId10"/>
    <p:sldId id="326" r:id="rId11"/>
    <p:sldId id="325" r:id="rId12"/>
    <p:sldId id="323" r:id="rId13"/>
    <p:sldId id="310" r:id="rId14"/>
    <p:sldId id="308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7F00"/>
    <a:srgbClr val="0500FF"/>
    <a:srgbClr val="00FDFF"/>
    <a:srgbClr val="D7AC08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2"/>
    <p:restoredTop sz="94586"/>
  </p:normalViewPr>
  <p:slideViewPr>
    <p:cSldViewPr snapToGrid="0" snapToObjects="1">
      <p:cViewPr>
        <p:scale>
          <a:sx n="89" d="100"/>
          <a:sy n="89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63935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92124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79654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32857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9947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hape 797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2946" name="Shape 79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834880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hape 629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4994" name="Shape 630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07211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F2914534-DA52-1942-8083-5F7F59C495FB}" type="slidenum">
              <a:rPr lang="en-US" altLang="x-none" sz="1200"/>
              <a:pPr/>
              <a:t>12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149290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Data Modelling</a:t>
            </a:r>
            <a:br>
              <a:rPr lang="en-US" sz="8000" dirty="0" smtClean="0"/>
            </a:br>
            <a:r>
              <a:rPr lang="en-US" sz="8000" dirty="0" smtClean="0"/>
              <a:t>Many to Many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7602" y="728663"/>
            <a:ext cx="7220246" cy="403187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email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unique=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null=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6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self.email</a:t>
            </a:r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Course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unique=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members 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models.ManyToManyField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(Person,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through=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'Membership'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related_name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'courses</a:t>
            </a:r>
            <a:r>
              <a:rPr lang="en-US" sz="1600" b="1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6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self.title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90662" y="5362188"/>
            <a:ext cx="96510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/csev/dj4e-samples/blob/master/samples/many/</a:t>
            </a:r>
            <a:r>
              <a:rPr lang="en-US" dirty="0" err="1" smtClean="0"/>
              <a:t>models.py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/2.1/ref/models/fields/#choices</a:t>
            </a:r>
          </a:p>
        </p:txBody>
      </p:sp>
    </p:spTree>
    <p:extLst>
      <p:ext uri="{BB962C8B-B14F-4D97-AF65-F5344CB8AC3E}">
        <p14:creationId xmlns:p14="http://schemas.microsoft.com/office/powerpoint/2010/main" val="82477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6139" y="257175"/>
            <a:ext cx="9313768" cy="59093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Membership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person 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(Person,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course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(Course,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de-DE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created_at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auto_now_add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updated_at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de-DE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LEARNER =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de-DE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IA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GSI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INSTRUCTOR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ADMIN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MEMBER_CHOICES = (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LEARNER,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Learner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IA,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Instructional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Assistant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GSI,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'Grad Student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INSTRUCTOR,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ADMIN,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Administrator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role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choices=MEMBER_CHOICES,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default=LEARNER,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"Person "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self.person.id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 &lt;--&gt; Course "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self.course.id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19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1" name="Group 1"/>
          <p:cNvGrpSpPr>
            <a:grpSpLocks/>
          </p:cNvGrpSpPr>
          <p:nvPr/>
        </p:nvGrpSpPr>
        <p:grpSpPr bwMode="auto">
          <a:xfrm>
            <a:off x="2457451" y="599018"/>
            <a:ext cx="7277100" cy="5659967"/>
            <a:chOff x="1400175" y="214313"/>
            <a:chExt cx="6129338" cy="4848225"/>
          </a:xfrm>
        </p:grpSpPr>
        <p:pic>
          <p:nvPicPr>
            <p:cNvPr id="97282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378" name="TextBox 4"/>
            <p:cNvSpPr txBox="1">
              <a:spLocks noChangeArrowheads="1"/>
            </p:cNvSpPr>
            <p:nvPr/>
          </p:nvSpPr>
          <p:spPr bwMode="auto">
            <a:xfrm>
              <a:off x="2912771" y="4585693"/>
              <a:ext cx="1836560" cy="434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768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in the ORM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81157"/>
            <a:ext cx="938910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from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many.models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import Person, Course, Membership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p = Person(email='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ted@umich.edu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').save()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&gt;&gt;&gt;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c = Course(title='Woodcraft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').save()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&gt;&gt;&gt;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c.id</a:t>
            </a:r>
            <a:endParaRPr lang="en-US" dirty="0" smtClean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6</a:t>
            </a:r>
            <a:endParaRPr lang="en-US" dirty="0" smtClean="0"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c.members.values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 smtClean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[]&gt;</a:t>
            </a:r>
            <a:endParaRPr lang="mr-IN" dirty="0" smtClean="0"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&gt;&gt;&gt;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m = Membership(role=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Membership.INSTRUCTOR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, course=c, person=p)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FF7F00"/>
                </a:solidFill>
                <a:latin typeface="Menlo-Regular" charset="0"/>
              </a:rPr>
              <a:t>m.save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FF7F00"/>
                </a:solidFill>
                <a:latin typeface="Menlo-Regular" charset="0"/>
              </a:rPr>
              <a:t>m.id</a:t>
            </a:r>
            <a:endParaRPr lang="mr-IN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mr-IN" dirty="0">
                <a:latin typeface="Menlo-Regular" charset="0"/>
              </a:rPr>
              <a:t>15</a:t>
            </a: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m.course_id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6</a:t>
            </a:r>
            <a:endParaRPr lang="en-US" dirty="0"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c.members.values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[{'id': </a:t>
            </a:r>
            <a:r>
              <a:rPr lang="en-US" dirty="0" smtClean="0">
                <a:latin typeface="Menlo-Regular" charset="0"/>
              </a:rPr>
              <a:t>3, </a:t>
            </a:r>
            <a:r>
              <a:rPr lang="en-US" dirty="0">
                <a:latin typeface="Menlo-Regular" charset="0"/>
              </a:rPr>
              <a:t>'email': '</a:t>
            </a:r>
            <a:r>
              <a:rPr lang="en-US" dirty="0" err="1">
                <a:latin typeface="Menlo-Regular" charset="0"/>
              </a:rPr>
              <a:t>ted@umich.edu</a:t>
            </a:r>
            <a:r>
              <a:rPr lang="en-US" dirty="0">
                <a:latin typeface="Menlo-Regular" charset="0"/>
              </a:rPr>
              <a:t>', 'name': None</a:t>
            </a:r>
            <a:r>
              <a:rPr lang="en-US" dirty="0" smtClean="0">
                <a:latin typeface="Menlo-Regular" charset="0"/>
              </a:rPr>
              <a:t>}]&gt;</a:t>
            </a:r>
          </a:p>
          <a:p>
            <a:r>
              <a:rPr lang="mr-IN" dirty="0" smtClean="0">
                <a:latin typeface="Menlo-Regular" charset="0"/>
              </a:rPr>
              <a:t>&gt;&gt;&gt;</a:t>
            </a:r>
            <a:r>
              <a:rPr lang="en-US" dirty="0" smtClean="0">
                <a:latin typeface="Menlo-Regular" charset="0"/>
              </a:rPr>
              <a:t>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p.courses.values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 smtClean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[{'id': 6, 'title': 'Woodcraft'}]&gt;</a:t>
            </a:r>
            <a:endParaRPr lang="mr-IN" dirty="0">
              <a:latin typeface="Menlo-Regular" charset="0"/>
            </a:endParaRPr>
          </a:p>
        </p:txBody>
      </p:sp>
      <p:sp>
        <p:nvSpPr>
          <p:cNvPr id="4" name="Shape 651"/>
          <p:cNvSpPr/>
          <p:nvPr/>
        </p:nvSpPr>
        <p:spPr>
          <a:xfrm>
            <a:off x="7379074" y="4164598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Member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654"/>
          <p:cNvSpPr/>
          <p:nvPr/>
        </p:nvSpPr>
        <p:spPr>
          <a:xfrm>
            <a:off x="4343401" y="4184706"/>
            <a:ext cx="1492619" cy="694267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Shape 655"/>
          <p:cNvCxnSpPr/>
          <p:nvPr/>
        </p:nvCxnSpPr>
        <p:spPr>
          <a:xfrm>
            <a:off x="5836020" y="4531839"/>
            <a:ext cx="1543054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" name="Shape 656"/>
          <p:cNvSpPr/>
          <p:nvPr/>
        </p:nvSpPr>
        <p:spPr>
          <a:xfrm>
            <a:off x="5836020" y="4714481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656"/>
          <p:cNvSpPr/>
          <p:nvPr/>
        </p:nvSpPr>
        <p:spPr>
          <a:xfrm>
            <a:off x="6764990" y="4694373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651"/>
          <p:cNvSpPr/>
          <p:nvPr/>
        </p:nvSpPr>
        <p:spPr>
          <a:xfrm>
            <a:off x="10427334" y="4144490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hape 655"/>
          <p:cNvCxnSpPr/>
          <p:nvPr/>
        </p:nvCxnSpPr>
        <p:spPr>
          <a:xfrm>
            <a:off x="8884280" y="4511731"/>
            <a:ext cx="1543054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" name="Shape 656"/>
          <p:cNvSpPr/>
          <p:nvPr/>
        </p:nvSpPr>
        <p:spPr>
          <a:xfrm>
            <a:off x="8884280" y="4694373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656"/>
          <p:cNvSpPr/>
          <p:nvPr/>
        </p:nvSpPr>
        <p:spPr>
          <a:xfrm>
            <a:off x="9813250" y="4674265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993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Batch </a:t>
            </a:r>
            <a:r>
              <a:rPr lang="en-US" smtClean="0"/>
              <a:t>Loading from CSV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/csev/dj4e-samples/tree/master/samples/many</a:t>
            </a:r>
          </a:p>
        </p:txBody>
      </p:sp>
    </p:spTree>
    <p:extLst>
      <p:ext uri="{BB962C8B-B14F-4D97-AF65-F5344CB8AC3E}">
        <p14:creationId xmlns:p14="http://schemas.microsoft.com/office/powerpoint/2010/main" val="198212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1" name="Group 1"/>
          <p:cNvGrpSpPr>
            <a:grpSpLocks/>
          </p:cNvGrpSpPr>
          <p:nvPr/>
        </p:nvGrpSpPr>
        <p:grpSpPr bwMode="auto">
          <a:xfrm>
            <a:off x="2597152" y="592667"/>
            <a:ext cx="7054849" cy="5579534"/>
            <a:chOff x="1400175" y="214313"/>
            <a:chExt cx="6129338" cy="4848225"/>
          </a:xfrm>
        </p:grpSpPr>
        <p:pic>
          <p:nvPicPr>
            <p:cNvPr id="76802" name="Picture 3" descr="Untitl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874" name="TextBox 4"/>
            <p:cNvSpPr txBox="1">
              <a:spLocks noChangeArrowheads="1"/>
            </p:cNvSpPr>
            <p:nvPr/>
          </p:nvSpPr>
          <p:spPr bwMode="auto">
            <a:xfrm>
              <a:off x="2884104" y="4586177"/>
              <a:ext cx="1894418" cy="441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7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/>
          <p:nvPr/>
        </p:nvSpPr>
        <p:spPr>
          <a:xfrm>
            <a:off x="528638" y="1069973"/>
            <a:ext cx="2296933" cy="125889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67" name="Shape 667"/>
          <p:cNvCxnSpPr>
            <a:stCxn id="666" idx="3"/>
            <a:endCxn id="18" idx="1"/>
          </p:cNvCxnSpPr>
          <p:nvPr/>
        </p:nvCxnSpPr>
        <p:spPr>
          <a:xfrm>
            <a:off x="2825571" y="1699418"/>
            <a:ext cx="4176714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68" name="Shape 668"/>
          <p:cNvSpPr txBox="1"/>
          <p:nvPr/>
        </p:nvSpPr>
        <p:spPr>
          <a:xfrm>
            <a:off x="4037398" y="879473"/>
            <a:ext cx="19053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belongs-to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4881563" y="2919412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0" name="Shape 670"/>
          <p:cNvSpPr txBox="1"/>
          <p:nvPr/>
        </p:nvSpPr>
        <p:spPr>
          <a:xfrm>
            <a:off x="4881563" y="3519487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4881563" y="4090987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2" name="Shape 672"/>
          <p:cNvSpPr txBox="1"/>
          <p:nvPr/>
        </p:nvSpPr>
        <p:spPr>
          <a:xfrm>
            <a:off x="9805988" y="3200399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9805988" y="38004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9805988" y="43719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title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9805988" y="49550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" sz="3067" dirty="0" err="1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</a:t>
            </a: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79" name="Shape 679"/>
          <p:cNvCxnSpPr>
            <a:stCxn id="670" idx="3"/>
            <a:endCxn id="678" idx="1"/>
          </p:cNvCxnSpPr>
          <p:nvPr/>
        </p:nvCxnSpPr>
        <p:spPr>
          <a:xfrm>
            <a:off x="6691311" y="3805237"/>
            <a:ext cx="3114677" cy="1435563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8" name="Shape 666"/>
          <p:cNvSpPr txBox="1"/>
          <p:nvPr/>
        </p:nvSpPr>
        <p:spPr>
          <a:xfrm>
            <a:off x="7002285" y="1069973"/>
            <a:ext cx="3441878" cy="125889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Track</a:t>
            </a:r>
            <a:endParaRPr lang="en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7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434262" y="353081"/>
            <a:ext cx="3667125" cy="2326151"/>
            <a:chOff x="9091613" y="593261"/>
            <a:chExt cx="1809748" cy="2326151"/>
          </a:xfrm>
        </p:grpSpPr>
        <p:sp>
          <p:nvSpPr>
            <p:cNvPr id="672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Track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673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 smtClean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4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674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Immigrant Song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678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 err="1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album_id</a:t>
              </a:r>
              <a:r>
                <a:rPr lang="en-US" sz="3067" dirty="0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9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34262" y="4177381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Track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 smtClean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Tangerine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 err="1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album_id</a:t>
              </a:r>
              <a:r>
                <a:rPr lang="en-US" sz="3067" dirty="0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9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Led Zeppelin III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/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1011712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" name="Shape 679"/>
          <p:cNvCxnSpPr>
            <a:stCxn id="29" idx="3"/>
            <a:endCxn id="678" idx="1"/>
          </p:cNvCxnSpPr>
          <p:nvPr/>
        </p:nvCxnSpPr>
        <p:spPr>
          <a:xfrm flipV="1">
            <a:off x="5110162" y="2393482"/>
            <a:ext cx="2324100" cy="2812588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443037" y="1263606"/>
            <a:ext cx="4119563" cy="1325563"/>
          </a:xfrm>
        </p:spPr>
        <p:txBody>
          <a:bodyPr/>
          <a:lstStyle/>
          <a:p>
            <a:r>
              <a:rPr lang="en-US" dirty="0" smtClean="0"/>
              <a:t>One Album to Many Tracks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0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434262" y="353081"/>
            <a:ext cx="3667125" cy="2326151"/>
            <a:chOff x="9091613" y="593261"/>
            <a:chExt cx="1809748" cy="2326151"/>
          </a:xfrm>
        </p:grpSpPr>
        <p:sp>
          <p:nvSpPr>
            <p:cNvPr id="672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Track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673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 smtClean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4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674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Immigrant Song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678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 err="1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album_id</a:t>
              </a:r>
              <a:r>
                <a:rPr lang="en-US" sz="3067" dirty="0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9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34262" y="4177381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Track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 smtClean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Tangerine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 err="1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album_id</a:t>
              </a:r>
              <a:r>
                <a:rPr lang="en-US" sz="3067" dirty="0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9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Led Zeppelin III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/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1011712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" name="Shape 679"/>
          <p:cNvCxnSpPr>
            <a:stCxn id="29" idx="3"/>
            <a:endCxn id="678" idx="1"/>
          </p:cNvCxnSpPr>
          <p:nvPr/>
        </p:nvCxnSpPr>
        <p:spPr>
          <a:xfrm flipV="1">
            <a:off x="5110162" y="2393482"/>
            <a:ext cx="2324100" cy="2812588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3" name="Rectangle 12"/>
          <p:cNvSpPr/>
          <p:nvPr/>
        </p:nvSpPr>
        <p:spPr>
          <a:xfrm>
            <a:off x="180975" y="6318866"/>
            <a:ext cx="5047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SFDMyiUjoWU</a:t>
            </a:r>
            <a:endParaRPr lang="en-US" dirty="0"/>
          </a:p>
        </p:txBody>
      </p:sp>
      <p:sp>
        <p:nvSpPr>
          <p:cNvPr id="20" name="Shape 672"/>
          <p:cNvSpPr txBox="1"/>
          <p:nvPr/>
        </p:nvSpPr>
        <p:spPr>
          <a:xfrm>
            <a:off x="1452561" y="1758006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673"/>
          <p:cNvSpPr txBox="1"/>
          <p:nvPr/>
        </p:nvSpPr>
        <p:spPr>
          <a:xfrm>
            <a:off x="1452561" y="235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2003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674"/>
          <p:cNvSpPr txBox="1"/>
          <p:nvPr/>
        </p:nvSpPr>
        <p:spPr>
          <a:xfrm>
            <a:off x="1452561" y="29295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School of Rock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46006" y="1651544"/>
            <a:ext cx="947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????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8254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/>
        </p:nvSpPr>
        <p:spPr>
          <a:xfrm>
            <a:off x="7434262" y="353081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7434262" y="9531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7434262" y="15246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Immigrant Song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7434262" y="210773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album_id_01 2003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34262" y="3663018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Track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 smtClean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Tangerine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album_id_01 9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Led Zeppelin III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/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497349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" name="Shape 679"/>
          <p:cNvCxnSpPr>
            <a:stCxn id="29" idx="3"/>
            <a:endCxn id="31" idx="1"/>
          </p:cNvCxnSpPr>
          <p:nvPr/>
        </p:nvCxnSpPr>
        <p:spPr>
          <a:xfrm flipV="1">
            <a:off x="5110162" y="2960224"/>
            <a:ext cx="2319332" cy="2245846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3" name="Rectangle 12"/>
          <p:cNvSpPr/>
          <p:nvPr/>
        </p:nvSpPr>
        <p:spPr>
          <a:xfrm>
            <a:off x="180975" y="6318866"/>
            <a:ext cx="5047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SFDMyiUjoWU</a:t>
            </a:r>
            <a:endParaRPr lang="en-US" dirty="0"/>
          </a:p>
        </p:txBody>
      </p:sp>
      <p:sp>
        <p:nvSpPr>
          <p:cNvPr id="20" name="Shape 672"/>
          <p:cNvSpPr txBox="1"/>
          <p:nvPr/>
        </p:nvSpPr>
        <p:spPr>
          <a:xfrm>
            <a:off x="1452561" y="1758006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673"/>
          <p:cNvSpPr txBox="1"/>
          <p:nvPr/>
        </p:nvSpPr>
        <p:spPr>
          <a:xfrm>
            <a:off x="1452561" y="235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2003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674"/>
          <p:cNvSpPr txBox="1"/>
          <p:nvPr/>
        </p:nvSpPr>
        <p:spPr>
          <a:xfrm>
            <a:off x="1452561" y="29295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School of Rock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" name="Shape 678"/>
          <p:cNvSpPr txBox="1"/>
          <p:nvPr/>
        </p:nvSpPr>
        <p:spPr>
          <a:xfrm>
            <a:off x="7429494" y="2674474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album_id_02 9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" name="Shape 679"/>
          <p:cNvCxnSpPr>
            <a:stCxn id="21" idx="3"/>
            <a:endCxn id="678" idx="1"/>
          </p:cNvCxnSpPr>
          <p:nvPr/>
        </p:nvCxnSpPr>
        <p:spPr>
          <a:xfrm flipV="1">
            <a:off x="5119686" y="2393482"/>
            <a:ext cx="2314576" cy="25035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" name="Shape 678"/>
          <p:cNvSpPr txBox="1"/>
          <p:nvPr/>
        </p:nvSpPr>
        <p:spPr>
          <a:xfrm>
            <a:off x="7429494" y="596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5443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/>
        </p:nvSpPr>
        <p:spPr>
          <a:xfrm>
            <a:off x="7434262" y="353081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7434262" y="9531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7434262" y="15246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Immigrant Song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7434262" y="210773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album_id_01 2003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34262" y="3663018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Track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 smtClean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Tangerine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album_id_01 9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Led Zeppelin III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/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497349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" name="Shape 679"/>
          <p:cNvCxnSpPr>
            <a:stCxn id="29" idx="3"/>
            <a:endCxn id="31" idx="1"/>
          </p:cNvCxnSpPr>
          <p:nvPr/>
        </p:nvCxnSpPr>
        <p:spPr>
          <a:xfrm flipV="1">
            <a:off x="5110162" y="2960224"/>
            <a:ext cx="2319332" cy="2245846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3" name="Rectangle 12"/>
          <p:cNvSpPr/>
          <p:nvPr/>
        </p:nvSpPr>
        <p:spPr>
          <a:xfrm>
            <a:off x="180975" y="6318866"/>
            <a:ext cx="5047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SFDMyiUjoWU</a:t>
            </a:r>
            <a:endParaRPr lang="en-US" dirty="0"/>
          </a:p>
        </p:txBody>
      </p:sp>
      <p:sp>
        <p:nvSpPr>
          <p:cNvPr id="20" name="Shape 672"/>
          <p:cNvSpPr txBox="1"/>
          <p:nvPr/>
        </p:nvSpPr>
        <p:spPr>
          <a:xfrm>
            <a:off x="1452561" y="1758006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673"/>
          <p:cNvSpPr txBox="1"/>
          <p:nvPr/>
        </p:nvSpPr>
        <p:spPr>
          <a:xfrm>
            <a:off x="1452561" y="235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2003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674"/>
          <p:cNvSpPr txBox="1"/>
          <p:nvPr/>
        </p:nvSpPr>
        <p:spPr>
          <a:xfrm>
            <a:off x="1452561" y="29295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School of Rock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" name="Shape 678"/>
          <p:cNvSpPr txBox="1"/>
          <p:nvPr/>
        </p:nvSpPr>
        <p:spPr>
          <a:xfrm>
            <a:off x="7429494" y="2674474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album_id_02 9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" name="Shape 679"/>
          <p:cNvCxnSpPr>
            <a:stCxn id="21" idx="3"/>
            <a:endCxn id="678" idx="1"/>
          </p:cNvCxnSpPr>
          <p:nvPr/>
        </p:nvCxnSpPr>
        <p:spPr>
          <a:xfrm flipV="1">
            <a:off x="5119686" y="2393482"/>
            <a:ext cx="2314576" cy="25035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" name="Shape 678"/>
          <p:cNvSpPr txBox="1"/>
          <p:nvPr/>
        </p:nvSpPr>
        <p:spPr>
          <a:xfrm>
            <a:off x="7429494" y="596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Explosion 1 1"/>
          <p:cNvSpPr/>
          <p:nvPr/>
        </p:nvSpPr>
        <p:spPr>
          <a:xfrm>
            <a:off x="2243137" y="492739"/>
            <a:ext cx="7686675" cy="5445185"/>
          </a:xfrm>
          <a:prstGeom prst="irregularSeal1">
            <a:avLst/>
          </a:prstGeom>
          <a:solidFill>
            <a:srgbClr val="FF4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chemeClr val="tx1"/>
                </a:solidFill>
              </a:rPr>
              <a:t>NO!!!!!!!</a:t>
            </a:r>
          </a:p>
        </p:txBody>
      </p:sp>
    </p:spTree>
    <p:extLst>
      <p:ext uri="{BB962C8B-B14F-4D97-AF65-F5344CB8AC3E}">
        <p14:creationId xmlns:p14="http://schemas.microsoft.com/office/powerpoint/2010/main" val="122088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hape 794"/>
          <p:cNvSpPr>
            <a:spLocks noGrp="1"/>
          </p:cNvSpPr>
          <p:nvPr>
            <p:ph type="title"/>
          </p:nvPr>
        </p:nvSpPr>
        <p:spPr>
          <a:xfrm>
            <a:off x="865717" y="179917"/>
            <a:ext cx="10107083" cy="1725083"/>
          </a:xfrm>
        </p:spPr>
        <p:txBody>
          <a:bodyPr/>
          <a:lstStyle/>
          <a:p>
            <a:pPr>
              <a:buClr>
                <a:srgbClr val="00FF00"/>
              </a:buClr>
              <a:buSzPct val="25000"/>
            </a:pPr>
            <a:r>
              <a:rPr lang="en-US" altLang="x-none">
                <a:solidFill>
                  <a:srgbClr val="FFCC66"/>
                </a:solidFill>
                <a:latin typeface="Gill Sans Regular" charset="0"/>
                <a:sym typeface="Cabin" charset="0"/>
              </a:rPr>
              <a:t>Many to Many</a:t>
            </a:r>
          </a:p>
        </p:txBody>
      </p:sp>
      <p:sp>
        <p:nvSpPr>
          <p:cNvPr id="81922" name="Shape 795"/>
          <p:cNvSpPr>
            <a:spLocks noGrp="1"/>
          </p:cNvSpPr>
          <p:nvPr>
            <p:ph type="body" idx="1"/>
          </p:nvPr>
        </p:nvSpPr>
        <p:spPr>
          <a:xfrm>
            <a:off x="865718" y="1953685"/>
            <a:ext cx="5228167" cy="3812116"/>
          </a:xfrm>
        </p:spPr>
        <p:txBody>
          <a:bodyPr/>
          <a:lstStyle/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>
                <a:solidFill>
                  <a:srgbClr val="FFFFFF"/>
                </a:solidFill>
                <a:latin typeface="Gill Sans Regular" charset="0"/>
                <a:sym typeface="Cabin" charset="0"/>
              </a:rPr>
              <a:t>Sometimes we need to model a relationship that is many to many.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>
                <a:solidFill>
                  <a:srgbClr val="FFFFFF"/>
                </a:solidFill>
                <a:latin typeface="Gill Sans Regular" charset="0"/>
                <a:sym typeface="Cabin" charset="0"/>
              </a:rPr>
              <a:t>We need to add a </a:t>
            </a:r>
            <a:r>
              <a:rPr lang="en-US" altLang="en-US">
                <a:solidFill>
                  <a:srgbClr val="FFFFFF"/>
                </a:solidFill>
                <a:latin typeface="Gill Sans Regular" charset="0"/>
                <a:sym typeface="Cabin" charset="0"/>
              </a:rPr>
              <a:t>“</a:t>
            </a:r>
            <a:r>
              <a:rPr lang="en-US" altLang="x-none">
                <a:solidFill>
                  <a:srgbClr val="FFFFFF"/>
                </a:solidFill>
                <a:latin typeface="Gill Sans Regular" charset="0"/>
                <a:sym typeface="Cabin" charset="0"/>
              </a:rPr>
              <a:t>connection</a:t>
            </a:r>
            <a:r>
              <a:rPr lang="en-US" altLang="en-US">
                <a:solidFill>
                  <a:srgbClr val="FFFFFF"/>
                </a:solidFill>
                <a:latin typeface="Gill Sans Regular" charset="0"/>
                <a:sym typeface="Cabin" charset="0"/>
              </a:rPr>
              <a:t>”</a:t>
            </a:r>
            <a:r>
              <a:rPr lang="en-US" altLang="x-none">
                <a:solidFill>
                  <a:srgbClr val="FFFFFF"/>
                </a:solidFill>
                <a:latin typeface="Gill Sans Regular" charset="0"/>
                <a:sym typeface="Cabin" charset="0"/>
              </a:rPr>
              <a:t> table with two foreign keys.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>
                <a:solidFill>
                  <a:srgbClr val="FFFFFF"/>
                </a:solidFill>
                <a:latin typeface="Gill Sans Regular" charset="0"/>
                <a:sym typeface="Cabin" charset="0"/>
              </a:rPr>
              <a:t>There is usually no separate primary key.</a:t>
            </a:r>
          </a:p>
        </p:txBody>
      </p:sp>
      <p:pic>
        <p:nvPicPr>
          <p:cNvPr id="81923" name="Picture 1" descr="500px-CPT-Databases-ManytoMany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585" y="2120901"/>
            <a:ext cx="4762500" cy="10562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4" name="Picture 2" descr="Databases-ManyToManyWJuncti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1" y="3801534"/>
            <a:ext cx="5230284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4376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hape 626"/>
          <p:cNvSpPr txBox="1">
            <a:spLocks noChangeArrowheads="1"/>
          </p:cNvSpPr>
          <p:nvPr/>
        </p:nvSpPr>
        <p:spPr bwMode="auto">
          <a:xfrm>
            <a:off x="7969251" y="579967"/>
            <a:ext cx="2336800" cy="1763184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3970" name="Shape 607"/>
          <p:cNvSpPr txBox="1">
            <a:spLocks noChangeArrowheads="1"/>
          </p:cNvSpPr>
          <p:nvPr/>
        </p:nvSpPr>
        <p:spPr bwMode="auto">
          <a:xfrm>
            <a:off x="1845733" y="579967"/>
            <a:ext cx="1763184" cy="1428751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7043" name="Shape 606"/>
          <p:cNvSpPr txBox="1">
            <a:spLocks noChangeArrowheads="1"/>
          </p:cNvSpPr>
          <p:nvPr/>
        </p:nvSpPr>
        <p:spPr bwMode="auto">
          <a:xfrm>
            <a:off x="2131485" y="874185"/>
            <a:ext cx="1187449" cy="84878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Course</a:t>
            </a:r>
          </a:p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title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cxnSp>
        <p:nvCxnSpPr>
          <p:cNvPr id="83972" name="Shape 608"/>
          <p:cNvCxnSpPr>
            <a:cxnSpLocks noChangeShapeType="1"/>
          </p:cNvCxnSpPr>
          <p:nvPr/>
        </p:nvCxnSpPr>
        <p:spPr bwMode="auto">
          <a:xfrm rot="10800000" flipH="1">
            <a:off x="3716867" y="1068918"/>
            <a:ext cx="4199467" cy="10583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45" name="Shape 609"/>
          <p:cNvSpPr txBox="1">
            <a:spLocks noChangeArrowheads="1"/>
          </p:cNvSpPr>
          <p:nvPr/>
        </p:nvSpPr>
        <p:spPr bwMode="auto">
          <a:xfrm>
            <a:off x="4756151" y="313267"/>
            <a:ext cx="1905000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member-of</a:t>
            </a:r>
          </a:p>
        </p:txBody>
      </p:sp>
      <p:sp>
        <p:nvSpPr>
          <p:cNvPr id="87046" name="Shape 610"/>
          <p:cNvSpPr txBox="1">
            <a:spLocks noChangeArrowheads="1"/>
          </p:cNvSpPr>
          <p:nvPr/>
        </p:nvSpPr>
        <p:spPr bwMode="auto">
          <a:xfrm>
            <a:off x="5146144" y="2473337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Member</a:t>
            </a:r>
          </a:p>
        </p:txBody>
      </p:sp>
      <p:sp>
        <p:nvSpPr>
          <p:cNvPr id="87047" name="Shape 611"/>
          <p:cNvSpPr txBox="1">
            <a:spLocks noChangeArrowheads="1"/>
          </p:cNvSpPr>
          <p:nvPr/>
        </p:nvSpPr>
        <p:spPr bwMode="auto">
          <a:xfrm>
            <a:off x="5146144" y="36173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00FF"/>
                </a:solidFill>
                <a:latin typeface="Gill Sans Regular" charset="0"/>
                <a:sym typeface="Cabin" charset="0"/>
              </a:rPr>
              <a:t>person</a:t>
            </a:r>
            <a:endParaRPr lang="en-US" altLang="en-US" sz="3000" dirty="0">
              <a:solidFill>
                <a:srgbClr val="FF0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8" name="Shape 612"/>
          <p:cNvSpPr txBox="1">
            <a:spLocks noChangeArrowheads="1"/>
          </p:cNvSpPr>
          <p:nvPr/>
        </p:nvSpPr>
        <p:spPr bwMode="auto">
          <a:xfrm>
            <a:off x="5146144" y="41888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00FF"/>
                </a:solidFill>
                <a:latin typeface="Gill Sans Regular" charset="0"/>
                <a:sym typeface="Cabin" charset="0"/>
              </a:rPr>
              <a:t>course</a:t>
            </a:r>
            <a:endParaRPr lang="en-US" altLang="en-US" sz="3000" dirty="0">
              <a:solidFill>
                <a:srgbClr val="FF0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9" name="Shape 613"/>
          <p:cNvSpPr txBox="1">
            <a:spLocks noChangeArrowheads="1"/>
          </p:cNvSpPr>
          <p:nvPr/>
        </p:nvSpPr>
        <p:spPr bwMode="auto">
          <a:xfrm>
            <a:off x="9649884" y="2702985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0000"/>
                </a:solidFill>
                <a:latin typeface="Gill Sans Regular" charset="0"/>
                <a:sym typeface="Cabin" charset="0"/>
              </a:rPr>
              <a:t>Person</a:t>
            </a:r>
            <a:endParaRPr lang="en-US" altLang="en-US" sz="3000" dirty="0">
              <a:solidFill>
                <a:srgbClr val="0000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50" name="Shape 614"/>
          <p:cNvSpPr txBox="1">
            <a:spLocks noChangeArrowheads="1"/>
          </p:cNvSpPr>
          <p:nvPr/>
        </p:nvSpPr>
        <p:spPr bwMode="auto">
          <a:xfrm>
            <a:off x="9649884" y="33020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51" name="Shape 615"/>
          <p:cNvSpPr txBox="1">
            <a:spLocks noChangeArrowheads="1"/>
          </p:cNvSpPr>
          <p:nvPr/>
        </p:nvSpPr>
        <p:spPr bwMode="auto">
          <a:xfrm>
            <a:off x="9649884" y="38735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FF00"/>
                </a:solidFill>
                <a:latin typeface="Gill Sans Regular" charset="0"/>
                <a:sym typeface="Cabin" charset="0"/>
              </a:rPr>
              <a:t>email</a:t>
            </a:r>
            <a:endParaRPr lang="en-US" altLang="en-US" sz="3000" dirty="0">
              <a:solidFill>
                <a:srgbClr val="00FF00"/>
              </a:solidFill>
              <a:latin typeface="Gill Sans Regular" charset="0"/>
              <a:sym typeface="Cabin" charset="0"/>
            </a:endParaRPr>
          </a:p>
        </p:txBody>
      </p:sp>
      <p:cxnSp>
        <p:nvCxnSpPr>
          <p:cNvPr id="83980" name="Shape 620"/>
          <p:cNvCxnSpPr>
            <a:cxnSpLocks noChangeShapeType="1"/>
          </p:cNvCxnSpPr>
          <p:nvPr/>
        </p:nvCxnSpPr>
        <p:spPr bwMode="auto">
          <a:xfrm>
            <a:off x="2762251" y="3833285"/>
            <a:ext cx="2317749" cy="611716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3" name="Shape 622"/>
          <p:cNvSpPr txBox="1">
            <a:spLocks noChangeArrowheads="1"/>
          </p:cNvSpPr>
          <p:nvPr/>
        </p:nvSpPr>
        <p:spPr bwMode="auto">
          <a:xfrm>
            <a:off x="8422217" y="651933"/>
            <a:ext cx="1344083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Person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sp>
        <p:nvSpPr>
          <p:cNvPr id="87054" name="Shape 627"/>
          <p:cNvSpPr txBox="1">
            <a:spLocks noChangeArrowheads="1"/>
          </p:cNvSpPr>
          <p:nvPr/>
        </p:nvSpPr>
        <p:spPr bwMode="auto">
          <a:xfrm>
            <a:off x="8605308" y="1660525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name</a:t>
            </a:r>
          </a:p>
        </p:txBody>
      </p:sp>
      <p:sp>
        <p:nvSpPr>
          <p:cNvPr id="87055" name="TextBox 1"/>
          <p:cNvSpPr txBox="1">
            <a:spLocks noChangeArrowheads="1"/>
          </p:cNvSpPr>
          <p:nvPr/>
        </p:nvSpPr>
        <p:spPr bwMode="auto">
          <a:xfrm>
            <a:off x="7191276" y="4089400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6" name="TextBox 24"/>
          <p:cNvSpPr txBox="1">
            <a:spLocks noChangeArrowheads="1"/>
          </p:cNvSpPr>
          <p:nvPr/>
        </p:nvSpPr>
        <p:spPr bwMode="auto">
          <a:xfrm>
            <a:off x="8727064" y="3987800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58" name="TextBox 28"/>
          <p:cNvSpPr txBox="1">
            <a:spLocks noChangeArrowheads="1"/>
          </p:cNvSpPr>
          <p:nvPr/>
        </p:nvSpPr>
        <p:spPr bwMode="auto">
          <a:xfrm>
            <a:off x="7064276" y="12975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9" name="TextBox 29"/>
          <p:cNvSpPr txBox="1">
            <a:spLocks noChangeArrowheads="1"/>
          </p:cNvSpPr>
          <p:nvPr/>
        </p:nvSpPr>
        <p:spPr bwMode="auto">
          <a:xfrm>
            <a:off x="3792968" y="13356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0" name="Shape 613"/>
          <p:cNvSpPr txBox="1">
            <a:spLocks noChangeArrowheads="1"/>
          </p:cNvSpPr>
          <p:nvPr/>
        </p:nvSpPr>
        <p:spPr bwMode="auto">
          <a:xfrm>
            <a:off x="850901" y="2948518"/>
            <a:ext cx="1809751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Course</a:t>
            </a:r>
          </a:p>
        </p:txBody>
      </p:sp>
      <p:sp>
        <p:nvSpPr>
          <p:cNvPr id="87061" name="Shape 614"/>
          <p:cNvSpPr txBox="1">
            <a:spLocks noChangeArrowheads="1"/>
          </p:cNvSpPr>
          <p:nvPr/>
        </p:nvSpPr>
        <p:spPr bwMode="auto">
          <a:xfrm>
            <a:off x="850901" y="35475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62" name="Shape 615"/>
          <p:cNvSpPr txBox="1">
            <a:spLocks noChangeArrowheads="1"/>
          </p:cNvSpPr>
          <p:nvPr/>
        </p:nvSpPr>
        <p:spPr bwMode="auto">
          <a:xfrm>
            <a:off x="850901" y="41190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FF00"/>
                </a:solidFill>
                <a:latin typeface="Gill Sans Regular" charset="0"/>
                <a:sym typeface="Cabin" charset="0"/>
              </a:rPr>
              <a:t>title</a:t>
            </a:r>
            <a:endParaRPr lang="en-US" altLang="en-US" sz="3000" dirty="0">
              <a:solidFill>
                <a:srgbClr val="00FF00"/>
              </a:solidFill>
              <a:latin typeface="Gill Sans Regular" charset="0"/>
              <a:sym typeface="Cabin" charset="0"/>
            </a:endParaRPr>
          </a:p>
        </p:txBody>
      </p:sp>
      <p:cxnSp>
        <p:nvCxnSpPr>
          <p:cNvPr id="83990" name="Shape 620"/>
          <p:cNvCxnSpPr>
            <a:cxnSpLocks noChangeShapeType="1"/>
            <a:stCxn id="87050" idx="1"/>
          </p:cNvCxnSpPr>
          <p:nvPr/>
        </p:nvCxnSpPr>
        <p:spPr bwMode="auto">
          <a:xfrm flipH="1">
            <a:off x="7112001" y="3587752"/>
            <a:ext cx="2537884" cy="247649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64" name="TextBox 39"/>
          <p:cNvSpPr txBox="1">
            <a:spLocks noChangeArrowheads="1"/>
          </p:cNvSpPr>
          <p:nvPr/>
        </p:nvSpPr>
        <p:spPr bwMode="auto">
          <a:xfrm>
            <a:off x="2781348" y="4212167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65" name="TextBox 41"/>
          <p:cNvSpPr txBox="1">
            <a:spLocks noChangeArrowheads="1"/>
          </p:cNvSpPr>
          <p:nvPr/>
        </p:nvSpPr>
        <p:spPr bwMode="auto">
          <a:xfrm>
            <a:off x="4193019" y="3541184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6" name="Shape 612"/>
          <p:cNvSpPr txBox="1">
            <a:spLocks noChangeArrowheads="1"/>
          </p:cNvSpPr>
          <p:nvPr/>
        </p:nvSpPr>
        <p:spPr bwMode="auto">
          <a:xfrm>
            <a:off x="5146143" y="4787901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chemeClr val="tx1"/>
                </a:solidFill>
                <a:latin typeface="Gill Sans Regular" charset="0"/>
                <a:sym typeface="Cabin" charset="0"/>
              </a:rPr>
              <a:t>role</a:t>
            </a:r>
          </a:p>
        </p:txBody>
      </p:sp>
      <p:sp>
        <p:nvSpPr>
          <p:cNvPr id="83996" name="Rectangle 2"/>
          <p:cNvSpPr>
            <a:spLocks noChangeArrowheads="1"/>
          </p:cNvSpPr>
          <p:nvPr/>
        </p:nvSpPr>
        <p:spPr bwMode="auto">
          <a:xfrm>
            <a:off x="2318745" y="6172200"/>
            <a:ext cx="6568144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133">
                <a:solidFill>
                  <a:srgbClr val="FFFF00"/>
                </a:solidFill>
              </a:rPr>
              <a:t>https://en.wikipedia.org/wiki/Many-to-many_(data_model)</a:t>
            </a:r>
          </a:p>
        </p:txBody>
      </p:sp>
      <p:sp>
        <p:nvSpPr>
          <p:cNvPr id="28" name="Shape 627"/>
          <p:cNvSpPr txBox="1">
            <a:spLocks noChangeArrowheads="1"/>
          </p:cNvSpPr>
          <p:nvPr/>
        </p:nvSpPr>
        <p:spPr bwMode="auto">
          <a:xfrm>
            <a:off x="8599970" y="1227667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email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sp>
        <p:nvSpPr>
          <p:cNvPr id="29" name="Shape 615"/>
          <p:cNvSpPr txBox="1">
            <a:spLocks noChangeArrowheads="1"/>
          </p:cNvSpPr>
          <p:nvPr/>
        </p:nvSpPr>
        <p:spPr bwMode="auto">
          <a:xfrm>
            <a:off x="9645119" y="444024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chemeClr val="tx1"/>
                </a:solidFill>
                <a:latin typeface="Gill Sans Regular" charset="0"/>
                <a:sym typeface="Cabin" charset="0"/>
              </a:rPr>
              <a:t>name</a:t>
            </a:r>
            <a:endParaRPr lang="en-US" altLang="en-US" sz="3000" dirty="0">
              <a:solidFill>
                <a:schemeClr val="tx1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0" name="Shape 611"/>
          <p:cNvSpPr txBox="1">
            <a:spLocks noChangeArrowheads="1"/>
          </p:cNvSpPr>
          <p:nvPr/>
        </p:nvSpPr>
        <p:spPr bwMode="auto">
          <a:xfrm>
            <a:off x="5142442" y="3041113"/>
            <a:ext cx="1817153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1" name="Shape 615"/>
          <p:cNvSpPr txBox="1">
            <a:spLocks noChangeArrowheads="1"/>
          </p:cNvSpPr>
          <p:nvPr/>
        </p:nvSpPr>
        <p:spPr bwMode="auto">
          <a:xfrm>
            <a:off x="860424" y="4687888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 smtClean="0">
                <a:solidFill>
                  <a:srgbClr val="FF40FF"/>
                </a:solidFill>
                <a:latin typeface="Gill Sans Regular" charset="0"/>
                <a:sym typeface="Cabin" charset="0"/>
              </a:rPr>
              <a:t>members</a:t>
            </a:r>
            <a:endParaRPr lang="en-US" altLang="en-US" sz="2400" i="1" dirty="0">
              <a:solidFill>
                <a:srgbClr val="FF4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2" name="Shape 615"/>
          <p:cNvSpPr txBox="1">
            <a:spLocks noChangeArrowheads="1"/>
          </p:cNvSpPr>
          <p:nvPr/>
        </p:nvSpPr>
        <p:spPr bwMode="auto">
          <a:xfrm>
            <a:off x="9645117" y="5008562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 smtClean="0">
                <a:solidFill>
                  <a:srgbClr val="FF40FF"/>
                </a:solidFill>
                <a:latin typeface="Gill Sans Regular" charset="0"/>
                <a:sym typeface="Cabin" charset="0"/>
              </a:rPr>
              <a:t>courses</a:t>
            </a:r>
            <a:endParaRPr lang="en-US" altLang="en-US" sz="2400" i="1" dirty="0">
              <a:solidFill>
                <a:srgbClr val="FF40FF"/>
              </a:solidFill>
              <a:latin typeface="Gill Sans Regular" charset="0"/>
              <a:sym typeface="Cab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9785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761</TotalTime>
  <Words>605</Words>
  <Application>Microsoft Macintosh PowerPoint</Application>
  <PresentationFormat>Widescreen</PresentationFormat>
  <Paragraphs>217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Cabin</vt:lpstr>
      <vt:lpstr>Calibri</vt:lpstr>
      <vt:lpstr>Calibri Light</vt:lpstr>
      <vt:lpstr>Courier</vt:lpstr>
      <vt:lpstr>Gill Sans</vt:lpstr>
      <vt:lpstr>Gill Sans Regular</vt:lpstr>
      <vt:lpstr>Helvetica</vt:lpstr>
      <vt:lpstr>Mangal</vt:lpstr>
      <vt:lpstr>Menlo-Regular</vt:lpstr>
      <vt:lpstr>ＭＳ Ｐゴシック</vt:lpstr>
      <vt:lpstr>Wingdings</vt:lpstr>
      <vt:lpstr>ヒラギノ角ゴ ProN W3</vt:lpstr>
      <vt:lpstr>Arial</vt:lpstr>
      <vt:lpstr>Office Theme</vt:lpstr>
      <vt:lpstr>Data Modelling Many to Many</vt:lpstr>
      <vt:lpstr>PowerPoint Presentation</vt:lpstr>
      <vt:lpstr>PowerPoint Presentation</vt:lpstr>
      <vt:lpstr>One Album to Many Tracks </vt:lpstr>
      <vt:lpstr>PowerPoint Presentation</vt:lpstr>
      <vt:lpstr>PowerPoint Presentation</vt:lpstr>
      <vt:lpstr>PowerPoint Presentation</vt:lpstr>
      <vt:lpstr>Many to Many</vt:lpstr>
      <vt:lpstr>PowerPoint Presentation</vt:lpstr>
      <vt:lpstr>PowerPoint Presentation</vt:lpstr>
      <vt:lpstr>PowerPoint Presentation</vt:lpstr>
      <vt:lpstr>PowerPoint Presentation</vt:lpstr>
      <vt:lpstr>Many-To-Many in the ORM</vt:lpstr>
      <vt:lpstr>Demo Batch Loading from CSV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66</cp:revision>
  <dcterms:created xsi:type="dcterms:W3CDTF">2019-01-19T02:12:54Z</dcterms:created>
  <dcterms:modified xsi:type="dcterms:W3CDTF">2019-03-18T22:19:43Z</dcterms:modified>
</cp:coreProperties>
</file>