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1" r:id="rId3"/>
    <p:sldId id="259" r:id="rId4"/>
    <p:sldId id="260" r:id="rId5"/>
    <p:sldId id="262" r:id="rId6"/>
    <p:sldId id="258" r:id="rId7"/>
    <p:sldId id="257" r:id="rId8"/>
    <p:sldId id="263" r:id="rId9"/>
    <p:sldId id="264" r:id="rId10"/>
    <p:sldId id="266" r:id="rId11"/>
    <p:sldId id="269" r:id="rId12"/>
    <p:sldId id="270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2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45596-9E8A-1341-85F9-3131B49433D0}" type="datetimeFigureOut">
              <a:rPr lang="en-US" smtClean="0"/>
              <a:t>1/18/19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F8876-38A3-154F-8490-DACA9875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426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67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CA8BA-03F0-8A40-9C15-559693455F49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82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Structure of a Django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19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62246" y="278098"/>
            <a:ext cx="6074294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6329" y="278098"/>
            <a:ext cx="268025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1774" y="870579"/>
            <a:ext cx="5370445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1774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12366" y="11129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12366" y="29015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8793892" y="5565224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359661" y="4071703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81126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7" idx="3"/>
          </p:cNvCxnSpPr>
          <p:nvPr/>
        </p:nvCxnSpPr>
        <p:spPr>
          <a:xfrm flipH="1">
            <a:off x="7387065" y="589414"/>
            <a:ext cx="725611" cy="1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699044" y="1622089"/>
            <a:ext cx="1318368" cy="77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699044" y="2556508"/>
            <a:ext cx="1279717" cy="8619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 flipV="1">
            <a:off x="7699044" y="3418420"/>
            <a:ext cx="660617" cy="911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699044" y="3418420"/>
            <a:ext cx="1279717" cy="239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 flipV="1">
            <a:off x="7699044" y="5515568"/>
            <a:ext cx="1094848" cy="372789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9230772" y="15494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017412" y="13970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9186378" y="248147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8978761" y="229809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47" name="Rounded Rectangle 46"/>
          <p:cNvSpPr/>
          <p:nvPr/>
        </p:nvSpPr>
        <p:spPr>
          <a:xfrm>
            <a:off x="9194109" y="33438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78761" y="31914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6612366" y="499873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endCxn id="49" idx="3"/>
          </p:cNvCxnSpPr>
          <p:nvPr/>
        </p:nvCxnSpPr>
        <p:spPr>
          <a:xfrm flipH="1">
            <a:off x="7699044" y="5060467"/>
            <a:ext cx="1369168" cy="4551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7155705" y="2146654"/>
            <a:ext cx="0" cy="7549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0" idx="2"/>
          </p:cNvCxnSpPr>
          <p:nvPr/>
        </p:nvCxnSpPr>
        <p:spPr>
          <a:xfrm flipV="1">
            <a:off x="7155705" y="3935254"/>
            <a:ext cx="0" cy="106348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4494418" y="3130379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9237178" y="486999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9100017" y="475873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571131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806408" y="2320624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452014" y="3778714"/>
            <a:ext cx="1419280" cy="2640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" y="3042062"/>
            <a:ext cx="1473755" cy="1105316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683500" y="1509034"/>
            <a:ext cx="1146048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loud Callout 38"/>
          <p:cNvSpPr/>
          <p:nvPr/>
        </p:nvSpPr>
        <p:spPr>
          <a:xfrm>
            <a:off x="4392596" y="1295367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loud Callout 40"/>
          <p:cNvSpPr/>
          <p:nvPr/>
        </p:nvSpPr>
        <p:spPr>
          <a:xfrm>
            <a:off x="4425641" y="1680967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Callout 41"/>
          <p:cNvSpPr/>
          <p:nvPr/>
        </p:nvSpPr>
        <p:spPr>
          <a:xfrm>
            <a:off x="4425641" y="2137265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loud Callout 43"/>
          <p:cNvSpPr/>
          <p:nvPr/>
        </p:nvSpPr>
        <p:spPr>
          <a:xfrm>
            <a:off x="4428679" y="2629900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endCxn id="9" idx="1"/>
          </p:cNvCxnSpPr>
          <p:nvPr/>
        </p:nvCxnSpPr>
        <p:spPr>
          <a:xfrm>
            <a:off x="3597722" y="1549422"/>
            <a:ext cx="3014644" cy="8039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31466" y="684132"/>
            <a:ext cx="1377696" cy="3728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1: Click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4204153" y="802732"/>
            <a:ext cx="1377696" cy="3829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2: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62246" y="278098"/>
            <a:ext cx="6074294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6329" y="278098"/>
            <a:ext cx="268025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1774" y="870579"/>
            <a:ext cx="5370445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1774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12366" y="11129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12366" y="29015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8793892" y="5565224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359661" y="4071703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81126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7" idx="3"/>
          </p:cNvCxnSpPr>
          <p:nvPr/>
        </p:nvCxnSpPr>
        <p:spPr>
          <a:xfrm flipH="1">
            <a:off x="7387065" y="589414"/>
            <a:ext cx="725611" cy="1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699044" y="1622089"/>
            <a:ext cx="1318368" cy="77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699044" y="2556508"/>
            <a:ext cx="1279717" cy="8619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 flipV="1">
            <a:off x="7699044" y="3418420"/>
            <a:ext cx="660617" cy="911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699044" y="3418420"/>
            <a:ext cx="1279717" cy="239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 flipV="1">
            <a:off x="7699044" y="5515568"/>
            <a:ext cx="1094848" cy="372789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9230772" y="15494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017412" y="13970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9186378" y="248147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8978761" y="229809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47" name="Rounded Rectangle 46"/>
          <p:cNvSpPr/>
          <p:nvPr/>
        </p:nvSpPr>
        <p:spPr>
          <a:xfrm>
            <a:off x="9194109" y="33438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78761" y="31914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6612366" y="499873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endCxn id="49" idx="3"/>
          </p:cNvCxnSpPr>
          <p:nvPr/>
        </p:nvCxnSpPr>
        <p:spPr>
          <a:xfrm flipH="1">
            <a:off x="7699044" y="5060467"/>
            <a:ext cx="1369168" cy="4551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7155705" y="2146654"/>
            <a:ext cx="0" cy="7549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0" idx="2"/>
          </p:cNvCxnSpPr>
          <p:nvPr/>
        </p:nvCxnSpPr>
        <p:spPr>
          <a:xfrm flipV="1">
            <a:off x="7155705" y="3935254"/>
            <a:ext cx="0" cy="106348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4494418" y="3130379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9237178" y="486999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9100017" y="475873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571131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806408" y="2320624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452014" y="3778714"/>
            <a:ext cx="1419280" cy="2640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" y="3042062"/>
            <a:ext cx="1473755" cy="1105316"/>
          </a:xfrm>
          <a:prstGeom prst="rect">
            <a:avLst/>
          </a:prstGeom>
        </p:spPr>
      </p:pic>
      <p:sp>
        <p:nvSpPr>
          <p:cNvPr id="39" name="Cloud Callout 38"/>
          <p:cNvSpPr/>
          <p:nvPr/>
        </p:nvSpPr>
        <p:spPr>
          <a:xfrm>
            <a:off x="4392596" y="1295367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loud Callout 40"/>
          <p:cNvSpPr/>
          <p:nvPr/>
        </p:nvSpPr>
        <p:spPr>
          <a:xfrm>
            <a:off x="4425641" y="1680967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Callout 41"/>
          <p:cNvSpPr/>
          <p:nvPr/>
        </p:nvSpPr>
        <p:spPr>
          <a:xfrm>
            <a:off x="4425641" y="2137265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loud Callout 43"/>
          <p:cNvSpPr/>
          <p:nvPr/>
        </p:nvSpPr>
        <p:spPr>
          <a:xfrm>
            <a:off x="4428679" y="2629900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endCxn id="9" idx="1"/>
          </p:cNvCxnSpPr>
          <p:nvPr/>
        </p:nvCxnSpPr>
        <p:spPr>
          <a:xfrm>
            <a:off x="670560" y="1423453"/>
            <a:ext cx="5941806" cy="20636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7783722" y="1040459"/>
            <a:ext cx="1377696" cy="3829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3: Choose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948088" y="1948809"/>
            <a:ext cx="27938" cy="124266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272267" y="4375124"/>
            <a:ext cx="1567830" cy="62360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smtClean="0"/>
              <a:t>: Store Data </a:t>
            </a:r>
            <a:r>
              <a:rPr lang="en-US" dirty="0" smtClean="0"/>
              <a:t>(optional)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57020" y="3693163"/>
            <a:ext cx="26612" cy="167852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10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62246" y="278098"/>
            <a:ext cx="6074294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6329" y="278098"/>
            <a:ext cx="268025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1774" y="870579"/>
            <a:ext cx="5370445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1774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12366" y="11129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12366" y="29015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8793892" y="5565224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359661" y="4071703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81126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7" idx="3"/>
          </p:cNvCxnSpPr>
          <p:nvPr/>
        </p:nvCxnSpPr>
        <p:spPr>
          <a:xfrm flipH="1">
            <a:off x="7387065" y="589414"/>
            <a:ext cx="725611" cy="1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699044" y="1622089"/>
            <a:ext cx="1318368" cy="77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699044" y="2556508"/>
            <a:ext cx="1279717" cy="8619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 flipV="1">
            <a:off x="7699044" y="3418420"/>
            <a:ext cx="660617" cy="911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699044" y="3418420"/>
            <a:ext cx="1279717" cy="239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 flipV="1">
            <a:off x="7699044" y="5515568"/>
            <a:ext cx="1094848" cy="372789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9230772" y="15494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017412" y="13970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9186378" y="248147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8978761" y="229809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47" name="Rounded Rectangle 46"/>
          <p:cNvSpPr/>
          <p:nvPr/>
        </p:nvSpPr>
        <p:spPr>
          <a:xfrm>
            <a:off x="9194109" y="33438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78761" y="31914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6612366" y="499873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endCxn id="49" idx="3"/>
          </p:cNvCxnSpPr>
          <p:nvPr/>
        </p:nvCxnSpPr>
        <p:spPr>
          <a:xfrm flipH="1">
            <a:off x="7699044" y="5060467"/>
            <a:ext cx="1369168" cy="4551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7155705" y="2146654"/>
            <a:ext cx="0" cy="7549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0" idx="2"/>
          </p:cNvCxnSpPr>
          <p:nvPr/>
        </p:nvCxnSpPr>
        <p:spPr>
          <a:xfrm flipV="1">
            <a:off x="7155705" y="3935254"/>
            <a:ext cx="0" cy="106348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4494418" y="3130379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9237178" y="486999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9100017" y="475873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571131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806408" y="2320624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452014" y="3778714"/>
            <a:ext cx="1419280" cy="2640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" y="3042062"/>
            <a:ext cx="1473755" cy="1105316"/>
          </a:xfrm>
          <a:prstGeom prst="rect">
            <a:avLst/>
          </a:prstGeom>
        </p:spPr>
      </p:pic>
      <p:sp>
        <p:nvSpPr>
          <p:cNvPr id="41" name="Cloud Callout 40"/>
          <p:cNvSpPr/>
          <p:nvPr/>
        </p:nvSpPr>
        <p:spPr>
          <a:xfrm>
            <a:off x="4425641" y="1680967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Callout 41"/>
          <p:cNvSpPr/>
          <p:nvPr/>
        </p:nvSpPr>
        <p:spPr>
          <a:xfrm>
            <a:off x="4425641" y="2137265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loud Callout 43"/>
          <p:cNvSpPr/>
          <p:nvPr/>
        </p:nvSpPr>
        <p:spPr>
          <a:xfrm>
            <a:off x="4428679" y="2629900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948088" y="1948809"/>
            <a:ext cx="27938" cy="124266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7387065" y="3356686"/>
            <a:ext cx="1406828" cy="71501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7768484" y="2923459"/>
            <a:ext cx="1377696" cy="3829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5: Choose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7387064" y="4660646"/>
            <a:ext cx="1681147" cy="3829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r>
              <a:rPr lang="en-US" smtClean="0"/>
              <a:t>: Read Data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255975" y="3639850"/>
            <a:ext cx="46374" cy="164816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5417736" y="2556508"/>
            <a:ext cx="1377696" cy="3829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7: Render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4036927" y="2858650"/>
            <a:ext cx="2819449" cy="52128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70560" y="1423453"/>
            <a:ext cx="5941806" cy="20636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066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62246" y="278098"/>
            <a:ext cx="6074294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6329" y="278098"/>
            <a:ext cx="268025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1774" y="870579"/>
            <a:ext cx="5370445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1774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12366" y="11129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12366" y="29015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8793892" y="5565224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359661" y="4071703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81126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7" idx="3"/>
          </p:cNvCxnSpPr>
          <p:nvPr/>
        </p:nvCxnSpPr>
        <p:spPr>
          <a:xfrm flipH="1">
            <a:off x="7387065" y="589414"/>
            <a:ext cx="725611" cy="1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699044" y="1622089"/>
            <a:ext cx="1318368" cy="77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699044" y="2556508"/>
            <a:ext cx="1279717" cy="8619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 flipV="1">
            <a:off x="7699044" y="3418420"/>
            <a:ext cx="660617" cy="911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699044" y="3418420"/>
            <a:ext cx="1279717" cy="239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 flipV="1">
            <a:off x="7699044" y="5515568"/>
            <a:ext cx="1094848" cy="372789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9230772" y="15494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017412" y="13970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9186378" y="248147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8978761" y="229809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47" name="Rounded Rectangle 46"/>
          <p:cNvSpPr/>
          <p:nvPr/>
        </p:nvSpPr>
        <p:spPr>
          <a:xfrm>
            <a:off x="9194109" y="33438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78761" y="31914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6612366" y="499873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endCxn id="49" idx="3"/>
          </p:cNvCxnSpPr>
          <p:nvPr/>
        </p:nvCxnSpPr>
        <p:spPr>
          <a:xfrm flipH="1">
            <a:off x="7699044" y="5060467"/>
            <a:ext cx="1369168" cy="4551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7155705" y="2146654"/>
            <a:ext cx="0" cy="7549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0" idx="2"/>
          </p:cNvCxnSpPr>
          <p:nvPr/>
        </p:nvCxnSpPr>
        <p:spPr>
          <a:xfrm flipV="1">
            <a:off x="7155705" y="3935254"/>
            <a:ext cx="0" cy="106348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4494418" y="3130379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9237178" y="486999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9100017" y="475873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571131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806408" y="2320624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452014" y="3778714"/>
            <a:ext cx="1419280" cy="2640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" y="3042062"/>
            <a:ext cx="1473755" cy="1105316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683500" y="1509034"/>
            <a:ext cx="1146048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loud Callout 38"/>
          <p:cNvSpPr/>
          <p:nvPr/>
        </p:nvSpPr>
        <p:spPr>
          <a:xfrm>
            <a:off x="4392596" y="1295367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loud Callout 40"/>
          <p:cNvSpPr/>
          <p:nvPr/>
        </p:nvSpPr>
        <p:spPr>
          <a:xfrm>
            <a:off x="4425641" y="1680967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Callout 41"/>
          <p:cNvSpPr/>
          <p:nvPr/>
        </p:nvSpPr>
        <p:spPr>
          <a:xfrm>
            <a:off x="4425641" y="2137265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loud Callout 43"/>
          <p:cNvSpPr/>
          <p:nvPr/>
        </p:nvSpPr>
        <p:spPr>
          <a:xfrm>
            <a:off x="4428679" y="2629900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endCxn id="9" idx="1"/>
          </p:cNvCxnSpPr>
          <p:nvPr/>
        </p:nvCxnSpPr>
        <p:spPr>
          <a:xfrm>
            <a:off x="3597722" y="1549422"/>
            <a:ext cx="3014644" cy="8039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31466" y="684132"/>
            <a:ext cx="1377696" cy="3728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1: Click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4204153" y="802732"/>
            <a:ext cx="1377696" cy="3829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2: </a:t>
            </a:r>
            <a:r>
              <a:rPr lang="en-US" dirty="0" smtClean="0"/>
              <a:t>GET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7783722" y="1040459"/>
            <a:ext cx="1377696" cy="3829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3: Choose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948088" y="1948809"/>
            <a:ext cx="27938" cy="124266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7387065" y="3356686"/>
            <a:ext cx="1406828" cy="71501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272267" y="4375124"/>
            <a:ext cx="1567830" cy="62360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smtClean="0"/>
              <a:t>: Store Data </a:t>
            </a:r>
            <a:r>
              <a:rPr lang="en-US" dirty="0" smtClean="0"/>
              <a:t>(optional)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7768484" y="2923459"/>
            <a:ext cx="1377696" cy="3829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5: Choose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57020" y="3693163"/>
            <a:ext cx="26612" cy="167852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387064" y="4660646"/>
            <a:ext cx="1681147" cy="3829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r>
              <a:rPr lang="en-US" smtClean="0"/>
              <a:t>: Read Data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255975" y="3639850"/>
            <a:ext cx="46374" cy="164816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5417736" y="2556508"/>
            <a:ext cx="1377696" cy="3829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7: Render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4036927" y="2858650"/>
            <a:ext cx="2819449" cy="52128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166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7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904576" y="1649137"/>
            <a:ext cx="5098274" cy="443551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US" sz="1350" dirty="0">
                <a:solidFill>
                  <a:srgbClr val="FFFFFF"/>
                </a:solidFill>
              </a:rPr>
              <a:t>These slides are Copyright </a:t>
            </a:r>
            <a:r>
              <a:rPr lang="en-US" sz="1350" dirty="0" smtClean="0">
                <a:solidFill>
                  <a:srgbClr val="FFFFFF"/>
                </a:solidFill>
              </a:rPr>
              <a:t>2019-  </a:t>
            </a:r>
            <a:r>
              <a:rPr lang="en-US" sz="1350" dirty="0">
                <a:solidFill>
                  <a:srgbClr val="FFFFFF"/>
                </a:solidFill>
              </a:rPr>
              <a:t>Charles R. </a:t>
            </a:r>
            <a:r>
              <a:rPr lang="en-US" sz="1350" dirty="0">
                <a:solidFill>
                  <a:srgbClr val="FFFFFF"/>
                </a:solidFill>
              </a:rPr>
              <a:t>Severance (</a:t>
            </a:r>
            <a:r>
              <a:rPr lang="en-US" sz="135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350" dirty="0">
                <a:solidFill>
                  <a:srgbClr val="FFFFFF"/>
                </a:solidFill>
              </a:rPr>
              <a:t>) of the University of Michigan School of Information </a:t>
            </a:r>
            <a:r>
              <a:rPr lang="en-US" sz="1350" dirty="0">
                <a:solidFill>
                  <a:srgbClr val="FFFFFF"/>
                </a:solidFill>
              </a:rPr>
              <a:t>and </a:t>
            </a:r>
            <a:r>
              <a:rPr lang="en-US" sz="135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sz="1350" dirty="0">
              <a:solidFill>
                <a:srgbClr val="FFFFFF"/>
              </a:solidFill>
            </a:endParaRPr>
          </a:p>
          <a:p>
            <a:r>
              <a:rPr lang="en-US" sz="135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endParaRPr sz="1350" dirty="0">
              <a:solidFill>
                <a:srgbClr val="FFFFFF"/>
              </a:solidFill>
            </a:endParaRPr>
          </a:p>
          <a:p>
            <a:pPr>
              <a:buClr>
                <a:schemeClr val="dk2"/>
              </a:buClr>
              <a:buSzPct val="61111"/>
            </a:pPr>
            <a:r>
              <a:rPr lang="en-US" sz="135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endParaRPr sz="1350" dirty="0">
              <a:solidFill>
                <a:srgbClr val="FFFFFF"/>
              </a:solidFill>
            </a:endParaRPr>
          </a:p>
        </p:txBody>
      </p:sp>
      <p:pic>
        <p:nvPicPr>
          <p:cNvPr id="649" name="Shape 6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3266" y="847480"/>
            <a:ext cx="1476449" cy="5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 txBox="1"/>
          <p:nvPr/>
        </p:nvSpPr>
        <p:spPr>
          <a:xfrm>
            <a:off x="6528301" y="1746993"/>
            <a:ext cx="5098274" cy="433766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US" sz="1350" dirty="0">
                <a:solidFill>
                  <a:srgbClr val="FFFFFF"/>
                </a:solidFill>
              </a:rPr>
              <a:t>Continue</a:t>
            </a:r>
            <a:r>
              <a:rPr lang="is-IS" sz="1350" dirty="0">
                <a:solidFill>
                  <a:srgbClr val="FFFFFF"/>
                </a:solidFill>
              </a:rPr>
              <a:t>…</a:t>
            </a:r>
            <a:endParaRPr lang="en-US"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Hosting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mr-IN" dirty="0" smtClean="0"/>
              <a:t>–</a:t>
            </a:r>
            <a:r>
              <a:rPr lang="en-US" dirty="0" smtClean="0"/>
              <a:t> Hypertext Transport Protocol</a:t>
            </a:r>
          </a:p>
          <a:p>
            <a:r>
              <a:rPr lang="en-US" dirty="0" smtClean="0"/>
              <a:t>Connects to a domain</a:t>
            </a:r>
          </a:p>
          <a:p>
            <a:r>
              <a:rPr lang="en-US" dirty="0" smtClean="0"/>
              <a:t>Includes the domain in the GET request</a:t>
            </a:r>
          </a:p>
          <a:p>
            <a:r>
              <a:rPr lang="en-US" dirty="0" smtClean="0"/>
              <a:t>Virtual Hosting </a:t>
            </a:r>
            <a:r>
              <a:rPr lang="mr-IN" dirty="0" smtClean="0"/>
              <a:t>–</a:t>
            </a:r>
            <a:r>
              <a:rPr lang="en-US" dirty="0" smtClean="0"/>
              <a:t> Many domains on one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946130"/>
            <a:ext cx="5046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https://</a:t>
            </a:r>
            <a:r>
              <a:rPr lang="en-US" sz="2400" dirty="0" err="1" smtClean="0"/>
              <a:t>blog.pythonanywhere.com</a:t>
            </a:r>
            <a:r>
              <a:rPr lang="en-US" sz="2400" dirty="0" smtClean="0"/>
              <a:t>/36/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798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9804400" y="1335618"/>
            <a:ext cx="1314451" cy="2114549"/>
          </a:xfrm>
          <a:prstGeom prst="rect">
            <a:avLst/>
          </a:prstGeom>
          <a:solidFill>
            <a:srgbClr val="FFFF0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30722" name="Rectangle 1"/>
          <p:cNvSpPr>
            <a:spLocks/>
          </p:cNvSpPr>
          <p:nvPr/>
        </p:nvSpPr>
        <p:spPr bwMode="auto">
          <a:xfrm>
            <a:off x="508001" y="1037697"/>
            <a:ext cx="9302751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$ 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telnet data.pr4e.org 80</a:t>
            </a:r>
          </a:p>
          <a:p>
            <a:pPr eaLnBrk="1" hangingPunct="1"/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Trying 74.208.28.177...</a:t>
            </a:r>
          </a:p>
          <a:p>
            <a:pPr eaLnBrk="1" hangingPunct="1"/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Connected to data.pr4e.org character is '^]'.</a:t>
            </a:r>
          </a:p>
          <a:p>
            <a:pPr eaLnBrk="1" hangingPunct="1"/>
            <a:r>
              <a:rPr lang="en-US" altLang="x-none" dirty="0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GET http://data.pr4e.org/page1.htm HTTP/1.0</a:t>
            </a:r>
          </a:p>
          <a:p>
            <a:pPr eaLnBrk="1" hangingPunct="1"/>
            <a:endParaRPr lang="en-US" altLang="x-none" dirty="0">
              <a:solidFill>
                <a:schemeClr val="tx1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HTTP/1.1 200 OK</a:t>
            </a: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Date: Thu, 04 Jan 2018 14:45:10 GMT</a:t>
            </a: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Server: Apache/2.4.7 (Ubuntu)</a:t>
            </a: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Last-Modified: Mon, 15 May 2017 11:11:47 GMT</a:t>
            </a: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Content-Type: text/html</a:t>
            </a:r>
          </a:p>
          <a:p>
            <a:pPr eaLnBrk="1" hangingPunct="1"/>
            <a:endParaRPr lang="en-US" altLang="x-none" dirty="0">
              <a:solidFill>
                <a:srgbClr val="FF00FF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&lt;h1&gt;The First Page&lt;/h1&gt;</a:t>
            </a:r>
          </a:p>
          <a:p>
            <a:pPr eaLnBrk="1" hangingPunct="1"/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&lt;p&gt;If you like, you can switch to </a:t>
            </a:r>
          </a:p>
          <a:p>
            <a:pPr eaLnBrk="1" hangingPunct="1"/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the &lt;a </a:t>
            </a:r>
            <a:r>
              <a:rPr lang="en-US" altLang="x-none" dirty="0" err="1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href</a:t>
            </a:r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="http://</a:t>
            </a:r>
            <a:r>
              <a:rPr lang="en-US" altLang="x-none" dirty="0" err="1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www.dr-chuck.com</a:t>
            </a:r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/page2.htm"&gt;Second </a:t>
            </a:r>
            <a:b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</a:br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Page&lt;/a&gt;.&lt;/p&gt;</a:t>
            </a:r>
          </a:p>
          <a:p>
            <a:pPr eaLnBrk="1" hangingPunct="1"/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Connection closed by foreign host.</a:t>
            </a:r>
          </a:p>
        </p:txBody>
      </p:sp>
      <p:sp>
        <p:nvSpPr>
          <p:cNvPr id="39939" name="Rectangle 5"/>
          <p:cNvSpPr>
            <a:spLocks/>
          </p:cNvSpPr>
          <p:nvPr/>
        </p:nvSpPr>
        <p:spPr bwMode="auto">
          <a:xfrm>
            <a:off x="9462859" y="3303945"/>
            <a:ext cx="1997535" cy="6924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50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39940" name="Rectangle 6"/>
          <p:cNvSpPr>
            <a:spLocks/>
          </p:cNvSpPr>
          <p:nvPr/>
        </p:nvSpPr>
        <p:spPr bwMode="auto">
          <a:xfrm>
            <a:off x="9244915" y="787884"/>
            <a:ext cx="2433423" cy="6001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9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39941" name="Line 7"/>
          <p:cNvSpPr>
            <a:spLocks noChangeShapeType="1"/>
          </p:cNvSpPr>
          <p:nvPr/>
        </p:nvSpPr>
        <p:spPr bwMode="auto">
          <a:xfrm flipH="1">
            <a:off x="10066867" y="1547284"/>
            <a:ext cx="16933" cy="1549400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39942" name="Line 8"/>
          <p:cNvSpPr>
            <a:spLocks noChangeShapeType="1"/>
          </p:cNvSpPr>
          <p:nvPr/>
        </p:nvSpPr>
        <p:spPr bwMode="auto">
          <a:xfrm rot="10800000" flipH="1">
            <a:off x="10454218" y="1564218"/>
            <a:ext cx="16933" cy="1581149"/>
          </a:xfrm>
          <a:prstGeom prst="line">
            <a:avLst/>
          </a:prstGeom>
          <a:noFill/>
          <a:ln w="1143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 rot="10800000" flipH="1">
            <a:off x="10843684" y="1538818"/>
            <a:ext cx="14816" cy="1581149"/>
          </a:xfrm>
          <a:prstGeom prst="line">
            <a:avLst/>
          </a:prstGeom>
          <a:noFill/>
          <a:ln w="114300">
            <a:solidFill>
              <a:srgbClr val="66FFCC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</p:spTree>
    <p:extLst>
      <p:ext uri="{BB962C8B-B14F-4D97-AF65-F5344CB8AC3E}">
        <p14:creationId xmlns:p14="http://schemas.microsoft.com/office/powerpoint/2010/main" val="213801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0"/>
            <a:ext cx="9825557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8106508" y="4431323"/>
            <a:ext cx="3182815" cy="1758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106508" y="3042138"/>
            <a:ext cx="3182816" cy="791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25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" y="0"/>
            <a:ext cx="965429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2"/>
          <a:stretch/>
        </p:blipFill>
        <p:spPr>
          <a:xfrm>
            <a:off x="4252547" y="3773854"/>
            <a:ext cx="7740162" cy="2616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864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62272" y="278098"/>
            <a:ext cx="737977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1977839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97282" y="870579"/>
            <a:ext cx="5370445" cy="10069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Django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mdntutorial.pythonanywhere.com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97282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218183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7" idx="3"/>
          </p:cNvCxnSpPr>
          <p:nvPr/>
        </p:nvCxnSpPr>
        <p:spPr>
          <a:xfrm flipH="1">
            <a:off x="7492573" y="589414"/>
            <a:ext cx="725611" cy="1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6176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3" name="Cloud Callout 72"/>
          <p:cNvSpPr/>
          <p:nvPr/>
        </p:nvSpPr>
        <p:spPr>
          <a:xfrm>
            <a:off x="3310214" y="3125271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56" y="3042062"/>
            <a:ext cx="1473755" cy="1105316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6379168" y="1055245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8157223" y="1036120"/>
            <a:ext cx="1603514" cy="4536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9892955" y="1036120"/>
            <a:ext cx="1603514" cy="4536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197282" y="2621777"/>
            <a:ext cx="5370445" cy="10069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Django </a:t>
            </a:r>
            <a:r>
              <a:rPr lang="mr-IN" dirty="0" smtClean="0"/>
              <a:t>–</a:t>
            </a:r>
            <a:r>
              <a:rPr lang="en-US" dirty="0" smtClean="0"/>
              <a:t> dj4e.pythonanywhere.com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197282" y="2156056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8218183" y="2155835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44" name="Straight Arrow Connector 43"/>
          <p:cNvCxnSpPr>
            <a:endCxn id="48" idx="3"/>
          </p:cNvCxnSpPr>
          <p:nvPr/>
        </p:nvCxnSpPr>
        <p:spPr>
          <a:xfrm flipH="1">
            <a:off x="7492573" y="2340612"/>
            <a:ext cx="725611" cy="1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379168" y="2806443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8157223" y="2787318"/>
            <a:ext cx="1603514" cy="4536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50" name="Rounded Rectangle 49"/>
          <p:cNvSpPr/>
          <p:nvPr/>
        </p:nvSpPr>
        <p:spPr>
          <a:xfrm>
            <a:off x="9892955" y="2787318"/>
            <a:ext cx="1603514" cy="4536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126024" y="5407515"/>
            <a:ext cx="5370445" cy="10069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Flask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flaskfun.pythonanywhere.com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126024" y="4941794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cxnSp>
        <p:nvCxnSpPr>
          <p:cNvPr id="3" name="Straight Arrow Connector 2"/>
          <p:cNvCxnSpPr>
            <a:stCxn id="4" idx="3"/>
            <a:endCxn id="23" idx="1"/>
          </p:cNvCxnSpPr>
          <p:nvPr/>
        </p:nvCxnSpPr>
        <p:spPr>
          <a:xfrm>
            <a:off x="2851799" y="3451994"/>
            <a:ext cx="1909970" cy="562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" idx="1"/>
            <a:endCxn id="23" idx="3"/>
          </p:cNvCxnSpPr>
          <p:nvPr/>
        </p:nvCxnSpPr>
        <p:spPr>
          <a:xfrm flipH="1">
            <a:off x="5278604" y="1374074"/>
            <a:ext cx="918678" cy="208354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3" idx="3"/>
            <a:endCxn id="51" idx="1"/>
          </p:cNvCxnSpPr>
          <p:nvPr/>
        </p:nvCxnSpPr>
        <p:spPr>
          <a:xfrm>
            <a:off x="5278604" y="3457616"/>
            <a:ext cx="847420" cy="245339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3" idx="3"/>
            <a:endCxn id="39" idx="1"/>
          </p:cNvCxnSpPr>
          <p:nvPr/>
        </p:nvCxnSpPr>
        <p:spPr>
          <a:xfrm flipV="1">
            <a:off x="5278604" y="3125272"/>
            <a:ext cx="918678" cy="33234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37842" y="3838196"/>
            <a:ext cx="893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000" dirty="0" smtClean="0"/>
              <a:t>……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419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62246" y="278098"/>
            <a:ext cx="6074294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6329" y="278098"/>
            <a:ext cx="268025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1774" y="870579"/>
            <a:ext cx="5370445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1774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12366" y="11129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12366" y="29015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8793892" y="5565224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359661" y="4071703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81126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7" idx="3"/>
          </p:cNvCxnSpPr>
          <p:nvPr/>
        </p:nvCxnSpPr>
        <p:spPr>
          <a:xfrm flipH="1">
            <a:off x="7387065" y="589414"/>
            <a:ext cx="725611" cy="1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699044" y="1622089"/>
            <a:ext cx="1318368" cy="77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699044" y="2556508"/>
            <a:ext cx="1279717" cy="8619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 flipV="1">
            <a:off x="7699044" y="3418420"/>
            <a:ext cx="660617" cy="911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699044" y="3418420"/>
            <a:ext cx="1279717" cy="239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 flipV="1">
            <a:off x="7699044" y="5515568"/>
            <a:ext cx="1094848" cy="372789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9230772" y="15494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017412" y="13970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9186378" y="248147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8978761" y="229809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47" name="Rounded Rectangle 46"/>
          <p:cNvSpPr/>
          <p:nvPr/>
        </p:nvSpPr>
        <p:spPr>
          <a:xfrm>
            <a:off x="9194109" y="33438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78761" y="31914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6612366" y="499873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endCxn id="49" idx="3"/>
          </p:cNvCxnSpPr>
          <p:nvPr/>
        </p:nvCxnSpPr>
        <p:spPr>
          <a:xfrm flipH="1">
            <a:off x="7699044" y="5060467"/>
            <a:ext cx="1369168" cy="4551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7155705" y="2146654"/>
            <a:ext cx="0" cy="7549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0" idx="2"/>
          </p:cNvCxnSpPr>
          <p:nvPr/>
        </p:nvCxnSpPr>
        <p:spPr>
          <a:xfrm flipV="1">
            <a:off x="7155705" y="3935254"/>
            <a:ext cx="0" cy="106348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4494418" y="3130379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9237178" y="486999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9100017" y="475873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571131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806408" y="2320624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452014" y="3778714"/>
            <a:ext cx="1419280" cy="2640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" y="3042062"/>
            <a:ext cx="1473755" cy="1105316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4" idx="3"/>
          </p:cNvCxnSpPr>
          <p:nvPr/>
        </p:nvCxnSpPr>
        <p:spPr>
          <a:xfrm flipV="1">
            <a:off x="4046581" y="3442320"/>
            <a:ext cx="2062778" cy="967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60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Terminology (i.e. folders)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is a collection of applications</a:t>
            </a:r>
          </a:p>
          <a:p>
            <a:pPr lvl="1"/>
            <a:r>
              <a:rPr lang="en-US" dirty="0" smtClean="0"/>
              <a:t>Our project is "</a:t>
            </a:r>
            <a:r>
              <a:rPr lang="en-US" dirty="0" err="1" smtClean="0"/>
              <a:t>locallibrary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Project wide </a:t>
            </a:r>
            <a:r>
              <a:rPr lang="en-US" dirty="0" smtClean="0"/>
              <a:t>configuration is in </a:t>
            </a:r>
            <a:r>
              <a:rPr lang="en-US" dirty="0" err="1" smtClean="0"/>
              <a:t>locallibrary</a:t>
            </a:r>
            <a:r>
              <a:rPr lang="en-US" dirty="0" smtClean="0"/>
              <a:t>/</a:t>
            </a:r>
            <a:r>
              <a:rPr lang="en-US" dirty="0" err="1" smtClean="0"/>
              <a:t>locallibrary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Our first application is "catalog"</a:t>
            </a:r>
          </a:p>
          <a:p>
            <a:pPr lvl="1"/>
            <a:r>
              <a:rPr lang="en-US" dirty="0" smtClean="0"/>
              <a:t>We will do most of our web development in the application folder </a:t>
            </a:r>
            <a:r>
              <a:rPr lang="en-US" dirty="0" err="1" smtClean="0"/>
              <a:t>locallibrary</a:t>
            </a:r>
            <a:r>
              <a:rPr lang="en-US" dirty="0" smtClean="0"/>
              <a:t>/catalog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2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a Web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request arrives at a Django app the incoming request URL is compared to the list of paths in </a:t>
            </a:r>
            <a:r>
              <a:rPr lang="en-US" dirty="0" err="1" smtClean="0"/>
              <a:t>urls.py</a:t>
            </a:r>
            <a:r>
              <a:rPr lang="en-US" dirty="0" smtClean="0"/>
              <a:t> in the variable </a:t>
            </a:r>
            <a:r>
              <a:rPr lang="en-US" dirty="0" err="1" smtClean="0"/>
              <a:t>urlpatterns</a:t>
            </a:r>
            <a:endParaRPr lang="en-US" dirty="0" smtClean="0"/>
          </a:p>
          <a:p>
            <a:r>
              <a:rPr lang="en-US" dirty="0" smtClean="0"/>
              <a:t>When there is a </a:t>
            </a:r>
            <a:r>
              <a:rPr lang="en-US" dirty="0" err="1" smtClean="0"/>
              <a:t>url</a:t>
            </a:r>
            <a:r>
              <a:rPr lang="en-US" dirty="0" smtClean="0"/>
              <a:t> match, it selects a "View" which is a bit of code that handles any database access and then produces and delivers the response to the browser</a:t>
            </a:r>
          </a:p>
          <a:p>
            <a:r>
              <a:rPr lang="en-US" dirty="0" smtClean="0"/>
              <a:t>The view access the database indirectly through an abstraction called a "model"</a:t>
            </a:r>
          </a:p>
          <a:p>
            <a:r>
              <a:rPr lang="en-US" dirty="0" smtClean="0"/>
              <a:t>This is a general web pattern called "Model-View-Controller" or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4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532</Words>
  <Application>Microsoft Macintosh PowerPoint</Application>
  <PresentationFormat>Widescreen</PresentationFormat>
  <Paragraphs>178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Calibri Light</vt:lpstr>
      <vt:lpstr>Courier</vt:lpstr>
      <vt:lpstr>Gill Sans</vt:lpstr>
      <vt:lpstr>Mangal</vt:lpstr>
      <vt:lpstr>ＭＳ Ｐゴシック</vt:lpstr>
      <vt:lpstr>ヒラギノ角ゴ ProN W3</vt:lpstr>
      <vt:lpstr>Arial</vt:lpstr>
      <vt:lpstr>Office Theme</vt:lpstr>
      <vt:lpstr>The Structure of a Django Application</vt:lpstr>
      <vt:lpstr>Virtual Hosting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Django Terminology (i.e. folders)</vt:lpstr>
      <vt:lpstr>Flow of a Web Request</vt:lpstr>
      <vt:lpstr>PowerPoint Presentation</vt:lpstr>
      <vt:lpstr>PowerPoint Presentation</vt:lpstr>
      <vt:lpstr>PowerPoint Presentation</vt:lpstr>
      <vt:lpstr>PowerPoint Presentation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Structure of a Django Application</dc:title>
  <dc:creator>Severance, Charles</dc:creator>
  <cp:lastModifiedBy>Severance, Charles</cp:lastModifiedBy>
  <cp:revision>10</cp:revision>
  <dcterms:created xsi:type="dcterms:W3CDTF">2019-01-18T03:38:28Z</dcterms:created>
  <dcterms:modified xsi:type="dcterms:W3CDTF">2019-01-18T14:34:03Z</dcterms:modified>
</cp:coreProperties>
</file>