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20"/>
  </p:notesMasterIdLst>
  <p:handoutMasterIdLst>
    <p:handoutMasterId r:id="rId21"/>
  </p:handoutMasterIdLst>
  <p:sldIdLst>
    <p:sldId id="275" r:id="rId5"/>
    <p:sldId id="278" r:id="rId6"/>
    <p:sldId id="279" r:id="rId7"/>
    <p:sldId id="280" r:id="rId8"/>
    <p:sldId id="281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4" r:id="rId17"/>
    <p:sldId id="276" r:id="rId18"/>
    <p:sldId id="277" r:id="rId19"/>
  </p:sldIdLst>
  <p:sldSz cx="21336000" cy="13335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00">
          <p15:clr>
            <a:srgbClr val="A4A3A4"/>
          </p15:clr>
        </p15:guide>
        <p15:guide id="2" pos="6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>
      <p:cViewPr varScale="1">
        <p:scale>
          <a:sx n="59" d="100"/>
          <a:sy n="59" d="100"/>
        </p:scale>
        <p:origin x="280" y="208"/>
      </p:cViewPr>
      <p:guideLst>
        <p:guide orient="horz" pos="420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21DF3E4-DB8A-1147-A3AE-459CEA44BE3D}" type="datetimeFigureOut">
              <a:rPr lang="en-US"/>
              <a:pPr>
                <a:defRPr/>
              </a:pPr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9A04F7-2FC2-2C44-8C64-835C8FF20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0546499-B0EB-FD45-B222-322572C7B82C}" type="datetimeFigureOut">
              <a:rPr lang="en-US"/>
              <a:pPr>
                <a:defRPr/>
              </a:pPr>
              <a:t>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F93A20A-7261-C044-87F0-F156B9AF2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42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720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22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65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42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01875" y="2235200"/>
            <a:ext cx="4340225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35200"/>
            <a:ext cx="12868275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100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057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285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759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3784600"/>
            <a:ext cx="860425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7850" y="3784600"/>
            <a:ext cx="860425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786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697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068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36824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423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777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50931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7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01875" y="342900"/>
            <a:ext cx="4340225" cy="1125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342900"/>
            <a:ext cx="12868275" cy="1125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557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840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755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34259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420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149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989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654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2658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70447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26636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14807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712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5" y="3549650"/>
            <a:ext cx="4600575" cy="846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3649325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220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938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75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228690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1300" y="3797300"/>
            <a:ext cx="9067800" cy="831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1500" y="3797300"/>
            <a:ext cx="9067800" cy="831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156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477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15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870700"/>
            <a:ext cx="8604250" cy="154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7850" y="6870700"/>
            <a:ext cx="8604250" cy="154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846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9518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85434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5908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567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27300" y="355600"/>
            <a:ext cx="4572000" cy="1176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1300" y="355600"/>
            <a:ext cx="13563600" cy="1176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404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96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21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1349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45444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3519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35200"/>
            <a:ext cx="173609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6870700"/>
            <a:ext cx="173609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42900"/>
            <a:ext cx="173609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3784600"/>
            <a:ext cx="17360900" cy="781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1054100" indent="-787400" algn="l" rtl="0" eaLnBrk="0" fontAlgn="base" hangingPunct="0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98600" indent="-787400" algn="l" rtl="0" eaLnBrk="0" fontAlgn="base" hangingPunct="0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943100" indent="-787400" algn="l" rtl="0" eaLnBrk="0" fontAlgn="base" hangingPunct="0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387600" indent="-787400" algn="l" rtl="0" eaLnBrk="0" fontAlgn="base" hangingPunct="0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32100" indent="-787400" algn="l" rtl="0" eaLnBrk="0" fontAlgn="base" hangingPunct="0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1300" y="4051300"/>
            <a:ext cx="18288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0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1300" y="355600"/>
            <a:ext cx="18288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300" y="3797300"/>
            <a:ext cx="18288000" cy="831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0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711200" indent="-533400" algn="l" rtl="0" eaLnBrk="0" fontAlgn="base" hangingPunct="0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533400" algn="l" rtl="0" eaLnBrk="0" fontAlgn="base" hangingPunct="0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95400" indent="-533400" algn="l" rtl="0" eaLnBrk="0" fontAlgn="base" hangingPunct="0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533400" algn="l" rtl="0" eaLnBrk="0" fontAlgn="base" hangingPunct="0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92300" indent="-533400" algn="l" rtl="0" eaLnBrk="0" fontAlgn="base" hangingPunct="0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Design Pattern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238500" y="12014200"/>
            <a:ext cx="148574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00FF00"/>
                </a:solidFill>
              </a:rPr>
              <a:t>http://en.wikipedia.org/wiki/Model-View-Controller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0" y="5527675"/>
            <a:ext cx="711835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168400" y="3365500"/>
            <a:ext cx="11150600" cy="74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i="1">
                <a:solidFill>
                  <a:srgbClr val="FFFF00"/>
                </a:solidFill>
              </a:rPr>
              <a:t>“In MVC, the </a:t>
            </a:r>
            <a:r>
              <a:rPr lang="en-US" altLang="x-none" i="1">
                <a:solidFill>
                  <a:srgbClr val="FF7F00"/>
                </a:solidFill>
              </a:rPr>
              <a:t>model</a:t>
            </a:r>
            <a:r>
              <a:rPr lang="en-US" altLang="x-none" i="1">
                <a:solidFill>
                  <a:srgbClr val="FFFF00"/>
                </a:solidFill>
              </a:rPr>
              <a:t> represents the information (the data) of the application and the business rules used to manipulate the data; the </a:t>
            </a:r>
            <a:r>
              <a:rPr lang="en-US" altLang="x-none" i="1">
                <a:solidFill>
                  <a:srgbClr val="00FF00"/>
                </a:solidFill>
              </a:rPr>
              <a:t>view</a:t>
            </a:r>
            <a:r>
              <a:rPr lang="en-US" altLang="x-none" i="1">
                <a:solidFill>
                  <a:srgbClr val="FFFF00"/>
                </a:solidFill>
              </a:rPr>
              <a:t> corresponds to elements of the user interface such as text, checkbox items, and so forth; and the </a:t>
            </a:r>
            <a:r>
              <a:rPr lang="en-US" altLang="x-none" i="1">
                <a:solidFill>
                  <a:srgbClr val="FF00FF"/>
                </a:solidFill>
              </a:rPr>
              <a:t>controller</a:t>
            </a:r>
            <a:r>
              <a:rPr lang="en-US" altLang="x-none" i="1">
                <a:solidFill>
                  <a:srgbClr val="FFFF00"/>
                </a:solidFill>
              </a:rPr>
              <a:t> manages details involving the communication to the model of user actions.”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1117600" y="673100"/>
            <a:ext cx="18008600" cy="711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5287963" y="8861425"/>
            <a:ext cx="22796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5200">
                <a:solidFill>
                  <a:srgbClr val="FFFF00"/>
                </a:solidFill>
              </a:rPr>
              <a:t>HTTP</a:t>
            </a:r>
          </a:p>
          <a:p>
            <a:pPr eaLnBrk="1" hangingPunct="1"/>
            <a:r>
              <a:rPr lang="en-US" altLang="x-none" sz="520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10188575" y="9083675"/>
            <a:ext cx="26797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5200">
                <a:solidFill>
                  <a:srgbClr val="00FF00"/>
                </a:solidFill>
              </a:rPr>
              <a:t>HTTP</a:t>
            </a:r>
          </a:p>
          <a:p>
            <a:pPr eaLnBrk="1" hangingPunct="1"/>
            <a:r>
              <a:rPr lang="en-US" altLang="x-none" sz="520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0724" name="Rectangle 4"/>
          <p:cNvSpPr>
            <a:spLocks/>
          </p:cNvSpPr>
          <p:nvPr/>
        </p:nvSpPr>
        <p:spPr bwMode="auto">
          <a:xfrm>
            <a:off x="6918325" y="11309350"/>
            <a:ext cx="3887788" cy="1358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600">
                <a:solidFill>
                  <a:srgbClr val="0000FF"/>
                </a:solidFill>
              </a:rPr>
              <a:t>Browser</a:t>
            </a:r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4236700" y="917575"/>
            <a:ext cx="4686300" cy="1181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7400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7758113" y="6877050"/>
            <a:ext cx="71437" cy="373062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7" name="Oval 7"/>
          <p:cNvSpPr>
            <a:spLocks/>
          </p:cNvSpPr>
          <p:nvPr/>
        </p:nvSpPr>
        <p:spPr bwMode="auto">
          <a:xfrm>
            <a:off x="6096000" y="72390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7794625" y="3302000"/>
            <a:ext cx="19050" cy="87312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rot="10800000">
            <a:off x="9218613" y="3268663"/>
            <a:ext cx="23812" cy="1074737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rot="10800000" flipH="1">
            <a:off x="9226550" y="6767513"/>
            <a:ext cx="23813" cy="394335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1" name="Rectangle 11"/>
          <p:cNvSpPr>
            <a:spLocks/>
          </p:cNvSpPr>
          <p:nvPr/>
        </p:nvSpPr>
        <p:spPr bwMode="auto">
          <a:xfrm>
            <a:off x="6299200" y="4394200"/>
            <a:ext cx="46482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Controller</a:t>
            </a:r>
          </a:p>
        </p:txBody>
      </p:sp>
      <p:sp>
        <p:nvSpPr>
          <p:cNvPr id="30732" name="Rectangle 12"/>
          <p:cNvSpPr>
            <a:spLocks/>
          </p:cNvSpPr>
          <p:nvPr/>
        </p:nvSpPr>
        <p:spPr bwMode="auto">
          <a:xfrm>
            <a:off x="6350000" y="876300"/>
            <a:ext cx="63881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solidFill>
                  <a:srgbClr val="FF7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Model</a:t>
            </a:r>
          </a:p>
        </p:txBody>
      </p:sp>
      <p:sp>
        <p:nvSpPr>
          <p:cNvPr id="30733" name="Rectangle 13"/>
          <p:cNvSpPr>
            <a:spLocks/>
          </p:cNvSpPr>
          <p:nvPr/>
        </p:nvSpPr>
        <p:spPr bwMode="auto">
          <a:xfrm>
            <a:off x="12065000" y="43942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View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10955338" y="5116513"/>
            <a:ext cx="1169987" cy="22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5" name="Oval 15"/>
          <p:cNvSpPr>
            <a:spLocks/>
          </p:cNvSpPr>
          <p:nvPr/>
        </p:nvSpPr>
        <p:spPr bwMode="auto">
          <a:xfrm>
            <a:off x="6286500" y="36068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30736" name="Oval 16"/>
          <p:cNvSpPr>
            <a:spLocks/>
          </p:cNvSpPr>
          <p:nvPr/>
        </p:nvSpPr>
        <p:spPr bwMode="auto">
          <a:xfrm>
            <a:off x="9855200" y="35433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30737" name="Oval 17"/>
          <p:cNvSpPr>
            <a:spLocks/>
          </p:cNvSpPr>
          <p:nvPr/>
        </p:nvSpPr>
        <p:spPr bwMode="auto">
          <a:xfrm>
            <a:off x="12890500" y="39243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30738" name="Oval 18"/>
          <p:cNvSpPr>
            <a:spLocks/>
          </p:cNvSpPr>
          <p:nvPr/>
        </p:nvSpPr>
        <p:spPr bwMode="auto">
          <a:xfrm>
            <a:off x="12065000" y="64262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5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0972800" y="6122988"/>
            <a:ext cx="1077913" cy="254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0" name="Oval 20"/>
          <p:cNvSpPr>
            <a:spLocks/>
          </p:cNvSpPr>
          <p:nvPr/>
        </p:nvSpPr>
        <p:spPr bwMode="auto">
          <a:xfrm>
            <a:off x="9855200" y="75057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Our Architecture: </a:t>
            </a:r>
            <a:r>
              <a:rPr lang="en-US" altLang="x-none" smtClean="0">
                <a:solidFill>
                  <a:srgbClr val="FF0000"/>
                </a:solidFill>
              </a:rPr>
              <a:t>MVC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9300" eaLnBrk="1" hangingPunct="1">
              <a:defRPr/>
            </a:pPr>
            <a:r>
              <a:rPr lang="en-US" altLang="x-none" smtClean="0">
                <a:solidFill>
                  <a:srgbClr val="FF7F00"/>
                </a:solidFill>
              </a:rPr>
              <a:t>Model</a:t>
            </a:r>
            <a:r>
              <a:rPr lang="en-US" altLang="x-none" smtClean="0"/>
              <a:t> - Holds the permanent data which stays long after the user has closed their web browsers</a:t>
            </a:r>
          </a:p>
          <a:p>
            <a:pPr marL="749300"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View</a:t>
            </a:r>
            <a:r>
              <a:rPr lang="en-US" altLang="x-none" smtClean="0"/>
              <a:t> - Produces the HTML Response</a:t>
            </a:r>
          </a:p>
          <a:p>
            <a:pPr marL="749300" eaLnBrk="1" hangingPunct="1">
              <a:defRPr/>
            </a:pPr>
            <a:r>
              <a:rPr lang="en-US" altLang="x-none" smtClean="0">
                <a:solidFill>
                  <a:srgbClr val="FF00FF"/>
                </a:solidFill>
              </a:rPr>
              <a:t>Controller</a:t>
            </a:r>
            <a:r>
              <a:rPr lang="en-US" altLang="x-none" smtClean="0"/>
              <a:t> - Receives each request and handles input and orchestrates the other elements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Controller “Orchestrates”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100" y="4584700"/>
            <a:ext cx="5667375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13222288" y="3232150"/>
            <a:ext cx="76771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3800"/>
              <a:t>http://www.kapralova.org/MORAL.htm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5645150" y="6254750"/>
            <a:ext cx="15192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00FFFF"/>
                </a:solidFill>
              </a:rPr>
              <a:t>Logic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9702800" y="7524750"/>
            <a:ext cx="14382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1189038" y="7524750"/>
            <a:ext cx="23971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FF7F00"/>
                </a:solidFill>
              </a:rPr>
              <a:t>Browser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758950" y="5746750"/>
            <a:ext cx="1790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8483600" y="4311650"/>
            <a:ext cx="23431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FF00FF"/>
                </a:solidFill>
              </a:rPr>
              <a:t>Cookies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4564063" y="3867150"/>
            <a:ext cx="20812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996633"/>
                </a:solidFill>
              </a:rPr>
              <a:t>Session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 rot="-2272497">
            <a:off x="6226175" y="7739063"/>
            <a:ext cx="330200" cy="2144712"/>
            <a:chOff x="0" y="0"/>
            <a:chExt cx="208" cy="1351"/>
          </a:xfrm>
        </p:grpSpPr>
        <p:sp>
          <p:nvSpPr>
            <p:cNvPr id="32781" name="AutoShape 11"/>
            <p:cNvSpPr>
              <a:spLocks/>
            </p:cNvSpPr>
            <p:nvPr/>
          </p:nvSpPr>
          <p:spPr bwMode="auto"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2782" name="AutoShape 12"/>
            <p:cNvSpPr>
              <a:spLocks/>
            </p:cNvSpPr>
            <p:nvPr/>
          </p:nvSpPr>
          <p:spPr bwMode="auto"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2779" name="Rectangle 13"/>
          <p:cNvSpPr>
            <a:spLocks/>
          </p:cNvSpPr>
          <p:nvPr/>
        </p:nvSpPr>
        <p:spPr bwMode="auto">
          <a:xfrm>
            <a:off x="779463" y="11830050"/>
            <a:ext cx="20116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/>
              <a:t>The controller is the conductor of all of the other aspects of MVC.</a:t>
            </a:r>
          </a:p>
        </p:txBody>
      </p:sp>
      <p:sp>
        <p:nvSpPr>
          <p:cNvPr id="32780" name="Rectangle 14"/>
          <p:cNvSpPr>
            <a:spLocks/>
          </p:cNvSpPr>
          <p:nvPr/>
        </p:nvSpPr>
        <p:spPr bwMode="auto">
          <a:xfrm>
            <a:off x="9148763" y="5949950"/>
            <a:ext cx="13128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FF00FF"/>
                </a:solidFill>
              </a:rPr>
              <a:t>Ajax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  <a:endParaRPr lang="en-US" altLang="x-none" dirty="0" smtClean="0">
              <a:solidFill>
                <a:srgbClr val="FFFF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9300" eaLnBrk="1" hangingPunct="1">
              <a:defRPr/>
            </a:pPr>
            <a:r>
              <a:rPr lang="en-US" altLang="x-none" smtClean="0"/>
              <a:t>We call the Data bit - the “</a:t>
            </a:r>
            <a:r>
              <a:rPr lang="en-US" altLang="x-none" smtClean="0">
                <a:solidFill>
                  <a:srgbClr val="FF7F00"/>
                </a:solidFill>
              </a:rPr>
              <a:t>Model</a:t>
            </a:r>
            <a:r>
              <a:rPr lang="en-US" altLang="x-none" smtClean="0"/>
              <a:t>” or Data Model</a:t>
            </a:r>
          </a:p>
          <a:p>
            <a:pPr marL="749300" eaLnBrk="1" hangingPunct="1">
              <a:defRPr/>
            </a:pPr>
            <a:r>
              <a:rPr lang="en-US" altLang="x-none" smtClean="0"/>
              <a:t>We call the “making the next HTML” bit the “</a:t>
            </a:r>
            <a:r>
              <a:rPr lang="en-US" altLang="x-none" smtClean="0">
                <a:solidFill>
                  <a:srgbClr val="00FF00"/>
                </a:solidFill>
              </a:rPr>
              <a:t>View</a:t>
            </a:r>
            <a:r>
              <a:rPr lang="en-US" altLang="x-none" smtClean="0"/>
              <a:t>” or “Presentation Layer”</a:t>
            </a:r>
          </a:p>
          <a:p>
            <a:pPr marL="749300" eaLnBrk="1" hangingPunct="1">
              <a:defRPr/>
            </a:pPr>
            <a:r>
              <a:rPr lang="en-US" altLang="x-none" smtClean="0"/>
              <a:t>We call the handling of input and the general orchestration of it all the “</a:t>
            </a:r>
            <a:r>
              <a:rPr lang="en-US" altLang="x-none" smtClean="0">
                <a:solidFill>
                  <a:srgbClr val="FF00FF"/>
                </a:solidFill>
              </a:rPr>
              <a:t>Controller</a:t>
            </a:r>
            <a:r>
              <a:rPr lang="en-US" altLang="x-none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3388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19996" tIns="119996" rIns="119996" bIns="119996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sz="4725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583008" y="3552741"/>
            <a:ext cx="8921980" cy="7762151"/>
          </a:xfrm>
          <a:prstGeom prst="rect">
            <a:avLst/>
          </a:prstGeom>
          <a:noFill/>
          <a:ln>
            <a:noFill/>
          </a:ln>
        </p:spPr>
        <p:txBody>
          <a:bodyPr lIns="119996" tIns="119996" rIns="119996" bIns="119996" anchor="t" anchorCtr="0">
            <a:noAutofit/>
          </a:bodyPr>
          <a:lstStyle/>
          <a:p>
            <a:r>
              <a:rPr lang="en-US" sz="2363" dirty="0"/>
              <a:t>These slides are Copyright </a:t>
            </a:r>
            <a:r>
              <a:rPr lang="en-US" sz="2363" dirty="0" smtClean="0"/>
              <a:t>2010-  </a:t>
            </a:r>
            <a:r>
              <a:rPr lang="en-US" sz="2363" dirty="0"/>
              <a:t>Charles R. </a:t>
            </a:r>
            <a:r>
              <a:rPr lang="en-US" sz="2363" dirty="0"/>
              <a:t>Severance (</a:t>
            </a:r>
            <a:r>
              <a:rPr lang="en-US" sz="2363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2363" dirty="0"/>
              <a:t>) of the University of Michigan School of Information </a:t>
            </a:r>
            <a:r>
              <a:rPr lang="en-US" sz="2363" dirty="0"/>
              <a:t>and </a:t>
            </a:r>
            <a:r>
              <a:rPr lang="en-US" sz="2363" dirty="0"/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2363" dirty="0"/>
          </a:p>
          <a:p>
            <a:r>
              <a:rPr lang="en-US" sz="2363" dirty="0"/>
              <a:t>Initial Development: Charles Severance, University of Michigan School of </a:t>
            </a:r>
            <a:r>
              <a:rPr lang="en-US" sz="2363" dirty="0" smtClean="0"/>
              <a:t>Information</a:t>
            </a:r>
          </a:p>
          <a:p>
            <a:r>
              <a:rPr lang="en-US" sz="2363" dirty="0" smtClean="0"/>
              <a:t>Contributions: Jim </a:t>
            </a:r>
            <a:r>
              <a:rPr lang="en-US" sz="2363" dirty="0" err="1" smtClean="0"/>
              <a:t>Eng</a:t>
            </a:r>
            <a:r>
              <a:rPr lang="en-US" sz="2363" dirty="0" smtClean="0"/>
              <a:t>, University of Michigan</a:t>
            </a:r>
            <a:endParaRPr lang="en-US" sz="2363" dirty="0"/>
          </a:p>
          <a:p>
            <a:endParaRPr sz="2363" dirty="0"/>
          </a:p>
          <a:p>
            <a:pPr>
              <a:buClr>
                <a:schemeClr val="dk2"/>
              </a:buClr>
              <a:buSzPct val="61111"/>
            </a:pPr>
            <a:r>
              <a:rPr lang="en-US" sz="2363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endParaRPr sz="2363" dirty="0"/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40716" y="2149840"/>
            <a:ext cx="2583786" cy="8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11424527" y="3723988"/>
            <a:ext cx="8921980" cy="7590905"/>
          </a:xfrm>
          <a:prstGeom prst="rect">
            <a:avLst/>
          </a:prstGeom>
          <a:noFill/>
          <a:ln>
            <a:noFill/>
          </a:ln>
        </p:spPr>
        <p:txBody>
          <a:bodyPr lIns="119996" tIns="119996" rIns="119996" bIns="119996" anchor="t" anchorCtr="0">
            <a:noAutofit/>
          </a:bodyPr>
          <a:lstStyle/>
          <a:p>
            <a:r>
              <a:rPr lang="en-US" sz="2363" dirty="0"/>
              <a:t>Continue</a:t>
            </a:r>
            <a:r>
              <a:rPr lang="is-IS" sz="2363" dirty="0"/>
              <a:t>…</a:t>
            </a:r>
            <a:endParaRPr lang="en-US" sz="2363" dirty="0"/>
          </a:p>
        </p:txBody>
      </p:sp>
    </p:spTree>
    <p:extLst>
      <p:ext uri="{BB962C8B-B14F-4D97-AF65-F5344CB8AC3E}">
        <p14:creationId xmlns:p14="http://schemas.microsoft.com/office/powerpoint/2010/main" val="141978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6725" y="6715655"/>
            <a:ext cx="20402550" cy="5200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700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x-none" sz="7000"/>
          </a:p>
        </p:txBody>
      </p:sp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6" y="4411665"/>
            <a:ext cx="2159530" cy="163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8319819" y="1597844"/>
            <a:ext cx="4218527" cy="2082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6767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endParaRPr lang="en-US" altLang="x-none" sz="6767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9923464" y="3822700"/>
            <a:ext cx="29633" cy="271145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10905067" y="3852334"/>
            <a:ext cx="29633" cy="2767014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5" y="7549092"/>
            <a:ext cx="6534150" cy="3867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439" y="7415742"/>
            <a:ext cx="6534150" cy="3867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5726642" y="7615768"/>
            <a:ext cx="3141133" cy="177059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12068176" y="7815793"/>
            <a:ext cx="2100264" cy="1300164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4420322" y="2748493"/>
            <a:ext cx="6519333" cy="421534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4069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4069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4069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9601201" y="2981857"/>
            <a:ext cx="1666875" cy="714903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26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2396525" y="1566865"/>
            <a:ext cx="2170787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725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6098850" y="1566865"/>
            <a:ext cx="2536272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725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11096932" y="8315856"/>
            <a:ext cx="1983235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725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4725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700089" y="5752573"/>
            <a:ext cx="9167811" cy="71490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4069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4069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4069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>
            <a:off x="7470960" y="8515881"/>
            <a:ext cx="12971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4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665375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Way Data Flow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362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9800" dirty="0">
                <a:solidFill>
                  <a:srgbClr val="FFCC66"/>
                </a:solidFill>
              </a:rPr>
              <a:t>GET Versus POST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The HTTP GET request retrieves and displays a document</a:t>
            </a:r>
          </a:p>
          <a:p>
            <a:r>
              <a:rPr lang="en-US" altLang="x-none" dirty="0" smtClean="0"/>
              <a:t>The HTTP POST request sends data (i.e. from a form) to the server for processing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68188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84" y="3339308"/>
            <a:ext cx="16258632" cy="10585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466" y="2729944"/>
            <a:ext cx="915231" cy="69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8319819" y="266700"/>
            <a:ext cx="4218527" cy="2082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6767" dirty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endParaRPr lang="en-US" altLang="x-none" sz="6767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9953096" y="2491555"/>
            <a:ext cx="105" cy="1229781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rot="10800000">
            <a:off x="10934700" y="2521190"/>
            <a:ext cx="32657" cy="120014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/>
          </a:p>
        </p:txBody>
      </p:sp>
      <p:sp>
        <p:nvSpPr>
          <p:cNvPr id="10" name="Rectangle 12"/>
          <p:cNvSpPr>
            <a:spLocks/>
          </p:cNvSpPr>
          <p:nvPr/>
        </p:nvSpPr>
        <p:spPr bwMode="auto">
          <a:xfrm>
            <a:off x="9601201" y="1650713"/>
            <a:ext cx="1666875" cy="714903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26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6766831"/>
            <a:ext cx="1173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https://www.wa4e.com/code/forms/form3.php?x=12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1" y="2568268"/>
            <a:ext cx="8839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6000" dirty="0" smtClean="0">
                <a:solidFill>
                  <a:srgbClr val="FFFF00"/>
                </a:solidFill>
                <a:ea typeface="ＭＳ Ｐゴシック" charset="-128"/>
              </a:rPr>
              <a:t>POST </a:t>
            </a:r>
            <a:r>
              <a:rPr lang="mr-IN" altLang="en-US" sz="6000" dirty="0" smtClean="0">
                <a:solidFill>
                  <a:srgbClr val="FFFF00"/>
                </a:solidFill>
                <a:ea typeface="ＭＳ Ｐゴシック" charset="-128"/>
              </a:rPr>
              <a:t>…</a:t>
            </a:r>
            <a:r>
              <a:rPr lang="en-US" altLang="en-US" sz="6000" dirty="0" smtClean="0">
                <a:solidFill>
                  <a:srgbClr val="FFFF00"/>
                </a:solidFill>
                <a:ea typeface="ＭＳ Ｐゴシック" charset="-128"/>
              </a:rPr>
              <a:t>.</a:t>
            </a:r>
            <a:endParaRPr lang="en-US" altLang="en-US" sz="6000" dirty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13035432" y="2409956"/>
            <a:ext cx="6519333" cy="107907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4069" dirty="0" smtClean="0">
                <a:solidFill>
                  <a:srgbClr val="00FF00"/>
                </a:solidFill>
                <a:ea typeface="ＭＳ Ｐゴシック" charset="-128"/>
              </a:rPr>
              <a:t>&lt;p&gt;Guessing game</a:t>
            </a:r>
            <a:r>
              <a:rPr lang="mr-IN" altLang="en-US" sz="4069" dirty="0" smtClean="0">
                <a:solidFill>
                  <a:srgbClr val="00FF00"/>
                </a:solidFill>
                <a:ea typeface="ＭＳ Ｐゴシック" charset="-128"/>
              </a:rPr>
              <a:t>…</a:t>
            </a:r>
            <a:endParaRPr lang="en-US" altLang="en-US" sz="4069" dirty="0">
              <a:solidFill>
                <a:srgbClr val="00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229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Tasks Inside the Server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9300" eaLnBrk="1" hangingPunct="1">
              <a:defRPr/>
            </a:pPr>
            <a:r>
              <a:rPr lang="en-US" altLang="x-none" dirty="0" smtClean="0"/>
              <a:t>Process any </a:t>
            </a:r>
            <a:r>
              <a:rPr lang="en-US" altLang="x-none" dirty="0" smtClean="0"/>
              <a:t>user input data (i.e. from a form) - </a:t>
            </a:r>
            <a:r>
              <a:rPr lang="en-US" altLang="x-none" dirty="0" smtClean="0"/>
              <a:t>possibly storing it in a database or making some other change to the database such as a delete</a:t>
            </a:r>
          </a:p>
          <a:p>
            <a:pPr marL="749300" eaLnBrk="1" hangingPunct="1">
              <a:defRPr/>
            </a:pPr>
            <a:r>
              <a:rPr lang="en-US" altLang="x-none" dirty="0" smtClean="0"/>
              <a:t>Decide which screen to send back to the user</a:t>
            </a:r>
          </a:p>
          <a:p>
            <a:pPr marL="749300" eaLnBrk="1" hangingPunct="1">
              <a:defRPr/>
            </a:pPr>
            <a:r>
              <a:rPr lang="en-US" altLang="x-none" dirty="0" smtClean="0"/>
              <a:t>Retrieve any needed data</a:t>
            </a:r>
          </a:p>
          <a:p>
            <a:pPr marL="749300" eaLnBrk="1" hangingPunct="1">
              <a:defRPr/>
            </a:pPr>
            <a:r>
              <a:rPr lang="en-US" altLang="x-none" dirty="0" smtClean="0"/>
              <a:t>Produce the HTML response and send it back to the browser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117600" y="673100"/>
            <a:ext cx="18008600" cy="711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6470650" y="8510588"/>
            <a:ext cx="228123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5200">
                <a:solidFill>
                  <a:srgbClr val="FFFF00"/>
                </a:solidFill>
              </a:rPr>
              <a:t>HTTP</a:t>
            </a:r>
          </a:p>
          <a:p>
            <a:pPr eaLnBrk="1" hangingPunct="1"/>
            <a:r>
              <a:rPr lang="en-US" altLang="x-none" sz="520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10788650" y="8510588"/>
            <a:ext cx="26797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5200">
                <a:solidFill>
                  <a:srgbClr val="00FF00"/>
                </a:solidFill>
              </a:rPr>
              <a:t>HTTP</a:t>
            </a:r>
          </a:p>
          <a:p>
            <a:pPr eaLnBrk="1" hangingPunct="1"/>
            <a:r>
              <a:rPr lang="en-US" altLang="x-none" sz="520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7734300" y="11296650"/>
            <a:ext cx="3887788" cy="1358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600">
                <a:solidFill>
                  <a:srgbClr val="0000FF"/>
                </a:solidFill>
              </a:rPr>
              <a:t>Browser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14236700" y="917575"/>
            <a:ext cx="4686300" cy="1181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7400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9174163" y="7935913"/>
            <a:ext cx="28575" cy="2709862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10800000" flipH="1">
            <a:off x="10155238" y="7967663"/>
            <a:ext cx="28575" cy="27686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6248400" y="8763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13119100" y="22352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3429000" y="51943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4546600" y="22352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15303500" y="51943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6408738" y="3302000"/>
            <a:ext cx="1285875" cy="1033463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rot="10800000">
            <a:off x="8980488" y="2108200"/>
            <a:ext cx="1033462" cy="4127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rot="10800000">
            <a:off x="11868150" y="3232150"/>
            <a:ext cx="1160463" cy="9906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rot="10800000" flipH="1">
            <a:off x="10309225" y="6769100"/>
            <a:ext cx="2908300" cy="9906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5016500" y="43942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892925" y="6886575"/>
            <a:ext cx="2278063" cy="801688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0020300" y="8763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6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endParaRPr lang="en-US" altLang="x-none" sz="61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x-none" sz="61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12065000" y="43942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435100" y="4279900"/>
            <a:ext cx="18008600" cy="711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7570788" y="11461750"/>
            <a:ext cx="22812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520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10539413" y="11614150"/>
            <a:ext cx="26781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520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14552613" y="4529138"/>
            <a:ext cx="4686300" cy="1181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7400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6565900" y="44831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6630" name="Oval 6"/>
          <p:cNvSpPr>
            <a:spLocks/>
          </p:cNvSpPr>
          <p:nvPr/>
        </p:nvSpPr>
        <p:spPr bwMode="auto">
          <a:xfrm>
            <a:off x="13436600" y="54864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6631" name="Oval 7"/>
          <p:cNvSpPr>
            <a:spLocks/>
          </p:cNvSpPr>
          <p:nvPr/>
        </p:nvSpPr>
        <p:spPr bwMode="auto">
          <a:xfrm>
            <a:off x="3746500" y="84455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6632" name="Oval 8"/>
          <p:cNvSpPr>
            <a:spLocks/>
          </p:cNvSpPr>
          <p:nvPr/>
        </p:nvSpPr>
        <p:spPr bwMode="auto">
          <a:xfrm>
            <a:off x="4864100" y="54864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6633" name="Oval 9"/>
          <p:cNvSpPr>
            <a:spLocks/>
          </p:cNvSpPr>
          <p:nvPr/>
        </p:nvSpPr>
        <p:spPr bwMode="auto">
          <a:xfrm>
            <a:off x="15621000" y="84455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6724650" y="6913563"/>
            <a:ext cx="1285875" cy="1033462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rot="10800000">
            <a:off x="9297988" y="5719763"/>
            <a:ext cx="1031875" cy="4127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rot="10800000">
            <a:off x="12185650" y="6843713"/>
            <a:ext cx="1158875" cy="9906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rot="10800000" flipH="1">
            <a:off x="10625138" y="10380663"/>
            <a:ext cx="2909887" cy="9906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8" name="Rectangle 14"/>
          <p:cNvSpPr>
            <a:spLocks/>
          </p:cNvSpPr>
          <p:nvPr/>
        </p:nvSpPr>
        <p:spPr bwMode="auto">
          <a:xfrm>
            <a:off x="5334000" y="80010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7210425" y="10498138"/>
            <a:ext cx="2276475" cy="80168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0" name="Rectangle 16"/>
          <p:cNvSpPr>
            <a:spLocks/>
          </p:cNvSpPr>
          <p:nvPr/>
        </p:nvSpPr>
        <p:spPr bwMode="auto">
          <a:xfrm>
            <a:off x="10337800" y="44831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6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endParaRPr lang="en-US" altLang="x-none" sz="6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x-none" sz="6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6641" name="Rectangle 17"/>
          <p:cNvSpPr>
            <a:spLocks/>
          </p:cNvSpPr>
          <p:nvPr/>
        </p:nvSpPr>
        <p:spPr bwMode="auto">
          <a:xfrm>
            <a:off x="12382500" y="80010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  <p:sp>
        <p:nvSpPr>
          <p:cNvPr id="26642" name="Rectangle 18"/>
          <p:cNvSpPr>
            <a:spLocks/>
          </p:cNvSpPr>
          <p:nvPr/>
        </p:nvSpPr>
        <p:spPr bwMode="auto">
          <a:xfrm>
            <a:off x="1435100" y="457200"/>
            <a:ext cx="18008600" cy="3111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3" name="Rectangle 19"/>
          <p:cNvSpPr>
            <a:spLocks/>
          </p:cNvSpPr>
          <p:nvPr/>
        </p:nvSpPr>
        <p:spPr bwMode="auto">
          <a:xfrm>
            <a:off x="16157575" y="881063"/>
            <a:ext cx="2609850" cy="2260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7400">
                <a:solidFill>
                  <a:srgbClr val="0000FF"/>
                </a:solidFill>
              </a:rPr>
              <a:t>Data</a:t>
            </a:r>
          </a:p>
          <a:p>
            <a:pPr eaLnBrk="1" hangingPunct="1"/>
            <a:r>
              <a:rPr lang="en-US" altLang="x-none" sz="7400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8008938" y="2611438"/>
            <a:ext cx="25400" cy="1641475"/>
          </a:xfrm>
          <a:prstGeom prst="line">
            <a:avLst/>
          </a:prstGeom>
          <a:noFill/>
          <a:ln w="1143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rot="10800000" flipH="1">
            <a:off x="11690350" y="2751138"/>
            <a:ext cx="0" cy="1665287"/>
          </a:xfrm>
          <a:prstGeom prst="line">
            <a:avLst/>
          </a:prstGeom>
          <a:noFill/>
          <a:ln w="1143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66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255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8255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00" y="8255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0" y="9906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Model View Controller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04900" eaLnBrk="1" hangingPunct="1">
              <a:defRPr/>
            </a:pPr>
            <a:r>
              <a:rPr lang="en-US" altLang="x-none" dirty="0" smtClean="0"/>
              <a:t>We name the three basic functions of an application as follows</a:t>
            </a:r>
          </a:p>
          <a:p>
            <a:pPr marL="1549400" lvl="1" eaLnBrk="1" hangingPunct="1">
              <a:defRPr/>
            </a:pPr>
            <a:r>
              <a:rPr lang="en-US" altLang="x-none" dirty="0" smtClean="0">
                <a:solidFill>
                  <a:srgbClr val="FF00FF"/>
                </a:solidFill>
              </a:rPr>
              <a:t>Controller</a:t>
            </a:r>
            <a:r>
              <a:rPr lang="en-US" altLang="x-none" dirty="0" smtClean="0"/>
              <a:t> - The </a:t>
            </a:r>
            <a:r>
              <a:rPr lang="en-US" altLang="x-none" dirty="0" smtClean="0"/>
              <a:t>code </a:t>
            </a:r>
            <a:r>
              <a:rPr lang="en-US" altLang="x-none" dirty="0" smtClean="0"/>
              <a:t>that does the thinking and decision making</a:t>
            </a:r>
          </a:p>
          <a:p>
            <a:pPr marL="1549400" lvl="1" eaLnBrk="1" hangingPunct="1">
              <a:defRPr/>
            </a:pPr>
            <a:r>
              <a:rPr lang="en-US" altLang="x-none" dirty="0" smtClean="0">
                <a:solidFill>
                  <a:srgbClr val="00FF00"/>
                </a:solidFill>
              </a:rPr>
              <a:t>View</a:t>
            </a:r>
            <a:r>
              <a:rPr lang="en-US" altLang="x-none" dirty="0" smtClean="0"/>
              <a:t> - The HTML, CSS, etc. which makes up the look and feel of the application</a:t>
            </a:r>
          </a:p>
          <a:p>
            <a:pPr marL="1549400" lvl="1" eaLnBrk="1" hangingPunct="1">
              <a:defRPr/>
            </a:pPr>
            <a:r>
              <a:rPr lang="en-US" altLang="x-none" dirty="0" smtClean="0">
                <a:solidFill>
                  <a:srgbClr val="FF7F00"/>
                </a:solidFill>
              </a:rPr>
              <a:t>Model</a:t>
            </a:r>
            <a:r>
              <a:rPr lang="en-US" altLang="x-none" dirty="0" smtClean="0"/>
              <a:t> - The persistent data that we keep in the data store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3390900" y="12014200"/>
            <a:ext cx="14547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FFFF00"/>
                </a:solidFill>
              </a:rPr>
              <a:t>http://en.wikipedia.org/wiki/Model-view-controller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Pages>0</Pages>
  <Words>560</Words>
  <Characters>0</Characters>
  <Application>Microsoft Macintosh PowerPoint</Application>
  <PresentationFormat>Custom</PresentationFormat>
  <Lines>0</Lines>
  <Paragraphs>109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Gill Sans</vt:lpstr>
      <vt:lpstr>ＭＳ Ｐゴシック</vt:lpstr>
      <vt:lpstr>ヒラギノ角ゴ ProN W3</vt:lpstr>
      <vt:lpstr>Arial</vt:lpstr>
      <vt:lpstr>Title &amp; Subtitle</vt:lpstr>
      <vt:lpstr>Title &amp; Bullets</vt:lpstr>
      <vt:lpstr>Title - Center</vt:lpstr>
      <vt:lpstr>Title &amp; Bullets</vt:lpstr>
      <vt:lpstr>Model-View-Controller</vt:lpstr>
      <vt:lpstr>PowerPoint Presentation</vt:lpstr>
      <vt:lpstr>Two Way Data Flow</vt:lpstr>
      <vt:lpstr>GET Versus POST</vt:lpstr>
      <vt:lpstr>PowerPoint Presentation</vt:lpstr>
      <vt:lpstr>Tasks Inside the Server</vt:lpstr>
      <vt:lpstr>PowerPoint Presentation</vt:lpstr>
      <vt:lpstr>PowerPoint Presentation</vt:lpstr>
      <vt:lpstr>Model View Controller</vt:lpstr>
      <vt:lpstr>Model-View-Controller</vt:lpstr>
      <vt:lpstr>PowerPoint Presentation</vt:lpstr>
      <vt:lpstr>Our Architecture: MVC</vt:lpstr>
      <vt:lpstr>Controller “Orchestrates”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Engine  Data Store</dc:title>
  <dc:subject/>
  <dc:creator/>
  <cp:keywords/>
  <dc:description/>
  <cp:lastModifiedBy>Severance, Charles</cp:lastModifiedBy>
  <cp:revision>6</cp:revision>
  <dcterms:modified xsi:type="dcterms:W3CDTF">2019-01-18T14:22:53Z</dcterms:modified>
</cp:coreProperties>
</file>