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</p:sldMasterIdLst>
  <p:notesMasterIdLst>
    <p:notesMasterId r:id="rId70"/>
  </p:notesMasterIdLst>
  <p:handoutMasterIdLst>
    <p:handoutMasterId r:id="rId71"/>
  </p:handoutMasterIdLst>
  <p:sldIdLst>
    <p:sldId id="256" r:id="rId18"/>
    <p:sldId id="286" r:id="rId19"/>
    <p:sldId id="257" r:id="rId20"/>
    <p:sldId id="258" r:id="rId21"/>
    <p:sldId id="275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4" r:id="rId32"/>
    <p:sldId id="273" r:id="rId33"/>
    <p:sldId id="259" r:id="rId34"/>
    <p:sldId id="262" r:id="rId35"/>
    <p:sldId id="276" r:id="rId36"/>
    <p:sldId id="277" r:id="rId37"/>
    <p:sldId id="278" r:id="rId38"/>
    <p:sldId id="279" r:id="rId39"/>
    <p:sldId id="280" r:id="rId40"/>
    <p:sldId id="283" r:id="rId41"/>
    <p:sldId id="284" r:id="rId42"/>
    <p:sldId id="285" r:id="rId43"/>
    <p:sldId id="260" r:id="rId44"/>
    <p:sldId id="261" r:id="rId45"/>
    <p:sldId id="272" r:id="rId46"/>
    <p:sldId id="281" r:id="rId47"/>
    <p:sldId id="282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303" r:id="rId61"/>
    <p:sldId id="299" r:id="rId62"/>
    <p:sldId id="300" r:id="rId63"/>
    <p:sldId id="304" r:id="rId64"/>
    <p:sldId id="305" r:id="rId65"/>
    <p:sldId id="306" r:id="rId66"/>
    <p:sldId id="301" r:id="rId67"/>
    <p:sldId id="302" r:id="rId68"/>
    <p:sldId id="307" r:id="rId69"/>
  </p:sldIdLst>
  <p:sldSz cx="21336000" cy="13335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5600" kern="1200">
        <a:solidFill>
          <a:srgbClr val="FFFFFF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00">
          <p15:clr>
            <a:srgbClr val="A4A3A4"/>
          </p15:clr>
        </p15:guide>
        <p15:guide id="2" pos="6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>
      <p:cViewPr varScale="1">
        <p:scale>
          <a:sx n="59" d="100"/>
          <a:sy n="59" d="100"/>
        </p:scale>
        <p:origin x="280" y="208"/>
      </p:cViewPr>
      <p:guideLst>
        <p:guide orient="horz" pos="4200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63" Type="http://schemas.openxmlformats.org/officeDocument/2006/relationships/slide" Target="slides/slide46.xml"/><Relationship Id="rId64" Type="http://schemas.openxmlformats.org/officeDocument/2006/relationships/slide" Target="slides/slide47.xml"/><Relationship Id="rId65" Type="http://schemas.openxmlformats.org/officeDocument/2006/relationships/slide" Target="slides/slide48.xml"/><Relationship Id="rId66" Type="http://schemas.openxmlformats.org/officeDocument/2006/relationships/slide" Target="slides/slide49.xml"/><Relationship Id="rId67" Type="http://schemas.openxmlformats.org/officeDocument/2006/relationships/slide" Target="slides/slide50.xml"/><Relationship Id="rId68" Type="http://schemas.openxmlformats.org/officeDocument/2006/relationships/slide" Target="slides/slide51.xml"/><Relationship Id="rId69" Type="http://schemas.openxmlformats.org/officeDocument/2006/relationships/slide" Target="slides/slide52.xml"/><Relationship Id="rId50" Type="http://schemas.openxmlformats.org/officeDocument/2006/relationships/slide" Target="slides/slide33.xml"/><Relationship Id="rId51" Type="http://schemas.openxmlformats.org/officeDocument/2006/relationships/slide" Target="slides/slide34.xml"/><Relationship Id="rId52" Type="http://schemas.openxmlformats.org/officeDocument/2006/relationships/slide" Target="slides/slide35.xml"/><Relationship Id="rId53" Type="http://schemas.openxmlformats.org/officeDocument/2006/relationships/slide" Target="slides/slide36.xml"/><Relationship Id="rId54" Type="http://schemas.openxmlformats.org/officeDocument/2006/relationships/slide" Target="slides/slide37.xml"/><Relationship Id="rId55" Type="http://schemas.openxmlformats.org/officeDocument/2006/relationships/slide" Target="slides/slide38.xml"/><Relationship Id="rId56" Type="http://schemas.openxmlformats.org/officeDocument/2006/relationships/slide" Target="slides/slide39.xml"/><Relationship Id="rId57" Type="http://schemas.openxmlformats.org/officeDocument/2006/relationships/slide" Target="slides/slide40.xml"/><Relationship Id="rId58" Type="http://schemas.openxmlformats.org/officeDocument/2006/relationships/slide" Target="slides/slide41.xml"/><Relationship Id="rId59" Type="http://schemas.openxmlformats.org/officeDocument/2006/relationships/slide" Target="slides/slide42.xml"/><Relationship Id="rId40" Type="http://schemas.openxmlformats.org/officeDocument/2006/relationships/slide" Target="slides/slide23.xml"/><Relationship Id="rId41" Type="http://schemas.openxmlformats.org/officeDocument/2006/relationships/slide" Target="slides/slide24.xml"/><Relationship Id="rId42" Type="http://schemas.openxmlformats.org/officeDocument/2006/relationships/slide" Target="slides/slide25.xml"/><Relationship Id="rId43" Type="http://schemas.openxmlformats.org/officeDocument/2006/relationships/slide" Target="slides/slide26.xml"/><Relationship Id="rId44" Type="http://schemas.openxmlformats.org/officeDocument/2006/relationships/slide" Target="slides/slide27.xml"/><Relationship Id="rId45" Type="http://schemas.openxmlformats.org/officeDocument/2006/relationships/slide" Target="slides/slide28.xml"/><Relationship Id="rId46" Type="http://schemas.openxmlformats.org/officeDocument/2006/relationships/slide" Target="slides/slide29.xml"/><Relationship Id="rId47" Type="http://schemas.openxmlformats.org/officeDocument/2006/relationships/slide" Target="slides/slide30.xml"/><Relationship Id="rId48" Type="http://schemas.openxmlformats.org/officeDocument/2006/relationships/slide" Target="slides/slide31.xml"/><Relationship Id="rId49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13.xml"/><Relationship Id="rId31" Type="http://schemas.openxmlformats.org/officeDocument/2006/relationships/slide" Target="slides/slide14.xml"/><Relationship Id="rId32" Type="http://schemas.openxmlformats.org/officeDocument/2006/relationships/slide" Target="slides/slide15.xml"/><Relationship Id="rId33" Type="http://schemas.openxmlformats.org/officeDocument/2006/relationships/slide" Target="slides/slide16.xml"/><Relationship Id="rId34" Type="http://schemas.openxmlformats.org/officeDocument/2006/relationships/slide" Target="slides/slide17.xml"/><Relationship Id="rId35" Type="http://schemas.openxmlformats.org/officeDocument/2006/relationships/slide" Target="slides/slide18.xml"/><Relationship Id="rId36" Type="http://schemas.openxmlformats.org/officeDocument/2006/relationships/slide" Target="slides/slide19.xml"/><Relationship Id="rId37" Type="http://schemas.openxmlformats.org/officeDocument/2006/relationships/slide" Target="slides/slide20.xml"/><Relationship Id="rId38" Type="http://schemas.openxmlformats.org/officeDocument/2006/relationships/slide" Target="slides/slide21.xml"/><Relationship Id="rId39" Type="http://schemas.openxmlformats.org/officeDocument/2006/relationships/slide" Target="slides/slide22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esProps" Target="presProps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Relationship Id="rId26" Type="http://schemas.openxmlformats.org/officeDocument/2006/relationships/slide" Target="slides/slide9.xml"/><Relationship Id="rId27" Type="http://schemas.openxmlformats.org/officeDocument/2006/relationships/slide" Target="slides/slide10.xml"/><Relationship Id="rId28" Type="http://schemas.openxmlformats.org/officeDocument/2006/relationships/slide" Target="slides/slide11.xml"/><Relationship Id="rId29" Type="http://schemas.openxmlformats.org/officeDocument/2006/relationships/slide" Target="slides/slide12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43.xml"/><Relationship Id="rId61" Type="http://schemas.openxmlformats.org/officeDocument/2006/relationships/slide" Target="slides/slide44.xml"/><Relationship Id="rId62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C392-97F2-7540-84D4-185DFF10700B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E9FF2-A11D-C941-87AF-ED57ABC81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49035-29DE-324B-9E1D-3B41F2C08FAA}" type="datetimeFigureOut">
              <a:rPr lang="en-US" smtClean="0"/>
              <a:t>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2502C-C4F1-5E4A-A2D5-19B35B885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9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79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928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1059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49985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709613"/>
            <a:ext cx="18402300" cy="25781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850" y="3549650"/>
            <a:ext cx="1840230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56629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615402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709613"/>
            <a:ext cx="18402300" cy="25781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0" y="3549650"/>
            <a:ext cx="912495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4200" y="3549650"/>
            <a:ext cx="912495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77967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79942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709613"/>
            <a:ext cx="18402300" cy="25781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75976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849599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34851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306346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709613"/>
            <a:ext cx="18402300" cy="25781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3549650"/>
            <a:ext cx="18402300" cy="846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0553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01875" y="2235200"/>
            <a:ext cx="4340225" cy="6184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235200"/>
            <a:ext cx="12868275" cy="6184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5955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5" y="709613"/>
            <a:ext cx="4600575" cy="113014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709613"/>
            <a:ext cx="13649325" cy="113014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5489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86086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2602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44757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3784600"/>
            <a:ext cx="4152900" cy="781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3784600"/>
            <a:ext cx="4152900" cy="781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60645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06745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95447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9024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0382492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07068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19584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39808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01875" y="342900"/>
            <a:ext cx="4340225" cy="1125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342900"/>
            <a:ext cx="12868275" cy="1125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217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34769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8208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8982232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3784600"/>
            <a:ext cx="8604250" cy="781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37850" y="3784600"/>
            <a:ext cx="8604250" cy="781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20978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5057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9659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112852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55058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30472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421712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05663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01875" y="342900"/>
            <a:ext cx="4340225" cy="1125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342900"/>
            <a:ext cx="12868275" cy="1125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566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66903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89523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157713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0" y="3784600"/>
            <a:ext cx="3727450" cy="781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14650" y="3784600"/>
            <a:ext cx="3727450" cy="781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67558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592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7916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50470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713311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824289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6664941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031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01875" y="342900"/>
            <a:ext cx="4340225" cy="1125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342900"/>
            <a:ext cx="12868275" cy="1125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6846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77055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02006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74369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3784600"/>
            <a:ext cx="4152900" cy="781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00" y="3784600"/>
            <a:ext cx="4152900" cy="781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14441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3102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378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3784600"/>
            <a:ext cx="8610600" cy="781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4200" y="3784600"/>
            <a:ext cx="8610600" cy="781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11557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986014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2338691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263168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310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01875" y="342900"/>
            <a:ext cx="4340225" cy="1125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342900"/>
            <a:ext cx="12868275" cy="1125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305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4759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850" y="3549650"/>
            <a:ext cx="1840230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6826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65365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0" y="3549650"/>
            <a:ext cx="912495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4200" y="3549650"/>
            <a:ext cx="912495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84309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6313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2306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16983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297992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084723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933195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3549650"/>
            <a:ext cx="18402300" cy="846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02992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5" y="3549650"/>
            <a:ext cx="4600575" cy="8845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3549650"/>
            <a:ext cx="13649325" cy="8845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4665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9685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709613"/>
            <a:ext cx="18402300" cy="25781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876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1975781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709613"/>
            <a:ext cx="18402300" cy="25781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727200"/>
            <a:ext cx="8604250" cy="986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37850" y="1727200"/>
            <a:ext cx="8604250" cy="986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3060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7442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57305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709613"/>
            <a:ext cx="18402300" cy="25781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35476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272565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750091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084544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709613"/>
            <a:ext cx="18402300" cy="25781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624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5" y="709613"/>
            <a:ext cx="4600575" cy="108854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709613"/>
            <a:ext cx="13649325" cy="10885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4528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5458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850" y="3549650"/>
            <a:ext cx="1840230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66952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735446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56867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0" y="3549650"/>
            <a:ext cx="912495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4200" y="3549650"/>
            <a:ext cx="912495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29782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2781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7512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285474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16007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700349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3549650"/>
            <a:ext cx="18402300" cy="846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27183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5" y="3549650"/>
            <a:ext cx="4600575" cy="846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3549650"/>
            <a:ext cx="13649325" cy="846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316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092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913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033327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550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11400" y="355600"/>
            <a:ext cx="4343400" cy="11239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355600"/>
            <a:ext cx="12877800" cy="11239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5491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544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036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15360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3784600"/>
            <a:ext cx="8604250" cy="781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37850" y="3784600"/>
            <a:ext cx="8604250" cy="781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7990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1887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5454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3292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63645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00610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49804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9959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01875" y="342900"/>
            <a:ext cx="4340225" cy="1125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342900"/>
            <a:ext cx="12868275" cy="1125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94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2561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850" y="3549650"/>
            <a:ext cx="1840230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281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315936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0" y="3549650"/>
            <a:ext cx="912495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4200" y="3549650"/>
            <a:ext cx="912495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313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995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62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6870700"/>
            <a:ext cx="8604250" cy="1549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37850" y="6870700"/>
            <a:ext cx="8604250" cy="1549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84961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84269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6754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721402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3549650"/>
            <a:ext cx="18402300" cy="846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5708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5" y="3549650"/>
            <a:ext cx="4600575" cy="846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3549650"/>
            <a:ext cx="13649325" cy="846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2709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771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76731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00796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1300" y="3797300"/>
            <a:ext cx="9067800" cy="8318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31500" y="3797300"/>
            <a:ext cx="9067800" cy="8318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64398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3094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8138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73275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686702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393686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7586232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65939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27300" y="355600"/>
            <a:ext cx="4572000" cy="1176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1300" y="355600"/>
            <a:ext cx="13563600" cy="1176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3633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4782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850" y="3549650"/>
            <a:ext cx="1840230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054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99256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0" y="3549650"/>
            <a:ext cx="912495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4200" y="3549650"/>
            <a:ext cx="912495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111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8011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99646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40373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78317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889584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86637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3549650"/>
            <a:ext cx="18402300" cy="846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1429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5" y="3549650"/>
            <a:ext cx="4600575" cy="8845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3549650"/>
            <a:ext cx="13649325" cy="8845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50920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85526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22577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039267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63213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6705600"/>
            <a:ext cx="4749800" cy="4508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3400" y="6705600"/>
            <a:ext cx="4749800" cy="4508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1446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53308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83637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3913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25865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211256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213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0200" y="2082800"/>
            <a:ext cx="2413000" cy="913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082800"/>
            <a:ext cx="7086600" cy="913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1929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89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748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224959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57696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6705600"/>
            <a:ext cx="4749800" cy="4508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3400" y="6705600"/>
            <a:ext cx="4749800" cy="4508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37922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37373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10853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429432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8605378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75807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58491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20200" y="2082800"/>
            <a:ext cx="2413000" cy="913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200" y="2082800"/>
            <a:ext cx="7086600" cy="913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8727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182813"/>
            <a:ext cx="16002000" cy="4641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7004050"/>
            <a:ext cx="16002000" cy="3219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5169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4416475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850" y="3549650"/>
            <a:ext cx="1840230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93663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738" y="3324225"/>
            <a:ext cx="18402300" cy="5546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5738" y="8923338"/>
            <a:ext cx="18402300" cy="2917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853264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6850" y="3549650"/>
            <a:ext cx="912495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44200" y="3549650"/>
            <a:ext cx="9124950" cy="846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68826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709613"/>
            <a:ext cx="18402300" cy="2578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025" y="3268663"/>
            <a:ext cx="9026525" cy="1601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0025" y="4870450"/>
            <a:ext cx="9026525" cy="7164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01350" y="3268663"/>
            <a:ext cx="9070975" cy="16017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01350" y="4870450"/>
            <a:ext cx="9070975" cy="7164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190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6712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470123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975" y="1919288"/>
            <a:ext cx="10801350" cy="94773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350483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025" y="889000"/>
            <a:ext cx="6881813" cy="3111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0975" y="1919288"/>
            <a:ext cx="10801350" cy="9477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0025" y="4000500"/>
            <a:ext cx="6881813" cy="74120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114079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3549650"/>
            <a:ext cx="18402300" cy="846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5316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68575" y="342900"/>
            <a:ext cx="4600575" cy="11668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6850" y="342900"/>
            <a:ext cx="13649325" cy="116681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7344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235200"/>
            <a:ext cx="173609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6870700"/>
            <a:ext cx="173609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2" tx1="lt1" bg2="dk1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marL="1104900" indent="-787400" algn="l" rtl="0" fontAlgn="base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49400" indent="-787400" algn="l" rtl="0" fontAlgn="base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993900" indent="-787400" algn="l" rtl="0" fontAlgn="base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38400" indent="-787400" algn="l" rtl="0" fontAlgn="base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82900" indent="-787400" algn="l" rtl="0" fontAlgn="base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342900"/>
            <a:ext cx="173609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3784600"/>
            <a:ext cx="8458200" cy="781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marL="9398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843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288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733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7178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342900"/>
            <a:ext cx="173609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3784600"/>
            <a:ext cx="17360900" cy="781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marL="9398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843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288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733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7178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342900"/>
            <a:ext cx="173609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4800" y="3784600"/>
            <a:ext cx="7607300" cy="781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marL="9398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843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288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733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7178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0" cy="133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342900"/>
            <a:ext cx="173609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3784600"/>
            <a:ext cx="8458200" cy="781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marL="9398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843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288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733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717800" indent="-673100" algn="l" rtl="0" fontAlgn="base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0" cy="133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0071100"/>
            <a:ext cx="173609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727200"/>
            <a:ext cx="17360900" cy="986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marL="1054100" indent="-787400" algn="l" rtl="0" fontAlgn="base">
        <a:spcBef>
          <a:spcPts val="66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498600" indent="-787400" algn="l" rtl="0" fontAlgn="base">
        <a:spcBef>
          <a:spcPts val="66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943100" indent="-787400" algn="l" rtl="0" fontAlgn="base">
        <a:spcBef>
          <a:spcPts val="66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387600" indent="-787400" algn="l" rtl="0" fontAlgn="base">
        <a:spcBef>
          <a:spcPts val="66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32100" indent="-787400" algn="l" rtl="0" fontAlgn="base">
        <a:spcBef>
          <a:spcPts val="66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4064000"/>
            <a:ext cx="173609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355600"/>
            <a:ext cx="173736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3784600"/>
            <a:ext cx="17373600" cy="781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2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2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marL="1054100" indent="-7874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498600" indent="-7874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943100" indent="-7874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387600" indent="-7874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32100" indent="-787400" algn="l" rtl="0" fontAlgn="base">
        <a:spcBef>
          <a:spcPts val="3400"/>
        </a:spcBef>
        <a:spcAft>
          <a:spcPct val="0"/>
        </a:spcAft>
        <a:buSzPct val="171000"/>
        <a:buFont typeface="Gill Sans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342900"/>
            <a:ext cx="173609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3784600"/>
            <a:ext cx="17360900" cy="781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marL="1054100" indent="-787400" algn="l" rtl="0" fontAlgn="base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498600" indent="-787400" algn="l" rtl="0" fontAlgn="base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943100" indent="-787400" algn="l" rtl="0" fontAlgn="base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387600" indent="-787400" algn="l" rtl="0" fontAlgn="base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32100" indent="-787400" algn="l" rtl="0" fontAlgn="base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11300" y="4051300"/>
            <a:ext cx="182880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0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11300" y="355600"/>
            <a:ext cx="18288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1300" y="3797300"/>
            <a:ext cx="18288000" cy="831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0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0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marL="711200" indent="-533400" algn="l" rtl="0" fontAlgn="base">
        <a:spcBef>
          <a:spcPts val="5100"/>
        </a:spcBef>
        <a:spcAft>
          <a:spcPct val="0"/>
        </a:spcAft>
        <a:buSzPct val="171000"/>
        <a:buFont typeface="Gill Sans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03300" indent="-533400" algn="l" rtl="0" fontAlgn="base">
        <a:spcBef>
          <a:spcPts val="5100"/>
        </a:spcBef>
        <a:spcAft>
          <a:spcPct val="0"/>
        </a:spcAft>
        <a:buSzPct val="171000"/>
        <a:buFont typeface="Gill Sans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95400" indent="-533400" algn="l" rtl="0" fontAlgn="base">
        <a:spcBef>
          <a:spcPts val="5100"/>
        </a:spcBef>
        <a:spcAft>
          <a:spcPct val="0"/>
        </a:spcAft>
        <a:buSzPct val="171000"/>
        <a:buFont typeface="Gill Sans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533400" algn="l" rtl="0" fontAlgn="base">
        <a:spcBef>
          <a:spcPts val="5100"/>
        </a:spcBef>
        <a:spcAft>
          <a:spcPct val="0"/>
        </a:spcAft>
        <a:buSzPct val="171000"/>
        <a:buFont typeface="Gill Sans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92300" indent="-533400" algn="l" rtl="0" fontAlgn="base">
        <a:spcBef>
          <a:spcPts val="5100"/>
        </a:spcBef>
        <a:spcAft>
          <a:spcPct val="0"/>
        </a:spcAft>
        <a:buSzPct val="171000"/>
        <a:buFont typeface="Gill Sans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0071100"/>
            <a:ext cx="173609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336000" cy="133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6705600"/>
            <a:ext cx="96520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082800"/>
            <a:ext cx="96520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9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9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9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9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9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6705600"/>
            <a:ext cx="96520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Gill Sans" charset="0"/>
              </a:rPr>
              <a:t>Second level</a:t>
            </a:r>
          </a:p>
          <a:p>
            <a:pPr lvl="2"/>
            <a:r>
              <a:rPr lang="en-US" altLang="x-none">
                <a:sym typeface="Gill Sans" charset="0"/>
              </a:rPr>
              <a:t>Third level</a:t>
            </a:r>
          </a:p>
          <a:p>
            <a:pPr lvl="3"/>
            <a:r>
              <a:rPr lang="en-US" altLang="x-none">
                <a:sym typeface="Gill Sans" charset="0"/>
              </a:rPr>
              <a:t>Fourth level</a:t>
            </a:r>
          </a:p>
          <a:p>
            <a:pPr lvl="4"/>
            <a:r>
              <a:rPr lang="en-US" altLang="x-none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082800"/>
            <a:ext cx="9652000" cy="450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9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9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9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9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9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9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9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9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9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342900"/>
            <a:ext cx="17360900" cy="334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Gill Sans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11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1400">
          <a:solidFill>
            <a:schemeClr val="tx1"/>
          </a:solidFill>
          <a:latin typeface="Gill Sans" charset="0"/>
          <a:ea typeface="ヒラギノ角ゴ ProN W3" charset="-128"/>
          <a:sym typeface="Gill Sans" charset="0"/>
        </a:defRPr>
      </a:lvl9pPr>
    </p:titleStyle>
    <p:bodyStyle>
      <a:lvl1pPr marL="1104900" indent="-787400" algn="l" rtl="0" fontAlgn="base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49400" indent="-787400" algn="l" rtl="0" fontAlgn="base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993900" indent="-787400" algn="l" rtl="0" fontAlgn="base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38400" indent="-787400" algn="l" rtl="0" fontAlgn="base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82900" indent="-787400" algn="l" rtl="0" fontAlgn="base">
        <a:spcBef>
          <a:spcPts val="3300"/>
        </a:spcBef>
        <a:spcAft>
          <a:spcPct val="0"/>
        </a:spcAft>
        <a:buSzPct val="171000"/>
        <a:buFont typeface="Gill Sans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emf"/><Relationship Id="rId5" Type="http://schemas.openxmlformats.org/officeDocument/2006/relationships/image" Target="../media/image8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0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0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00FF00"/>
                </a:solidFill>
              </a:rPr>
              <a:t>Google App Engine </a:t>
            </a:r>
            <a:br>
              <a:rPr lang="en-US" altLang="x-none">
                <a:solidFill>
                  <a:srgbClr val="00FF00"/>
                </a:solidFill>
              </a:rPr>
            </a:br>
            <a:r>
              <a:rPr lang="en-US" altLang="x-none">
                <a:solidFill>
                  <a:srgbClr val="00FF00"/>
                </a:solidFill>
              </a:rPr>
              <a:t>Data Store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6870700"/>
            <a:ext cx="17360900" cy="3517900"/>
          </a:xfrm>
          <a:ln/>
        </p:spPr>
        <p:txBody>
          <a:bodyPr/>
          <a:lstStyle/>
          <a:p>
            <a:endParaRPr lang="en-US" altLang="x-none"/>
          </a:p>
          <a:p>
            <a:endParaRPr lang="en-US" altLang="x-none"/>
          </a:p>
          <a:p>
            <a:r>
              <a:rPr lang="en-US" altLang="x-none"/>
              <a:t>ae-10-datastore</a:t>
            </a: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6678613" y="11798300"/>
            <a:ext cx="746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ea typeface="Gill Sans" charset="0"/>
                <a:cs typeface="Gill Sans" charset="0"/>
              </a:rPr>
              <a:t>www.appenginelearn.com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FFFF00"/>
                </a:solidFill>
              </a:rPr>
              <a:t>Terminology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749300"/>
            <a:r>
              <a:rPr lang="en-US" altLang="x-none"/>
              <a:t>We call the Data bit - the “</a:t>
            </a:r>
            <a:r>
              <a:rPr lang="en-US" altLang="x-none">
                <a:solidFill>
                  <a:srgbClr val="FF7F00"/>
                </a:solidFill>
              </a:rPr>
              <a:t>Model</a:t>
            </a:r>
            <a:r>
              <a:rPr lang="en-US" altLang="x-none"/>
              <a:t>” or Data Model</a:t>
            </a:r>
          </a:p>
          <a:p>
            <a:pPr marL="749300"/>
            <a:r>
              <a:rPr lang="en-US" altLang="x-none"/>
              <a:t>We call the “making the next HTML” bit the “</a:t>
            </a:r>
            <a:r>
              <a:rPr lang="en-US" altLang="x-none">
                <a:solidFill>
                  <a:srgbClr val="00FF00"/>
                </a:solidFill>
              </a:rPr>
              <a:t>View</a:t>
            </a:r>
            <a:r>
              <a:rPr lang="en-US" altLang="x-none"/>
              <a:t>” or “Presentation Layer”</a:t>
            </a:r>
          </a:p>
          <a:p>
            <a:pPr marL="749300"/>
            <a:r>
              <a:rPr lang="en-US" altLang="x-none"/>
              <a:t>We call the handling of input and the general orchestration of it all the “</a:t>
            </a:r>
            <a:r>
              <a:rPr lang="en-US" altLang="x-none">
                <a:solidFill>
                  <a:srgbClr val="FF00FF"/>
                </a:solidFill>
              </a:rPr>
              <a:t>Controller</a:t>
            </a:r>
            <a:r>
              <a:rPr lang="en-US" altLang="x-none"/>
              <a:t>”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FFFF00"/>
                </a:solidFill>
              </a:rPr>
              <a:t>Model View Controller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104900"/>
            <a:r>
              <a:rPr lang="en-US" altLang="x-none"/>
              <a:t>We name the three basic functions of an application as follows</a:t>
            </a:r>
          </a:p>
          <a:p>
            <a:pPr marL="1549400" lvl="1"/>
            <a:r>
              <a:rPr lang="en-US" altLang="x-none">
                <a:solidFill>
                  <a:srgbClr val="FF00FF"/>
                </a:solidFill>
              </a:rPr>
              <a:t>Controller</a:t>
            </a:r>
            <a:r>
              <a:rPr lang="en-US" altLang="x-none"/>
              <a:t> - The Python code that does the thinking and decision making</a:t>
            </a:r>
          </a:p>
          <a:p>
            <a:pPr marL="1549400" lvl="1"/>
            <a:r>
              <a:rPr lang="en-US" altLang="x-none">
                <a:solidFill>
                  <a:srgbClr val="00FF00"/>
                </a:solidFill>
              </a:rPr>
              <a:t>View</a:t>
            </a:r>
            <a:r>
              <a:rPr lang="en-US" altLang="x-none"/>
              <a:t> - The HTML, CSS, etc. which makes up the look and feel of the application</a:t>
            </a:r>
          </a:p>
          <a:p>
            <a:pPr marL="1549400" lvl="1"/>
            <a:r>
              <a:rPr lang="en-US" altLang="x-none">
                <a:solidFill>
                  <a:srgbClr val="FF7F00"/>
                </a:solidFill>
              </a:rPr>
              <a:t>Model</a:t>
            </a:r>
            <a:r>
              <a:rPr lang="en-US" altLang="x-none"/>
              <a:t> - The persistent data that we keep in the data store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3390900" y="12014200"/>
            <a:ext cx="145478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http://en.wikipedia.org/wiki/Model-view-controller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00FF00"/>
                </a:solidFill>
              </a:rPr>
              <a:t>Model-View-Controller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3238500" y="12014200"/>
            <a:ext cx="148574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http://en.wikipedia.org/wiki/Model-View-Controller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0" y="5527675"/>
            <a:ext cx="711835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/>
          </p:cNvSpPr>
          <p:nvPr/>
        </p:nvSpPr>
        <p:spPr bwMode="auto">
          <a:xfrm>
            <a:off x="1168400" y="3365500"/>
            <a:ext cx="11150600" cy="74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 i="1">
                <a:solidFill>
                  <a:srgbClr val="FFFF00"/>
                </a:solidFill>
                <a:ea typeface="Gill Sans" charset="0"/>
                <a:cs typeface="Gill Sans" charset="0"/>
              </a:rPr>
              <a:t>“In MVC, the </a:t>
            </a:r>
            <a:r>
              <a:rPr lang="en-US" altLang="x-none" sz="5600" i="1">
                <a:solidFill>
                  <a:srgbClr val="FF7F00"/>
                </a:solidFill>
                <a:ea typeface="Gill Sans" charset="0"/>
                <a:cs typeface="Gill Sans" charset="0"/>
              </a:rPr>
              <a:t>model</a:t>
            </a:r>
            <a:r>
              <a:rPr lang="en-US" altLang="x-none" sz="5600" i="1">
                <a:solidFill>
                  <a:srgbClr val="FFFF00"/>
                </a:solidFill>
                <a:ea typeface="Gill Sans" charset="0"/>
                <a:cs typeface="Gill Sans" charset="0"/>
              </a:rPr>
              <a:t> represents the information (the data) of the application and the business rules used to manipulate the data; the </a:t>
            </a:r>
            <a:r>
              <a:rPr lang="en-US" altLang="x-none" sz="5600" i="1">
                <a:solidFill>
                  <a:srgbClr val="00FF00"/>
                </a:solidFill>
                <a:ea typeface="Gill Sans" charset="0"/>
                <a:cs typeface="Gill Sans" charset="0"/>
              </a:rPr>
              <a:t>view</a:t>
            </a:r>
            <a:r>
              <a:rPr lang="en-US" altLang="x-none" sz="5600" i="1">
                <a:solidFill>
                  <a:srgbClr val="FFFF00"/>
                </a:solidFill>
                <a:ea typeface="Gill Sans" charset="0"/>
                <a:cs typeface="Gill Sans" charset="0"/>
              </a:rPr>
              <a:t> corresponds to elements of the user interface such as text, checkbox items, and so forth; and the </a:t>
            </a:r>
            <a:r>
              <a:rPr lang="en-US" altLang="x-none" sz="5600" i="1">
                <a:solidFill>
                  <a:srgbClr val="FF00FF"/>
                </a:solidFill>
                <a:ea typeface="Gill Sans" charset="0"/>
                <a:cs typeface="Gill Sans" charset="0"/>
              </a:rPr>
              <a:t>controller</a:t>
            </a:r>
            <a:r>
              <a:rPr lang="en-US" altLang="x-none" sz="5600" i="1">
                <a:solidFill>
                  <a:srgbClr val="FFFF00"/>
                </a:solidFill>
                <a:ea typeface="Gill Sans" charset="0"/>
                <a:cs typeface="Gill Sans" charset="0"/>
              </a:rPr>
              <a:t> manages details involving the communication to the model of user actions.”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1117600" y="673100"/>
            <a:ext cx="18008600" cy="711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5287963" y="8861425"/>
            <a:ext cx="22796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HTTP</a:t>
            </a:r>
          </a:p>
          <a:p>
            <a:pPr algn="ctr"/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Request</a:t>
            </a:r>
          </a:p>
        </p:txBody>
      </p:sp>
      <p:sp>
        <p:nvSpPr>
          <p:cNvPr id="30723" name="Rectangle 3"/>
          <p:cNvSpPr>
            <a:spLocks/>
          </p:cNvSpPr>
          <p:nvPr/>
        </p:nvSpPr>
        <p:spPr bwMode="auto">
          <a:xfrm>
            <a:off x="10188575" y="9083675"/>
            <a:ext cx="26797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FF00"/>
                </a:solidFill>
                <a:ea typeface="Gill Sans" charset="0"/>
                <a:cs typeface="Gill Sans" charset="0"/>
              </a:rPr>
              <a:t>HTTP</a:t>
            </a:r>
          </a:p>
          <a:p>
            <a:pPr algn="ctr"/>
            <a:r>
              <a:rPr lang="en-US" altLang="x-none" sz="5200">
                <a:solidFill>
                  <a:srgbClr val="00FF00"/>
                </a:solidFill>
                <a:ea typeface="Gill Sans" charset="0"/>
                <a:cs typeface="Gill Sans" charset="0"/>
              </a:rPr>
              <a:t>Response</a:t>
            </a:r>
          </a:p>
        </p:txBody>
      </p:sp>
      <p:sp>
        <p:nvSpPr>
          <p:cNvPr id="30724" name="Rectangle 4"/>
          <p:cNvSpPr>
            <a:spLocks/>
          </p:cNvSpPr>
          <p:nvPr/>
        </p:nvSpPr>
        <p:spPr bwMode="auto">
          <a:xfrm>
            <a:off x="6918325" y="11309350"/>
            <a:ext cx="3887788" cy="1358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8600">
                <a:solidFill>
                  <a:srgbClr val="0000FF"/>
                </a:solidFill>
                <a:ea typeface="Gill Sans" charset="0"/>
                <a:cs typeface="Gill Sans" charset="0"/>
              </a:rPr>
              <a:t>Browser</a:t>
            </a:r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14236700" y="917575"/>
            <a:ext cx="4686300" cy="1181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7400">
                <a:solidFill>
                  <a:srgbClr val="0000FF"/>
                </a:solidFill>
                <a:ea typeface="Gill Sans" charset="0"/>
                <a:cs typeface="Gill Sans" charset="0"/>
              </a:rPr>
              <a:t>Web Server</a:t>
            </a: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7758113" y="6877050"/>
            <a:ext cx="71437" cy="3730625"/>
          </a:xfrm>
          <a:prstGeom prst="line">
            <a:avLst/>
          </a:prstGeom>
          <a:noFill/>
          <a:ln w="1143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7" name="Oval 7"/>
          <p:cNvSpPr>
            <a:spLocks/>
          </p:cNvSpPr>
          <p:nvPr/>
        </p:nvSpPr>
        <p:spPr bwMode="auto">
          <a:xfrm>
            <a:off x="6096000" y="7239000"/>
            <a:ext cx="1079500" cy="10795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7794625" y="3302000"/>
            <a:ext cx="19050" cy="873125"/>
          </a:xfrm>
          <a:prstGeom prst="line">
            <a:avLst/>
          </a:prstGeom>
          <a:noFill/>
          <a:ln w="1143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rot="10800000">
            <a:off x="9218613" y="3268663"/>
            <a:ext cx="23812" cy="1074737"/>
          </a:xfrm>
          <a:prstGeom prst="line">
            <a:avLst/>
          </a:prstGeom>
          <a:noFill/>
          <a:ln w="114300" cap="flat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rot="10800000" flipH="1">
            <a:off x="9226550" y="6767513"/>
            <a:ext cx="23813" cy="3943350"/>
          </a:xfrm>
          <a:prstGeom prst="line">
            <a:avLst/>
          </a:prstGeom>
          <a:noFill/>
          <a:ln w="114300" cap="flat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1" name="Rectangle 11"/>
          <p:cNvSpPr>
            <a:spLocks/>
          </p:cNvSpPr>
          <p:nvPr/>
        </p:nvSpPr>
        <p:spPr bwMode="auto">
          <a:xfrm>
            <a:off x="6299200" y="4394200"/>
            <a:ext cx="46482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620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Controller</a:t>
            </a:r>
          </a:p>
        </p:txBody>
      </p:sp>
      <p:sp>
        <p:nvSpPr>
          <p:cNvPr id="30732" name="Rectangle 12"/>
          <p:cNvSpPr>
            <a:spLocks/>
          </p:cNvSpPr>
          <p:nvPr/>
        </p:nvSpPr>
        <p:spPr bwMode="auto">
          <a:xfrm>
            <a:off x="6350000" y="876300"/>
            <a:ext cx="63881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6200">
                <a:solidFill>
                  <a:srgbClr val="FF7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Model</a:t>
            </a:r>
          </a:p>
        </p:txBody>
      </p:sp>
      <p:sp>
        <p:nvSpPr>
          <p:cNvPr id="30733" name="Rectangle 13"/>
          <p:cNvSpPr>
            <a:spLocks/>
          </p:cNvSpPr>
          <p:nvPr/>
        </p:nvSpPr>
        <p:spPr bwMode="auto">
          <a:xfrm>
            <a:off x="12065000" y="43942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62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View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10955338" y="5116513"/>
            <a:ext cx="1169987" cy="22225"/>
          </a:xfrm>
          <a:prstGeom prst="line">
            <a:avLst/>
          </a:prstGeom>
          <a:noFill/>
          <a:ln w="114300" cap="flat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35" name="Oval 15"/>
          <p:cNvSpPr>
            <a:spLocks/>
          </p:cNvSpPr>
          <p:nvPr/>
        </p:nvSpPr>
        <p:spPr bwMode="auto">
          <a:xfrm>
            <a:off x="6286500" y="3606800"/>
            <a:ext cx="1079500" cy="10795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30736" name="Oval 16"/>
          <p:cNvSpPr>
            <a:spLocks/>
          </p:cNvSpPr>
          <p:nvPr/>
        </p:nvSpPr>
        <p:spPr bwMode="auto">
          <a:xfrm>
            <a:off x="9855200" y="35433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30737" name="Oval 17"/>
          <p:cNvSpPr>
            <a:spLocks/>
          </p:cNvSpPr>
          <p:nvPr/>
        </p:nvSpPr>
        <p:spPr bwMode="auto">
          <a:xfrm>
            <a:off x="12890500" y="39243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30738" name="Oval 18"/>
          <p:cNvSpPr>
            <a:spLocks/>
          </p:cNvSpPr>
          <p:nvPr/>
        </p:nvSpPr>
        <p:spPr bwMode="auto">
          <a:xfrm>
            <a:off x="12065000" y="64262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5</a:t>
            </a:r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10972800" y="6122988"/>
            <a:ext cx="1077913" cy="25400"/>
          </a:xfrm>
          <a:prstGeom prst="line">
            <a:avLst/>
          </a:prstGeom>
          <a:noFill/>
          <a:ln w="114300" cap="flat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0" name="Oval 20"/>
          <p:cNvSpPr>
            <a:spLocks/>
          </p:cNvSpPr>
          <p:nvPr/>
        </p:nvSpPr>
        <p:spPr bwMode="auto">
          <a:xfrm>
            <a:off x="9855200" y="75057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6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/>
              <a:t>Our Architecture: </a:t>
            </a:r>
            <a:r>
              <a:rPr lang="en-US" altLang="x-none">
                <a:solidFill>
                  <a:srgbClr val="FF0000"/>
                </a:solidFill>
              </a:rPr>
              <a:t>MVC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749300"/>
            <a:r>
              <a:rPr lang="en-US" altLang="x-none">
                <a:solidFill>
                  <a:srgbClr val="FF7F00"/>
                </a:solidFill>
              </a:rPr>
              <a:t>Model</a:t>
            </a:r>
            <a:r>
              <a:rPr lang="en-US" altLang="x-none"/>
              <a:t> - Holds the permanent data which stays long after the user has closed their web browsers</a:t>
            </a:r>
          </a:p>
          <a:p>
            <a:pPr marL="749300"/>
            <a:r>
              <a:rPr lang="en-US" altLang="x-none">
                <a:solidFill>
                  <a:srgbClr val="00FF00"/>
                </a:solidFill>
              </a:rPr>
              <a:t>View</a:t>
            </a:r>
            <a:r>
              <a:rPr lang="en-US" altLang="x-none"/>
              <a:t> - Produces the HTML Response</a:t>
            </a:r>
          </a:p>
          <a:p>
            <a:pPr marL="749300"/>
            <a:r>
              <a:rPr lang="en-US" altLang="x-none">
                <a:solidFill>
                  <a:srgbClr val="FF00FF"/>
                </a:solidFill>
              </a:rPr>
              <a:t>Controller</a:t>
            </a:r>
            <a:r>
              <a:rPr lang="en-US" altLang="x-none"/>
              <a:t> - Receives each request and handles input and orchestrates the other elements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00FF00"/>
                </a:solidFill>
              </a:rPr>
              <a:t>Controller “Orchestrates”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100" y="4584700"/>
            <a:ext cx="5667375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13222288" y="3232150"/>
            <a:ext cx="767715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3800">
                <a:ea typeface="Gill Sans" charset="0"/>
                <a:cs typeface="Gill Sans" charset="0"/>
              </a:rPr>
              <a:t>http://www.kapralova.org/MORAL.htm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5645150" y="6254750"/>
            <a:ext cx="15192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FFFF"/>
                </a:solidFill>
                <a:ea typeface="Gill Sans" charset="0"/>
                <a:cs typeface="Gill Sans" charset="0"/>
              </a:rPr>
              <a:t>Logic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9702800" y="7524750"/>
            <a:ext cx="14382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View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1189038" y="7524750"/>
            <a:ext cx="23971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FF7F00"/>
                </a:solidFill>
                <a:ea typeface="Gill Sans" charset="0"/>
                <a:cs typeface="Gill Sans" charset="0"/>
              </a:rPr>
              <a:t>Browser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1758950" y="5746750"/>
            <a:ext cx="17907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FF00"/>
                </a:solidFill>
                <a:ea typeface="Gill Sans" charset="0"/>
                <a:cs typeface="Gill Sans" charset="0"/>
              </a:rPr>
              <a:t>Model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8483600" y="4311650"/>
            <a:ext cx="23431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FF00FF"/>
                </a:solidFill>
                <a:ea typeface="Gill Sans" charset="0"/>
                <a:cs typeface="Gill Sans" charset="0"/>
              </a:rPr>
              <a:t>Cookies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4564063" y="3867150"/>
            <a:ext cx="20812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996633"/>
                </a:solidFill>
                <a:ea typeface="Gill Sans" charset="0"/>
                <a:cs typeface="Gill Sans" charset="0"/>
              </a:rPr>
              <a:t>Session</a:t>
            </a:r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 rot="-2272497">
            <a:off x="6226175" y="7739063"/>
            <a:ext cx="330200" cy="2144712"/>
            <a:chOff x="0" y="0"/>
            <a:chExt cx="208" cy="1351"/>
          </a:xfrm>
        </p:grpSpPr>
        <p:sp>
          <p:nvSpPr>
            <p:cNvPr id="32779" name="AutoShape 11"/>
            <p:cNvSpPr>
              <a:spLocks/>
            </p:cNvSpPr>
            <p:nvPr/>
          </p:nvSpPr>
          <p:spPr bwMode="auto"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780" name="AutoShape 12"/>
            <p:cNvSpPr>
              <a:spLocks/>
            </p:cNvSpPr>
            <p:nvPr/>
          </p:nvSpPr>
          <p:spPr bwMode="auto"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2781" name="Rectangle 13"/>
          <p:cNvSpPr>
            <a:spLocks/>
          </p:cNvSpPr>
          <p:nvPr/>
        </p:nvSpPr>
        <p:spPr bwMode="auto">
          <a:xfrm>
            <a:off x="779463" y="11830050"/>
            <a:ext cx="20116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ea typeface="Gill Sans" charset="0"/>
                <a:cs typeface="Gill Sans" charset="0"/>
              </a:rPr>
              <a:t>The controller is the conductor of all of the other aspects of MVC.</a:t>
            </a:r>
          </a:p>
        </p:txBody>
      </p:sp>
      <p:sp>
        <p:nvSpPr>
          <p:cNvPr id="32782" name="Rectangle 14"/>
          <p:cNvSpPr>
            <a:spLocks/>
          </p:cNvSpPr>
          <p:nvPr/>
        </p:nvSpPr>
        <p:spPr bwMode="auto">
          <a:xfrm>
            <a:off x="9148763" y="5949950"/>
            <a:ext cx="13128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FF00FF"/>
                </a:solidFill>
                <a:ea typeface="Gill Sans" charset="0"/>
                <a:cs typeface="Gill Sans" charset="0"/>
              </a:rPr>
              <a:t>Ajax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FF00FF"/>
                </a:solidFill>
              </a:rPr>
              <a:t>Adding Models to our Application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FFFF00"/>
                </a:solidFill>
              </a:rPr>
              <a:t>ae-10-datastore</a:t>
            </a: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3441700" y="11468100"/>
            <a:ext cx="144510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ea typeface="Gill Sans" charset="0"/>
                <a:cs typeface="Gill Sans" charset="0"/>
              </a:rPr>
              <a:t>http://code.google.com/appengine/docs/datastore/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00FF00"/>
                </a:solidFill>
              </a:rPr>
              <a:t>DJango Models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104900"/>
            <a:r>
              <a:rPr lang="en-US" altLang="x-none"/>
              <a:t>We use a very simple interface to define </a:t>
            </a:r>
            <a:r>
              <a:rPr lang="en-US" altLang="x-none">
                <a:solidFill>
                  <a:srgbClr val="00FF00"/>
                </a:solidFill>
              </a:rPr>
              <a:t>objects</a:t>
            </a:r>
            <a:r>
              <a:rPr lang="en-US" altLang="x-none"/>
              <a:t> (a.k.a. </a:t>
            </a:r>
            <a:r>
              <a:rPr lang="en-US" altLang="x-none">
                <a:solidFill>
                  <a:srgbClr val="00FF00"/>
                </a:solidFill>
              </a:rPr>
              <a:t>Models</a:t>
            </a:r>
            <a:r>
              <a:rPr lang="en-US" altLang="x-none"/>
              <a:t>) and store them in BigTable</a:t>
            </a:r>
          </a:p>
          <a:p>
            <a:pPr marL="1104900"/>
            <a:r>
              <a:rPr lang="en-US" altLang="x-none"/>
              <a:t>BigTable is where the </a:t>
            </a:r>
            <a:r>
              <a:rPr lang="en-US" altLang="x-none">
                <a:solidFill>
                  <a:srgbClr val="00FF00"/>
                </a:solidFill>
              </a:rPr>
              <a:t>models</a:t>
            </a:r>
            <a:r>
              <a:rPr lang="en-US" altLang="x-none"/>
              <a:t> are stored</a:t>
            </a:r>
          </a:p>
          <a:p>
            <a:pPr marL="1104900"/>
            <a:r>
              <a:rPr lang="en-US" altLang="x-none"/>
              <a:t>We don’t need to know the details</a:t>
            </a:r>
          </a:p>
          <a:p>
            <a:pPr marL="1104900"/>
            <a:r>
              <a:rPr lang="en-US" altLang="x-none"/>
              <a:t>The pattern of these </a:t>
            </a:r>
            <a:r>
              <a:rPr lang="en-US" altLang="x-none">
                <a:solidFill>
                  <a:srgbClr val="00FF00"/>
                </a:solidFill>
              </a:rPr>
              <a:t>models</a:t>
            </a:r>
            <a:r>
              <a:rPr lang="en-US" altLang="x-none"/>
              <a:t> is taken from the DJango project</a:t>
            </a:r>
          </a:p>
        </p:txBody>
      </p:sp>
      <p:sp>
        <p:nvSpPr>
          <p:cNvPr id="34819" name="Rectangle 3"/>
          <p:cNvSpPr>
            <a:spLocks/>
          </p:cNvSpPr>
          <p:nvPr/>
        </p:nvSpPr>
        <p:spPr bwMode="auto">
          <a:xfrm>
            <a:off x="1149350" y="11550650"/>
            <a:ext cx="194310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100">
                <a:solidFill>
                  <a:srgbClr val="FFFF00"/>
                </a:solidFill>
                <a:ea typeface="Gill Sans" charset="0"/>
                <a:cs typeface="Gill Sans" charset="0"/>
              </a:rPr>
              <a:t>http://docs.djangoproject.com/en/dev/ref/models/instances/?from=olddocs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300" y="1092200"/>
            <a:ext cx="346710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/>
              <a:t>A Simple Model</a:t>
            </a:r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1054100" y="3263900"/>
            <a:ext cx="10806113" cy="66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from google.appengine.ext import db</a:t>
            </a:r>
          </a:p>
          <a:p>
            <a:endParaRPr lang="en-US" altLang="x-none" sz="5600">
              <a:solidFill>
                <a:srgbClr val="FFFF00"/>
              </a:solidFill>
              <a:ea typeface="Gill Sans" charset="0"/>
              <a:cs typeface="Gill Sans" charset="0"/>
            </a:endParaRP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# A Model for a User</a:t>
            </a:r>
          </a:p>
          <a:p>
            <a:r>
              <a:rPr lang="en-US" altLang="x-none" sz="5600">
                <a:solidFill>
                  <a:srgbClr val="FF7F00"/>
                </a:solidFill>
                <a:ea typeface="Gill Sans" charset="0"/>
                <a:cs typeface="Gill Sans" charset="0"/>
              </a:rPr>
              <a:t>class</a:t>
            </a:r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User(</a:t>
            </a:r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db.Model</a:t>
            </a:r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):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acct = db.StringProperty()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pw = db.StringProperty()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name = db.StringProperty()</a:t>
            </a:r>
          </a:p>
          <a:p>
            <a:endParaRPr lang="en-US" altLang="x-none" sz="5600">
              <a:solidFill>
                <a:srgbClr val="FFFF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5843" name="Rectangle 3"/>
          <p:cNvSpPr>
            <a:spLocks/>
          </p:cNvSpPr>
          <p:nvPr/>
        </p:nvSpPr>
        <p:spPr bwMode="auto">
          <a:xfrm>
            <a:off x="2476500" y="10744200"/>
            <a:ext cx="181102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    newuser = User(name="Chuck", acct="csev", pw="pw")</a:t>
            </a:r>
          </a:p>
          <a:p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    newuser.put()</a:t>
            </a:r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3803313" y="4775200"/>
            <a:ext cx="62611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ea typeface="Gill Sans" charset="0"/>
                <a:cs typeface="Gill Sans" charset="0"/>
              </a:rPr>
              <a:t>Each model is a Python </a:t>
            </a:r>
            <a:r>
              <a:rPr lang="en-US" altLang="x-none" sz="5600">
                <a:solidFill>
                  <a:srgbClr val="FF7F00"/>
                </a:solidFill>
                <a:ea typeface="Gill Sans" charset="0"/>
                <a:cs typeface="Gill Sans" charset="0"/>
              </a:rPr>
              <a:t>class</a:t>
            </a:r>
            <a:r>
              <a:rPr lang="en-US" altLang="x-none" sz="5600">
                <a:ea typeface="Gill Sans" charset="0"/>
                <a:cs typeface="Gill Sans" charset="0"/>
              </a:rPr>
              <a:t> which extends the </a:t>
            </a:r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db.Model</a:t>
            </a:r>
            <a:r>
              <a:rPr lang="en-US" altLang="x-none" sz="5600">
                <a:ea typeface="Gill Sans" charset="0"/>
                <a:cs typeface="Gill Sans" charset="0"/>
              </a:rPr>
              <a:t> class.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00FF00"/>
                </a:solidFill>
              </a:rPr>
              <a:t>Property Types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104900"/>
            <a:r>
              <a:rPr lang="en-US" altLang="x-none">
                <a:solidFill>
                  <a:srgbClr val="00FF00"/>
                </a:solidFill>
              </a:rPr>
              <a:t>StringProperty</a:t>
            </a:r>
            <a:r>
              <a:rPr lang="en-US" altLang="x-none"/>
              <a:t> - Any string</a:t>
            </a:r>
          </a:p>
          <a:p>
            <a:pPr marL="1104900"/>
            <a:r>
              <a:rPr lang="en-US" altLang="x-none">
                <a:solidFill>
                  <a:srgbClr val="00FF00"/>
                </a:solidFill>
              </a:rPr>
              <a:t>IntegerProperty</a:t>
            </a:r>
            <a:r>
              <a:rPr lang="en-US" altLang="x-none"/>
              <a:t> - An Integer Number</a:t>
            </a:r>
          </a:p>
          <a:p>
            <a:pPr marL="1104900"/>
            <a:r>
              <a:rPr lang="en-US" altLang="x-none">
                <a:solidFill>
                  <a:srgbClr val="00FF00"/>
                </a:solidFill>
              </a:rPr>
              <a:t>DateTimeProperty</a:t>
            </a:r>
            <a:r>
              <a:rPr lang="en-US" altLang="x-none"/>
              <a:t> - A date + time</a:t>
            </a:r>
          </a:p>
          <a:p>
            <a:pPr marL="1104900"/>
            <a:r>
              <a:rPr lang="en-US" altLang="x-none">
                <a:solidFill>
                  <a:srgbClr val="00FF00"/>
                </a:solidFill>
              </a:rPr>
              <a:t>BlobProperty</a:t>
            </a:r>
            <a:r>
              <a:rPr lang="en-US" altLang="x-none"/>
              <a:t> - File data</a:t>
            </a:r>
          </a:p>
          <a:p>
            <a:pPr marL="1104900"/>
            <a:r>
              <a:rPr lang="en-US" altLang="x-none">
                <a:solidFill>
                  <a:srgbClr val="00FF00"/>
                </a:solidFill>
              </a:rPr>
              <a:t>ReferenceProperty</a:t>
            </a:r>
            <a:r>
              <a:rPr lang="en-US" altLang="x-none"/>
              <a:t> - A reference to another object in the datastore</a:t>
            </a:r>
          </a:p>
        </p:txBody>
      </p:sp>
      <p:sp>
        <p:nvSpPr>
          <p:cNvPr id="36867" name="Rectangle 3"/>
          <p:cNvSpPr>
            <a:spLocks/>
          </p:cNvSpPr>
          <p:nvPr/>
        </p:nvSpPr>
        <p:spPr bwMode="auto">
          <a:xfrm>
            <a:off x="3441700" y="12014200"/>
            <a:ext cx="144510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http://code.google.com/appengine/docs/datastore/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-50800" y="-114300"/>
            <a:ext cx="21475700" cy="13563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945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3302000"/>
            <a:ext cx="151003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3798888"/>
            <a:ext cx="47815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/>
          </p:cNvSpPr>
          <p:nvPr/>
        </p:nvSpPr>
        <p:spPr bwMode="auto">
          <a:xfrm>
            <a:off x="2211388" y="6440488"/>
            <a:ext cx="16933862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>
                <a:solidFill>
                  <a:srgbClr val="000000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54186" bIns="0"/>
          <a:lstStyle>
            <a:lvl1pPr marL="53975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3400">
                <a:solidFill>
                  <a:srgbClr val="1B325C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Unless otherwise noted, the content of this course material is licensed under a Creative Commons Attribution 3.0 License.</a:t>
            </a:r>
          </a:p>
          <a:p>
            <a:r>
              <a:rPr lang="en-US" altLang="x-none" sz="3400">
                <a:solidFill>
                  <a:srgbClr val="20335B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http://creativecommons.org/licenses/by/3.0/.</a:t>
            </a:r>
          </a:p>
          <a:p>
            <a:endParaRPr lang="en-US" altLang="x-none" sz="3400">
              <a:solidFill>
                <a:srgbClr val="1B325C"/>
              </a:solidFill>
              <a:latin typeface="Arial" charset="0"/>
              <a:ea typeface="Lucida Grande" charset="0"/>
              <a:cs typeface="Lucida Grande" charset="0"/>
              <a:sym typeface="Arial" charset="0"/>
            </a:endParaRPr>
          </a:p>
          <a:p>
            <a:r>
              <a:rPr lang="en-US" altLang="x-none" sz="3400">
                <a:solidFill>
                  <a:srgbClr val="1B325C"/>
                </a:solidFill>
                <a:latin typeface="Arial" charset="0"/>
                <a:ea typeface="Lucida Grande" charset="0"/>
                <a:cs typeface="Lucida Grande" charset="0"/>
                <a:sym typeface="Arial" charset="0"/>
              </a:rPr>
              <a:t>Copyright 2009, Charles Severance, Jim Eng</a:t>
            </a:r>
          </a:p>
        </p:txBody>
      </p:sp>
      <p:pic>
        <p:nvPicPr>
          <p:cNvPr id="19461" name="Picture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11477625"/>
            <a:ext cx="49085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2313" y="11328400"/>
            <a:ext cx="25844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1430000"/>
            <a:ext cx="430371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990600"/>
            <a:ext cx="17919700" cy="1105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/>
              <a:t>Keep it simple for a while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1054100" y="3263900"/>
            <a:ext cx="10806113" cy="66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from google.appengine.ext import db</a:t>
            </a:r>
          </a:p>
          <a:p>
            <a:endParaRPr lang="en-US" altLang="x-none" sz="5600">
              <a:solidFill>
                <a:srgbClr val="FFFF00"/>
              </a:solidFill>
              <a:ea typeface="Gill Sans" charset="0"/>
              <a:cs typeface="Gill Sans" charset="0"/>
            </a:endParaRP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# A Model for a User</a:t>
            </a:r>
          </a:p>
          <a:p>
            <a:r>
              <a:rPr lang="en-US" altLang="x-none" sz="5600">
                <a:solidFill>
                  <a:srgbClr val="FF7F00"/>
                </a:solidFill>
                <a:ea typeface="Gill Sans" charset="0"/>
                <a:cs typeface="Gill Sans" charset="0"/>
              </a:rPr>
              <a:t>class</a:t>
            </a:r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User(</a:t>
            </a:r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db.Model</a:t>
            </a:r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):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acct = db.StringProperty()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pw = db.StringProperty()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name = db.StringProperty()</a:t>
            </a:r>
          </a:p>
          <a:p>
            <a:endParaRPr lang="en-US" altLang="x-none" sz="5600">
              <a:solidFill>
                <a:srgbClr val="FFFF00"/>
              </a:solidFill>
              <a:ea typeface="Gill Sans" charset="0"/>
              <a:cs typeface="Gill Sans" charset="0"/>
            </a:endParaRP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2476500" y="10744200"/>
            <a:ext cx="181102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    newuser = User(name=”Chuck”, acct=”csev”, pw=”pw”);</a:t>
            </a:r>
          </a:p>
          <a:p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    newuser.put();</a:t>
            </a:r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13803313" y="4775200"/>
            <a:ext cx="62611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ea typeface="Gill Sans" charset="0"/>
                <a:cs typeface="Gill Sans" charset="0"/>
              </a:rPr>
              <a:t>Each model is a Python </a:t>
            </a:r>
            <a:r>
              <a:rPr lang="en-US" altLang="x-none" sz="5600">
                <a:solidFill>
                  <a:srgbClr val="FF7F00"/>
                </a:solidFill>
                <a:ea typeface="Gill Sans" charset="0"/>
                <a:cs typeface="Gill Sans" charset="0"/>
              </a:rPr>
              <a:t>class</a:t>
            </a:r>
            <a:r>
              <a:rPr lang="en-US" altLang="x-none" sz="5600">
                <a:ea typeface="Gill Sans" charset="0"/>
                <a:cs typeface="Gill Sans" charset="0"/>
              </a:rPr>
              <a:t> which extends the </a:t>
            </a:r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db.Model</a:t>
            </a:r>
            <a:r>
              <a:rPr lang="en-US" altLang="x-none" sz="5600">
                <a:ea typeface="Gill Sans" charset="0"/>
                <a:cs typeface="Gill Sans" charset="0"/>
              </a:rPr>
              <a:t> class.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12649200" y="673100"/>
            <a:ext cx="7518400" cy="3340100"/>
          </a:xfrm>
          <a:ln/>
        </p:spPr>
        <p:txBody>
          <a:bodyPr/>
          <a:lstStyle/>
          <a:p>
            <a:r>
              <a:rPr lang="en-US" altLang="x-none" sz="7600"/>
              <a:t>Inserting a User and listing Users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838200"/>
            <a:ext cx="7099300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4521200"/>
            <a:ext cx="7099300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600" y="6743700"/>
            <a:ext cx="8186738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Line 5"/>
          <p:cNvSpPr>
            <a:spLocks noChangeShapeType="1"/>
          </p:cNvSpPr>
          <p:nvPr/>
        </p:nvSpPr>
        <p:spPr bwMode="auto">
          <a:xfrm rot="10800000">
            <a:off x="4481513" y="5508625"/>
            <a:ext cx="1177925" cy="425450"/>
          </a:xfrm>
          <a:prstGeom prst="line">
            <a:avLst/>
          </a:prstGeom>
          <a:noFill/>
          <a:ln w="114300" cap="flat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17584738" y="8537575"/>
            <a:ext cx="269875" cy="1177925"/>
          </a:xfrm>
          <a:prstGeom prst="line">
            <a:avLst/>
          </a:prstGeom>
          <a:noFill/>
          <a:ln w="114300" cap="flat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927100" y="749300"/>
            <a:ext cx="13709650" cy="1183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3800">
                <a:ea typeface="Gill Sans" charset="0"/>
                <a:cs typeface="Gill Sans" charset="0"/>
              </a:rPr>
              <a:t>class ApplyHandler(webapp.RequestHandler):</a:t>
            </a:r>
          </a:p>
          <a:p>
            <a:r>
              <a:rPr lang="en-US" altLang="x-none" sz="3800">
                <a:ea typeface="Gill Sans" charset="0"/>
                <a:cs typeface="Gill Sans" charset="0"/>
              </a:rPr>
              <a:t>    def post(self):</a:t>
            </a:r>
            <a:r>
              <a:rPr lang="en-US" altLang="x-none" sz="3800">
                <a:solidFill>
                  <a:srgbClr val="FF00FF"/>
                </a:solidFill>
                <a:ea typeface="Gill Sans" charset="0"/>
                <a:cs typeface="Gill Sans" charset="0"/>
              </a:rPr>
              <a:t>        self.session = Session()</a:t>
            </a:r>
            <a:endParaRPr lang="en-US" altLang="x-none" sz="3800">
              <a:ea typeface="Gill Sans" charset="0"/>
              <a:cs typeface="Gill Sans" charset="0"/>
            </a:endParaRPr>
          </a:p>
          <a:p>
            <a:r>
              <a:rPr lang="en-US" altLang="x-none" sz="3800">
                <a:solidFill>
                  <a:srgbClr val="00FF00"/>
                </a:solidFill>
                <a:ea typeface="Gill Sans" charset="0"/>
                <a:cs typeface="Gill Sans" charset="0"/>
              </a:rPr>
              <a:t>        xname = self.request.get('name')</a:t>
            </a:r>
          </a:p>
          <a:p>
            <a:r>
              <a:rPr lang="en-US" altLang="x-none" sz="3800">
                <a:solidFill>
                  <a:srgbClr val="00FF00"/>
                </a:solidFill>
                <a:ea typeface="Gill Sans" charset="0"/>
                <a:cs typeface="Gill Sans" charset="0"/>
              </a:rPr>
              <a:t>        xacct = self.request.get('account')</a:t>
            </a:r>
          </a:p>
          <a:p>
            <a:r>
              <a:rPr lang="en-US" altLang="x-none" sz="3800">
                <a:solidFill>
                  <a:srgbClr val="00FF00"/>
                </a:solidFill>
                <a:ea typeface="Gill Sans" charset="0"/>
                <a:cs typeface="Gill Sans" charset="0"/>
              </a:rPr>
              <a:t>        xpw = self.request.get('password')</a:t>
            </a:r>
          </a:p>
          <a:p>
            <a:endParaRPr lang="en-US" altLang="x-none" sz="3800">
              <a:ea typeface="Gill Sans" charset="0"/>
              <a:cs typeface="Gill Sans" charset="0"/>
            </a:endParaRPr>
          </a:p>
          <a:p>
            <a:r>
              <a:rPr lang="en-US" altLang="x-none" sz="3800">
                <a:solidFill>
                  <a:srgbClr val="FF7F00"/>
                </a:solidFill>
                <a:ea typeface="Gill Sans" charset="0"/>
                <a:cs typeface="Gill Sans" charset="0"/>
              </a:rPr>
              <a:t>        # Check for a user already existing</a:t>
            </a:r>
          </a:p>
          <a:p>
            <a:r>
              <a:rPr lang="en-US" altLang="x-none" sz="3800">
                <a:solidFill>
                  <a:srgbClr val="FF7F00"/>
                </a:solidFill>
                <a:ea typeface="Gill Sans" charset="0"/>
                <a:cs typeface="Gill Sans" charset="0"/>
              </a:rPr>
              <a:t>        que = db.Query(User).filter("acct =",xacct)</a:t>
            </a:r>
          </a:p>
          <a:p>
            <a:r>
              <a:rPr lang="en-US" altLang="x-none" sz="3800">
                <a:solidFill>
                  <a:srgbClr val="FF7F00"/>
                </a:solidFill>
                <a:ea typeface="Gill Sans" charset="0"/>
                <a:cs typeface="Gill Sans" charset="0"/>
              </a:rPr>
              <a:t>        results = que.fetch(limit=1)</a:t>
            </a:r>
            <a:endParaRPr lang="en-US" altLang="x-none" sz="3800">
              <a:ea typeface="Gill Sans" charset="0"/>
              <a:cs typeface="Gill Sans" charset="0"/>
            </a:endParaRPr>
          </a:p>
          <a:p>
            <a:endParaRPr lang="en-US" altLang="x-none" sz="3800">
              <a:solidFill>
                <a:srgbClr val="FF7F00"/>
              </a:solidFill>
              <a:ea typeface="Gill Sans" charset="0"/>
              <a:cs typeface="Gill Sans" charset="0"/>
            </a:endParaRPr>
          </a:p>
          <a:p>
            <a:r>
              <a:rPr lang="en-US" altLang="x-none" sz="3800">
                <a:solidFill>
                  <a:srgbClr val="FF7F00"/>
                </a:solidFill>
                <a:ea typeface="Gill Sans" charset="0"/>
                <a:cs typeface="Gill Sans" charset="0"/>
              </a:rPr>
              <a:t>        if len(results) &gt; 0 :</a:t>
            </a:r>
          </a:p>
          <a:p>
            <a:r>
              <a:rPr lang="en-US" altLang="x-none" sz="3800">
                <a:solidFill>
                  <a:srgbClr val="FF7F00"/>
                </a:solidFill>
                <a:ea typeface="Gill Sans" charset="0"/>
                <a:cs typeface="Gill Sans" charset="0"/>
              </a:rPr>
              <a:t>            doRender(self,"apply.htm",{'error' : 'Account Already Exists'} )</a:t>
            </a:r>
          </a:p>
          <a:p>
            <a:r>
              <a:rPr lang="en-US" altLang="x-none" sz="3800">
                <a:solidFill>
                  <a:srgbClr val="FF7F00"/>
                </a:solidFill>
                <a:ea typeface="Gill Sans" charset="0"/>
                <a:cs typeface="Gill Sans" charset="0"/>
              </a:rPr>
              <a:t>            return</a:t>
            </a:r>
            <a:endParaRPr lang="en-US" altLang="x-none" sz="3800">
              <a:ea typeface="Gill Sans" charset="0"/>
              <a:cs typeface="Gill Sans" charset="0"/>
            </a:endParaRPr>
          </a:p>
          <a:p>
            <a:endParaRPr lang="en-US" altLang="x-none" sz="3800">
              <a:ea typeface="Gill Sans" charset="0"/>
              <a:cs typeface="Gill Sans" charset="0"/>
            </a:endParaRPr>
          </a:p>
          <a:p>
            <a:r>
              <a:rPr lang="en-US" altLang="x-none" sz="3800">
                <a:solidFill>
                  <a:srgbClr val="FFFF00"/>
                </a:solidFill>
                <a:ea typeface="Gill Sans" charset="0"/>
                <a:cs typeface="Gill Sans" charset="0"/>
              </a:rPr>
              <a:t>        newuser = User(name=xname, acct=xacct, pw=xpw);</a:t>
            </a:r>
          </a:p>
          <a:p>
            <a:r>
              <a:rPr lang="en-US" altLang="x-none" sz="3800">
                <a:solidFill>
                  <a:srgbClr val="FFFF00"/>
                </a:solidFill>
                <a:ea typeface="Gill Sans" charset="0"/>
                <a:cs typeface="Gill Sans" charset="0"/>
              </a:rPr>
              <a:t>        newuser.put();</a:t>
            </a:r>
            <a:endParaRPr lang="en-US" altLang="x-none" sz="3800">
              <a:ea typeface="Gill Sans" charset="0"/>
              <a:cs typeface="Gill Sans" charset="0"/>
            </a:endParaRPr>
          </a:p>
          <a:p>
            <a:r>
              <a:rPr lang="en-US" altLang="x-none" sz="3800">
                <a:solidFill>
                  <a:srgbClr val="FF00FF"/>
                </a:solidFill>
                <a:ea typeface="Gill Sans" charset="0"/>
                <a:cs typeface="Gill Sans" charset="0"/>
              </a:rPr>
              <a:t>        self.session['username'] = xacct</a:t>
            </a:r>
            <a:endParaRPr lang="en-US" altLang="x-none" sz="3800">
              <a:ea typeface="Gill Sans" charset="0"/>
              <a:cs typeface="Gill Sans" charset="0"/>
            </a:endParaRPr>
          </a:p>
          <a:p>
            <a:r>
              <a:rPr lang="en-US" altLang="x-none" sz="3800">
                <a:ea typeface="Gill Sans" charset="0"/>
                <a:cs typeface="Gill Sans" charset="0"/>
              </a:rPr>
              <a:t>        doRender(self,"index.htm",{ })</a:t>
            </a:r>
          </a:p>
          <a:p>
            <a:endParaRPr lang="en-US" altLang="x-none" sz="3800">
              <a:ea typeface="Gill Sans" charset="0"/>
              <a:cs typeface="Gill Sans" charset="0"/>
            </a:endParaRPr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14050963" y="9601200"/>
            <a:ext cx="3390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Insert User</a:t>
            </a:r>
          </a:p>
        </p:txBody>
      </p:sp>
      <p:sp>
        <p:nvSpPr>
          <p:cNvPr id="40963" name="Rectangle 3"/>
          <p:cNvSpPr>
            <a:spLocks/>
          </p:cNvSpPr>
          <p:nvPr/>
        </p:nvSpPr>
        <p:spPr bwMode="auto">
          <a:xfrm>
            <a:off x="8899525" y="1727200"/>
            <a:ext cx="35337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Get Session</a:t>
            </a:r>
          </a:p>
        </p:txBody>
      </p:sp>
      <p:sp>
        <p:nvSpPr>
          <p:cNvPr id="40964" name="Rectangle 4"/>
          <p:cNvSpPr>
            <a:spLocks/>
          </p:cNvSpPr>
          <p:nvPr/>
        </p:nvSpPr>
        <p:spPr bwMode="auto">
          <a:xfrm>
            <a:off x="10191750" y="2844800"/>
            <a:ext cx="166052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Form</a:t>
            </a:r>
          </a:p>
          <a:p>
            <a:pPr algn="ctr"/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40965" name="Rectangle 5"/>
          <p:cNvSpPr>
            <a:spLocks/>
          </p:cNvSpPr>
          <p:nvPr/>
        </p:nvSpPr>
        <p:spPr bwMode="auto">
          <a:xfrm>
            <a:off x="15170150" y="7277100"/>
            <a:ext cx="40259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solidFill>
                  <a:srgbClr val="FF7F00"/>
                </a:solidFill>
                <a:ea typeface="Gill Sans" charset="0"/>
                <a:cs typeface="Gill Sans" charset="0"/>
              </a:rPr>
              <a:t>Check for existing user.</a:t>
            </a:r>
          </a:p>
        </p:txBody>
      </p:sp>
      <p:sp>
        <p:nvSpPr>
          <p:cNvPr id="40966" name="Rectangle 6"/>
          <p:cNvSpPr>
            <a:spLocks/>
          </p:cNvSpPr>
          <p:nvPr/>
        </p:nvSpPr>
        <p:spPr bwMode="auto">
          <a:xfrm>
            <a:off x="11182350" y="11023600"/>
            <a:ext cx="4532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Update Session</a:t>
            </a:r>
          </a:p>
        </p:txBody>
      </p:sp>
      <p:pic>
        <p:nvPicPr>
          <p:cNvPr id="4096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0" y="419100"/>
            <a:ext cx="7099300" cy="63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0" y="2946400"/>
            <a:ext cx="10325100" cy="607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Rectangle 2"/>
          <p:cNvSpPr>
            <a:spLocks/>
          </p:cNvSpPr>
          <p:nvPr/>
        </p:nvSpPr>
        <p:spPr bwMode="auto">
          <a:xfrm>
            <a:off x="9410700" y="749300"/>
            <a:ext cx="93868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ea typeface="Gill Sans" charset="0"/>
                <a:cs typeface="Gill Sans" charset="0"/>
              </a:rPr>
              <a:t>http://localhost:8080/_ah/admin/</a:t>
            </a:r>
          </a:p>
        </p:txBody>
      </p:sp>
      <p:sp>
        <p:nvSpPr>
          <p:cNvPr id="41987" name="Rectangle 3"/>
          <p:cNvSpPr>
            <a:spLocks/>
          </p:cNvSpPr>
          <p:nvPr/>
        </p:nvSpPr>
        <p:spPr bwMode="auto">
          <a:xfrm>
            <a:off x="849313" y="3200400"/>
            <a:ext cx="74676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ea typeface="Gill Sans" charset="0"/>
                <a:cs typeface="Gill Sans" charset="0"/>
              </a:rPr>
              <a:t>Using the Developer console we can see the results of the </a:t>
            </a:r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put</a:t>
            </a:r>
            <a:r>
              <a:rPr lang="en-US" altLang="x-none" sz="5600">
                <a:ea typeface="Gill Sans" charset="0"/>
                <a:cs typeface="Gill Sans" charset="0"/>
              </a:rPr>
              <a:t>() operation as a new </a:t>
            </a:r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User</a:t>
            </a:r>
            <a:r>
              <a:rPr lang="en-US" altLang="x-none" sz="5600">
                <a:ea typeface="Gill Sans" charset="0"/>
                <a:cs typeface="Gill Sans" charset="0"/>
              </a:rPr>
              <a:t> object is now in the data store.</a:t>
            </a:r>
          </a:p>
        </p:txBody>
      </p:sp>
      <p:sp>
        <p:nvSpPr>
          <p:cNvPr id="41988" name="Rectangle 4"/>
          <p:cNvSpPr>
            <a:spLocks/>
          </p:cNvSpPr>
          <p:nvPr/>
        </p:nvSpPr>
        <p:spPr bwMode="auto">
          <a:xfrm>
            <a:off x="4787900" y="10579100"/>
            <a:ext cx="1421923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4900">
                <a:solidFill>
                  <a:srgbClr val="FFFF00"/>
                </a:solidFill>
                <a:ea typeface="Gill Sans" charset="0"/>
                <a:cs typeface="Gill Sans" charset="0"/>
              </a:rPr>
              <a:t>    newuser = </a:t>
            </a:r>
            <a:r>
              <a:rPr lang="en-US" altLang="x-none" sz="4900">
                <a:solidFill>
                  <a:srgbClr val="00FF00"/>
                </a:solidFill>
                <a:ea typeface="Gill Sans" charset="0"/>
                <a:cs typeface="Gill Sans" charset="0"/>
              </a:rPr>
              <a:t>User</a:t>
            </a:r>
            <a:r>
              <a:rPr lang="en-US" altLang="x-none" sz="4900">
                <a:solidFill>
                  <a:srgbClr val="FFFF00"/>
                </a:solidFill>
                <a:ea typeface="Gill Sans" charset="0"/>
                <a:cs typeface="Gill Sans" charset="0"/>
              </a:rPr>
              <a:t>(name=xname, acct=xacct, pw=xpw);</a:t>
            </a:r>
          </a:p>
          <a:p>
            <a:r>
              <a:rPr lang="en-US" altLang="x-none" sz="4900">
                <a:solidFill>
                  <a:srgbClr val="FFFF00"/>
                </a:solidFill>
                <a:ea typeface="Gill Sans" charset="0"/>
                <a:cs typeface="Gill Sans" charset="0"/>
              </a:rPr>
              <a:t>    newuser.</a:t>
            </a:r>
            <a:r>
              <a:rPr lang="en-US" altLang="x-none" sz="4900">
                <a:solidFill>
                  <a:srgbClr val="FF00FF"/>
                </a:solidFill>
                <a:ea typeface="Gill Sans" charset="0"/>
                <a:cs typeface="Gill Sans" charset="0"/>
              </a:rPr>
              <a:t>put</a:t>
            </a:r>
            <a:r>
              <a:rPr lang="en-US" altLang="x-none" sz="4900">
                <a:solidFill>
                  <a:srgbClr val="FFFF00"/>
                </a:solidFill>
                <a:ea typeface="Gill Sans" charset="0"/>
                <a:cs typeface="Gill Sans" charset="0"/>
              </a:rPr>
              <a:t>();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rot="10800000" flipH="1">
            <a:off x="14524038" y="4532313"/>
            <a:ext cx="1552575" cy="1276350"/>
          </a:xfrm>
          <a:prstGeom prst="line">
            <a:avLst/>
          </a:prstGeom>
          <a:noFill/>
          <a:ln w="165100" cap="flat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2692400" y="1587500"/>
            <a:ext cx="186436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class MembersHandler(webapp.RequestHandler):</a:t>
            </a:r>
          </a:p>
          <a:p>
            <a:endParaRPr lang="en-US" altLang="x-none" sz="5600">
              <a:solidFill>
                <a:srgbClr val="FFFF00"/>
              </a:solidFill>
              <a:ea typeface="Gill Sans" charset="0"/>
              <a:cs typeface="Gill Sans" charset="0"/>
            </a:endParaRP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  def get(self):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        </a:t>
            </a:r>
            <a:r>
              <a:rPr lang="en-US" altLang="x-none" sz="5600">
                <a:solidFill>
                  <a:srgbClr val="FF7F00"/>
                </a:solidFill>
                <a:ea typeface="Gill Sans" charset="0"/>
                <a:cs typeface="Gill Sans" charset="0"/>
              </a:rPr>
              <a:t>que = db.Query(User)</a:t>
            </a:r>
            <a:endParaRPr lang="en-US" altLang="x-none" sz="5600">
              <a:solidFill>
                <a:srgbClr val="FFFF00"/>
              </a:solidFill>
              <a:ea typeface="Gill Sans" charset="0"/>
              <a:cs typeface="Gill Sans" charset="0"/>
            </a:endParaRP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        user_list = </a:t>
            </a:r>
            <a:r>
              <a:rPr lang="en-US" altLang="x-none" sz="5600">
                <a:solidFill>
                  <a:srgbClr val="00FFFF"/>
                </a:solidFill>
                <a:ea typeface="Gill Sans" charset="0"/>
                <a:cs typeface="Gill Sans" charset="0"/>
              </a:rPr>
              <a:t>que.fetch(limit=100)</a:t>
            </a:r>
            <a:endParaRPr lang="en-US" altLang="x-none" sz="5600">
              <a:solidFill>
                <a:srgbClr val="FFFF00"/>
              </a:solidFill>
              <a:ea typeface="Gill Sans" charset="0"/>
              <a:cs typeface="Gill Sans" charset="0"/>
            </a:endParaRP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        doRender(self, '</a:t>
            </a:r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memberscreen.htm</a:t>
            </a:r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', 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                       </a:t>
            </a:r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{'user_list': user_list}</a:t>
            </a:r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)</a:t>
            </a:r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2068513" y="8978900"/>
            <a:ext cx="171831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300">
                <a:ea typeface="Gill Sans" charset="0"/>
                <a:cs typeface="Gill Sans" charset="0"/>
              </a:rPr>
              <a:t>We simply construct a </a:t>
            </a:r>
            <a:r>
              <a:rPr lang="en-US" altLang="x-none" sz="5300">
                <a:solidFill>
                  <a:srgbClr val="FF7F00"/>
                </a:solidFill>
                <a:ea typeface="Gill Sans" charset="0"/>
                <a:cs typeface="Gill Sans" charset="0"/>
              </a:rPr>
              <a:t>query for the User objects</a:t>
            </a:r>
            <a:r>
              <a:rPr lang="en-US" altLang="x-none" sz="5300">
                <a:ea typeface="Gill Sans" charset="0"/>
                <a:cs typeface="Gill Sans" charset="0"/>
              </a:rPr>
              <a:t>, and </a:t>
            </a:r>
            <a:r>
              <a:rPr lang="en-US" altLang="x-none" sz="5300">
                <a:solidFill>
                  <a:srgbClr val="00FFFF"/>
                </a:solidFill>
                <a:ea typeface="Gill Sans" charset="0"/>
                <a:cs typeface="Gill Sans" charset="0"/>
              </a:rPr>
              <a:t>fetch the first 100 User Objects</a:t>
            </a:r>
            <a:r>
              <a:rPr lang="en-US" altLang="x-none" sz="5300">
                <a:ea typeface="Gill Sans" charset="0"/>
                <a:cs typeface="Gill Sans" charset="0"/>
              </a:rPr>
              <a:t>.  Then we pass this list into the </a:t>
            </a:r>
            <a:r>
              <a:rPr lang="en-US" altLang="x-none" sz="5300">
                <a:solidFill>
                  <a:srgbClr val="00FF00"/>
                </a:solidFill>
                <a:ea typeface="Gill Sans" charset="0"/>
                <a:cs typeface="Gill Sans" charset="0"/>
              </a:rPr>
              <a:t>memberscreen.htm</a:t>
            </a:r>
            <a:r>
              <a:rPr lang="en-US" altLang="x-none" sz="5300">
                <a:ea typeface="Gill Sans" charset="0"/>
                <a:cs typeface="Gill Sans" charset="0"/>
              </a:rPr>
              <a:t> template as a </a:t>
            </a:r>
            <a:r>
              <a:rPr lang="en-US" altLang="x-none" sz="5300">
                <a:solidFill>
                  <a:srgbClr val="FF00FF"/>
                </a:solidFill>
                <a:ea typeface="Gill Sans" charset="0"/>
                <a:cs typeface="Gill Sans" charset="0"/>
              </a:rPr>
              <a:t>context variable</a:t>
            </a:r>
            <a:r>
              <a:rPr lang="en-US" altLang="x-none" sz="5300">
                <a:ea typeface="Gill Sans" charset="0"/>
                <a:cs typeface="Gill Sans" charset="0"/>
              </a:rPr>
              <a:t> named ‘user_list’.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546100" y="520700"/>
            <a:ext cx="20250150" cy="1229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ea typeface="Gill Sans" charset="0"/>
                <a:cs typeface="Gill Sans" charset="0"/>
              </a:rPr>
              <a:t>{% extends "_base.htm" %}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{% block bodycontent %}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  &lt;h1&gt;Members&lt;/h1&gt;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  &lt;p&gt;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  &lt;table&gt;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  &lt;tr&gt;&lt;th&gt;Name&lt;/th&gt;&lt;th&gt;Account&lt;/th&gt;&lt;th&gt;Password&lt;/th&gt;&lt;/tr&gt;</a:t>
            </a:r>
          </a:p>
          <a:p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      {% for user in </a:t>
            </a:r>
            <a:r>
              <a:rPr lang="en-US" altLang="x-none" sz="5600">
                <a:solidFill>
                  <a:srgbClr val="FF7F00"/>
                </a:solidFill>
                <a:ea typeface="Gill Sans" charset="0"/>
                <a:cs typeface="Gill Sans" charset="0"/>
              </a:rPr>
              <a:t>user_list</a:t>
            </a:r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 %}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      &lt;tr&gt;</a:t>
            </a:r>
          </a:p>
          <a:p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          &lt;td&gt;{{ user.name }}&lt;/td&gt;</a:t>
            </a:r>
          </a:p>
          <a:p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          &lt;td&gt;{{ user.acct }}&lt;/td&gt;</a:t>
            </a:r>
          </a:p>
          <a:p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          &lt;td&gt;{{ user.pw }}&lt;/td&gt;</a:t>
            </a:r>
            <a:endParaRPr lang="en-US" altLang="x-none" sz="5600">
              <a:ea typeface="Gill Sans" charset="0"/>
              <a:cs typeface="Gill Sans" charset="0"/>
            </a:endParaRPr>
          </a:p>
          <a:p>
            <a:r>
              <a:rPr lang="en-US" altLang="x-none" sz="5600">
                <a:ea typeface="Gill Sans" charset="0"/>
                <a:cs typeface="Gill Sans" charset="0"/>
              </a:rPr>
              <a:t>          &lt;/tr&gt;</a:t>
            </a:r>
          </a:p>
          <a:p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      {% endfor %}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  &lt;/table&gt;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{% endblock %}</a:t>
            </a:r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 flipH="1">
            <a:off x="12800013" y="723900"/>
            <a:ext cx="7594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templates/members.htm</a:t>
            </a:r>
          </a:p>
        </p:txBody>
      </p:sp>
      <p:sp>
        <p:nvSpPr>
          <p:cNvPr id="44035" name="Rectangle 3"/>
          <p:cNvSpPr>
            <a:spLocks/>
          </p:cNvSpPr>
          <p:nvPr/>
        </p:nvSpPr>
        <p:spPr bwMode="auto">
          <a:xfrm>
            <a:off x="12088813" y="7886700"/>
            <a:ext cx="79883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4600">
                <a:solidFill>
                  <a:srgbClr val="00FF00"/>
                </a:solidFill>
                <a:ea typeface="Gill Sans" charset="0"/>
                <a:cs typeface="Gill Sans" charset="0"/>
              </a:rPr>
              <a:t>In the template, we use the </a:t>
            </a:r>
            <a:r>
              <a:rPr lang="en-US" altLang="x-none" sz="4600">
                <a:solidFill>
                  <a:srgbClr val="FF00FF"/>
                </a:solidFill>
                <a:ea typeface="Gill Sans" charset="0"/>
                <a:cs typeface="Gill Sans" charset="0"/>
              </a:rPr>
              <a:t>for directive</a:t>
            </a:r>
            <a:r>
              <a:rPr lang="en-US" altLang="x-none" sz="4600">
                <a:solidFill>
                  <a:srgbClr val="00FF00"/>
                </a:solidFill>
                <a:ea typeface="Gill Sans" charset="0"/>
                <a:cs typeface="Gill Sans" charset="0"/>
              </a:rPr>
              <a:t> to loop through each user in the </a:t>
            </a:r>
            <a:r>
              <a:rPr lang="en-US" altLang="x-none" sz="4600">
                <a:solidFill>
                  <a:srgbClr val="FF7F00"/>
                </a:solidFill>
                <a:ea typeface="Gill Sans" charset="0"/>
                <a:cs typeface="Gill Sans" charset="0"/>
              </a:rPr>
              <a:t>user_list variable in the context</a:t>
            </a:r>
            <a:r>
              <a:rPr lang="en-US" altLang="x-none" sz="4600">
                <a:solidFill>
                  <a:srgbClr val="00FF00"/>
                </a:solidFill>
                <a:ea typeface="Gill Sans" charset="0"/>
                <a:cs typeface="Gill Sans" charset="0"/>
              </a:rPr>
              <a:t>.  For each user we construct a table row with their name, account, and pw.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00FF00"/>
                </a:solidFill>
              </a:rPr>
              <a:t>Google App Engine </a:t>
            </a:r>
            <a:br>
              <a:rPr lang="en-US" altLang="x-none">
                <a:solidFill>
                  <a:srgbClr val="00FF00"/>
                </a:solidFill>
              </a:rPr>
            </a:br>
            <a:r>
              <a:rPr lang="en-US" altLang="x-none">
                <a:solidFill>
                  <a:srgbClr val="00FF00"/>
                </a:solidFill>
              </a:rPr>
              <a:t>References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6870700"/>
            <a:ext cx="17360900" cy="3517900"/>
          </a:xfrm>
          <a:ln/>
        </p:spPr>
        <p:txBody>
          <a:bodyPr/>
          <a:lstStyle/>
          <a:p>
            <a:r>
              <a:rPr lang="en-US" altLang="x-none">
                <a:solidFill>
                  <a:srgbClr val="FFFF00"/>
                </a:solidFill>
              </a:rPr>
              <a:t>ae-11-chat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736600"/>
            <a:ext cx="19240500" cy="1090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/>
          </p:cNvSpPr>
          <p:nvPr/>
        </p:nvSpPr>
        <p:spPr bwMode="auto">
          <a:xfrm>
            <a:off x="10202863" y="9982200"/>
            <a:ext cx="9969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Which user posted each message?</a:t>
            </a:r>
          </a:p>
        </p:txBody>
      </p:sp>
      <p:sp>
        <p:nvSpPr>
          <p:cNvPr id="46083" name="Line 3"/>
          <p:cNvSpPr>
            <a:spLocks noChangeShapeType="1"/>
          </p:cNvSpPr>
          <p:nvPr/>
        </p:nvSpPr>
        <p:spPr bwMode="auto">
          <a:xfrm>
            <a:off x="8313738" y="8237538"/>
            <a:ext cx="4356100" cy="1652587"/>
          </a:xfrm>
          <a:prstGeom prst="line">
            <a:avLst/>
          </a:prstGeom>
          <a:noFill/>
          <a:ln w="76200" cap="flat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3454400" y="9415463"/>
            <a:ext cx="6286500" cy="1027112"/>
          </a:xfrm>
          <a:prstGeom prst="line">
            <a:avLst/>
          </a:prstGeom>
          <a:noFill/>
          <a:ln w="76200" cap="flat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flipH="1">
            <a:off x="14447838" y="7335838"/>
            <a:ext cx="676275" cy="2505075"/>
          </a:xfrm>
          <a:prstGeom prst="line">
            <a:avLst/>
          </a:prstGeom>
          <a:noFill/>
          <a:ln w="76200" cap="flat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/>
              <a:t>Relationships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3784600"/>
            <a:ext cx="17360900" cy="3479800"/>
          </a:xfrm>
          <a:ln/>
        </p:spPr>
        <p:txBody>
          <a:bodyPr/>
          <a:lstStyle/>
          <a:p>
            <a:pPr marL="1104900"/>
            <a:r>
              <a:rPr lang="en-US" altLang="x-none"/>
              <a:t>We need to create a new model for Chat messages and then relate Chat messages by marking them as belonging to a particular user</a:t>
            </a:r>
          </a:p>
        </p:txBody>
      </p:sp>
      <p:sp>
        <p:nvSpPr>
          <p:cNvPr id="47107" name="Rectangle 3"/>
          <p:cNvSpPr>
            <a:spLocks/>
          </p:cNvSpPr>
          <p:nvPr/>
        </p:nvSpPr>
        <p:spPr bwMode="auto">
          <a:xfrm>
            <a:off x="16573500" y="7531100"/>
            <a:ext cx="3810000" cy="1308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User csev</a:t>
            </a:r>
          </a:p>
        </p:txBody>
      </p:sp>
      <p:sp>
        <p:nvSpPr>
          <p:cNvPr id="47108" name="Rectangle 4"/>
          <p:cNvSpPr>
            <a:spLocks/>
          </p:cNvSpPr>
          <p:nvPr/>
        </p:nvSpPr>
        <p:spPr bwMode="auto">
          <a:xfrm>
            <a:off x="16725900" y="10414000"/>
            <a:ext cx="3810000" cy="1308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User sally</a:t>
            </a:r>
          </a:p>
        </p:txBody>
      </p:sp>
      <p:sp>
        <p:nvSpPr>
          <p:cNvPr id="47109" name="Rectangle 5"/>
          <p:cNvSpPr>
            <a:spLocks/>
          </p:cNvSpPr>
          <p:nvPr/>
        </p:nvSpPr>
        <p:spPr bwMode="auto">
          <a:xfrm>
            <a:off x="11099800" y="7734300"/>
            <a:ext cx="3810000" cy="1308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Chat msg</a:t>
            </a:r>
          </a:p>
        </p:txBody>
      </p:sp>
      <p:sp>
        <p:nvSpPr>
          <p:cNvPr id="47110" name="Rectangle 6"/>
          <p:cNvSpPr>
            <a:spLocks/>
          </p:cNvSpPr>
          <p:nvPr/>
        </p:nvSpPr>
        <p:spPr bwMode="auto">
          <a:xfrm>
            <a:off x="11099800" y="9486900"/>
            <a:ext cx="3810000" cy="1308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Chat msg</a:t>
            </a:r>
          </a:p>
        </p:txBody>
      </p:sp>
      <p:sp>
        <p:nvSpPr>
          <p:cNvPr id="47111" name="Rectangle 7"/>
          <p:cNvSpPr>
            <a:spLocks/>
          </p:cNvSpPr>
          <p:nvPr/>
        </p:nvSpPr>
        <p:spPr bwMode="auto">
          <a:xfrm>
            <a:off x="11099800" y="11315700"/>
            <a:ext cx="3810000" cy="1308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Chat msg</a:t>
            </a:r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H="1">
            <a:off x="15049500" y="8259763"/>
            <a:ext cx="1476375" cy="1906587"/>
          </a:xfrm>
          <a:prstGeom prst="line">
            <a:avLst/>
          </a:prstGeom>
          <a:noFill/>
          <a:ln w="76200" cap="flat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 rot="10800000">
            <a:off x="15124113" y="8488363"/>
            <a:ext cx="1552575" cy="2479675"/>
          </a:xfrm>
          <a:prstGeom prst="line">
            <a:avLst/>
          </a:prstGeom>
          <a:noFill/>
          <a:ln w="76200" cap="flat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flipH="1">
            <a:off x="15227300" y="11168063"/>
            <a:ext cx="1474788" cy="919162"/>
          </a:xfrm>
          <a:prstGeom prst="line">
            <a:avLst/>
          </a:prstGeom>
          <a:noFill/>
          <a:ln w="76200" cap="flat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711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7683500"/>
            <a:ext cx="90709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00FF00"/>
                </a:solidFill>
              </a:rPr>
              <a:t>Data @ Google is BIG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104900"/>
            <a:r>
              <a:rPr lang="en-US" altLang="x-none"/>
              <a:t>Google’s main applications are their search and mail</a:t>
            </a:r>
          </a:p>
          <a:p>
            <a:pPr marL="1104900"/>
            <a:r>
              <a:rPr lang="en-US" altLang="x-none"/>
              <a:t>The entire Internet and everyone’s mail is a lot of data</a:t>
            </a:r>
          </a:p>
          <a:p>
            <a:pPr marL="1104900"/>
            <a:r>
              <a:rPr lang="en-US" altLang="x-none"/>
              <a:t>Traditional data storage approaches such as a relational database just don’t scale to the size at which Google applications operate</a:t>
            </a:r>
          </a:p>
          <a:p>
            <a:pPr marL="1104900"/>
            <a:endParaRPr lang="en-US" altLang="x-none"/>
          </a:p>
          <a:p>
            <a:pPr marL="1104900"/>
            <a:r>
              <a:rPr lang="en-US" altLang="x-none"/>
              <a:t>Sharded, sorted, array with hierarchical keys</a:t>
            </a:r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4470400" y="11925300"/>
            <a:ext cx="123793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ea typeface="Gill Sans" charset="0"/>
                <a:cs typeface="Gill Sans" charset="0"/>
              </a:rPr>
              <a:t>http://labs.google.com/papers/bigtable.html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/>
              <a:t>Three Kinds of Keys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104900"/>
            <a:r>
              <a:rPr lang="en-US" altLang="x-none">
                <a:solidFill>
                  <a:srgbClr val="00FF00"/>
                </a:solidFill>
              </a:rPr>
              <a:t>Logical Key</a:t>
            </a:r>
            <a:r>
              <a:rPr lang="en-US" altLang="x-none"/>
              <a:t> - What we use to look something up from the outside world - usually unique for a model</a:t>
            </a:r>
          </a:p>
          <a:p>
            <a:pPr marL="1104900"/>
            <a:r>
              <a:rPr lang="en-US" altLang="x-none">
                <a:solidFill>
                  <a:srgbClr val="FF7F00"/>
                </a:solidFill>
              </a:rPr>
              <a:t>Primary Key</a:t>
            </a:r>
            <a:r>
              <a:rPr lang="en-US" altLang="x-none"/>
              <a:t> - Some “random” number which tells the database where it put the data - also unique - and opaque</a:t>
            </a:r>
          </a:p>
          <a:p>
            <a:pPr marL="1104900"/>
            <a:r>
              <a:rPr lang="en-US" altLang="x-none">
                <a:solidFill>
                  <a:srgbClr val="FF00FF"/>
                </a:solidFill>
              </a:rPr>
              <a:t>Reference</a:t>
            </a:r>
            <a:r>
              <a:rPr lang="en-US" altLang="x-none"/>
              <a:t> - When we have a field that points to the primary key of another model (a.k.a. </a:t>
            </a:r>
            <a:r>
              <a:rPr lang="en-US" altLang="x-none">
                <a:solidFill>
                  <a:srgbClr val="FF00FF"/>
                </a:solidFill>
              </a:rPr>
              <a:t>Foreign Key</a:t>
            </a:r>
            <a:r>
              <a:rPr lang="en-US" altLang="x-none"/>
              <a:t>)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14274800" y="1625600"/>
            <a:ext cx="3810000" cy="1308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User</a:t>
            </a:r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14312900" y="28575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acct</a:t>
            </a:r>
          </a:p>
        </p:txBody>
      </p:sp>
      <p:sp>
        <p:nvSpPr>
          <p:cNvPr id="49155" name="Rectangle 3"/>
          <p:cNvSpPr>
            <a:spLocks/>
          </p:cNvSpPr>
          <p:nvPr/>
        </p:nvSpPr>
        <p:spPr bwMode="auto">
          <a:xfrm>
            <a:off x="2133600" y="2184400"/>
            <a:ext cx="880745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class User(db.Model):</a:t>
            </a:r>
          </a:p>
          <a:p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    acct = db.StringProperty()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pw = db.StringProperty()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name = db.StringProperty()</a:t>
            </a:r>
          </a:p>
          <a:p>
            <a:endParaRPr lang="en-US" altLang="x-none" sz="5600">
              <a:ea typeface="Gill Sans" charset="0"/>
              <a:cs typeface="Gill Sans" charset="0"/>
            </a:endParaRPr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14312900" y="41402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pw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14312900" y="54229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name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14274800" y="1625600"/>
            <a:ext cx="3810000" cy="1308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User</a:t>
            </a:r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14312900" y="41656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acct</a:t>
            </a:r>
          </a:p>
        </p:txBody>
      </p:sp>
      <p:sp>
        <p:nvSpPr>
          <p:cNvPr id="50179" name="Rectangle 3"/>
          <p:cNvSpPr>
            <a:spLocks/>
          </p:cNvSpPr>
          <p:nvPr/>
        </p:nvSpPr>
        <p:spPr bwMode="auto">
          <a:xfrm>
            <a:off x="2133600" y="2184400"/>
            <a:ext cx="880745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class User(db.Model):</a:t>
            </a:r>
          </a:p>
          <a:p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    acct = db.StringProperty()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pw = db.StringProperty()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name = db.StringProperty()</a:t>
            </a:r>
          </a:p>
          <a:p>
            <a:endParaRPr lang="en-US" altLang="x-none" sz="5600">
              <a:ea typeface="Gill Sans" charset="0"/>
              <a:cs typeface="Gill Sans" charset="0"/>
            </a:endParaRPr>
          </a:p>
        </p:txBody>
      </p:sp>
      <p:sp>
        <p:nvSpPr>
          <p:cNvPr id="50180" name="Rectangle 4"/>
          <p:cNvSpPr>
            <a:spLocks/>
          </p:cNvSpPr>
          <p:nvPr/>
        </p:nvSpPr>
        <p:spPr bwMode="auto">
          <a:xfrm>
            <a:off x="14312900" y="54483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pw</a:t>
            </a:r>
          </a:p>
        </p:txBody>
      </p:sp>
      <p:sp>
        <p:nvSpPr>
          <p:cNvPr id="50181" name="Rectangle 5"/>
          <p:cNvSpPr>
            <a:spLocks/>
          </p:cNvSpPr>
          <p:nvPr/>
        </p:nvSpPr>
        <p:spPr bwMode="auto">
          <a:xfrm>
            <a:off x="14312900" y="67310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name</a:t>
            </a:r>
          </a:p>
        </p:txBody>
      </p:sp>
      <p:sp>
        <p:nvSpPr>
          <p:cNvPr id="50182" name="Rectangle 6"/>
          <p:cNvSpPr>
            <a:spLocks/>
          </p:cNvSpPr>
          <p:nvPr/>
        </p:nvSpPr>
        <p:spPr bwMode="auto">
          <a:xfrm>
            <a:off x="14312900" y="28829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FF7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key()</a:t>
            </a:r>
          </a:p>
        </p:txBody>
      </p:sp>
      <p:sp>
        <p:nvSpPr>
          <p:cNvPr id="50183" name="Rectangle 7"/>
          <p:cNvSpPr>
            <a:spLocks/>
          </p:cNvSpPr>
          <p:nvPr/>
        </p:nvSpPr>
        <p:spPr bwMode="auto">
          <a:xfrm>
            <a:off x="2489200" y="8902700"/>
            <a:ext cx="150050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ea typeface="Gill Sans" charset="0"/>
                <a:cs typeface="Gill Sans" charset="0"/>
              </a:rPr>
              <a:t>    newuser = User(name=name, </a:t>
            </a:r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acct=acct,</a:t>
            </a:r>
            <a:r>
              <a:rPr lang="en-US" altLang="x-none" sz="5600">
                <a:ea typeface="Gill Sans" charset="0"/>
                <a:cs typeface="Gill Sans" charset="0"/>
              </a:rPr>
              <a:t> pw=pw)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newuser.put()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self.session['username'] = </a:t>
            </a:r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acct</a:t>
            </a:r>
            <a:endParaRPr lang="en-US" altLang="x-none" sz="5600">
              <a:ea typeface="Gill Sans" charset="0"/>
              <a:cs typeface="Gill Sans" charset="0"/>
            </a:endParaRPr>
          </a:p>
          <a:p>
            <a:r>
              <a:rPr lang="en-US" altLang="x-none" sz="5600">
                <a:ea typeface="Gill Sans" charset="0"/>
                <a:cs typeface="Gill Sans" charset="0"/>
              </a:rPr>
              <a:t>    self.session['userkey'] = </a:t>
            </a:r>
            <a:r>
              <a:rPr lang="en-US" altLang="x-none" sz="5600">
                <a:solidFill>
                  <a:srgbClr val="FF7F00"/>
                </a:solidFill>
                <a:ea typeface="Gill Sans" charset="0"/>
                <a:cs typeface="Gill Sans" charset="0"/>
              </a:rPr>
              <a:t>newuser.key()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14274800" y="1625600"/>
            <a:ext cx="3810000" cy="1308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User</a:t>
            </a:r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14312900" y="41656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acct</a:t>
            </a:r>
          </a:p>
        </p:txBody>
      </p:sp>
      <p:sp>
        <p:nvSpPr>
          <p:cNvPr id="51203" name="Rectangle 3"/>
          <p:cNvSpPr>
            <a:spLocks/>
          </p:cNvSpPr>
          <p:nvPr/>
        </p:nvSpPr>
        <p:spPr bwMode="auto">
          <a:xfrm>
            <a:off x="2133600" y="2184400"/>
            <a:ext cx="8807450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class User(db.Model):</a:t>
            </a:r>
          </a:p>
          <a:p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    acct = db.StringProperty()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pw = db.StringProperty()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name = db.StringProperty()</a:t>
            </a:r>
          </a:p>
          <a:p>
            <a:endParaRPr lang="en-US" altLang="x-none" sz="5600">
              <a:ea typeface="Gill Sans" charset="0"/>
              <a:cs typeface="Gill Sans" charset="0"/>
            </a:endParaRPr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14312900" y="54483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pw</a:t>
            </a: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14312900" y="67310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name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4312900" y="28829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FF7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key()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2489200" y="8902700"/>
            <a:ext cx="150050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ea typeface="Gill Sans" charset="0"/>
                <a:cs typeface="Gill Sans" charset="0"/>
              </a:rPr>
              <a:t>    newuser = User(name=name, </a:t>
            </a:r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acct=acct</a:t>
            </a:r>
            <a:r>
              <a:rPr lang="en-US" altLang="x-none" sz="5600">
                <a:ea typeface="Gill Sans" charset="0"/>
                <a:cs typeface="Gill Sans" charset="0"/>
              </a:rPr>
              <a:t>, pw=pw)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</a:t>
            </a:r>
            <a:r>
              <a:rPr lang="en-US" altLang="x-none" sz="5600">
                <a:solidFill>
                  <a:srgbClr val="FF7F00"/>
                </a:solidFill>
                <a:ea typeface="Gill Sans" charset="0"/>
                <a:cs typeface="Gill Sans" charset="0"/>
              </a:rPr>
              <a:t> key = newuser.put();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self.session['username'] = </a:t>
            </a:r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acct</a:t>
            </a:r>
            <a:endParaRPr lang="en-US" altLang="x-none" sz="5600">
              <a:ea typeface="Gill Sans" charset="0"/>
              <a:cs typeface="Gill Sans" charset="0"/>
            </a:endParaRPr>
          </a:p>
          <a:p>
            <a:r>
              <a:rPr lang="en-US" altLang="x-none" sz="5600">
                <a:ea typeface="Gill Sans" charset="0"/>
                <a:cs typeface="Gill Sans" charset="0"/>
              </a:rPr>
              <a:t>    self.session['userkey'] = </a:t>
            </a:r>
            <a:r>
              <a:rPr lang="en-US" altLang="x-none" sz="5600">
                <a:solidFill>
                  <a:srgbClr val="FF7F00"/>
                </a:solidFill>
                <a:ea typeface="Gill Sans" charset="0"/>
                <a:cs typeface="Gill Sans" charset="0"/>
              </a:rPr>
              <a:t>key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FF7F00"/>
                </a:solidFill>
              </a:rPr>
              <a:t>Fast Lookup By Primary Key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3784600"/>
            <a:ext cx="17360900" cy="4635500"/>
          </a:xfrm>
          <a:ln/>
        </p:spPr>
        <p:txBody>
          <a:bodyPr/>
          <a:lstStyle/>
          <a:p>
            <a:pPr marL="1104900"/>
            <a:r>
              <a:rPr lang="en-US" altLang="x-none"/>
              <a:t>Lookup by </a:t>
            </a:r>
            <a:r>
              <a:rPr lang="en-US" altLang="x-none">
                <a:solidFill>
                  <a:srgbClr val="FF7F00"/>
                </a:solidFill>
              </a:rPr>
              <a:t>primary key</a:t>
            </a:r>
            <a:r>
              <a:rPr lang="en-US" altLang="x-none"/>
              <a:t> is faster than by </a:t>
            </a:r>
            <a:r>
              <a:rPr lang="en-US" altLang="x-none">
                <a:solidFill>
                  <a:srgbClr val="00FF00"/>
                </a:solidFill>
              </a:rPr>
              <a:t>logical key</a:t>
            </a:r>
            <a:r>
              <a:rPr lang="en-US" altLang="x-none"/>
              <a:t> - because the </a:t>
            </a:r>
            <a:r>
              <a:rPr lang="en-US" altLang="x-none">
                <a:solidFill>
                  <a:srgbClr val="FF7F00"/>
                </a:solidFill>
              </a:rPr>
              <a:t>primary key</a:t>
            </a:r>
            <a:r>
              <a:rPr lang="en-US" altLang="x-none"/>
              <a:t> is about “where” the object is placed in the data store and there is *only one*</a:t>
            </a:r>
          </a:p>
          <a:p>
            <a:pPr marL="1104900"/>
            <a:r>
              <a:rPr lang="en-US" altLang="x-none"/>
              <a:t>So we put it in </a:t>
            </a:r>
            <a:r>
              <a:rPr lang="en-US" altLang="x-none">
                <a:solidFill>
                  <a:srgbClr val="FF00FF"/>
                </a:solidFill>
              </a:rPr>
              <a:t>session</a:t>
            </a:r>
            <a:r>
              <a:rPr lang="en-US" altLang="x-none"/>
              <a:t> for later use...</a:t>
            </a:r>
          </a:p>
        </p:txBody>
      </p:sp>
      <p:sp>
        <p:nvSpPr>
          <p:cNvPr id="52227" name="Rectangle 3"/>
          <p:cNvSpPr>
            <a:spLocks/>
          </p:cNvSpPr>
          <p:nvPr/>
        </p:nvSpPr>
        <p:spPr bwMode="auto">
          <a:xfrm>
            <a:off x="2489200" y="8902700"/>
            <a:ext cx="151669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newuser = User(name=name, </a:t>
            </a:r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acct=acct</a:t>
            </a:r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, pw=pw);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</a:t>
            </a:r>
            <a:r>
              <a:rPr lang="en-US" altLang="x-none" sz="5600">
                <a:solidFill>
                  <a:srgbClr val="FF7F00"/>
                </a:solidFill>
                <a:ea typeface="Gill Sans" charset="0"/>
                <a:cs typeface="Gill Sans" charset="0"/>
              </a:rPr>
              <a:t>key</a:t>
            </a:r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= newuser.put();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self.session['username'] = </a:t>
            </a:r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acct</a:t>
            </a:r>
            <a:endParaRPr lang="en-US" altLang="x-none" sz="5600">
              <a:solidFill>
                <a:srgbClr val="FFFF00"/>
              </a:solidFill>
              <a:ea typeface="Gill Sans" charset="0"/>
              <a:cs typeface="Gill Sans" charset="0"/>
            </a:endParaRP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</a:t>
            </a:r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 self.session['userkey'] =</a:t>
            </a:r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</a:t>
            </a:r>
            <a:r>
              <a:rPr lang="en-US" altLang="x-none" sz="5600">
                <a:solidFill>
                  <a:srgbClr val="FF7F00"/>
                </a:solidFill>
                <a:ea typeface="Gill Sans" charset="0"/>
                <a:cs typeface="Gill Sans" charset="0"/>
              </a:rPr>
              <a:t>key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00FF00"/>
                </a:solidFill>
              </a:rPr>
              <a:t>When we log in...</a:t>
            </a:r>
          </a:p>
        </p:txBody>
      </p:sp>
      <p:sp>
        <p:nvSpPr>
          <p:cNvPr id="53250" name="Rectangle 2"/>
          <p:cNvSpPr>
            <a:spLocks/>
          </p:cNvSpPr>
          <p:nvPr/>
        </p:nvSpPr>
        <p:spPr bwMode="auto">
          <a:xfrm>
            <a:off x="609600" y="3924300"/>
            <a:ext cx="201041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ea typeface="Gill Sans" charset="0"/>
                <a:cs typeface="Gill Sans" charset="0"/>
              </a:rPr>
              <a:t>    que = db.Query(User).filter("acct =",acct).filter("pw = ",pw)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results = que.fetch(limit=1)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if len(results) &gt; 0 :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    user = results[0]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    self.session['username'] = acct</a:t>
            </a:r>
          </a:p>
          <a:p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        self.session['userkey'] = user.key()</a:t>
            </a:r>
            <a:endParaRPr lang="en-US" altLang="x-none" sz="5600">
              <a:ea typeface="Gill Sans" charset="0"/>
              <a:cs typeface="Gill Sans" charset="0"/>
            </a:endParaRPr>
          </a:p>
          <a:p>
            <a:r>
              <a:rPr lang="en-US" altLang="x-none" sz="5600">
                <a:ea typeface="Gill Sans" charset="0"/>
                <a:cs typeface="Gill Sans" charset="0"/>
              </a:rPr>
              <a:t>        doRender(self,"index.htm",{ } )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else: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    doRender(self,"loginscreen.htm",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                    {'error' : 'Incorrect login data'} )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00FF00"/>
                </a:solidFill>
              </a:rPr>
              <a:t>When we log Out...</a:t>
            </a:r>
          </a:p>
        </p:txBody>
      </p:sp>
      <p:sp>
        <p:nvSpPr>
          <p:cNvPr id="54274" name="Rectangle 2"/>
          <p:cNvSpPr>
            <a:spLocks/>
          </p:cNvSpPr>
          <p:nvPr/>
        </p:nvSpPr>
        <p:spPr bwMode="auto">
          <a:xfrm>
            <a:off x="3187700" y="3771900"/>
            <a:ext cx="135731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class LogoutHandler(webapp.RequestHandler):</a:t>
            </a:r>
          </a:p>
          <a:p>
            <a:endParaRPr lang="en-US" altLang="x-none" sz="5600">
              <a:solidFill>
                <a:srgbClr val="FFFF00"/>
              </a:solidFill>
              <a:ea typeface="Gill Sans" charset="0"/>
              <a:cs typeface="Gill Sans" charset="0"/>
            </a:endParaRP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def get(self):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    self.session = Session()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    self.session.delete_item('username')</a:t>
            </a:r>
          </a:p>
          <a:p>
            <a:r>
              <a:rPr lang="en-US" altLang="x-none" sz="5600">
                <a:solidFill>
                  <a:srgbClr val="FF7F00"/>
                </a:solidFill>
                <a:ea typeface="Gill Sans" charset="0"/>
                <a:cs typeface="Gill Sans" charset="0"/>
              </a:rPr>
              <a:t>        self.session.delete_item('userkey')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    doRender(self, 'index.htm')</a:t>
            </a:r>
          </a:p>
        </p:txBody>
      </p:sp>
      <p:sp>
        <p:nvSpPr>
          <p:cNvPr id="54275" name="Rectangle 3"/>
          <p:cNvSpPr>
            <a:spLocks/>
          </p:cNvSpPr>
          <p:nvPr/>
        </p:nvSpPr>
        <p:spPr bwMode="auto">
          <a:xfrm>
            <a:off x="976313" y="10934700"/>
            <a:ext cx="189357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ea typeface="Gill Sans" charset="0"/>
                <a:cs typeface="Gill Sans" charset="0"/>
              </a:rPr>
              <a:t>When we log out - we make sure to remove the key from the session as well as the account name.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FF00FF"/>
                </a:solidFill>
              </a:rPr>
              <a:t>Making References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x-none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FF00FF"/>
                </a:solidFill>
              </a:rPr>
              <a:t>References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104900"/>
            <a:r>
              <a:rPr lang="en-US" altLang="x-none"/>
              <a:t>When we make a new object that needs to be associated with or related to another object - we call this a “</a:t>
            </a:r>
            <a:r>
              <a:rPr lang="en-US" altLang="x-none">
                <a:solidFill>
                  <a:srgbClr val="FF00FF"/>
                </a:solidFill>
              </a:rPr>
              <a:t>Reference</a:t>
            </a:r>
            <a:r>
              <a:rPr lang="en-US" altLang="x-none"/>
              <a:t>”</a:t>
            </a:r>
          </a:p>
          <a:p>
            <a:pPr marL="1104900"/>
            <a:r>
              <a:rPr lang="en-US" altLang="x-none"/>
              <a:t>Relational Databases call these “</a:t>
            </a:r>
            <a:r>
              <a:rPr lang="en-US" altLang="x-none">
                <a:solidFill>
                  <a:srgbClr val="FF00FF"/>
                </a:solidFill>
              </a:rPr>
              <a:t>Foreign Keys</a:t>
            </a:r>
            <a:r>
              <a:rPr lang="en-US" altLang="x-none"/>
              <a:t>”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736600"/>
            <a:ext cx="19240500" cy="1090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/>
          </p:cNvSpPr>
          <p:nvPr/>
        </p:nvSpPr>
        <p:spPr bwMode="auto">
          <a:xfrm>
            <a:off x="11142663" y="9982200"/>
            <a:ext cx="8089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Who posted each message?</a:t>
            </a: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 flipH="1">
            <a:off x="14373225" y="7437438"/>
            <a:ext cx="801688" cy="2503487"/>
          </a:xfrm>
          <a:prstGeom prst="line">
            <a:avLst/>
          </a:prstGeom>
          <a:noFill/>
          <a:ln w="76200" cap="flat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>
            <a:off x="8313738" y="8237538"/>
            <a:ext cx="4356100" cy="1652587"/>
          </a:xfrm>
          <a:prstGeom prst="line">
            <a:avLst/>
          </a:prstGeom>
          <a:noFill/>
          <a:ln w="76200" cap="flat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454400" y="9415463"/>
            <a:ext cx="7739063" cy="1301750"/>
          </a:xfrm>
          <a:prstGeom prst="line">
            <a:avLst/>
          </a:prstGeom>
          <a:noFill/>
          <a:ln w="76200" cap="flat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206500" y="4876800"/>
            <a:ext cx="6908800" cy="3340100"/>
          </a:xfrm>
          <a:ln/>
        </p:spPr>
        <p:txBody>
          <a:bodyPr/>
          <a:lstStyle/>
          <a:p>
            <a:r>
              <a:rPr lang="en-US" altLang="x-none">
                <a:solidFill>
                  <a:srgbClr val="00FF00"/>
                </a:solidFill>
              </a:rPr>
              <a:t>Advanced</a:t>
            </a:r>
            <a:br>
              <a:rPr lang="en-US" altLang="x-none">
                <a:solidFill>
                  <a:srgbClr val="00FF00"/>
                </a:solidFill>
              </a:rPr>
            </a:br>
            <a:r>
              <a:rPr lang="en-US" altLang="x-none">
                <a:solidFill>
                  <a:srgbClr val="00FF00"/>
                </a:solidFill>
              </a:rPr>
              <a:t>Stuff</a:t>
            </a:r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622300" y="11918950"/>
            <a:ext cx="200914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4600">
                <a:ea typeface="Gill Sans" charset="0"/>
                <a:cs typeface="Gill Sans" charset="0"/>
              </a:rPr>
              <a:t>http://sites.google.com/site/io/under-the-covers-of-the-google-app-engine-datastore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2424113"/>
            <a:ext cx="11137900" cy="825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787400"/>
            <a:ext cx="12877800" cy="730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Rectangle 2"/>
          <p:cNvSpPr>
            <a:spLocks/>
          </p:cNvSpPr>
          <p:nvPr/>
        </p:nvSpPr>
        <p:spPr bwMode="auto">
          <a:xfrm>
            <a:off x="1751013" y="8699500"/>
            <a:ext cx="176022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4700">
                <a:ea typeface="Gill Sans" charset="0"/>
                <a:cs typeface="Gill Sans" charset="0"/>
              </a:rPr>
              <a:t>We could just store the </a:t>
            </a:r>
            <a:r>
              <a:rPr lang="en-US" altLang="x-none" sz="4700">
                <a:solidFill>
                  <a:srgbClr val="00FF00"/>
                </a:solidFill>
                <a:ea typeface="Gill Sans" charset="0"/>
                <a:cs typeface="Gill Sans" charset="0"/>
              </a:rPr>
              <a:t>account</a:t>
            </a:r>
            <a:r>
              <a:rPr lang="en-US" altLang="x-none" sz="4700">
                <a:ea typeface="Gill Sans" charset="0"/>
                <a:cs typeface="Gill Sans" charset="0"/>
              </a:rPr>
              <a:t> strings in each chat message.  This is bad practice generally - particularly if we might want to know more detail about the User later.  We don’t like to make multiple copies of anything except </a:t>
            </a:r>
            <a:r>
              <a:rPr lang="en-US" altLang="x-none" sz="4700">
                <a:solidFill>
                  <a:srgbClr val="FF7F00"/>
                </a:solidFill>
                <a:ea typeface="Gill Sans" charset="0"/>
                <a:cs typeface="Gill Sans" charset="0"/>
              </a:rPr>
              <a:t>primary keys</a:t>
            </a:r>
            <a:r>
              <a:rPr lang="en-US" altLang="x-none" sz="4700">
                <a:ea typeface="Gill Sans" charset="0"/>
                <a:cs typeface="Gill Sans" charset="0"/>
              </a:rPr>
              <a:t>.</a:t>
            </a:r>
          </a:p>
        </p:txBody>
      </p:sp>
      <p:sp>
        <p:nvSpPr>
          <p:cNvPr id="58371" name="Rectangle 3"/>
          <p:cNvSpPr>
            <a:spLocks/>
          </p:cNvSpPr>
          <p:nvPr/>
        </p:nvSpPr>
        <p:spPr bwMode="auto">
          <a:xfrm>
            <a:off x="15527338" y="3073400"/>
            <a:ext cx="424815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Database</a:t>
            </a:r>
          </a:p>
          <a:p>
            <a:pPr algn="ctr"/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Normalization</a:t>
            </a:r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4108450" y="12077700"/>
            <a:ext cx="12660313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4700">
                <a:solidFill>
                  <a:srgbClr val="FFFF00"/>
                </a:solidFill>
                <a:ea typeface="Gill Sans" charset="0"/>
                <a:cs typeface="Gill Sans" charset="0"/>
              </a:rPr>
              <a:t>http://en.wikipedia.org/wiki/Database_normalization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/>
          </p:cNvSpPr>
          <p:nvPr/>
        </p:nvSpPr>
        <p:spPr bwMode="auto">
          <a:xfrm>
            <a:off x="1993900" y="2057400"/>
            <a:ext cx="153193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ea typeface="Gill Sans" charset="0"/>
                <a:cs typeface="Gill Sans" charset="0"/>
              </a:rPr>
              <a:t>class ChatMessage(db.Model):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</a:t>
            </a:r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user = db.ReferenceProperty()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text = db.StringProperty()</a:t>
            </a:r>
          </a:p>
          <a:p>
            <a:r>
              <a:rPr lang="en-US" altLang="x-none" sz="5600">
                <a:ea typeface="Gill Sans" charset="0"/>
                <a:cs typeface="Gill Sans" charset="0"/>
              </a:rPr>
              <a:t>    created = db.DateTimeProperty(</a:t>
            </a:r>
            <a:r>
              <a:rPr lang="en-US" altLang="x-none" sz="5600">
                <a:solidFill>
                  <a:srgbClr val="00FFFF"/>
                </a:solidFill>
                <a:ea typeface="Gill Sans" charset="0"/>
                <a:cs typeface="Gill Sans" charset="0"/>
              </a:rPr>
              <a:t>auto_now=True</a:t>
            </a:r>
            <a:r>
              <a:rPr lang="en-US" altLang="x-none" sz="5600">
                <a:ea typeface="Gill Sans" charset="0"/>
                <a:cs typeface="Gill Sans" charset="0"/>
              </a:rPr>
              <a:t>)</a:t>
            </a:r>
          </a:p>
        </p:txBody>
      </p:sp>
      <p:sp>
        <p:nvSpPr>
          <p:cNvPr id="59394" name="Rectangle 2"/>
          <p:cNvSpPr>
            <a:spLocks/>
          </p:cNvSpPr>
          <p:nvPr/>
        </p:nvSpPr>
        <p:spPr bwMode="auto">
          <a:xfrm>
            <a:off x="544513" y="9080500"/>
            <a:ext cx="202438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4900">
                <a:solidFill>
                  <a:srgbClr val="FFFF00"/>
                </a:solidFill>
                <a:ea typeface="Gill Sans" charset="0"/>
                <a:cs typeface="Gill Sans" charset="0"/>
              </a:rPr>
              <a:t>So we make a </a:t>
            </a:r>
            <a:r>
              <a:rPr lang="en-US" altLang="x-none" sz="4900">
                <a:solidFill>
                  <a:srgbClr val="FF00FF"/>
                </a:solidFill>
                <a:ea typeface="Gill Sans" charset="0"/>
                <a:cs typeface="Gill Sans" charset="0"/>
              </a:rPr>
              <a:t>reference property</a:t>
            </a:r>
            <a:r>
              <a:rPr lang="en-US" altLang="x-none" sz="4900">
                <a:solidFill>
                  <a:srgbClr val="FFFF00"/>
                </a:solidFill>
                <a:ea typeface="Gill Sans" charset="0"/>
                <a:cs typeface="Gill Sans" charset="0"/>
              </a:rPr>
              <a:t> in our Chat message model.   The property does *not* need to be named “user” - but it is a convienent pattern. Also note the created field that we let the data store </a:t>
            </a:r>
            <a:r>
              <a:rPr lang="en-US" altLang="x-none" sz="4900">
                <a:solidFill>
                  <a:srgbClr val="00FFFF"/>
                </a:solidFill>
                <a:ea typeface="Gill Sans" charset="0"/>
                <a:cs typeface="Gill Sans" charset="0"/>
              </a:rPr>
              <a:t>auto-populate</a:t>
            </a:r>
            <a:r>
              <a:rPr lang="en-US" altLang="x-none" sz="4900">
                <a:solidFill>
                  <a:srgbClr val="FFFF00"/>
                </a:solidFill>
                <a:ea typeface="Gill Sans" charset="0"/>
                <a:cs typeface="Gill Sans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/>
          </p:cNvSpPr>
          <p:nvPr/>
        </p:nvSpPr>
        <p:spPr bwMode="auto">
          <a:xfrm>
            <a:off x="9740900" y="1397000"/>
            <a:ext cx="3810000" cy="1308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User</a:t>
            </a:r>
          </a:p>
        </p:txBody>
      </p:sp>
      <p:sp>
        <p:nvSpPr>
          <p:cNvPr id="60418" name="Rectangle 2"/>
          <p:cNvSpPr>
            <a:spLocks/>
          </p:cNvSpPr>
          <p:nvPr/>
        </p:nvSpPr>
        <p:spPr bwMode="auto">
          <a:xfrm>
            <a:off x="9779000" y="39370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acct</a:t>
            </a:r>
          </a:p>
        </p:txBody>
      </p:sp>
      <p:sp>
        <p:nvSpPr>
          <p:cNvPr id="60419" name="Rectangle 3"/>
          <p:cNvSpPr>
            <a:spLocks/>
          </p:cNvSpPr>
          <p:nvPr/>
        </p:nvSpPr>
        <p:spPr bwMode="auto">
          <a:xfrm>
            <a:off x="952500" y="4521200"/>
            <a:ext cx="787717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000">
                <a:solidFill>
                  <a:srgbClr val="FFFF00"/>
                </a:solidFill>
                <a:ea typeface="Gill Sans" charset="0"/>
                <a:cs typeface="Gill Sans" charset="0"/>
              </a:rPr>
              <a:t>class User(db.Model):</a:t>
            </a:r>
          </a:p>
          <a:p>
            <a:r>
              <a:rPr lang="en-US" altLang="x-none" sz="5000">
                <a:solidFill>
                  <a:srgbClr val="00FF00"/>
                </a:solidFill>
                <a:ea typeface="Gill Sans" charset="0"/>
                <a:cs typeface="Gill Sans" charset="0"/>
              </a:rPr>
              <a:t>    acct = db.StringProperty()</a:t>
            </a:r>
          </a:p>
          <a:p>
            <a:r>
              <a:rPr lang="en-US" altLang="x-none" sz="5000">
                <a:ea typeface="Gill Sans" charset="0"/>
                <a:cs typeface="Gill Sans" charset="0"/>
              </a:rPr>
              <a:t>    pw = db.StringProperty()</a:t>
            </a:r>
          </a:p>
          <a:p>
            <a:r>
              <a:rPr lang="en-US" altLang="x-none" sz="5000">
                <a:ea typeface="Gill Sans" charset="0"/>
                <a:cs typeface="Gill Sans" charset="0"/>
              </a:rPr>
              <a:t>    name = db.StringProperty()</a:t>
            </a:r>
          </a:p>
          <a:p>
            <a:endParaRPr lang="en-US" altLang="x-none" sz="5000">
              <a:ea typeface="Gill Sans" charset="0"/>
              <a:cs typeface="Gill Sans" charset="0"/>
            </a:endParaRPr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9779000" y="52197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pw</a:t>
            </a: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9779000" y="65024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name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9779000" y="26543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FF7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key()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965200" y="9220200"/>
            <a:ext cx="13690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000">
                <a:solidFill>
                  <a:srgbClr val="FFFF00"/>
                </a:solidFill>
                <a:ea typeface="Gill Sans" charset="0"/>
                <a:cs typeface="Gill Sans" charset="0"/>
              </a:rPr>
              <a:t>class ChatMessage(db.Model):</a:t>
            </a:r>
          </a:p>
          <a:p>
            <a:r>
              <a:rPr lang="en-US" altLang="x-none" sz="5000">
                <a:ea typeface="Gill Sans" charset="0"/>
                <a:cs typeface="Gill Sans" charset="0"/>
              </a:rPr>
              <a:t>    </a:t>
            </a:r>
            <a:r>
              <a:rPr lang="en-US" altLang="x-none" sz="5000">
                <a:solidFill>
                  <a:srgbClr val="FF00FF"/>
                </a:solidFill>
                <a:ea typeface="Gill Sans" charset="0"/>
                <a:cs typeface="Gill Sans" charset="0"/>
              </a:rPr>
              <a:t>user = db.ReferenceProperty()</a:t>
            </a:r>
          </a:p>
          <a:p>
            <a:r>
              <a:rPr lang="en-US" altLang="x-none" sz="5000">
                <a:solidFill>
                  <a:srgbClr val="FF00FF"/>
                </a:solidFill>
                <a:ea typeface="Gill Sans" charset="0"/>
                <a:cs typeface="Gill Sans" charset="0"/>
              </a:rPr>
              <a:t>  </a:t>
            </a:r>
            <a:r>
              <a:rPr lang="en-US" altLang="x-none" sz="5000">
                <a:ea typeface="Gill Sans" charset="0"/>
                <a:cs typeface="Gill Sans" charset="0"/>
              </a:rPr>
              <a:t>  text = db.StringProperty()</a:t>
            </a:r>
          </a:p>
          <a:p>
            <a:r>
              <a:rPr lang="en-US" altLang="x-none" sz="5000">
                <a:ea typeface="Gill Sans" charset="0"/>
                <a:cs typeface="Gill Sans" charset="0"/>
              </a:rPr>
              <a:t>    created = db.DateTimeProperty(</a:t>
            </a:r>
            <a:r>
              <a:rPr lang="en-US" altLang="x-none" sz="5000">
                <a:solidFill>
                  <a:srgbClr val="00FFFF"/>
                </a:solidFill>
                <a:ea typeface="Gill Sans" charset="0"/>
                <a:cs typeface="Gill Sans" charset="0"/>
              </a:rPr>
              <a:t>auto_now=True</a:t>
            </a:r>
            <a:r>
              <a:rPr lang="en-US" altLang="x-none" sz="5000">
                <a:ea typeface="Gill Sans" charset="0"/>
                <a:cs typeface="Gill Sans" charset="0"/>
              </a:rPr>
              <a:t>)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16078200" y="1371600"/>
            <a:ext cx="3810000" cy="1308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3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ChatMessage</a:t>
            </a:r>
          </a:p>
        </p:txBody>
      </p:sp>
      <p:sp>
        <p:nvSpPr>
          <p:cNvPr id="60425" name="Rectangle 9"/>
          <p:cNvSpPr>
            <a:spLocks/>
          </p:cNvSpPr>
          <p:nvPr/>
        </p:nvSpPr>
        <p:spPr bwMode="auto">
          <a:xfrm>
            <a:off x="16116300" y="39116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user</a:t>
            </a:r>
          </a:p>
        </p:txBody>
      </p:sp>
      <p:sp>
        <p:nvSpPr>
          <p:cNvPr id="60426" name="Rectangle 10"/>
          <p:cNvSpPr>
            <a:spLocks/>
          </p:cNvSpPr>
          <p:nvPr/>
        </p:nvSpPr>
        <p:spPr bwMode="auto">
          <a:xfrm>
            <a:off x="16116300" y="51943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text</a:t>
            </a:r>
          </a:p>
        </p:txBody>
      </p:sp>
      <p:sp>
        <p:nvSpPr>
          <p:cNvPr id="60427" name="Rectangle 11"/>
          <p:cNvSpPr>
            <a:spLocks/>
          </p:cNvSpPr>
          <p:nvPr/>
        </p:nvSpPr>
        <p:spPr bwMode="auto">
          <a:xfrm>
            <a:off x="16116300" y="64770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created</a:t>
            </a:r>
          </a:p>
        </p:txBody>
      </p:sp>
      <p:sp>
        <p:nvSpPr>
          <p:cNvPr id="60428" name="Rectangle 12"/>
          <p:cNvSpPr>
            <a:spLocks/>
          </p:cNvSpPr>
          <p:nvPr/>
        </p:nvSpPr>
        <p:spPr bwMode="auto">
          <a:xfrm>
            <a:off x="16116300" y="26289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FF7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key()</a:t>
            </a:r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13773150" y="3305175"/>
            <a:ext cx="2003425" cy="1227138"/>
          </a:xfrm>
          <a:prstGeom prst="line">
            <a:avLst/>
          </a:prstGeom>
          <a:noFill/>
          <a:ln w="76200" cap="flat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0" name="Rectangle 14"/>
          <p:cNvSpPr>
            <a:spLocks/>
          </p:cNvSpPr>
          <p:nvPr/>
        </p:nvSpPr>
        <p:spPr bwMode="auto">
          <a:xfrm>
            <a:off x="2487613" y="1193800"/>
            <a:ext cx="34671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ea typeface="Gill Sans" charset="0"/>
                <a:cs typeface="Gill Sans" charset="0"/>
              </a:rPr>
              <a:t>Relating Models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/>
          </p:cNvSpPr>
          <p:nvPr/>
        </p:nvSpPr>
        <p:spPr bwMode="auto">
          <a:xfrm>
            <a:off x="1244600" y="482600"/>
            <a:ext cx="153193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class ChatMessage(db.Model):</a:t>
            </a:r>
          </a:p>
          <a:p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    user = db.ReferenceProperty()</a:t>
            </a:r>
            <a:endParaRPr lang="en-US" altLang="x-none" sz="5600">
              <a:solidFill>
                <a:srgbClr val="FFFF00"/>
              </a:solidFill>
              <a:ea typeface="Gill Sans" charset="0"/>
              <a:cs typeface="Gill Sans" charset="0"/>
            </a:endParaRP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text = db.StringProperty()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created = db.DateTimeProperty(auto_now=True)</a:t>
            </a:r>
          </a:p>
        </p:txBody>
      </p:sp>
      <p:sp>
        <p:nvSpPr>
          <p:cNvPr id="61442" name="Rectangle 2"/>
          <p:cNvSpPr>
            <a:spLocks/>
          </p:cNvSpPr>
          <p:nvPr/>
        </p:nvSpPr>
        <p:spPr bwMode="auto">
          <a:xfrm>
            <a:off x="965200" y="4495800"/>
            <a:ext cx="20142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def post(self):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  self.session = Session()</a:t>
            </a:r>
          </a:p>
          <a:p>
            <a:endParaRPr lang="en-US" altLang="x-none" sz="5600">
              <a:solidFill>
                <a:srgbClr val="FFFF00"/>
              </a:solidFill>
              <a:ea typeface="Gill Sans" charset="0"/>
              <a:cs typeface="Gill Sans" charset="0"/>
            </a:endParaRP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  </a:t>
            </a:r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msg = self.request.get('message')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  newchat = ChatMessage(</a:t>
            </a:r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user = self.session['userkey']</a:t>
            </a:r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, </a:t>
            </a:r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text=msg</a:t>
            </a:r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)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  newchat.put();</a:t>
            </a:r>
          </a:p>
          <a:p>
            <a:endParaRPr lang="en-US" altLang="x-none" sz="5600">
              <a:solidFill>
                <a:srgbClr val="FFFF00"/>
              </a:solidFill>
              <a:ea typeface="Gill Sans" charset="0"/>
              <a:cs typeface="Gill Sans" charset="0"/>
            </a:endParaRPr>
          </a:p>
        </p:txBody>
      </p:sp>
      <p:sp>
        <p:nvSpPr>
          <p:cNvPr id="61443" name="Rectangle 3"/>
          <p:cNvSpPr>
            <a:spLocks/>
          </p:cNvSpPr>
          <p:nvPr/>
        </p:nvSpPr>
        <p:spPr bwMode="auto">
          <a:xfrm>
            <a:off x="544513" y="10306050"/>
            <a:ext cx="202438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4500">
                <a:ea typeface="Gill Sans" charset="0"/>
                <a:cs typeface="Gill Sans" charset="0"/>
              </a:rPr>
              <a:t>When we create a ChatMessage, we get the </a:t>
            </a:r>
            <a:r>
              <a:rPr lang="en-US" altLang="x-none" sz="4500">
                <a:solidFill>
                  <a:srgbClr val="00FF00"/>
                </a:solidFill>
                <a:ea typeface="Gill Sans" charset="0"/>
                <a:cs typeface="Gill Sans" charset="0"/>
              </a:rPr>
              <a:t>message text</a:t>
            </a:r>
            <a:r>
              <a:rPr lang="en-US" altLang="x-none" sz="4500">
                <a:ea typeface="Gill Sans" charset="0"/>
                <a:cs typeface="Gill Sans" charset="0"/>
              </a:rPr>
              <a:t> from the chatscreen.htm form, and then </a:t>
            </a:r>
            <a:r>
              <a:rPr lang="en-US" altLang="x-none" sz="4500">
                <a:solidFill>
                  <a:srgbClr val="FF00FF"/>
                </a:solidFill>
                <a:ea typeface="Gill Sans" charset="0"/>
                <a:cs typeface="Gill Sans" charset="0"/>
              </a:rPr>
              <a:t>user reference is the key of the current logged in user</a:t>
            </a:r>
            <a:r>
              <a:rPr lang="en-US" altLang="x-none" sz="4500">
                <a:ea typeface="Gill Sans" charset="0"/>
                <a:cs typeface="Gill Sans" charset="0"/>
              </a:rPr>
              <a:t> taken from the Session.  Note: Some error checking removed from this example.</a:t>
            </a:r>
          </a:p>
        </p:txBody>
      </p:sp>
      <p:sp>
        <p:nvSpPr>
          <p:cNvPr id="61444" name="Rectangle 4"/>
          <p:cNvSpPr>
            <a:spLocks/>
          </p:cNvSpPr>
          <p:nvPr/>
        </p:nvSpPr>
        <p:spPr bwMode="auto">
          <a:xfrm>
            <a:off x="16617950" y="685800"/>
            <a:ext cx="328612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ea typeface="Gill Sans" charset="0"/>
                <a:cs typeface="Gill Sans" charset="0"/>
              </a:rPr>
              <a:t>Populating</a:t>
            </a:r>
          </a:p>
          <a:p>
            <a:pPr algn="ctr"/>
            <a:r>
              <a:rPr lang="en-US" altLang="x-none" sz="5600">
                <a:ea typeface="Gill Sans" charset="0"/>
                <a:cs typeface="Gill Sans" charset="0"/>
              </a:rPr>
              <a:t>References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2000"/>
            <a:ext cx="13017500" cy="738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Rectangle 2"/>
          <p:cNvSpPr>
            <a:spLocks/>
          </p:cNvSpPr>
          <p:nvPr/>
        </p:nvSpPr>
        <p:spPr bwMode="auto">
          <a:xfrm>
            <a:off x="3543300" y="4533900"/>
            <a:ext cx="12471400" cy="2514600"/>
          </a:xfrm>
          <a:prstGeom prst="rect">
            <a:avLst/>
          </a:prstGeom>
          <a:noFill/>
          <a:ln w="63500" cap="flat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67" name="Line 3"/>
          <p:cNvSpPr>
            <a:spLocks noChangeShapeType="1"/>
          </p:cNvSpPr>
          <p:nvPr/>
        </p:nvSpPr>
        <p:spPr bwMode="auto">
          <a:xfrm>
            <a:off x="11907838" y="7194550"/>
            <a:ext cx="125412" cy="2406650"/>
          </a:xfrm>
          <a:prstGeom prst="line">
            <a:avLst/>
          </a:prstGeom>
          <a:noFill/>
          <a:ln w="76200" cap="flat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68" name="Rectangle 4"/>
          <p:cNvSpPr>
            <a:spLocks/>
          </p:cNvSpPr>
          <p:nvPr/>
        </p:nvSpPr>
        <p:spPr bwMode="auto">
          <a:xfrm>
            <a:off x="2906713" y="9842500"/>
            <a:ext cx="151638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ea typeface="Gill Sans" charset="0"/>
                <a:cs typeface="Gill Sans" charset="0"/>
              </a:rPr>
              <a:t>We need to display the list of the most recent ChatMessage objects on the page. 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/>
          </p:cNvSpPr>
          <p:nvPr/>
        </p:nvSpPr>
        <p:spPr bwMode="auto">
          <a:xfrm>
            <a:off x="406400" y="1092200"/>
            <a:ext cx="2020570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def post(self):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self.session = Session()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msg = self.request.get('message')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newchat = ChatMessage(</a:t>
            </a:r>
            <a:r>
              <a:rPr lang="en-US" altLang="x-none" sz="5600">
                <a:solidFill>
                  <a:srgbClr val="FF00FF"/>
                </a:solidFill>
                <a:ea typeface="Gill Sans" charset="0"/>
                <a:cs typeface="Gill Sans" charset="0"/>
              </a:rPr>
              <a:t>user = self.session['userkey']</a:t>
            </a:r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, text=msg)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newchat.put();</a:t>
            </a:r>
          </a:p>
          <a:p>
            <a:endParaRPr lang="en-US" altLang="x-none" sz="5600">
              <a:solidFill>
                <a:srgbClr val="FFFF00"/>
              </a:solidFill>
              <a:ea typeface="Gill Sans" charset="0"/>
              <a:cs typeface="Gill Sans" charset="0"/>
            </a:endParaRPr>
          </a:p>
          <a:p>
            <a:r>
              <a:rPr lang="en-US" altLang="x-none" sz="5600">
                <a:solidFill>
                  <a:srgbClr val="00FFFF"/>
                </a:solidFill>
                <a:ea typeface="Gill Sans" charset="0"/>
                <a:cs typeface="Gill Sans" charset="0"/>
              </a:rPr>
              <a:t>    que = db.Query(ChatMessage).order("-created");    chat_list = que.fetch(limit=10)</a:t>
            </a:r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doRender(self,"chatscreen.htm",</a:t>
            </a:r>
          </a:p>
          <a:p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                   {</a:t>
            </a:r>
            <a:r>
              <a:rPr lang="en-US" altLang="x-none" sz="5600">
                <a:solidFill>
                  <a:srgbClr val="00FF00"/>
                </a:solidFill>
                <a:ea typeface="Gill Sans" charset="0"/>
                <a:cs typeface="Gill Sans" charset="0"/>
              </a:rPr>
              <a:t> 'chat_list': chat_list</a:t>
            </a:r>
            <a:r>
              <a:rPr lang="en-US" altLang="x-none" sz="5600">
                <a:solidFill>
                  <a:srgbClr val="FFFF00"/>
                </a:solidFill>
                <a:ea typeface="Gill Sans" charset="0"/>
                <a:cs typeface="Gill Sans" charset="0"/>
              </a:rPr>
              <a:t> })</a:t>
            </a:r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17030700" y="5448300"/>
            <a:ext cx="3810000" cy="1308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3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ChatMessage</a:t>
            </a:r>
          </a:p>
        </p:txBody>
      </p:sp>
      <p:sp>
        <p:nvSpPr>
          <p:cNvPr id="63491" name="Rectangle 3"/>
          <p:cNvSpPr>
            <a:spLocks/>
          </p:cNvSpPr>
          <p:nvPr/>
        </p:nvSpPr>
        <p:spPr bwMode="auto">
          <a:xfrm>
            <a:off x="17068800" y="79883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FF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user</a:t>
            </a: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7068800" y="92710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text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7068800" y="105537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effectLst>
                  <a:outerShdw blurRad="38100" dist="38100" dir="2700000" algn="tl">
                    <a:srgbClr val="808080"/>
                  </a:outerShdw>
                </a:effectLst>
                <a:ea typeface="Gill Sans" charset="0"/>
                <a:cs typeface="Gill Sans" charset="0"/>
              </a:rPr>
              <a:t>created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17068800" y="6705600"/>
            <a:ext cx="3721100" cy="13081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800">
                <a:solidFill>
                  <a:srgbClr val="FF7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key()</a:t>
            </a:r>
          </a:p>
        </p:txBody>
      </p:sp>
      <p:sp>
        <p:nvSpPr>
          <p:cNvPr id="63495" name="Rectangle 7"/>
          <p:cNvSpPr>
            <a:spLocks/>
          </p:cNvSpPr>
          <p:nvPr/>
        </p:nvSpPr>
        <p:spPr bwMode="auto">
          <a:xfrm>
            <a:off x="3541713" y="9779000"/>
            <a:ext cx="1148080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FFFF"/>
                </a:solidFill>
                <a:ea typeface="Gill Sans" charset="0"/>
                <a:cs typeface="Gill Sans" charset="0"/>
              </a:rPr>
              <a:t>We retrieve the list of chat messages</a:t>
            </a:r>
            <a:r>
              <a:rPr lang="en-US" altLang="x-none" sz="5200">
                <a:ea typeface="Gill Sans" charset="0"/>
                <a:cs typeface="Gill Sans" charset="0"/>
              </a:rPr>
              <a:t>, and pass them into the template as  </a:t>
            </a:r>
            <a:r>
              <a:rPr lang="en-US" altLang="x-none" sz="5200">
                <a:solidFill>
                  <a:srgbClr val="00FF00"/>
                </a:solidFill>
                <a:ea typeface="Gill Sans" charset="0"/>
                <a:cs typeface="Gill Sans" charset="0"/>
              </a:rPr>
              <a:t>context variable named “chat_list”</a:t>
            </a:r>
            <a:r>
              <a:rPr lang="en-US" altLang="x-none" sz="5200">
                <a:ea typeface="Gill Sans" charset="0"/>
                <a:cs typeface="Gill Sans" charset="0"/>
              </a:rPr>
              <a:t> and then render “chatscreen.htm”.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/>
          </p:cNvSpPr>
          <p:nvPr/>
        </p:nvSpPr>
        <p:spPr bwMode="auto">
          <a:xfrm>
            <a:off x="698500" y="450850"/>
            <a:ext cx="13144500" cy="1240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{% extends "_base.htm" %}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{% block bodycontent %}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&lt;h1&gt;Appengine Chat&lt;/h1&gt;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&lt;p&gt;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&lt;form method="post" action="/chat"&gt;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&lt;input type="text" name="message" size="60"/&gt;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&lt;input type="submit" name="Chat"/&gt;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&lt;/form&gt;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&lt;/p&gt;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{% ifnotequal error None %}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 &lt;p&gt;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 {{ error }}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 &lt;/p&gt;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{% endifnotequal %}</a:t>
            </a:r>
          </a:p>
          <a:p>
            <a:r>
              <a:rPr lang="en-US" altLang="x-none" sz="4500">
                <a:solidFill>
                  <a:srgbClr val="00FF00"/>
                </a:solidFill>
                <a:ea typeface="Gill Sans" charset="0"/>
                <a:cs typeface="Gill Sans" charset="0"/>
              </a:rPr>
              <a:t>      {% for chat in chat_list %}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  &lt;p&gt;{{ chat.text }} ({{chat.user.acct}}) 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        {{chat.created|date:"D d M Y"}}&lt;/p&gt;</a:t>
            </a:r>
          </a:p>
          <a:p>
            <a:r>
              <a:rPr lang="en-US" altLang="x-none" sz="4500">
                <a:solidFill>
                  <a:srgbClr val="00FF00"/>
                </a:solidFill>
                <a:ea typeface="Gill Sans" charset="0"/>
                <a:cs typeface="Gill Sans" charset="0"/>
              </a:rPr>
              <a:t>      {% endfor %}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{% endblock %}</a:t>
            </a:r>
          </a:p>
        </p:txBody>
      </p:sp>
      <p:sp>
        <p:nvSpPr>
          <p:cNvPr id="64514" name="Rectangle 2"/>
          <p:cNvSpPr>
            <a:spLocks/>
          </p:cNvSpPr>
          <p:nvPr/>
        </p:nvSpPr>
        <p:spPr bwMode="auto">
          <a:xfrm>
            <a:off x="13447713" y="6769100"/>
            <a:ext cx="74041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4800">
                <a:ea typeface="Gill Sans" charset="0"/>
                <a:cs typeface="Gill Sans" charset="0"/>
              </a:rPr>
              <a:t>In the chatscreen.htm template, we </a:t>
            </a:r>
            <a:r>
              <a:rPr lang="en-US" altLang="x-none" sz="4800">
                <a:solidFill>
                  <a:srgbClr val="00FF00"/>
                </a:solidFill>
                <a:ea typeface="Gill Sans" charset="0"/>
                <a:cs typeface="Gill Sans" charset="0"/>
              </a:rPr>
              <a:t>loop through the context variable and process each chat message</a:t>
            </a:r>
            <a:r>
              <a:rPr lang="en-US" altLang="x-none" sz="4800">
                <a:ea typeface="Gill Sans" charset="0"/>
                <a:cs typeface="Gill Sans" charset="0"/>
              </a:rPr>
              <a:t>.  </a:t>
            </a:r>
          </a:p>
        </p:txBody>
      </p:sp>
      <p:sp>
        <p:nvSpPr>
          <p:cNvPr id="64515" name="Rectangle 3"/>
          <p:cNvSpPr>
            <a:spLocks/>
          </p:cNvSpPr>
          <p:nvPr/>
        </p:nvSpPr>
        <p:spPr bwMode="auto">
          <a:xfrm>
            <a:off x="14901863" y="457200"/>
            <a:ext cx="4508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ea typeface="Gill Sans" charset="0"/>
                <a:cs typeface="Gill Sans" charset="0"/>
              </a:rPr>
              <a:t>chatscreen.htm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/>
          </p:cNvSpPr>
          <p:nvPr/>
        </p:nvSpPr>
        <p:spPr bwMode="auto">
          <a:xfrm>
            <a:off x="698500" y="450850"/>
            <a:ext cx="13144500" cy="1240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{% extends "_base.htm" %}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{% block bodycontent %}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&lt;h1&gt;Appengine Chat&lt;/h1&gt;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&lt;p&gt;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&lt;form method="post" action="/chat"&gt;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&lt;input type="text" name="message" size="60"/&gt;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&lt;input type="submit" name="Chat"/&gt;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&lt;/form&gt;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&lt;/p&gt;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{% ifnotequal error None %}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 &lt;p&gt;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 {{ error }}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 &lt;/p&gt;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{% endifnotequal %}</a:t>
            </a:r>
          </a:p>
          <a:p>
            <a:r>
              <a:rPr lang="en-US" altLang="x-none" sz="4500">
                <a:solidFill>
                  <a:srgbClr val="00FF00"/>
                </a:solidFill>
                <a:ea typeface="Gill Sans" charset="0"/>
                <a:cs typeface="Gill Sans" charset="0"/>
              </a:rPr>
              <a:t>      {% for chat in chat_list %}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  &lt;p&gt;{{ chat.text }} (</a:t>
            </a:r>
            <a:r>
              <a:rPr lang="en-US" altLang="x-none" sz="4500">
                <a:solidFill>
                  <a:srgbClr val="FF00FF"/>
                </a:solidFill>
                <a:ea typeface="Gill Sans" charset="0"/>
                <a:cs typeface="Gill Sans" charset="0"/>
              </a:rPr>
              <a:t>{{chat.user.acct}}</a:t>
            </a:r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) 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        {{chat.created|date:"D d M Y"}}&lt;/p&gt;</a:t>
            </a:r>
          </a:p>
          <a:p>
            <a:r>
              <a:rPr lang="en-US" altLang="x-none" sz="4500">
                <a:solidFill>
                  <a:srgbClr val="00FF00"/>
                </a:solidFill>
                <a:ea typeface="Gill Sans" charset="0"/>
                <a:cs typeface="Gill Sans" charset="0"/>
              </a:rPr>
              <a:t>      {% endfor %}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{% endblock %}</a:t>
            </a:r>
          </a:p>
        </p:txBody>
      </p:sp>
      <p:sp>
        <p:nvSpPr>
          <p:cNvPr id="65538" name="Rectangle 2"/>
          <p:cNvSpPr>
            <a:spLocks/>
          </p:cNvSpPr>
          <p:nvPr/>
        </p:nvSpPr>
        <p:spPr bwMode="auto">
          <a:xfrm>
            <a:off x="13447713" y="4673600"/>
            <a:ext cx="740410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4800">
                <a:ea typeface="Gill Sans" charset="0"/>
                <a:cs typeface="Gill Sans" charset="0"/>
              </a:rPr>
              <a:t>In the chatscreen.htm template, we </a:t>
            </a:r>
            <a:r>
              <a:rPr lang="en-US" altLang="x-none" sz="4800">
                <a:solidFill>
                  <a:srgbClr val="00FF00"/>
                </a:solidFill>
                <a:ea typeface="Gill Sans" charset="0"/>
                <a:cs typeface="Gill Sans" charset="0"/>
              </a:rPr>
              <a:t>loop through the context variable and process each chat message</a:t>
            </a:r>
            <a:r>
              <a:rPr lang="en-US" altLang="x-none" sz="4800">
                <a:ea typeface="Gill Sans" charset="0"/>
                <a:cs typeface="Gill Sans" charset="0"/>
              </a:rPr>
              <a:t>.  </a:t>
            </a:r>
          </a:p>
          <a:p>
            <a:pPr algn="ctr"/>
            <a:endParaRPr lang="en-US" altLang="x-none" sz="4800">
              <a:ea typeface="Gill Sans" charset="0"/>
              <a:cs typeface="Gill Sans" charset="0"/>
            </a:endParaRPr>
          </a:p>
          <a:p>
            <a:pPr algn="ctr"/>
            <a:r>
              <a:rPr lang="en-US" altLang="x-none" sz="4800">
                <a:ea typeface="Gill Sans" charset="0"/>
                <a:cs typeface="Gill Sans" charset="0"/>
              </a:rPr>
              <a:t>For a reference value we access the </a:t>
            </a:r>
            <a:r>
              <a:rPr lang="en-US" altLang="x-none" sz="4800">
                <a:solidFill>
                  <a:srgbClr val="FF00FF"/>
                </a:solidFill>
                <a:ea typeface="Gill Sans" charset="0"/>
                <a:cs typeface="Gill Sans" charset="0"/>
              </a:rPr>
              <a:t>.user attribute and then the .acct attribute within the .user related to this chat message</a:t>
            </a:r>
            <a:r>
              <a:rPr lang="en-US" altLang="x-none" sz="4800">
                <a:ea typeface="Gill Sans" charset="0"/>
                <a:cs typeface="Gill Sans" charset="0"/>
              </a:rPr>
              <a:t>.</a:t>
            </a:r>
          </a:p>
        </p:txBody>
      </p:sp>
      <p:sp>
        <p:nvSpPr>
          <p:cNvPr id="65539" name="Rectangle 3"/>
          <p:cNvSpPr>
            <a:spLocks/>
          </p:cNvSpPr>
          <p:nvPr/>
        </p:nvSpPr>
        <p:spPr bwMode="auto">
          <a:xfrm>
            <a:off x="14901863" y="457200"/>
            <a:ext cx="4508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ea typeface="Gill Sans" charset="0"/>
                <a:cs typeface="Gill Sans" charset="0"/>
              </a:rPr>
              <a:t>chatscreen.htm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FF00FF"/>
                </a:solidFill>
              </a:rPr>
              <a:t>Walking a reference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3800" y="3810000"/>
            <a:ext cx="18935700" cy="4864100"/>
          </a:xfrm>
          <a:ln/>
        </p:spPr>
        <p:txBody>
          <a:bodyPr/>
          <a:lstStyle/>
          <a:p>
            <a:pPr marL="1104900"/>
            <a:r>
              <a:rPr lang="en-US" altLang="x-none"/>
              <a:t>The </a:t>
            </a:r>
            <a:r>
              <a:rPr lang="en-US" altLang="x-none">
                <a:solidFill>
                  <a:srgbClr val="00FF00"/>
                </a:solidFill>
              </a:rPr>
              <a:t>chat_list</a:t>
            </a:r>
            <a:r>
              <a:rPr lang="en-US" altLang="x-none"/>
              <a:t> contains a list of chat objects</a:t>
            </a:r>
          </a:p>
          <a:p>
            <a:pPr marL="1104900"/>
            <a:r>
              <a:rPr lang="en-US" altLang="x-none"/>
              <a:t>The iteration variable </a:t>
            </a:r>
            <a:r>
              <a:rPr lang="en-US" altLang="x-none">
                <a:solidFill>
                  <a:srgbClr val="FF7F00"/>
                </a:solidFill>
              </a:rPr>
              <a:t>chat</a:t>
            </a:r>
            <a:r>
              <a:rPr lang="en-US" altLang="x-none"/>
              <a:t> is each chat object in the list</a:t>
            </a:r>
          </a:p>
          <a:p>
            <a:pPr marL="1104900"/>
            <a:r>
              <a:rPr lang="en-US" altLang="x-none">
                <a:solidFill>
                  <a:srgbClr val="FF00FF"/>
                </a:solidFill>
              </a:rPr>
              <a:t>chat.user</a:t>
            </a:r>
            <a:r>
              <a:rPr lang="en-US" altLang="x-none"/>
              <a:t> is the associated user object (follow the reference)</a:t>
            </a:r>
          </a:p>
          <a:p>
            <a:pPr marL="1104900"/>
            <a:r>
              <a:rPr lang="en-US" altLang="x-none">
                <a:solidFill>
                  <a:srgbClr val="FF00FF"/>
                </a:solidFill>
              </a:rPr>
              <a:t>chat.user.acct</a:t>
            </a:r>
            <a:r>
              <a:rPr lang="en-US" altLang="x-none"/>
              <a:t> is the user’s account</a:t>
            </a:r>
          </a:p>
        </p:txBody>
      </p:sp>
      <p:sp>
        <p:nvSpPr>
          <p:cNvPr id="66563" name="Rectangle 3"/>
          <p:cNvSpPr>
            <a:spLocks/>
          </p:cNvSpPr>
          <p:nvPr/>
        </p:nvSpPr>
        <p:spPr bwMode="auto">
          <a:xfrm>
            <a:off x="4330700" y="9207500"/>
            <a:ext cx="12260263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200">
                <a:solidFill>
                  <a:srgbClr val="00FF00"/>
                </a:solidFill>
                <a:ea typeface="Gill Sans" charset="0"/>
                <a:cs typeface="Gill Sans" charset="0"/>
              </a:rPr>
              <a:t>      {% for </a:t>
            </a:r>
            <a:r>
              <a:rPr lang="en-US" altLang="x-none" sz="5200">
                <a:solidFill>
                  <a:srgbClr val="FF7F00"/>
                </a:solidFill>
                <a:ea typeface="Gill Sans" charset="0"/>
                <a:cs typeface="Gill Sans" charset="0"/>
              </a:rPr>
              <a:t>chat</a:t>
            </a:r>
            <a:r>
              <a:rPr lang="en-US" altLang="x-none" sz="5200">
                <a:solidFill>
                  <a:srgbClr val="00FF00"/>
                </a:solidFill>
                <a:ea typeface="Gill Sans" charset="0"/>
                <a:cs typeface="Gill Sans" charset="0"/>
              </a:rPr>
              <a:t> in chat_list %}</a:t>
            </a:r>
          </a:p>
          <a:p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        &lt;p&gt;{{ </a:t>
            </a:r>
            <a:r>
              <a:rPr lang="en-US" altLang="x-none" sz="5200">
                <a:solidFill>
                  <a:srgbClr val="FF7F00"/>
                </a:solidFill>
                <a:ea typeface="Gill Sans" charset="0"/>
                <a:cs typeface="Gill Sans" charset="0"/>
              </a:rPr>
              <a:t>chat</a:t>
            </a:r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.text }} (</a:t>
            </a:r>
            <a:r>
              <a:rPr lang="en-US" altLang="x-none" sz="5200">
                <a:solidFill>
                  <a:srgbClr val="FF00FF"/>
                </a:solidFill>
                <a:ea typeface="Gill Sans" charset="0"/>
                <a:cs typeface="Gill Sans" charset="0"/>
              </a:rPr>
              <a:t>{{</a:t>
            </a:r>
            <a:r>
              <a:rPr lang="en-US" altLang="x-none" sz="5200">
                <a:solidFill>
                  <a:srgbClr val="FF7F00"/>
                </a:solidFill>
                <a:ea typeface="Gill Sans" charset="0"/>
                <a:cs typeface="Gill Sans" charset="0"/>
              </a:rPr>
              <a:t>chat</a:t>
            </a:r>
            <a:r>
              <a:rPr lang="en-US" altLang="x-none" sz="5200">
                <a:solidFill>
                  <a:srgbClr val="FF00FF"/>
                </a:solidFill>
                <a:ea typeface="Gill Sans" charset="0"/>
                <a:cs typeface="Gill Sans" charset="0"/>
              </a:rPr>
              <a:t>.user.acct}}</a:t>
            </a:r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) </a:t>
            </a:r>
          </a:p>
          <a:p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              {{</a:t>
            </a:r>
            <a:r>
              <a:rPr lang="en-US" altLang="x-none" sz="5200">
                <a:solidFill>
                  <a:srgbClr val="FF7F00"/>
                </a:solidFill>
                <a:ea typeface="Gill Sans" charset="0"/>
                <a:cs typeface="Gill Sans" charset="0"/>
              </a:rPr>
              <a:t>chat</a:t>
            </a:r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.created|date:"D d M Y"}}&lt;/p&gt;</a:t>
            </a:r>
          </a:p>
          <a:p>
            <a:r>
              <a:rPr lang="en-US" altLang="x-none" sz="5200">
                <a:solidFill>
                  <a:srgbClr val="00FF00"/>
                </a:solidFill>
                <a:ea typeface="Gill Sans" charset="0"/>
                <a:cs typeface="Gill Sans" charset="0"/>
              </a:rPr>
              <a:t>      {% endfor %}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300" y="457200"/>
            <a:ext cx="9067800" cy="857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57200"/>
            <a:ext cx="9061450" cy="857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Rectangle 3"/>
          <p:cNvSpPr>
            <a:spLocks/>
          </p:cNvSpPr>
          <p:nvPr/>
        </p:nvSpPr>
        <p:spPr bwMode="auto">
          <a:xfrm>
            <a:off x="4533900" y="9436100"/>
            <a:ext cx="12260263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200">
                <a:solidFill>
                  <a:srgbClr val="00FF00"/>
                </a:solidFill>
                <a:ea typeface="Gill Sans" charset="0"/>
                <a:cs typeface="Gill Sans" charset="0"/>
              </a:rPr>
              <a:t>      {% for </a:t>
            </a:r>
            <a:r>
              <a:rPr lang="en-US" altLang="x-none" sz="5200">
                <a:solidFill>
                  <a:srgbClr val="FF7F00"/>
                </a:solidFill>
                <a:ea typeface="Gill Sans" charset="0"/>
                <a:cs typeface="Gill Sans" charset="0"/>
              </a:rPr>
              <a:t>chat</a:t>
            </a:r>
            <a:r>
              <a:rPr lang="en-US" altLang="x-none" sz="5200">
                <a:solidFill>
                  <a:srgbClr val="00FF00"/>
                </a:solidFill>
                <a:ea typeface="Gill Sans" charset="0"/>
                <a:cs typeface="Gill Sans" charset="0"/>
              </a:rPr>
              <a:t> in chat_list %}</a:t>
            </a:r>
          </a:p>
          <a:p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        &lt;p&gt;{{ </a:t>
            </a:r>
            <a:r>
              <a:rPr lang="en-US" altLang="x-none" sz="5200">
                <a:solidFill>
                  <a:srgbClr val="FF7F00"/>
                </a:solidFill>
                <a:ea typeface="Gill Sans" charset="0"/>
                <a:cs typeface="Gill Sans" charset="0"/>
              </a:rPr>
              <a:t>chat</a:t>
            </a:r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.text }} (</a:t>
            </a:r>
            <a:r>
              <a:rPr lang="en-US" altLang="x-none" sz="5200">
                <a:solidFill>
                  <a:srgbClr val="FF00FF"/>
                </a:solidFill>
                <a:ea typeface="Gill Sans" charset="0"/>
                <a:cs typeface="Gill Sans" charset="0"/>
              </a:rPr>
              <a:t>{{</a:t>
            </a:r>
            <a:r>
              <a:rPr lang="en-US" altLang="x-none" sz="5200">
                <a:solidFill>
                  <a:srgbClr val="FF7F00"/>
                </a:solidFill>
                <a:ea typeface="Gill Sans" charset="0"/>
                <a:cs typeface="Gill Sans" charset="0"/>
              </a:rPr>
              <a:t>chat</a:t>
            </a:r>
            <a:r>
              <a:rPr lang="en-US" altLang="x-none" sz="5200">
                <a:solidFill>
                  <a:srgbClr val="FF00FF"/>
                </a:solidFill>
                <a:ea typeface="Gill Sans" charset="0"/>
                <a:cs typeface="Gill Sans" charset="0"/>
              </a:rPr>
              <a:t>.user.acct}}</a:t>
            </a:r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) </a:t>
            </a:r>
          </a:p>
          <a:p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              {{</a:t>
            </a:r>
            <a:r>
              <a:rPr lang="en-US" altLang="x-none" sz="5200">
                <a:solidFill>
                  <a:srgbClr val="FF7F00"/>
                </a:solidFill>
                <a:ea typeface="Gill Sans" charset="0"/>
                <a:cs typeface="Gill Sans" charset="0"/>
              </a:rPr>
              <a:t>chat</a:t>
            </a:r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.created|date:"D d M Y"}}&lt;/p&gt;</a:t>
            </a:r>
          </a:p>
          <a:p>
            <a:r>
              <a:rPr lang="en-US" altLang="x-none" sz="5200">
                <a:solidFill>
                  <a:srgbClr val="00FF00"/>
                </a:solidFill>
                <a:ea typeface="Gill Sans" charset="0"/>
                <a:cs typeface="Gill Sans" charset="0"/>
              </a:rPr>
              <a:t>      {% endfor %}</a:t>
            </a:r>
          </a:p>
        </p:txBody>
      </p:sp>
      <p:sp>
        <p:nvSpPr>
          <p:cNvPr id="67588" name="Rectangle 4"/>
          <p:cNvSpPr>
            <a:spLocks/>
          </p:cNvSpPr>
          <p:nvPr/>
        </p:nvSpPr>
        <p:spPr bwMode="auto">
          <a:xfrm>
            <a:off x="13627100" y="3124200"/>
            <a:ext cx="6464300" cy="5245100"/>
          </a:xfrm>
          <a:prstGeom prst="rect">
            <a:avLst/>
          </a:prstGeom>
          <a:noFill/>
          <a:ln w="63500" cap="flat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89" name="Rectangle 5"/>
          <p:cNvSpPr>
            <a:spLocks/>
          </p:cNvSpPr>
          <p:nvPr/>
        </p:nvSpPr>
        <p:spPr bwMode="auto">
          <a:xfrm>
            <a:off x="3721100" y="3251200"/>
            <a:ext cx="6464300" cy="5245100"/>
          </a:xfrm>
          <a:prstGeom prst="rect">
            <a:avLst/>
          </a:prstGeom>
          <a:noFill/>
          <a:ln w="63500" cap="flat">
            <a:solidFill>
              <a:srgbClr val="FF7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0" name="Rectangle 6"/>
          <p:cNvSpPr>
            <a:spLocks/>
          </p:cNvSpPr>
          <p:nvPr/>
        </p:nvSpPr>
        <p:spPr bwMode="auto">
          <a:xfrm>
            <a:off x="6248400" y="2349500"/>
            <a:ext cx="14176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 </a:t>
            </a:r>
            <a:r>
              <a:rPr lang="en-US" altLang="x-none" sz="5200">
                <a:solidFill>
                  <a:srgbClr val="FF7F00"/>
                </a:solidFill>
                <a:ea typeface="Gill Sans" charset="0"/>
                <a:cs typeface="Gill Sans" charset="0"/>
              </a:rPr>
              <a:t>chat</a:t>
            </a:r>
          </a:p>
        </p:txBody>
      </p:sp>
      <p:sp>
        <p:nvSpPr>
          <p:cNvPr id="67591" name="Rectangle 7"/>
          <p:cNvSpPr>
            <a:spLocks/>
          </p:cNvSpPr>
          <p:nvPr/>
        </p:nvSpPr>
        <p:spPr bwMode="auto">
          <a:xfrm>
            <a:off x="6045200" y="3962400"/>
            <a:ext cx="264953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 </a:t>
            </a:r>
            <a:r>
              <a:rPr lang="en-US" altLang="x-none" sz="5200">
                <a:solidFill>
                  <a:srgbClr val="FF7F00"/>
                </a:solidFill>
                <a:ea typeface="Gill Sans" charset="0"/>
                <a:cs typeface="Gill Sans" charset="0"/>
              </a:rPr>
              <a:t>chat</a:t>
            </a:r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.text</a:t>
            </a:r>
          </a:p>
        </p:txBody>
      </p:sp>
      <p:sp>
        <p:nvSpPr>
          <p:cNvPr id="67592" name="Rectangle 8"/>
          <p:cNvSpPr>
            <a:spLocks/>
          </p:cNvSpPr>
          <p:nvPr/>
        </p:nvSpPr>
        <p:spPr bwMode="auto">
          <a:xfrm>
            <a:off x="4699000" y="4864100"/>
            <a:ext cx="5334000" cy="5969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3" name="Rectangle 9"/>
          <p:cNvSpPr>
            <a:spLocks/>
          </p:cNvSpPr>
          <p:nvPr/>
        </p:nvSpPr>
        <p:spPr bwMode="auto">
          <a:xfrm>
            <a:off x="4699000" y="5537200"/>
            <a:ext cx="5334000" cy="596900"/>
          </a:xfrm>
          <a:prstGeom prst="rect">
            <a:avLst/>
          </a:prstGeom>
          <a:noFill/>
          <a:ln w="63500" cap="flat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4" name="Rectangle 10"/>
          <p:cNvSpPr>
            <a:spLocks/>
          </p:cNvSpPr>
          <p:nvPr/>
        </p:nvSpPr>
        <p:spPr bwMode="auto">
          <a:xfrm>
            <a:off x="7518400" y="6578600"/>
            <a:ext cx="25415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200">
                <a:solidFill>
                  <a:srgbClr val="FF7F00"/>
                </a:solidFill>
                <a:ea typeface="Gill Sans" charset="0"/>
                <a:cs typeface="Gill Sans" charset="0"/>
              </a:rPr>
              <a:t>chat</a:t>
            </a:r>
            <a:r>
              <a:rPr lang="en-US" altLang="x-none" sz="5200">
                <a:solidFill>
                  <a:srgbClr val="FF00FF"/>
                </a:solidFill>
                <a:ea typeface="Gill Sans" charset="0"/>
                <a:cs typeface="Gill Sans" charset="0"/>
              </a:rPr>
              <a:t>.user</a:t>
            </a:r>
          </a:p>
        </p:txBody>
      </p:sp>
      <p:sp>
        <p:nvSpPr>
          <p:cNvPr id="67595" name="Rectangle 11"/>
          <p:cNvSpPr>
            <a:spLocks/>
          </p:cNvSpPr>
          <p:nvPr/>
        </p:nvSpPr>
        <p:spPr bwMode="auto">
          <a:xfrm>
            <a:off x="17094200" y="2247900"/>
            <a:ext cx="254158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200">
                <a:solidFill>
                  <a:srgbClr val="FF7F00"/>
                </a:solidFill>
                <a:ea typeface="Gill Sans" charset="0"/>
                <a:cs typeface="Gill Sans" charset="0"/>
              </a:rPr>
              <a:t>chat</a:t>
            </a:r>
            <a:r>
              <a:rPr lang="en-US" altLang="x-none" sz="5200">
                <a:solidFill>
                  <a:srgbClr val="FF00FF"/>
                </a:solidFill>
                <a:ea typeface="Gill Sans" charset="0"/>
                <a:cs typeface="Gill Sans" charset="0"/>
              </a:rPr>
              <a:t>.user</a:t>
            </a:r>
          </a:p>
        </p:txBody>
      </p:sp>
      <p:sp>
        <p:nvSpPr>
          <p:cNvPr id="67596" name="Rectangle 12"/>
          <p:cNvSpPr>
            <a:spLocks/>
          </p:cNvSpPr>
          <p:nvPr/>
        </p:nvSpPr>
        <p:spPr bwMode="auto">
          <a:xfrm>
            <a:off x="13779500" y="4864100"/>
            <a:ext cx="6261100" cy="596900"/>
          </a:xfrm>
          <a:prstGeom prst="rect">
            <a:avLst/>
          </a:prstGeom>
          <a:noFill/>
          <a:ln w="635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597" name="Rectangle 13"/>
          <p:cNvSpPr>
            <a:spLocks/>
          </p:cNvSpPr>
          <p:nvPr/>
        </p:nvSpPr>
        <p:spPr bwMode="auto">
          <a:xfrm>
            <a:off x="16167100" y="3962400"/>
            <a:ext cx="37004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5200">
                <a:solidFill>
                  <a:srgbClr val="FF7F00"/>
                </a:solidFill>
                <a:ea typeface="Gill Sans" charset="0"/>
                <a:cs typeface="Gill Sans" charset="0"/>
              </a:rPr>
              <a:t>chat</a:t>
            </a:r>
            <a:r>
              <a:rPr lang="en-US" altLang="x-none" sz="5200">
                <a:solidFill>
                  <a:srgbClr val="FF00FF"/>
                </a:solidFill>
                <a:ea typeface="Gill Sans" charset="0"/>
                <a:cs typeface="Gill Sans" charset="0"/>
              </a:rPr>
              <a:t>.user.acct</a:t>
            </a: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 flipH="1">
            <a:off x="10137775" y="3182938"/>
            <a:ext cx="3386138" cy="2608262"/>
          </a:xfrm>
          <a:prstGeom prst="line">
            <a:avLst/>
          </a:prstGeom>
          <a:noFill/>
          <a:ln w="127000" cap="flat">
            <a:solidFill>
              <a:srgbClr val="FF00FF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00FF00"/>
                </a:solidFill>
              </a:rPr>
              <a:t>Model-View-Controller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FFFF00"/>
                </a:solidFill>
              </a:rPr>
              <a:t>Design Pattern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/>
          </p:cNvSpPr>
          <p:nvPr/>
        </p:nvSpPr>
        <p:spPr bwMode="auto">
          <a:xfrm>
            <a:off x="698500" y="450850"/>
            <a:ext cx="13144500" cy="1240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{% extends "_base.htm" %}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{% block bodycontent %}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&lt;h1&gt;Appengine Chat&lt;/h1&gt;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&lt;p&gt;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&lt;form method="post" action="/chat"&gt;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&lt;input type="text" name="message" size="60"/&gt;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&lt;input type="submit" name="Chat"/&gt;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&lt;/form&gt;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&lt;/p&gt;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{% ifnotequal error None %}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 &lt;p&gt;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 {{ error }}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 &lt;/p&gt;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{% endifnotequal %}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{% for chat in chat_list %}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  &lt;p&gt;{{ chat.text }} ({{chat.user.acct}}) 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        </a:t>
            </a:r>
            <a:r>
              <a:rPr lang="en-US" altLang="x-none" sz="4500">
                <a:solidFill>
                  <a:srgbClr val="00FF00"/>
                </a:solidFill>
                <a:ea typeface="Gill Sans" charset="0"/>
                <a:cs typeface="Gill Sans" charset="0"/>
              </a:rPr>
              <a:t>{{chat.created|date:"D d M Y"}}</a:t>
            </a:r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&lt;/p&gt;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      {% endfor %}</a:t>
            </a:r>
          </a:p>
          <a:p>
            <a:r>
              <a:rPr lang="en-US" altLang="x-none" sz="4500">
                <a:solidFill>
                  <a:srgbClr val="FFFF00"/>
                </a:solidFill>
                <a:ea typeface="Gill Sans" charset="0"/>
                <a:cs typeface="Gill Sans" charset="0"/>
              </a:rPr>
              <a:t>{% endblock %}</a:t>
            </a:r>
          </a:p>
        </p:txBody>
      </p:sp>
      <p:sp>
        <p:nvSpPr>
          <p:cNvPr id="68610" name="Rectangle 2"/>
          <p:cNvSpPr>
            <a:spLocks/>
          </p:cNvSpPr>
          <p:nvPr/>
        </p:nvSpPr>
        <p:spPr bwMode="auto">
          <a:xfrm>
            <a:off x="13447713" y="6451600"/>
            <a:ext cx="74041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4700">
                <a:ea typeface="Gill Sans" charset="0"/>
                <a:cs typeface="Gill Sans" charset="0"/>
              </a:rPr>
              <a:t>To make the date format a little nicer we use a </a:t>
            </a:r>
            <a:r>
              <a:rPr lang="en-US" altLang="x-none" sz="4700">
                <a:solidFill>
                  <a:srgbClr val="00FF00"/>
                </a:solidFill>
                <a:ea typeface="Gill Sans" charset="0"/>
                <a:cs typeface="Gill Sans" charset="0"/>
              </a:rPr>
              <a:t>|date: formatter</a:t>
            </a:r>
            <a:r>
              <a:rPr lang="en-US" altLang="x-none" sz="4700">
                <a:ea typeface="Gill Sans" charset="0"/>
                <a:cs typeface="Gill Sans" charset="0"/>
              </a:rPr>
              <a:t> which shows the day of week, day of month, month, and year.</a:t>
            </a:r>
          </a:p>
        </p:txBody>
      </p:sp>
      <p:sp>
        <p:nvSpPr>
          <p:cNvPr id="68611" name="Rectangle 3"/>
          <p:cNvSpPr>
            <a:spLocks/>
          </p:cNvSpPr>
          <p:nvPr/>
        </p:nvSpPr>
        <p:spPr bwMode="auto">
          <a:xfrm>
            <a:off x="14901863" y="457200"/>
            <a:ext cx="45085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600">
                <a:ea typeface="Gill Sans" charset="0"/>
                <a:cs typeface="Gill Sans" charset="0"/>
              </a:rPr>
              <a:t>chatscreen.htm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00FF00"/>
                </a:solidFill>
              </a:rPr>
              <a:t>Summary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1104900"/>
            <a:r>
              <a:rPr lang="en-US" altLang="x-none"/>
              <a:t>All objects stored in the data store are given a </a:t>
            </a:r>
            <a:r>
              <a:rPr lang="en-US" altLang="x-none">
                <a:solidFill>
                  <a:srgbClr val="FF7F00"/>
                </a:solidFill>
              </a:rPr>
              <a:t>primary key </a:t>
            </a:r>
            <a:r>
              <a:rPr lang="en-US" altLang="x-none"/>
              <a:t>which we get from either the </a:t>
            </a:r>
            <a:r>
              <a:rPr lang="en-US" altLang="x-none">
                <a:solidFill>
                  <a:srgbClr val="FF7F00"/>
                </a:solidFill>
              </a:rPr>
              <a:t>put()</a:t>
            </a:r>
            <a:r>
              <a:rPr lang="en-US" altLang="x-none"/>
              <a:t> call or the </a:t>
            </a:r>
            <a:r>
              <a:rPr lang="en-US" altLang="x-none">
                <a:solidFill>
                  <a:srgbClr val="FF7F00"/>
                </a:solidFill>
              </a:rPr>
              <a:t>key()</a:t>
            </a:r>
            <a:r>
              <a:rPr lang="en-US" altLang="x-none"/>
              <a:t> call</a:t>
            </a:r>
          </a:p>
          <a:p>
            <a:pPr marL="1104900"/>
            <a:r>
              <a:rPr lang="en-US" altLang="x-none"/>
              <a:t>We place these keys in </a:t>
            </a:r>
            <a:r>
              <a:rPr lang="en-US" altLang="x-none">
                <a:solidFill>
                  <a:srgbClr val="FF00FF"/>
                </a:solidFill>
              </a:rPr>
              <a:t>ReferenceProperty</a:t>
            </a:r>
            <a:r>
              <a:rPr lang="en-US" altLang="x-none"/>
              <a:t> values to connect one model to another</a:t>
            </a:r>
          </a:p>
          <a:p>
            <a:pPr marL="1104900"/>
            <a:r>
              <a:rPr lang="en-US" altLang="x-none"/>
              <a:t>When an attribute is a reference property, we use syntax like </a:t>
            </a:r>
            <a:r>
              <a:rPr lang="en-US" altLang="x-none">
                <a:solidFill>
                  <a:srgbClr val="FFFF00"/>
                </a:solidFill>
              </a:rPr>
              <a:t>chat.user.acct</a:t>
            </a:r>
            <a:r>
              <a:rPr lang="en-US" altLang="x-none"/>
              <a:t> - to look up fields in the referenced object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119996" tIns="119996" rIns="119996" bIns="119996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sz="4725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1583008" y="3552741"/>
            <a:ext cx="8921980" cy="7762151"/>
          </a:xfrm>
          <a:prstGeom prst="rect">
            <a:avLst/>
          </a:prstGeom>
          <a:noFill/>
          <a:ln>
            <a:noFill/>
          </a:ln>
        </p:spPr>
        <p:txBody>
          <a:bodyPr lIns="119996" tIns="119996" rIns="119996" bIns="119996" anchor="t" anchorCtr="0">
            <a:noAutofit/>
          </a:bodyPr>
          <a:lstStyle/>
          <a:p>
            <a:r>
              <a:rPr lang="en-US" sz="2363" dirty="0"/>
              <a:t>These slides are Copyright </a:t>
            </a:r>
            <a:r>
              <a:rPr lang="en-US" sz="2363" dirty="0" smtClean="0"/>
              <a:t>2010-  </a:t>
            </a:r>
            <a:r>
              <a:rPr lang="en-US" sz="2363" dirty="0"/>
              <a:t>Charles R. </a:t>
            </a:r>
            <a:r>
              <a:rPr lang="en-US" sz="2363" dirty="0"/>
              <a:t>Severance (</a:t>
            </a:r>
            <a:r>
              <a:rPr lang="en-US" sz="2363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2363" dirty="0"/>
              <a:t>) of the University of Michigan School of Information </a:t>
            </a:r>
            <a:r>
              <a:rPr lang="en-US" sz="2363" dirty="0"/>
              <a:t>and </a:t>
            </a:r>
            <a:r>
              <a:rPr lang="en-US" sz="2363" dirty="0"/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2363" dirty="0"/>
          </a:p>
          <a:p>
            <a:r>
              <a:rPr lang="en-US" sz="2363" dirty="0"/>
              <a:t>Initial Development: Charles Severance, University of Michigan School of </a:t>
            </a:r>
            <a:r>
              <a:rPr lang="en-US" sz="2363" dirty="0" smtClean="0"/>
              <a:t>Information</a:t>
            </a:r>
          </a:p>
          <a:p>
            <a:r>
              <a:rPr lang="en-US" sz="2363" dirty="0" smtClean="0"/>
              <a:t>Contributions: Jim </a:t>
            </a:r>
            <a:r>
              <a:rPr lang="en-US" sz="2363" dirty="0" err="1" smtClean="0"/>
              <a:t>Eng</a:t>
            </a:r>
            <a:r>
              <a:rPr lang="en-US" sz="2363" dirty="0" smtClean="0"/>
              <a:t>, University </a:t>
            </a:r>
            <a:r>
              <a:rPr lang="en-US" sz="2363" smtClean="0"/>
              <a:t>of Michigan</a:t>
            </a:r>
            <a:endParaRPr lang="en-US" sz="2363" dirty="0"/>
          </a:p>
          <a:p>
            <a:endParaRPr sz="2363" dirty="0"/>
          </a:p>
          <a:p>
            <a:pPr>
              <a:buClr>
                <a:schemeClr val="dk2"/>
              </a:buClr>
              <a:buSzPct val="61111"/>
            </a:pPr>
            <a:r>
              <a:rPr lang="en-US" sz="2363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endParaRPr sz="2363" dirty="0"/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40716" y="2149840"/>
            <a:ext cx="2583786" cy="8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11424527" y="3723988"/>
            <a:ext cx="8921980" cy="7590905"/>
          </a:xfrm>
          <a:prstGeom prst="rect">
            <a:avLst/>
          </a:prstGeom>
          <a:noFill/>
          <a:ln>
            <a:noFill/>
          </a:ln>
        </p:spPr>
        <p:txBody>
          <a:bodyPr lIns="119996" tIns="119996" rIns="119996" bIns="119996" anchor="t" anchorCtr="0">
            <a:noAutofit/>
          </a:bodyPr>
          <a:lstStyle/>
          <a:p>
            <a:r>
              <a:rPr lang="en-US" sz="2363" dirty="0"/>
              <a:t>Continue</a:t>
            </a:r>
            <a:r>
              <a:rPr lang="is-IS" sz="2363" dirty="0"/>
              <a:t>…</a:t>
            </a:r>
            <a:endParaRPr lang="en-US" sz="2363" dirty="0"/>
          </a:p>
        </p:txBody>
      </p:sp>
    </p:spTree>
    <p:extLst>
      <p:ext uri="{BB962C8B-B14F-4D97-AF65-F5344CB8AC3E}">
        <p14:creationId xmlns:p14="http://schemas.microsoft.com/office/powerpoint/2010/main" val="1321374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6488113" y="8083550"/>
            <a:ext cx="22796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HTTP</a:t>
            </a:r>
          </a:p>
          <a:p>
            <a:pPr algn="ctr"/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Request</a:t>
            </a:r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10806113" y="8083550"/>
            <a:ext cx="2678112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FF00"/>
                </a:solidFill>
                <a:ea typeface="Gill Sans" charset="0"/>
                <a:cs typeface="Gill Sans" charset="0"/>
              </a:rPr>
              <a:t>HTTP</a:t>
            </a:r>
          </a:p>
          <a:p>
            <a:pPr algn="ctr"/>
            <a:r>
              <a:rPr lang="en-US" altLang="x-none" sz="5200">
                <a:solidFill>
                  <a:srgbClr val="00FF00"/>
                </a:solidFill>
                <a:ea typeface="Gill Sans" charset="0"/>
                <a:cs typeface="Gill Sans" charset="0"/>
              </a:rPr>
              <a:t>Response</a:t>
            </a: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7751763" y="10864850"/>
            <a:ext cx="3887787" cy="1358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8600">
                <a:solidFill>
                  <a:srgbClr val="0000FF"/>
                </a:solidFill>
                <a:ea typeface="Gill Sans" charset="0"/>
                <a:cs typeface="Gill Sans" charset="0"/>
              </a:rPr>
              <a:t>Browser</a:t>
            </a:r>
          </a:p>
        </p:txBody>
      </p:sp>
      <p:sp>
        <p:nvSpPr>
          <p:cNvPr id="23556" name="Rectangle 4"/>
          <p:cNvSpPr>
            <a:spLocks/>
          </p:cNvSpPr>
          <p:nvPr/>
        </p:nvSpPr>
        <p:spPr bwMode="auto">
          <a:xfrm>
            <a:off x="7351713" y="5973763"/>
            <a:ext cx="4686300" cy="1181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7400">
                <a:solidFill>
                  <a:srgbClr val="0000FF"/>
                </a:solidFill>
                <a:ea typeface="Gill Sans" charset="0"/>
                <a:cs typeface="Gill Sans" charset="0"/>
              </a:rPr>
              <a:t>Web Server</a:t>
            </a: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9191625" y="7510463"/>
            <a:ext cx="28575" cy="2709862"/>
          </a:xfrm>
          <a:prstGeom prst="line">
            <a:avLst/>
          </a:prstGeom>
          <a:noFill/>
          <a:ln w="1143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rot="10800000" flipH="1">
            <a:off x="10171113" y="7542213"/>
            <a:ext cx="30162" cy="2768600"/>
          </a:xfrm>
          <a:prstGeom prst="line">
            <a:avLst/>
          </a:prstGeom>
          <a:noFill/>
          <a:ln w="114300" cap="flat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x-none">
                <a:solidFill>
                  <a:srgbClr val="FFFF00"/>
                </a:solidFill>
              </a:rPr>
              <a:t>Tasks Inside the Server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749300"/>
            <a:r>
              <a:rPr lang="en-US" altLang="x-none"/>
              <a:t>Process any form input - possibly storing it in a database or making some other change to the database such as a delete</a:t>
            </a:r>
          </a:p>
          <a:p>
            <a:pPr marL="749300"/>
            <a:r>
              <a:rPr lang="en-US" altLang="x-none"/>
              <a:t>Decide which screen to send back to the user</a:t>
            </a:r>
          </a:p>
          <a:p>
            <a:pPr marL="749300"/>
            <a:r>
              <a:rPr lang="en-US" altLang="x-none"/>
              <a:t>Retrieve any needed data</a:t>
            </a:r>
          </a:p>
          <a:p>
            <a:pPr marL="749300"/>
            <a:r>
              <a:rPr lang="en-US" altLang="x-none"/>
              <a:t>Produce the HTML response and send it back to the browser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1117600" y="673100"/>
            <a:ext cx="18008600" cy="711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6470650" y="8510588"/>
            <a:ext cx="2281238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HTTP</a:t>
            </a:r>
          </a:p>
          <a:p>
            <a:pPr algn="ctr"/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Request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10788650" y="8510588"/>
            <a:ext cx="26797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FF00"/>
                </a:solidFill>
                <a:ea typeface="Gill Sans" charset="0"/>
                <a:cs typeface="Gill Sans" charset="0"/>
              </a:rPr>
              <a:t>HTTP</a:t>
            </a:r>
          </a:p>
          <a:p>
            <a:pPr algn="ctr"/>
            <a:r>
              <a:rPr lang="en-US" altLang="x-none" sz="5200">
                <a:solidFill>
                  <a:srgbClr val="00FF00"/>
                </a:solidFill>
                <a:ea typeface="Gill Sans" charset="0"/>
                <a:cs typeface="Gill Sans" charset="0"/>
              </a:rPr>
              <a:t>Response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7734300" y="11296650"/>
            <a:ext cx="3887788" cy="1358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8600">
                <a:solidFill>
                  <a:srgbClr val="0000FF"/>
                </a:solidFill>
                <a:ea typeface="Gill Sans" charset="0"/>
                <a:cs typeface="Gill Sans" charset="0"/>
              </a:rPr>
              <a:t>Browser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14236700" y="917575"/>
            <a:ext cx="4686300" cy="1181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7400">
                <a:solidFill>
                  <a:srgbClr val="0000FF"/>
                </a:solidFill>
                <a:ea typeface="Gill Sans" charset="0"/>
                <a:cs typeface="Gill Sans" charset="0"/>
              </a:rPr>
              <a:t>Web Server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9174163" y="7935913"/>
            <a:ext cx="28575" cy="2709862"/>
          </a:xfrm>
          <a:prstGeom prst="line">
            <a:avLst/>
          </a:prstGeom>
          <a:noFill/>
          <a:ln w="1143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rot="10800000" flipH="1">
            <a:off x="10155238" y="7967663"/>
            <a:ext cx="28575" cy="2768600"/>
          </a:xfrm>
          <a:prstGeom prst="line">
            <a:avLst/>
          </a:prstGeom>
          <a:noFill/>
          <a:ln w="114300" cap="flat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6248400" y="8763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620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Store Data</a:t>
            </a:r>
          </a:p>
        </p:txBody>
      </p:sp>
      <p:sp>
        <p:nvSpPr>
          <p:cNvPr id="25609" name="Oval 9"/>
          <p:cNvSpPr>
            <a:spLocks/>
          </p:cNvSpPr>
          <p:nvPr/>
        </p:nvSpPr>
        <p:spPr bwMode="auto">
          <a:xfrm>
            <a:off x="13119100" y="22352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25610" name="Oval 10"/>
          <p:cNvSpPr>
            <a:spLocks/>
          </p:cNvSpPr>
          <p:nvPr/>
        </p:nvSpPr>
        <p:spPr bwMode="auto">
          <a:xfrm>
            <a:off x="3429000" y="5194300"/>
            <a:ext cx="1079500" cy="10795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5611" name="Oval 11"/>
          <p:cNvSpPr>
            <a:spLocks/>
          </p:cNvSpPr>
          <p:nvPr/>
        </p:nvSpPr>
        <p:spPr bwMode="auto">
          <a:xfrm>
            <a:off x="4546600" y="2235200"/>
            <a:ext cx="1079500" cy="10795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25612" name="Oval 12"/>
          <p:cNvSpPr>
            <a:spLocks/>
          </p:cNvSpPr>
          <p:nvPr/>
        </p:nvSpPr>
        <p:spPr bwMode="auto">
          <a:xfrm>
            <a:off x="15303500" y="51943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6408738" y="3302000"/>
            <a:ext cx="1285875" cy="1033463"/>
          </a:xfrm>
          <a:prstGeom prst="line">
            <a:avLst/>
          </a:prstGeom>
          <a:noFill/>
          <a:ln w="1143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rot="10800000">
            <a:off x="8980488" y="2108200"/>
            <a:ext cx="1033462" cy="41275"/>
          </a:xfrm>
          <a:prstGeom prst="line">
            <a:avLst/>
          </a:prstGeom>
          <a:noFill/>
          <a:ln w="1143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rot="10800000">
            <a:off x="11868150" y="3232150"/>
            <a:ext cx="1160463" cy="990600"/>
          </a:xfrm>
          <a:prstGeom prst="line">
            <a:avLst/>
          </a:prstGeom>
          <a:noFill/>
          <a:ln w="114300" cap="flat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rot="10800000" flipH="1">
            <a:off x="10309225" y="6769100"/>
            <a:ext cx="2908300" cy="990600"/>
          </a:xfrm>
          <a:prstGeom prst="line">
            <a:avLst/>
          </a:prstGeom>
          <a:noFill/>
          <a:ln w="114300" cap="flat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5016500" y="43942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620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Handle</a:t>
            </a:r>
          </a:p>
          <a:p>
            <a:pPr algn="ctr"/>
            <a:r>
              <a:rPr lang="en-US" altLang="x-none" sz="620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Input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892925" y="6886575"/>
            <a:ext cx="2278063" cy="801688"/>
          </a:xfrm>
          <a:prstGeom prst="line">
            <a:avLst/>
          </a:prstGeom>
          <a:noFill/>
          <a:ln w="1143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10020300" y="8763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600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Retrieve</a:t>
            </a:r>
            <a:endParaRPr lang="en-US" altLang="x-none" sz="6100">
              <a:effectLst>
                <a:outerShdw blurRad="38100" dist="38100" dir="2700000" algn="tl">
                  <a:srgbClr val="000000"/>
                </a:outerShdw>
              </a:effectLst>
              <a:ea typeface="Gill Sans" charset="0"/>
              <a:cs typeface="Gill Sans" charset="0"/>
            </a:endParaRPr>
          </a:p>
          <a:p>
            <a:pPr algn="ctr"/>
            <a:r>
              <a:rPr lang="en-US" altLang="x-none" sz="610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12065000" y="43942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620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Build</a:t>
            </a:r>
          </a:p>
          <a:p>
            <a:pPr algn="ctr"/>
            <a:r>
              <a:rPr lang="en-US" altLang="x-none" sz="620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HTML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1435100" y="4279900"/>
            <a:ext cx="18008600" cy="711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7570788" y="11461750"/>
            <a:ext cx="228123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FFFF00"/>
                </a:solidFill>
                <a:ea typeface="Gill Sans" charset="0"/>
                <a:cs typeface="Gill Sans" charset="0"/>
              </a:rPr>
              <a:t>Request</a:t>
            </a:r>
          </a:p>
        </p:txBody>
      </p:sp>
      <p:sp>
        <p:nvSpPr>
          <p:cNvPr id="26627" name="Rectangle 3"/>
          <p:cNvSpPr>
            <a:spLocks/>
          </p:cNvSpPr>
          <p:nvPr/>
        </p:nvSpPr>
        <p:spPr bwMode="auto">
          <a:xfrm>
            <a:off x="10539413" y="11614150"/>
            <a:ext cx="26781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FF00"/>
                </a:solidFill>
                <a:ea typeface="Gill Sans" charset="0"/>
                <a:cs typeface="Gill Sans" charset="0"/>
              </a:rPr>
              <a:t>Response</a:t>
            </a:r>
          </a:p>
        </p:txBody>
      </p:sp>
      <p:sp>
        <p:nvSpPr>
          <p:cNvPr id="26628" name="Rectangle 4"/>
          <p:cNvSpPr>
            <a:spLocks/>
          </p:cNvSpPr>
          <p:nvPr/>
        </p:nvSpPr>
        <p:spPr bwMode="auto">
          <a:xfrm>
            <a:off x="14552613" y="4529138"/>
            <a:ext cx="4686300" cy="1181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7400">
                <a:solidFill>
                  <a:srgbClr val="0000FF"/>
                </a:solidFill>
                <a:ea typeface="Gill Sans" charset="0"/>
                <a:cs typeface="Gill Sans" charset="0"/>
              </a:rPr>
              <a:t>Web Server</a:t>
            </a:r>
          </a:p>
        </p:txBody>
      </p:sp>
      <p:sp>
        <p:nvSpPr>
          <p:cNvPr id="26629" name="Rectangle 5"/>
          <p:cNvSpPr>
            <a:spLocks/>
          </p:cNvSpPr>
          <p:nvPr/>
        </p:nvSpPr>
        <p:spPr bwMode="auto">
          <a:xfrm>
            <a:off x="6565900" y="44831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620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Store Data</a:t>
            </a:r>
          </a:p>
        </p:txBody>
      </p:sp>
      <p:sp>
        <p:nvSpPr>
          <p:cNvPr id="26630" name="Oval 6"/>
          <p:cNvSpPr>
            <a:spLocks/>
          </p:cNvSpPr>
          <p:nvPr/>
        </p:nvSpPr>
        <p:spPr bwMode="auto">
          <a:xfrm>
            <a:off x="13436600" y="54864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26631" name="Oval 7"/>
          <p:cNvSpPr>
            <a:spLocks/>
          </p:cNvSpPr>
          <p:nvPr/>
        </p:nvSpPr>
        <p:spPr bwMode="auto">
          <a:xfrm>
            <a:off x="3746500" y="8445500"/>
            <a:ext cx="1079500" cy="10795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6632" name="Oval 8"/>
          <p:cNvSpPr>
            <a:spLocks/>
          </p:cNvSpPr>
          <p:nvPr/>
        </p:nvSpPr>
        <p:spPr bwMode="auto">
          <a:xfrm>
            <a:off x="4864100" y="5486400"/>
            <a:ext cx="1079500" cy="10795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26633" name="Oval 9"/>
          <p:cNvSpPr>
            <a:spLocks/>
          </p:cNvSpPr>
          <p:nvPr/>
        </p:nvSpPr>
        <p:spPr bwMode="auto">
          <a:xfrm>
            <a:off x="15621000" y="8445500"/>
            <a:ext cx="1079500" cy="10795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52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>
            <a:off x="6724650" y="6913563"/>
            <a:ext cx="1285875" cy="1033462"/>
          </a:xfrm>
          <a:prstGeom prst="line">
            <a:avLst/>
          </a:prstGeom>
          <a:noFill/>
          <a:ln w="1143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rot="10800000">
            <a:off x="9297988" y="5719763"/>
            <a:ext cx="1031875" cy="41275"/>
          </a:xfrm>
          <a:prstGeom prst="line">
            <a:avLst/>
          </a:prstGeom>
          <a:noFill/>
          <a:ln w="1143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rot="10800000">
            <a:off x="12185650" y="6843713"/>
            <a:ext cx="1158875" cy="990600"/>
          </a:xfrm>
          <a:prstGeom prst="line">
            <a:avLst/>
          </a:prstGeom>
          <a:noFill/>
          <a:ln w="114300" cap="flat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rot="10800000" flipH="1">
            <a:off x="10625138" y="10380663"/>
            <a:ext cx="2909887" cy="990600"/>
          </a:xfrm>
          <a:prstGeom prst="line">
            <a:avLst/>
          </a:prstGeom>
          <a:noFill/>
          <a:ln w="114300" cap="flat">
            <a:solidFill>
              <a:srgbClr val="00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8" name="Rectangle 14"/>
          <p:cNvSpPr>
            <a:spLocks/>
          </p:cNvSpPr>
          <p:nvPr/>
        </p:nvSpPr>
        <p:spPr bwMode="auto">
          <a:xfrm>
            <a:off x="5334000" y="80010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620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Handle</a:t>
            </a:r>
          </a:p>
          <a:p>
            <a:pPr algn="ctr"/>
            <a:r>
              <a:rPr lang="en-US" altLang="x-none" sz="620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Input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7210425" y="10498138"/>
            <a:ext cx="2276475" cy="801687"/>
          </a:xfrm>
          <a:prstGeom prst="line">
            <a:avLst/>
          </a:prstGeom>
          <a:noFill/>
          <a:ln w="114300" cap="flat">
            <a:solidFill>
              <a:srgbClr val="FFF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0" name="Rectangle 16"/>
          <p:cNvSpPr>
            <a:spLocks/>
          </p:cNvSpPr>
          <p:nvPr/>
        </p:nvSpPr>
        <p:spPr bwMode="auto">
          <a:xfrm>
            <a:off x="10337800" y="44831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600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Retrieve</a:t>
            </a:r>
            <a:endParaRPr lang="en-US" altLang="x-none" sz="6200">
              <a:effectLst>
                <a:outerShdw blurRad="38100" dist="38100" dir="2700000" algn="tl">
                  <a:srgbClr val="000000"/>
                </a:outerShdw>
              </a:effectLst>
              <a:ea typeface="Gill Sans" charset="0"/>
              <a:cs typeface="Gill Sans" charset="0"/>
            </a:endParaRPr>
          </a:p>
          <a:p>
            <a:pPr algn="ctr"/>
            <a:r>
              <a:rPr lang="en-US" altLang="x-none" sz="620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26641" name="Rectangle 17"/>
          <p:cNvSpPr>
            <a:spLocks/>
          </p:cNvSpPr>
          <p:nvPr/>
        </p:nvSpPr>
        <p:spPr bwMode="auto">
          <a:xfrm>
            <a:off x="12382500" y="8001000"/>
            <a:ext cx="2717800" cy="2463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620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Build</a:t>
            </a:r>
          </a:p>
          <a:p>
            <a:pPr algn="ctr"/>
            <a:r>
              <a:rPr lang="en-US" altLang="x-none" sz="6200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HTML</a:t>
            </a:r>
          </a:p>
        </p:txBody>
      </p:sp>
      <p:sp>
        <p:nvSpPr>
          <p:cNvPr id="26642" name="Rectangle 18"/>
          <p:cNvSpPr>
            <a:spLocks/>
          </p:cNvSpPr>
          <p:nvPr/>
        </p:nvSpPr>
        <p:spPr bwMode="auto">
          <a:xfrm>
            <a:off x="1435100" y="457200"/>
            <a:ext cx="18008600" cy="3111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3" name="Rectangle 19"/>
          <p:cNvSpPr>
            <a:spLocks/>
          </p:cNvSpPr>
          <p:nvPr/>
        </p:nvSpPr>
        <p:spPr bwMode="auto">
          <a:xfrm>
            <a:off x="16157575" y="881063"/>
            <a:ext cx="2609850" cy="2260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x-none" sz="7400">
                <a:solidFill>
                  <a:srgbClr val="0000FF"/>
                </a:solidFill>
                <a:ea typeface="Gill Sans" charset="0"/>
                <a:cs typeface="Gill Sans" charset="0"/>
              </a:rPr>
              <a:t>Data</a:t>
            </a:r>
          </a:p>
          <a:p>
            <a:pPr algn="ctr"/>
            <a:r>
              <a:rPr lang="en-US" altLang="x-none" sz="7400">
                <a:solidFill>
                  <a:srgbClr val="0000FF"/>
                </a:solidFill>
                <a:ea typeface="Gill Sans" charset="0"/>
                <a:cs typeface="Gill Sans" charset="0"/>
              </a:rPr>
              <a:t>Server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8008938" y="2611438"/>
            <a:ext cx="25400" cy="1641475"/>
          </a:xfrm>
          <a:prstGeom prst="line">
            <a:avLst/>
          </a:prstGeom>
          <a:noFill/>
          <a:ln w="114300" cap="flat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 rot="10800000" flipH="1">
            <a:off x="11690350" y="2751138"/>
            <a:ext cx="0" cy="1665287"/>
          </a:xfrm>
          <a:prstGeom prst="line">
            <a:avLst/>
          </a:prstGeom>
          <a:noFill/>
          <a:ln w="114300" cap="flat">
            <a:solidFill>
              <a:srgbClr val="FF7F00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66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255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8255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8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00" y="8255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9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0" y="9906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Blan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itle &amp; Bullets - Lef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itle &amp; Bullets - 2 Colum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itle &amp; Bullets - Right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itle, Bullets &amp; Photo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Photo - Horizontal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 - Center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Photo - Horizont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hoto - Vertical">
  <a:themeElements>
    <a:clrScheme name="">
      <a:dk1>
        <a:srgbClr val="FFFFFF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hoto - Vertical Reflection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le - Top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>
          <a:noFill/>
        </a:ln>
        <a:effectLst/>
        <a:extLs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56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Gill Sans" charset="0"/>
            <a:ea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Pages>0</Pages>
  <Words>2627</Words>
  <Characters>0</Characters>
  <Application>Microsoft Macintosh PowerPoint</Application>
  <PresentationFormat>Custom</PresentationFormat>
  <Lines>0</Lines>
  <Paragraphs>429</Paragraphs>
  <Slides>52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52</vt:i4>
      </vt:variant>
    </vt:vector>
  </HeadingPairs>
  <TitlesOfParts>
    <vt:vector size="74" baseType="lpstr">
      <vt:lpstr>Calibri</vt:lpstr>
      <vt:lpstr>Gill Sans</vt:lpstr>
      <vt:lpstr>Lucida Grande</vt:lpstr>
      <vt:lpstr>ヒラギノ角ゴ ProN W3</vt:lpstr>
      <vt:lpstr>Arial</vt:lpstr>
      <vt:lpstr>Title &amp; Subtitle</vt:lpstr>
      <vt:lpstr>Title &amp; Bullets</vt:lpstr>
      <vt:lpstr>Title &amp; Bullets</vt:lpstr>
      <vt:lpstr>Title - Center</vt:lpstr>
      <vt:lpstr>Title &amp; Bullets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Photo - Horizontal</vt:lpstr>
      <vt:lpstr>Bullets</vt:lpstr>
      <vt:lpstr>Title - Center</vt:lpstr>
      <vt:lpstr>Google App Engine  Data Store</vt:lpstr>
      <vt:lpstr>PowerPoint Presentation</vt:lpstr>
      <vt:lpstr>Data @ Google is BIG</vt:lpstr>
      <vt:lpstr>Advanced Stuff</vt:lpstr>
      <vt:lpstr>Model-View-Controller</vt:lpstr>
      <vt:lpstr>PowerPoint Presentation</vt:lpstr>
      <vt:lpstr>Tasks Inside the Server</vt:lpstr>
      <vt:lpstr>PowerPoint Presentation</vt:lpstr>
      <vt:lpstr>PowerPoint Presentation</vt:lpstr>
      <vt:lpstr>Terminology</vt:lpstr>
      <vt:lpstr>Model View Controller</vt:lpstr>
      <vt:lpstr>Model-View-Controller</vt:lpstr>
      <vt:lpstr>PowerPoint Presentation</vt:lpstr>
      <vt:lpstr>Our Architecture: MVC</vt:lpstr>
      <vt:lpstr>Controller “Orchestrates”</vt:lpstr>
      <vt:lpstr>Adding Models to our Application</vt:lpstr>
      <vt:lpstr>DJango Models</vt:lpstr>
      <vt:lpstr>A Simple Model</vt:lpstr>
      <vt:lpstr>Property Types</vt:lpstr>
      <vt:lpstr>PowerPoint Presentation</vt:lpstr>
      <vt:lpstr>Keep it simple for a while</vt:lpstr>
      <vt:lpstr>Inserting a User and listing Users</vt:lpstr>
      <vt:lpstr>PowerPoint Presentation</vt:lpstr>
      <vt:lpstr>PowerPoint Presentation</vt:lpstr>
      <vt:lpstr>PowerPoint Presentation</vt:lpstr>
      <vt:lpstr>PowerPoint Presentation</vt:lpstr>
      <vt:lpstr>Google App Engine  References</vt:lpstr>
      <vt:lpstr>PowerPoint Presentation</vt:lpstr>
      <vt:lpstr>Relationships</vt:lpstr>
      <vt:lpstr>Three Kinds of Keys</vt:lpstr>
      <vt:lpstr>PowerPoint Presentation</vt:lpstr>
      <vt:lpstr>PowerPoint Presentation</vt:lpstr>
      <vt:lpstr>PowerPoint Presentation</vt:lpstr>
      <vt:lpstr>Fast Lookup By Primary Key</vt:lpstr>
      <vt:lpstr>When we log in...</vt:lpstr>
      <vt:lpstr>When we log Out...</vt:lpstr>
      <vt:lpstr>Making References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Walking a reference</vt:lpstr>
      <vt:lpstr>PowerPoint Presentation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App Engine  Data Store</dc:title>
  <dc:subject/>
  <dc:creator/>
  <cp:keywords/>
  <dc:description/>
  <cp:lastModifiedBy>Severance, Charles</cp:lastModifiedBy>
  <cp:revision>2</cp:revision>
  <dcterms:modified xsi:type="dcterms:W3CDTF">2019-01-18T13:30:41Z</dcterms:modified>
</cp:coreProperties>
</file>