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21336000" cy="1333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59" d="100"/>
          <a:sy n="59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00100" latinLnBrk="0">
      <a:defRPr sz="3000">
        <a:latin typeface="Lucida Grande"/>
        <a:ea typeface="Lucida Grande"/>
        <a:cs typeface="Lucida Grande"/>
        <a:sym typeface="Lucida Grande"/>
      </a:defRPr>
    </a:lvl1pPr>
    <a:lvl2pPr defTabSz="800100" latinLnBrk="0">
      <a:defRPr sz="3000">
        <a:latin typeface="Lucida Grande"/>
        <a:ea typeface="Lucida Grande"/>
        <a:cs typeface="Lucida Grande"/>
        <a:sym typeface="Lucida Grande"/>
      </a:defRPr>
    </a:lvl2pPr>
    <a:lvl3pPr defTabSz="800100" latinLnBrk="0">
      <a:defRPr sz="3000">
        <a:latin typeface="Lucida Grande"/>
        <a:ea typeface="Lucida Grande"/>
        <a:cs typeface="Lucida Grande"/>
        <a:sym typeface="Lucida Grande"/>
      </a:defRPr>
    </a:lvl3pPr>
    <a:lvl4pPr defTabSz="800100" latinLnBrk="0">
      <a:defRPr sz="3000">
        <a:latin typeface="Lucida Grande"/>
        <a:ea typeface="Lucida Grande"/>
        <a:cs typeface="Lucida Grande"/>
        <a:sym typeface="Lucida Grande"/>
      </a:defRPr>
    </a:lvl4pPr>
    <a:lvl5pPr defTabSz="800100" latinLnBrk="0">
      <a:defRPr sz="3000">
        <a:latin typeface="Lucida Grande"/>
        <a:ea typeface="Lucida Grande"/>
        <a:cs typeface="Lucida Grande"/>
        <a:sym typeface="Lucida Grande"/>
      </a:defRPr>
    </a:lvl5pPr>
    <a:lvl6pPr defTabSz="800100" latinLnBrk="0">
      <a:defRPr sz="3000">
        <a:latin typeface="Lucida Grande"/>
        <a:ea typeface="Lucida Grande"/>
        <a:cs typeface="Lucida Grande"/>
        <a:sym typeface="Lucida Grande"/>
      </a:defRPr>
    </a:lvl6pPr>
    <a:lvl7pPr defTabSz="800100" latinLnBrk="0">
      <a:defRPr sz="3000">
        <a:latin typeface="Lucida Grande"/>
        <a:ea typeface="Lucida Grande"/>
        <a:cs typeface="Lucida Grande"/>
        <a:sym typeface="Lucida Grande"/>
      </a:defRPr>
    </a:lvl7pPr>
    <a:lvl8pPr defTabSz="800100" latinLnBrk="0">
      <a:defRPr sz="3000">
        <a:latin typeface="Lucida Grande"/>
        <a:ea typeface="Lucida Grande"/>
        <a:cs typeface="Lucida Grande"/>
        <a:sym typeface="Lucida Grande"/>
      </a:defRPr>
    </a:lvl8pPr>
    <a:lvl9pPr defTabSz="8001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2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981200" y="2235200"/>
            <a:ext cx="17360900" cy="450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81200" y="6870700"/>
            <a:ext cx="17360900" cy="154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black_photo-v-2.pdf" descr="black_photo-v-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981200" y="2082800"/>
            <a:ext cx="9652000" cy="4508500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81200" y="6705600"/>
            <a:ext cx="96520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1981200" y="2082800"/>
            <a:ext cx="9652000" cy="4508500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81200" y="6705600"/>
            <a:ext cx="96520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lack_photo-bullets.pdf" descr="black_photo-bullet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84582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84582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734800" y="3784600"/>
            <a:ext cx="7607300" cy="7810500"/>
          </a:xfrm>
          <a:prstGeom prst="rect">
            <a:avLst/>
          </a:prstGeom>
        </p:spPr>
        <p:txBody>
          <a:bodyPr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>
            <a:spLocks noGrp="1"/>
          </p:cNvSpPr>
          <p:nvPr>
            <p:ph type="title"/>
          </p:nvPr>
        </p:nvSpPr>
        <p:spPr>
          <a:xfrm>
            <a:off x="1511300" y="355600"/>
            <a:ext cx="18288000" cy="33528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0600"/>
            </a:lvl1pPr>
          </a:lstStyle>
          <a:p>
            <a:r>
              <a:t>Title Text</a:t>
            </a:r>
          </a:p>
        </p:txBody>
      </p:sp>
      <p:sp>
        <p:nvSpPr>
          <p:cNvPr id="14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1300" y="3797300"/>
            <a:ext cx="18288000" cy="8318500"/>
          </a:xfrm>
          <a:prstGeom prst="rect">
            <a:avLst/>
          </a:prstGeom>
        </p:spPr>
        <p:txBody>
          <a:bodyPr lIns="38100" tIns="38100" rIns="38100" bIns="38100"/>
          <a:lstStyle>
            <a:lvl1pPr marL="749300" indent="-533400">
              <a:spcBef>
                <a:spcPts val="5100"/>
              </a:spcBef>
              <a:defRPr sz="4800"/>
            </a:lvl1pPr>
            <a:lvl2pPr marL="1041400" indent="-533400">
              <a:spcBef>
                <a:spcPts val="5100"/>
              </a:spcBef>
              <a:defRPr sz="4800"/>
            </a:lvl2pPr>
            <a:lvl3pPr marL="1333500" indent="-533400">
              <a:spcBef>
                <a:spcPts val="5100"/>
              </a:spcBef>
              <a:defRPr sz="4800"/>
            </a:lvl3pPr>
            <a:lvl4pPr marL="1638300" indent="-533400">
              <a:spcBef>
                <a:spcPts val="5100"/>
              </a:spcBef>
              <a:defRPr sz="4800"/>
            </a:lvl4pPr>
            <a:lvl5pPr marL="1930400" indent="-533400">
              <a:spcBef>
                <a:spcPts val="5100"/>
              </a:spcBef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86231" y="12776200"/>
            <a:ext cx="342901" cy="3683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1511300" y="4051300"/>
            <a:ext cx="18288000" cy="52070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0600"/>
            </a:lvl1pPr>
          </a:lstStyle>
          <a:p>
            <a:r>
              <a:t>Title Text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86231" y="12776200"/>
            <a:ext cx="342901" cy="3683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37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360900" cy="7810500"/>
          </a:xfrm>
          <a:prstGeom prst="rect">
            <a:avLst/>
          </a:prstGeom>
        </p:spPr>
        <p:txBody>
          <a:bodyPr/>
          <a:lstStyle>
            <a:lvl1pPr>
              <a:spcBef>
                <a:spcPts val="3300"/>
              </a:spcBef>
            </a:lvl1pPr>
            <a:lvl2pPr>
              <a:spcBef>
                <a:spcPts val="3300"/>
              </a:spcBef>
            </a:lvl2pPr>
            <a:lvl3pPr>
              <a:spcBef>
                <a:spcPts val="3300"/>
              </a:spcBef>
            </a:lvl3pPr>
            <a:lvl4pPr>
              <a:spcBef>
                <a:spcPts val="3300"/>
              </a:spcBef>
            </a:lvl4pPr>
            <a:lvl5pPr>
              <a:spcBef>
                <a:spcPts val="3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360900" cy="7810500"/>
          </a:xfrm>
          <a:prstGeom prst="rect">
            <a:avLst/>
          </a:prstGeom>
        </p:spPr>
        <p:txBody>
          <a:bodyPr numCol="2" spcCol="868044" anchor="t"/>
          <a:lstStyle>
            <a:lvl1pPr marL="990600" indent="-673100">
              <a:spcBef>
                <a:spcPts val="5200"/>
              </a:spcBef>
              <a:defRPr sz="4200"/>
            </a:lvl1pPr>
            <a:lvl2pPr marL="1435100" indent="-673100">
              <a:spcBef>
                <a:spcPts val="5200"/>
              </a:spcBef>
              <a:defRPr sz="4200"/>
            </a:lvl2pPr>
            <a:lvl3pPr marL="1879600" indent="-673100">
              <a:spcBef>
                <a:spcPts val="5200"/>
              </a:spcBef>
              <a:defRPr sz="4200"/>
            </a:lvl3pPr>
            <a:lvl4pPr marL="2324100" indent="-673100">
              <a:spcBef>
                <a:spcPts val="5200"/>
              </a:spcBef>
              <a:defRPr sz="4200"/>
            </a:lvl4pPr>
            <a:lvl5pPr marL="2768600" indent="-673100">
              <a:spcBef>
                <a:spcPts val="52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981200" y="4064000"/>
            <a:ext cx="17360900" cy="520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black_photo-h-1.pdf" descr="black_photo-h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1336000" cy="133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981200" y="10071100"/>
            <a:ext cx="173609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1981200" y="10071100"/>
            <a:ext cx="173609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981200" y="1727200"/>
            <a:ext cx="17360900" cy="986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981200" y="342900"/>
            <a:ext cx="17360900" cy="3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39400" y="12687300"/>
            <a:ext cx="444500" cy="482600"/>
          </a:xfrm>
          <a:prstGeom prst="rect">
            <a:avLst/>
          </a:prstGeom>
          <a:ln w="12700">
            <a:miter lim="400000"/>
          </a:ln>
        </p:spPr>
        <p:txBody>
          <a:bodyPr wrap="none" lIns="63500" tIns="63500" rIns="63500" bIns="63500" anchor="b">
            <a:spAutoFit/>
          </a:bodyPr>
          <a:lstStyle>
            <a:lvl1pPr algn="ctr" defTabSz="800100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ransition spd="med"/>
  <p:txStyles>
    <p:titleStyle>
      <a:lvl1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00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04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5494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993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4384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8829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2385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5941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9497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305300" marR="0" indent="-787400" algn="l" defTabSz="800100" rtl="0" latinLnBrk="0">
        <a:lnSpc>
          <a:spcPct val="100000"/>
        </a:lnSpc>
        <a:spcBef>
          <a:spcPts val="66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800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3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App Engine  Using Templates"/>
          <p:cNvSpPr txBox="1">
            <a:spLocks noGrp="1"/>
          </p:cNvSpPr>
          <p:nvPr>
            <p:ph type="ctrTitle"/>
          </p:nvPr>
        </p:nvSpPr>
        <p:spPr>
          <a:xfrm>
            <a:off x="1981200" y="2362200"/>
            <a:ext cx="17360900" cy="4508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F900"/>
                </a:solidFill>
              </a:defRPr>
            </a:pPr>
            <a:r>
              <a:t>Google App Engine </a:t>
            </a:r>
          </a:p>
          <a:p>
            <a:pPr>
              <a:defRPr>
                <a:solidFill>
                  <a:srgbClr val="00F900"/>
                </a:solidFill>
              </a:defRPr>
            </a:pPr>
            <a:r>
              <a:t>Using Templates</a:t>
            </a:r>
          </a:p>
        </p:txBody>
      </p:sp>
      <p:sp>
        <p:nvSpPr>
          <p:cNvPr id="162" name="Textbook: Using Google App Engine, Charles Severance"/>
          <p:cNvSpPr/>
          <p:nvPr/>
        </p:nvSpPr>
        <p:spPr>
          <a:xfrm>
            <a:off x="5816600" y="10852150"/>
            <a:ext cx="97028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46100">
              <a:defRPr sz="3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Textbook: Using Google App Engine, Charles Severance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2641600" y="7454900"/>
            <a:ext cx="16040100" cy="2476500"/>
            <a:chOff x="0" y="0"/>
            <a:chExt cx="16040100" cy="2476500"/>
          </a:xfrm>
        </p:grpSpPr>
        <p:sp>
          <p:nvSpPr>
            <p:cNvPr id="163" name="Charles Severance…"/>
            <p:cNvSpPr/>
            <p:nvPr/>
          </p:nvSpPr>
          <p:spPr>
            <a:xfrm>
              <a:off x="0" y="0"/>
              <a:ext cx="8166100" cy="2476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Charles Severance </a:t>
              </a:r>
            </a:p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csev@umich.edu    </a:t>
              </a:r>
            </a:p>
          </p:txBody>
        </p:sp>
        <p:sp>
          <p:nvSpPr>
            <p:cNvPr id="164" name="Jim Eng…"/>
            <p:cNvSpPr/>
            <p:nvPr/>
          </p:nvSpPr>
          <p:spPr>
            <a:xfrm>
              <a:off x="8166100" y="0"/>
              <a:ext cx="7874000" cy="2476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Jim Eng</a:t>
              </a:r>
            </a:p>
            <a:p>
              <a:pPr algn="ctr" defTabSz="546100">
                <a:defRPr sz="4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jimeng@umich.edu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ack to:  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Back to:  Templates</a:t>
            </a:r>
          </a:p>
        </p:txBody>
      </p:sp>
      <p:sp>
        <p:nvSpPr>
          <p:cNvPr id="237" name="A template is mostly HTML but we have some little syntax embedded in the HTML to drop in bits of data at run-time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602200" cy="7810500"/>
          </a:xfrm>
          <a:prstGeom prst="rect">
            <a:avLst/>
          </a:prstGeom>
        </p:spPr>
        <p:txBody>
          <a:bodyPr/>
          <a:lstStyle/>
          <a:p>
            <a:r>
              <a:t>A template is </a:t>
            </a:r>
            <a:r>
              <a:rPr>
                <a:solidFill>
                  <a:srgbClr val="00F900"/>
                </a:solidFill>
              </a:rPr>
              <a:t>mostly HTML</a:t>
            </a:r>
            <a:r>
              <a:t> but we have some little syntax embedded in the HTML to drop in bits of data at run-time</a:t>
            </a:r>
          </a:p>
          <a:p>
            <a:r>
              <a:t>The controller computes the “bits” and gives them to the “Render Engine” to put into the template.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Simple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Simple Template</a:t>
            </a:r>
          </a:p>
        </p:txBody>
      </p:sp>
      <p:sp>
        <p:nvSpPr>
          <p:cNvPr id="240" name="&lt;form method=&quot;post&quot; action=&quot;/&quot;…"/>
          <p:cNvSpPr/>
          <p:nvPr/>
        </p:nvSpPr>
        <p:spPr>
          <a:xfrm>
            <a:off x="2311400" y="3371850"/>
            <a:ext cx="14288598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&lt;form method="post" action="/" 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enctype="multipart/form-data"&gt;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Zap Data: &lt;input type="text" name="zap"&gt;&lt;br&gt;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Zot Data: &lt;input type="text" name="zot"&gt;&lt;br&gt;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File Data: &lt;input type="file" name="filedat"&gt;&lt;br&gt;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&lt;input type="submit"&gt;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&lt;/form&gt;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Request Data:</a:t>
            </a:r>
          </a:p>
          <a:p>
            <a:pPr defTabSz="800100">
              <a:defRPr sz="5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41" name="Mostly HTML - with a little place to drop in data from the Controller."/>
          <p:cNvSpPr/>
          <p:nvPr/>
        </p:nvSpPr>
        <p:spPr>
          <a:xfrm>
            <a:off x="11975479" y="9728200"/>
            <a:ext cx="80137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Mostly </a:t>
            </a:r>
            <a:r>
              <a:rPr>
                <a:solidFill>
                  <a:srgbClr val="00F900"/>
                </a:solidFill>
              </a:rPr>
              <a:t>HTML</a:t>
            </a:r>
            <a:r>
              <a:t> - with a little place to drop in </a:t>
            </a:r>
            <a:r>
              <a:rPr>
                <a:solidFill>
                  <a:srgbClr val="FF40FF"/>
                </a:solidFill>
              </a:rPr>
              <a:t>data from the Controller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In The Controll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In The Controller</a:t>
            </a:r>
          </a:p>
        </p:txBody>
      </p:sp>
      <p:sp>
        <p:nvSpPr>
          <p:cNvPr id="244" name="In the controller, we prepare a Python Dictionary object with the data for the template and call the “Render Engine”"/>
          <p:cNvSpPr txBox="1">
            <a:spLocks noGrp="1"/>
          </p:cNvSpPr>
          <p:nvPr>
            <p:ph type="body" sz="quarter" idx="1"/>
          </p:nvPr>
        </p:nvSpPr>
        <p:spPr>
          <a:xfrm>
            <a:off x="1981200" y="3784600"/>
            <a:ext cx="17360900" cy="3276600"/>
          </a:xfrm>
          <a:prstGeom prst="rect">
            <a:avLst/>
          </a:prstGeom>
        </p:spPr>
        <p:txBody>
          <a:bodyPr/>
          <a:lstStyle/>
          <a:p>
            <a:r>
              <a:t>In the controller, we prepare a </a:t>
            </a:r>
            <a:r>
              <a:rPr>
                <a:solidFill>
                  <a:srgbClr val="FF40FF"/>
                </a:solidFill>
              </a:rPr>
              <a:t>Python Dictionary object </a:t>
            </a:r>
            <a:r>
              <a:t>with the data for the template and call the “Render Engine”</a:t>
            </a:r>
          </a:p>
        </p:txBody>
      </p:sp>
      <p:sp>
        <p:nvSpPr>
          <p:cNvPr id="245" name="outstr = template.render(filepath, { ‘dat’ : ‘hello there’})"/>
          <p:cNvSpPr/>
          <p:nvPr/>
        </p:nvSpPr>
        <p:spPr>
          <a:xfrm>
            <a:off x="2057275" y="7785100"/>
            <a:ext cx="165227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outstr = template.render(</a:t>
            </a:r>
            <a:r>
              <a:rPr>
                <a:solidFill>
                  <a:srgbClr val="00F900"/>
                </a:solidFill>
              </a:rPr>
              <a:t>filepath</a:t>
            </a:r>
            <a:r>
              <a:t>, </a:t>
            </a:r>
            <a:r>
              <a:rPr>
                <a:solidFill>
                  <a:srgbClr val="FF40FF"/>
                </a:solidFill>
              </a:rPr>
              <a:t>{ ‘dat’ : ‘hello there’}</a:t>
            </a:r>
            <a:r>
              <a:t>)</a:t>
            </a:r>
          </a:p>
        </p:txBody>
      </p:sp>
      <p:sp>
        <p:nvSpPr>
          <p:cNvPr id="246" name="The Render Engine takes the path to a template file, and a dictionary with key value pairs of the data areas in the template."/>
          <p:cNvSpPr/>
          <p:nvPr/>
        </p:nvSpPr>
        <p:spPr>
          <a:xfrm>
            <a:off x="1282079" y="9702800"/>
            <a:ext cx="180848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Render Engine takes the </a:t>
            </a:r>
            <a:r>
              <a:rPr>
                <a:solidFill>
                  <a:srgbClr val="00F900"/>
                </a:solidFill>
              </a:rPr>
              <a:t>path to a template file</a:t>
            </a:r>
            <a:r>
              <a:t>, and a </a:t>
            </a:r>
            <a:r>
              <a:rPr>
                <a:solidFill>
                  <a:srgbClr val="FF40FF"/>
                </a:solidFill>
              </a:rPr>
              <a:t>dictionary with key value pairs</a:t>
            </a:r>
            <a:r>
              <a:t> of the data areas in the template.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nder…"/>
          <p:cNvSpPr/>
          <p:nvPr/>
        </p:nvSpPr>
        <p:spPr>
          <a:xfrm>
            <a:off x="8305800" y="5295900"/>
            <a:ext cx="4064000" cy="2730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Engine</a:t>
            </a:r>
          </a:p>
        </p:txBody>
      </p:sp>
      <p:sp>
        <p:nvSpPr>
          <p:cNvPr id="249" name="Template"/>
          <p:cNvSpPr/>
          <p:nvPr/>
        </p:nvSpPr>
        <p:spPr>
          <a:xfrm>
            <a:off x="12863983" y="2209800"/>
            <a:ext cx="2718793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Template</a:t>
            </a:r>
          </a:p>
        </p:txBody>
      </p:sp>
      <p:sp>
        <p:nvSpPr>
          <p:cNvPr id="250" name="Render…"/>
          <p:cNvSpPr/>
          <p:nvPr/>
        </p:nvSpPr>
        <p:spPr>
          <a:xfrm>
            <a:off x="5277792" y="1803400"/>
            <a:ext cx="2422576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Data</a:t>
            </a:r>
          </a:p>
        </p:txBody>
      </p:sp>
      <p:sp>
        <p:nvSpPr>
          <p:cNvPr id="251" name="Line"/>
          <p:cNvSpPr/>
          <p:nvPr/>
        </p:nvSpPr>
        <p:spPr>
          <a:xfrm flipH="1" flipV="1">
            <a:off x="6896278" y="3635778"/>
            <a:ext cx="1417752" cy="1347631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2" name="Line"/>
          <p:cNvSpPr/>
          <p:nvPr/>
        </p:nvSpPr>
        <p:spPr>
          <a:xfrm flipV="1">
            <a:off x="11794901" y="3606084"/>
            <a:ext cx="1803043" cy="145245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3" name="Rendered…"/>
          <p:cNvSpPr/>
          <p:nvPr/>
        </p:nvSpPr>
        <p:spPr>
          <a:xfrm>
            <a:off x="8781405" y="9639300"/>
            <a:ext cx="311155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Output</a:t>
            </a:r>
          </a:p>
        </p:txBody>
      </p:sp>
      <p:sp>
        <p:nvSpPr>
          <p:cNvPr id="254" name="Line"/>
          <p:cNvSpPr/>
          <p:nvPr/>
        </p:nvSpPr>
        <p:spPr>
          <a:xfrm flipV="1">
            <a:off x="10242281" y="8188817"/>
            <a:ext cx="1" cy="157766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  <p:bldP spid="252" grpId="2" animBg="1" advAuto="0"/>
      <p:bldP spid="254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engv8.gif" descr="engv8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5236" y="3721100"/>
            <a:ext cx="5680365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&lt;h1&gt;Hi!&lt;/h1&gt;…"/>
          <p:cNvSpPr/>
          <p:nvPr/>
        </p:nvSpPr>
        <p:spPr>
          <a:xfrm>
            <a:off x="13855700" y="5715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58" name="{ ‘dat’ : ‘Fun Stuff’ }"/>
          <p:cNvSpPr/>
          <p:nvPr/>
        </p:nvSpPr>
        <p:spPr>
          <a:xfrm>
            <a:off x="3619500" y="1301750"/>
            <a:ext cx="61087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{ ‘dat’ : ‘Fun Stuff’ }</a:t>
            </a:r>
          </a:p>
        </p:txBody>
      </p:sp>
      <p:sp>
        <p:nvSpPr>
          <p:cNvPr id="259" name="Line"/>
          <p:cNvSpPr/>
          <p:nvPr/>
        </p:nvSpPr>
        <p:spPr>
          <a:xfrm flipH="1" flipV="1">
            <a:off x="7041881" y="2552700"/>
            <a:ext cx="3130640" cy="170502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Line"/>
          <p:cNvSpPr/>
          <p:nvPr/>
        </p:nvSpPr>
        <p:spPr>
          <a:xfrm flipV="1">
            <a:off x="10398617" y="2004632"/>
            <a:ext cx="3305578" cy="22788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&lt;h1&gt;Hi!&lt;/h1&gt;…"/>
          <p:cNvSpPr/>
          <p:nvPr/>
        </p:nvSpPr>
        <p:spPr>
          <a:xfrm>
            <a:off x="8712200" y="95377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Fun Stuff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10167155" y="8439239"/>
            <a:ext cx="1" cy="1026734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V-8 Render Engine"/>
          <p:cNvSpPr/>
          <p:nvPr/>
        </p:nvSpPr>
        <p:spPr>
          <a:xfrm>
            <a:off x="928811" y="6210300"/>
            <a:ext cx="543093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V-8 Render Engine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8818 0.000476" pathEditMode="relative">
                                      <p:cBhvr>
                                        <p:cTn id="1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18 0.000476 L -0.042168 0.001429" pathEditMode="relative">
                                      <p:cBhvr>
                                        <p:cTn id="1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68 0.001429 L 0.034123 0.002381" pathEditMode="relative">
                                      <p:cBhvr>
                                        <p:cTn id="1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3 0.002381 L -0.043290 0.000952" pathEditMode="relative">
                                      <p:cBhvr>
                                        <p:cTn id="2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90 0.000952 L 0.000379 0.003333" pathEditMode="relative">
                                      <p:cBhvr>
                                        <p:cTn id="25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animBg="1" advAuto="0"/>
      <p:bldP spid="260" grpId="2" animBg="1" advAuto="0"/>
      <p:bldP spid="261" grpId="9" animBg="1" advAuto="0"/>
      <p:bldP spid="262" grpId="8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mplate 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Template Pattern</a:t>
            </a:r>
          </a:p>
        </p:txBody>
      </p:sp>
      <p:sp>
        <p:nvSpPr>
          <p:cNvPr id="266" name="We store templates in a folder called “templates” under the main application directory to keep the templates (views) separate from the Python code (controller)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5905500"/>
          </a:xfrm>
          <a:prstGeom prst="rect">
            <a:avLst/>
          </a:prstGeom>
        </p:spPr>
        <p:txBody>
          <a:bodyPr/>
          <a:lstStyle/>
          <a:p>
            <a:r>
              <a:t>We store templates in a folder called </a:t>
            </a:r>
            <a:r>
              <a:rPr>
                <a:solidFill>
                  <a:srgbClr val="76D6FF"/>
                </a:solidFill>
              </a:rPr>
              <a:t>“templates”</a:t>
            </a:r>
            <a:r>
              <a:t> under the main application directory to keep the templates (views) separate from the Python code (controller)</a:t>
            </a:r>
          </a:p>
          <a:p>
            <a:r>
              <a:t>We need to load the template from the right place in our Python code (it is a little ugly...)</a:t>
            </a:r>
          </a:p>
        </p:txBody>
      </p:sp>
      <p:sp>
        <p:nvSpPr>
          <p:cNvPr id="267" name="filepath = os.path.join(os.path.dirname(__file__), 'templates/index.htm’)…"/>
          <p:cNvSpPr/>
          <p:nvPr/>
        </p:nvSpPr>
        <p:spPr>
          <a:xfrm>
            <a:off x="380875" y="10617200"/>
            <a:ext cx="21132801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4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filepath = os.path.join(os.path.dirname(__file__), 'templates/index.htm’)</a:t>
            </a:r>
          </a:p>
          <a:p>
            <a:pPr defTabSz="800100">
              <a:defRPr sz="54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outstr = template.render(filepath, { ‘dat’ : ‘hello there’})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ef dumper(self):…"/>
          <p:cNvSpPr/>
          <p:nvPr/>
        </p:nvSpPr>
        <p:spPr>
          <a:xfrm>
            <a:off x="114300" y="2768600"/>
            <a:ext cx="213360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dumper(self):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= ' '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for key in self.request.params.keys():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value = self.request.get(key)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=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+ key + ':' + value + '\n'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= </a:t>
            </a:r>
            <a:r>
              <a:rPr>
                <a:solidFill>
                  <a:srgbClr val="00F900"/>
                </a:solidFill>
              </a:rPr>
              <a:t>prestr</a:t>
            </a:r>
            <a:r>
              <a:t> + key + ':' + str(len(value)) + ' (bytes long)\n'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temp = os.path.join(os.path.dirname(__file__), 'templates/index.htm’)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outstr = template.render(temp, </a:t>
            </a:r>
            <a:r>
              <a:rPr>
                <a:solidFill>
                  <a:srgbClr val="00F900"/>
                </a:solidFill>
              </a:rPr>
              <a:t>{'dat': prestr}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)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self.response.out.write(outstr)</a:t>
            </a:r>
          </a:p>
        </p:txBody>
      </p:sp>
      <p:sp>
        <p:nvSpPr>
          <p:cNvPr id="270" name="We loop through the parameters and make a string of the the parameter output and then render the template with this data."/>
          <p:cNvSpPr/>
          <p:nvPr/>
        </p:nvSpPr>
        <p:spPr>
          <a:xfrm>
            <a:off x="9968879" y="342900"/>
            <a:ext cx="1087120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We </a:t>
            </a:r>
            <a:r>
              <a:rPr>
                <a:solidFill>
                  <a:srgbClr val="FF40FF"/>
                </a:solidFill>
              </a:rPr>
              <a:t>loop through the parameters</a:t>
            </a:r>
            <a:r>
              <a:t> and make a </a:t>
            </a:r>
            <a:r>
              <a:rPr>
                <a:solidFill>
                  <a:srgbClr val="00F900"/>
                </a:solidFill>
              </a:rPr>
              <a:t>string</a:t>
            </a:r>
            <a:r>
              <a:t> of the the parameter output and then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 the template</a:t>
            </a:r>
            <a:r>
              <a:t> with this </a:t>
            </a:r>
            <a:r>
              <a:rPr>
                <a:solidFill>
                  <a:srgbClr val="00F900"/>
                </a:solidFill>
              </a:rPr>
              <a:t>data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napshot 2008-10-21 07-30-38.jpg" descr="Snapshot 2008-10-21 07-30-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952500"/>
            <a:ext cx="7315200" cy="4000967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def dumper(self):…"/>
          <p:cNvSpPr/>
          <p:nvPr/>
        </p:nvSpPr>
        <p:spPr>
          <a:xfrm>
            <a:off x="3543300" y="5492750"/>
            <a:ext cx="15497895" cy="694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def dumper(self):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self.response.out.write(self.formstring)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self.response.out.write("&lt;pre&gt;\n")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self.response.out.write('Request parameters:\n')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40FF"/>
                </a:solidFill>
              </a:rPr>
              <a:t>for key in self.request.params.keys():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value = self.request.get(key)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self.response.out.write(key+':'+value+'\n')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self.response.out.write(key+':'+str(len(value))+' (bytes long)\n')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self.response.out.write('\n')</a:t>
            </a:r>
          </a:p>
        </p:txBody>
      </p:sp>
      <p:pic>
        <p:nvPicPr>
          <p:cNvPr id="274" name="Snapshot 2008-10-21 18-05-47.jpg" descr="Snapshot 2008-10-21 18-05-4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00100" y="787400"/>
            <a:ext cx="7162210" cy="492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 flipH="1">
            <a:off x="15325859" y="6110309"/>
            <a:ext cx="1402367" cy="2779691"/>
          </a:xfrm>
          <a:prstGeom prst="line">
            <a:avLst/>
          </a:prstGeom>
          <a:ln w="1397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flipH="1" flipV="1">
            <a:off x="1502535" y="5584423"/>
            <a:ext cx="1674791" cy="3662787"/>
          </a:xfrm>
          <a:prstGeom prst="line">
            <a:avLst/>
          </a:prstGeom>
          <a:ln w="1397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77" name="No…"/>
          <p:cNvSpPr/>
          <p:nvPr/>
        </p:nvSpPr>
        <p:spPr>
          <a:xfrm>
            <a:off x="8985721" y="1282700"/>
            <a:ext cx="3363318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No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Separation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of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Concerns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napshot 2008-10-21 07-30-38.jpg" descr="Snapshot 2008-10-21 07-30-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406400"/>
            <a:ext cx="7315200" cy="4000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napshot 2008-10-21 18-05-47.jpg" descr="Snapshot 2008-10-21 18-05-4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3100" y="241300"/>
            <a:ext cx="7162210" cy="492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Line"/>
          <p:cNvSpPr/>
          <p:nvPr/>
        </p:nvSpPr>
        <p:spPr>
          <a:xfrm flipH="1">
            <a:off x="15795759" y="5359042"/>
            <a:ext cx="456665" cy="1575158"/>
          </a:xfrm>
          <a:prstGeom prst="line">
            <a:avLst/>
          </a:prstGeom>
          <a:ln w="139700">
            <a:solidFill>
              <a:srgbClr val="FF26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2" name="Line"/>
          <p:cNvSpPr/>
          <p:nvPr/>
        </p:nvSpPr>
        <p:spPr>
          <a:xfrm flipH="1" flipV="1">
            <a:off x="2078507" y="3255492"/>
            <a:ext cx="899375" cy="1883358"/>
          </a:xfrm>
          <a:prstGeom prst="line">
            <a:avLst/>
          </a:prstGeom>
          <a:ln w="1397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3" name="&lt;form method=&quot;post&quot; action=&quot;/&quot;…"/>
          <p:cNvSpPr/>
          <p:nvPr/>
        </p:nvSpPr>
        <p:spPr>
          <a:xfrm>
            <a:off x="12928600" y="6483350"/>
            <a:ext cx="7845736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&lt;form method="post" action="/" 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enctype="multipart/form-data"&gt;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Zap Data: &lt;input type="text" name="zap"&gt;&lt;br&gt;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Zot Data: &lt;input type="text" name="zot"&gt;&lt;br&gt;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File Data: &lt;input type="file" name="filedat"&gt;&lt;br&gt;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&lt;input type="submit"&gt;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&lt;/form&gt;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Request Data:</a:t>
            </a:r>
          </a:p>
          <a:p>
            <a:pPr defTabSz="800100">
              <a:defRPr sz="30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30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84" name="def dumper(self):…"/>
          <p:cNvSpPr/>
          <p:nvPr/>
        </p:nvSpPr>
        <p:spPr>
          <a:xfrm>
            <a:off x="850900" y="5143500"/>
            <a:ext cx="95885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dumper(self):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prestr = ‘ ‘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for key in self.request.params.keys():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value = self.request.get(key)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prestr = prestr + key+':'+value+'\n'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prestr = prestr + key+':'+str(len(value))+’\n’;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temp = os.path.join(os.path.dirname(__file__), 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'templates/index.htm’)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outstr = template.render(temp, {'dat': prestr})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self.response.out.write(outstr)</a:t>
            </a:r>
          </a:p>
        </p:txBody>
      </p:sp>
      <p:sp>
        <p:nvSpPr>
          <p:cNvPr id="285" name="Line"/>
          <p:cNvSpPr/>
          <p:nvPr/>
        </p:nvSpPr>
        <p:spPr>
          <a:xfrm flipH="1">
            <a:off x="9791879" y="10873168"/>
            <a:ext cx="3030113" cy="250423"/>
          </a:xfrm>
          <a:prstGeom prst="line">
            <a:avLst/>
          </a:prstGeom>
          <a:ln w="1397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86" name="View"/>
          <p:cNvSpPr/>
          <p:nvPr/>
        </p:nvSpPr>
        <p:spPr>
          <a:xfrm>
            <a:off x="16030872" y="11925300"/>
            <a:ext cx="154121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View</a:t>
            </a:r>
          </a:p>
        </p:txBody>
      </p:sp>
      <p:sp>
        <p:nvSpPr>
          <p:cNvPr id="287" name="Controller"/>
          <p:cNvSpPr/>
          <p:nvPr/>
        </p:nvSpPr>
        <p:spPr>
          <a:xfrm>
            <a:off x="3495501" y="12153900"/>
            <a:ext cx="31931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Controller</a:t>
            </a:r>
          </a:p>
        </p:txBody>
      </p:sp>
      <p:sp>
        <p:nvSpPr>
          <p:cNvPr id="288" name="Controller…"/>
          <p:cNvSpPr/>
          <p:nvPr/>
        </p:nvSpPr>
        <p:spPr>
          <a:xfrm>
            <a:off x="8972004" y="1689100"/>
            <a:ext cx="3390752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Controller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and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View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pplication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r>
              <a:t>Application Structure</a:t>
            </a:r>
          </a:p>
        </p:txBody>
      </p:sp>
      <p:sp>
        <p:nvSpPr>
          <p:cNvPr id="291" name="We keep the app.yaml and index.py files in the main application folder and the templates are stored in a folder called “templates”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0490200" cy="7810500"/>
          </a:xfrm>
          <a:prstGeom prst="rect">
            <a:avLst/>
          </a:prstGeom>
        </p:spPr>
        <p:txBody>
          <a:bodyPr/>
          <a:lstStyle/>
          <a:p>
            <a:r>
              <a:t>We keep the </a:t>
            </a:r>
            <a:r>
              <a:rPr>
                <a:solidFill>
                  <a:srgbClr val="FFFB00"/>
                </a:solidFill>
              </a:rPr>
              <a:t>app.yaml</a:t>
            </a:r>
            <a:r>
              <a:t> and </a:t>
            </a:r>
            <a:r>
              <a:rPr>
                <a:solidFill>
                  <a:srgbClr val="FFFB00"/>
                </a:solidFill>
              </a:rPr>
              <a:t>index.py</a:t>
            </a:r>
            <a:r>
              <a:t> files in the main application folder and the templates are stored in a folder called </a:t>
            </a:r>
            <a:r>
              <a:rPr>
                <a:solidFill>
                  <a:srgbClr val="76D6FF"/>
                </a:solidFill>
              </a:rPr>
              <a:t>“templates”</a:t>
            </a:r>
          </a:p>
          <a:p>
            <a:r>
              <a:t>This is not a *rule* - just a pattern that it makes it easier to look at someone else’s code</a:t>
            </a:r>
          </a:p>
        </p:txBody>
      </p:sp>
      <p:pic>
        <p:nvPicPr>
          <p:cNvPr id="292" name="Snapshot 2008-11-07 19-45-30.jpg" descr="Snapshot 2008-11-07 19-45-3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2200" y="5448300"/>
            <a:ext cx="6654800" cy="3518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napshot 2008-09-02 08-36-52.jpg" descr="Snapshot 2008-09-02 08-36-5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1600" y="2811064"/>
            <a:ext cx="5651501" cy="3759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1194983899606690431network_could_nicolas_cl_.svg.med.png" descr="1194983899606690431network_could_nicolas_cl_.svg.m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7281" y="2888091"/>
            <a:ext cx="4725592" cy="3575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12.jpg" descr="g12.jpg"/>
          <p:cNvPicPr>
            <a:picLocks noChangeAspect="1"/>
          </p:cNvPicPr>
          <p:nvPr/>
        </p:nvPicPr>
        <p:blipFill>
          <a:blip r:embed="rId4">
            <a:extLst/>
          </a:blip>
          <a:srcRect l="8905" t="4970" r="4839" b="6930"/>
          <a:stretch>
            <a:fillRect/>
          </a:stretch>
        </p:blipFill>
        <p:spPr>
          <a:xfrm>
            <a:off x="1606550" y="2295767"/>
            <a:ext cx="5720160" cy="4755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9" y="0"/>
                </a:moveTo>
                <a:lnTo>
                  <a:pt x="15863" y="2"/>
                </a:lnTo>
                <a:lnTo>
                  <a:pt x="15587" y="5"/>
                </a:lnTo>
                <a:lnTo>
                  <a:pt x="15243" y="13"/>
                </a:lnTo>
                <a:lnTo>
                  <a:pt x="14822" y="25"/>
                </a:lnTo>
                <a:lnTo>
                  <a:pt x="14317" y="40"/>
                </a:lnTo>
                <a:lnTo>
                  <a:pt x="13720" y="59"/>
                </a:lnTo>
                <a:lnTo>
                  <a:pt x="13022" y="85"/>
                </a:lnTo>
                <a:lnTo>
                  <a:pt x="12215" y="112"/>
                </a:lnTo>
                <a:lnTo>
                  <a:pt x="11292" y="146"/>
                </a:lnTo>
                <a:lnTo>
                  <a:pt x="10245" y="184"/>
                </a:lnTo>
                <a:lnTo>
                  <a:pt x="9064" y="227"/>
                </a:lnTo>
                <a:lnTo>
                  <a:pt x="8713" y="240"/>
                </a:lnTo>
                <a:lnTo>
                  <a:pt x="8291" y="254"/>
                </a:lnTo>
                <a:lnTo>
                  <a:pt x="7814" y="269"/>
                </a:lnTo>
                <a:lnTo>
                  <a:pt x="7651" y="274"/>
                </a:lnTo>
                <a:lnTo>
                  <a:pt x="7624" y="276"/>
                </a:lnTo>
                <a:lnTo>
                  <a:pt x="7382" y="285"/>
                </a:lnTo>
                <a:lnTo>
                  <a:pt x="7095" y="294"/>
                </a:lnTo>
                <a:lnTo>
                  <a:pt x="6769" y="303"/>
                </a:lnTo>
                <a:lnTo>
                  <a:pt x="6611" y="306"/>
                </a:lnTo>
                <a:lnTo>
                  <a:pt x="6209" y="319"/>
                </a:lnTo>
                <a:lnTo>
                  <a:pt x="5671" y="333"/>
                </a:lnTo>
                <a:lnTo>
                  <a:pt x="5157" y="348"/>
                </a:lnTo>
                <a:lnTo>
                  <a:pt x="4120" y="379"/>
                </a:lnTo>
                <a:lnTo>
                  <a:pt x="3281" y="407"/>
                </a:lnTo>
                <a:lnTo>
                  <a:pt x="2617" y="436"/>
                </a:lnTo>
                <a:lnTo>
                  <a:pt x="2103" y="467"/>
                </a:lnTo>
                <a:lnTo>
                  <a:pt x="1716" y="503"/>
                </a:lnTo>
                <a:lnTo>
                  <a:pt x="1431" y="544"/>
                </a:lnTo>
                <a:lnTo>
                  <a:pt x="1224" y="593"/>
                </a:lnTo>
                <a:lnTo>
                  <a:pt x="1072" y="651"/>
                </a:lnTo>
                <a:lnTo>
                  <a:pt x="785" y="818"/>
                </a:lnTo>
                <a:lnTo>
                  <a:pt x="553" y="1031"/>
                </a:lnTo>
                <a:lnTo>
                  <a:pt x="358" y="1305"/>
                </a:lnTo>
                <a:lnTo>
                  <a:pt x="189" y="1657"/>
                </a:lnTo>
                <a:lnTo>
                  <a:pt x="46" y="2003"/>
                </a:lnTo>
                <a:lnTo>
                  <a:pt x="16" y="2161"/>
                </a:lnTo>
                <a:lnTo>
                  <a:pt x="0" y="2320"/>
                </a:lnTo>
                <a:lnTo>
                  <a:pt x="12" y="4261"/>
                </a:lnTo>
                <a:lnTo>
                  <a:pt x="15" y="4719"/>
                </a:lnTo>
                <a:lnTo>
                  <a:pt x="19" y="5202"/>
                </a:lnTo>
                <a:lnTo>
                  <a:pt x="27" y="5692"/>
                </a:lnTo>
                <a:lnTo>
                  <a:pt x="34" y="6179"/>
                </a:lnTo>
                <a:lnTo>
                  <a:pt x="43" y="6648"/>
                </a:lnTo>
                <a:lnTo>
                  <a:pt x="54" y="7080"/>
                </a:lnTo>
                <a:lnTo>
                  <a:pt x="63" y="7466"/>
                </a:lnTo>
                <a:lnTo>
                  <a:pt x="73" y="7787"/>
                </a:lnTo>
                <a:lnTo>
                  <a:pt x="93" y="8380"/>
                </a:lnTo>
                <a:lnTo>
                  <a:pt x="109" y="8971"/>
                </a:lnTo>
                <a:lnTo>
                  <a:pt x="120" y="9490"/>
                </a:lnTo>
                <a:lnTo>
                  <a:pt x="124" y="9869"/>
                </a:lnTo>
                <a:lnTo>
                  <a:pt x="138" y="10365"/>
                </a:lnTo>
                <a:lnTo>
                  <a:pt x="183" y="10774"/>
                </a:lnTo>
                <a:lnTo>
                  <a:pt x="261" y="11115"/>
                </a:lnTo>
                <a:lnTo>
                  <a:pt x="373" y="11401"/>
                </a:lnTo>
                <a:lnTo>
                  <a:pt x="400" y="11468"/>
                </a:lnTo>
                <a:lnTo>
                  <a:pt x="421" y="11554"/>
                </a:lnTo>
                <a:lnTo>
                  <a:pt x="436" y="11677"/>
                </a:lnTo>
                <a:lnTo>
                  <a:pt x="448" y="11854"/>
                </a:lnTo>
                <a:lnTo>
                  <a:pt x="457" y="12101"/>
                </a:lnTo>
                <a:lnTo>
                  <a:pt x="462" y="12432"/>
                </a:lnTo>
                <a:lnTo>
                  <a:pt x="466" y="12867"/>
                </a:lnTo>
                <a:lnTo>
                  <a:pt x="469" y="13420"/>
                </a:lnTo>
                <a:lnTo>
                  <a:pt x="475" y="14768"/>
                </a:lnTo>
                <a:lnTo>
                  <a:pt x="484" y="15967"/>
                </a:lnTo>
                <a:lnTo>
                  <a:pt x="498" y="17014"/>
                </a:lnTo>
                <a:lnTo>
                  <a:pt x="513" y="17907"/>
                </a:lnTo>
                <a:lnTo>
                  <a:pt x="532" y="18638"/>
                </a:lnTo>
                <a:lnTo>
                  <a:pt x="554" y="19206"/>
                </a:lnTo>
                <a:lnTo>
                  <a:pt x="578" y="19606"/>
                </a:lnTo>
                <a:lnTo>
                  <a:pt x="605" y="19835"/>
                </a:lnTo>
                <a:lnTo>
                  <a:pt x="727" y="20234"/>
                </a:lnTo>
                <a:lnTo>
                  <a:pt x="913" y="20598"/>
                </a:lnTo>
                <a:lnTo>
                  <a:pt x="1151" y="20902"/>
                </a:lnTo>
                <a:lnTo>
                  <a:pt x="1427" y="21128"/>
                </a:lnTo>
                <a:lnTo>
                  <a:pt x="1502" y="21173"/>
                </a:lnTo>
                <a:lnTo>
                  <a:pt x="1578" y="21212"/>
                </a:lnTo>
                <a:lnTo>
                  <a:pt x="1665" y="21247"/>
                </a:lnTo>
                <a:lnTo>
                  <a:pt x="1776" y="21276"/>
                </a:lnTo>
                <a:lnTo>
                  <a:pt x="1920" y="21301"/>
                </a:lnTo>
                <a:lnTo>
                  <a:pt x="2107" y="21321"/>
                </a:lnTo>
                <a:lnTo>
                  <a:pt x="2348" y="21339"/>
                </a:lnTo>
                <a:lnTo>
                  <a:pt x="2654" y="21353"/>
                </a:lnTo>
                <a:lnTo>
                  <a:pt x="3036" y="21366"/>
                </a:lnTo>
                <a:lnTo>
                  <a:pt x="3505" y="21375"/>
                </a:lnTo>
                <a:lnTo>
                  <a:pt x="4070" y="21384"/>
                </a:lnTo>
                <a:lnTo>
                  <a:pt x="4743" y="21389"/>
                </a:lnTo>
                <a:lnTo>
                  <a:pt x="5536" y="21395"/>
                </a:lnTo>
                <a:lnTo>
                  <a:pt x="6456" y="21398"/>
                </a:lnTo>
                <a:lnTo>
                  <a:pt x="7516" y="21404"/>
                </a:lnTo>
                <a:lnTo>
                  <a:pt x="8727" y="21407"/>
                </a:lnTo>
                <a:lnTo>
                  <a:pt x="9404" y="21411"/>
                </a:lnTo>
                <a:lnTo>
                  <a:pt x="10071" y="21413"/>
                </a:lnTo>
                <a:lnTo>
                  <a:pt x="10727" y="21414"/>
                </a:lnTo>
                <a:lnTo>
                  <a:pt x="11366" y="21416"/>
                </a:lnTo>
                <a:lnTo>
                  <a:pt x="11985" y="21418"/>
                </a:lnTo>
                <a:lnTo>
                  <a:pt x="12578" y="21420"/>
                </a:lnTo>
                <a:lnTo>
                  <a:pt x="13143" y="21422"/>
                </a:lnTo>
                <a:lnTo>
                  <a:pt x="13677" y="21423"/>
                </a:lnTo>
                <a:lnTo>
                  <a:pt x="14174" y="21423"/>
                </a:lnTo>
                <a:lnTo>
                  <a:pt x="14631" y="21425"/>
                </a:lnTo>
                <a:lnTo>
                  <a:pt x="15045" y="21425"/>
                </a:lnTo>
                <a:lnTo>
                  <a:pt x="15409" y="21427"/>
                </a:lnTo>
                <a:lnTo>
                  <a:pt x="15724" y="21427"/>
                </a:lnTo>
                <a:lnTo>
                  <a:pt x="15982" y="21427"/>
                </a:lnTo>
                <a:lnTo>
                  <a:pt x="16179" y="21427"/>
                </a:lnTo>
                <a:lnTo>
                  <a:pt x="16314" y="21425"/>
                </a:lnTo>
                <a:lnTo>
                  <a:pt x="16738" y="21427"/>
                </a:lnTo>
                <a:lnTo>
                  <a:pt x="17062" y="21438"/>
                </a:lnTo>
                <a:lnTo>
                  <a:pt x="17276" y="21458"/>
                </a:lnTo>
                <a:lnTo>
                  <a:pt x="17369" y="21483"/>
                </a:lnTo>
                <a:lnTo>
                  <a:pt x="17428" y="21510"/>
                </a:lnTo>
                <a:lnTo>
                  <a:pt x="17539" y="21535"/>
                </a:lnTo>
                <a:lnTo>
                  <a:pt x="17687" y="21555"/>
                </a:lnTo>
                <a:lnTo>
                  <a:pt x="17856" y="21568"/>
                </a:lnTo>
                <a:lnTo>
                  <a:pt x="18415" y="21591"/>
                </a:lnTo>
                <a:lnTo>
                  <a:pt x="18898" y="21600"/>
                </a:lnTo>
                <a:lnTo>
                  <a:pt x="19307" y="21596"/>
                </a:lnTo>
                <a:lnTo>
                  <a:pt x="19655" y="21577"/>
                </a:lnTo>
                <a:lnTo>
                  <a:pt x="19944" y="21544"/>
                </a:lnTo>
                <a:lnTo>
                  <a:pt x="20185" y="21495"/>
                </a:lnTo>
                <a:lnTo>
                  <a:pt x="20383" y="21431"/>
                </a:lnTo>
                <a:lnTo>
                  <a:pt x="20545" y="21349"/>
                </a:lnTo>
                <a:lnTo>
                  <a:pt x="20791" y="21155"/>
                </a:lnTo>
                <a:lnTo>
                  <a:pt x="21029" y="20881"/>
                </a:lnTo>
                <a:lnTo>
                  <a:pt x="21245" y="20551"/>
                </a:lnTo>
                <a:lnTo>
                  <a:pt x="21420" y="20187"/>
                </a:lnTo>
                <a:lnTo>
                  <a:pt x="21530" y="19913"/>
                </a:lnTo>
                <a:lnTo>
                  <a:pt x="21551" y="19850"/>
                </a:lnTo>
                <a:lnTo>
                  <a:pt x="21576" y="19749"/>
                </a:lnTo>
                <a:lnTo>
                  <a:pt x="21585" y="19691"/>
                </a:lnTo>
                <a:lnTo>
                  <a:pt x="21591" y="16144"/>
                </a:lnTo>
                <a:lnTo>
                  <a:pt x="21579" y="16095"/>
                </a:lnTo>
                <a:lnTo>
                  <a:pt x="21569" y="15926"/>
                </a:lnTo>
                <a:lnTo>
                  <a:pt x="21567" y="15666"/>
                </a:lnTo>
                <a:lnTo>
                  <a:pt x="21570" y="15457"/>
                </a:lnTo>
                <a:lnTo>
                  <a:pt x="21576" y="15278"/>
                </a:lnTo>
                <a:lnTo>
                  <a:pt x="21584" y="15150"/>
                </a:lnTo>
                <a:lnTo>
                  <a:pt x="21593" y="15093"/>
                </a:lnTo>
                <a:lnTo>
                  <a:pt x="21600" y="11183"/>
                </a:lnTo>
                <a:lnTo>
                  <a:pt x="21402" y="10720"/>
                </a:lnTo>
                <a:lnTo>
                  <a:pt x="21213" y="10336"/>
                </a:lnTo>
                <a:lnTo>
                  <a:pt x="21004" y="10020"/>
                </a:lnTo>
                <a:lnTo>
                  <a:pt x="20770" y="9770"/>
                </a:lnTo>
                <a:lnTo>
                  <a:pt x="20509" y="9577"/>
                </a:lnTo>
                <a:lnTo>
                  <a:pt x="20247" y="9424"/>
                </a:lnTo>
                <a:lnTo>
                  <a:pt x="20206" y="9415"/>
                </a:lnTo>
                <a:lnTo>
                  <a:pt x="18616" y="9379"/>
                </a:lnTo>
                <a:lnTo>
                  <a:pt x="18289" y="9370"/>
                </a:lnTo>
                <a:lnTo>
                  <a:pt x="17984" y="9361"/>
                </a:lnTo>
                <a:lnTo>
                  <a:pt x="17705" y="9348"/>
                </a:lnTo>
                <a:lnTo>
                  <a:pt x="17459" y="9337"/>
                </a:lnTo>
                <a:lnTo>
                  <a:pt x="17255" y="9325"/>
                </a:lnTo>
                <a:lnTo>
                  <a:pt x="17098" y="9312"/>
                </a:lnTo>
                <a:lnTo>
                  <a:pt x="16996" y="9299"/>
                </a:lnTo>
                <a:lnTo>
                  <a:pt x="16983" y="9296"/>
                </a:lnTo>
                <a:lnTo>
                  <a:pt x="16927" y="9294"/>
                </a:lnTo>
                <a:lnTo>
                  <a:pt x="16923" y="8705"/>
                </a:lnTo>
                <a:lnTo>
                  <a:pt x="16914" y="8404"/>
                </a:lnTo>
                <a:lnTo>
                  <a:pt x="16902" y="7969"/>
                </a:lnTo>
                <a:lnTo>
                  <a:pt x="16890" y="7473"/>
                </a:lnTo>
                <a:lnTo>
                  <a:pt x="16878" y="6927"/>
                </a:lnTo>
                <a:lnTo>
                  <a:pt x="16867" y="6341"/>
                </a:lnTo>
                <a:lnTo>
                  <a:pt x="16855" y="5732"/>
                </a:lnTo>
                <a:lnTo>
                  <a:pt x="16845" y="5107"/>
                </a:lnTo>
                <a:lnTo>
                  <a:pt x="16836" y="4479"/>
                </a:lnTo>
                <a:lnTo>
                  <a:pt x="16827" y="3861"/>
                </a:lnTo>
                <a:lnTo>
                  <a:pt x="16821" y="3263"/>
                </a:lnTo>
                <a:lnTo>
                  <a:pt x="16815" y="2700"/>
                </a:lnTo>
                <a:lnTo>
                  <a:pt x="16812" y="2181"/>
                </a:lnTo>
                <a:lnTo>
                  <a:pt x="16810" y="1720"/>
                </a:lnTo>
                <a:lnTo>
                  <a:pt x="16807" y="1267"/>
                </a:lnTo>
                <a:lnTo>
                  <a:pt x="16800" y="908"/>
                </a:lnTo>
                <a:lnTo>
                  <a:pt x="16785" y="631"/>
                </a:lnTo>
                <a:lnTo>
                  <a:pt x="16761" y="422"/>
                </a:lnTo>
                <a:lnTo>
                  <a:pt x="16726" y="269"/>
                </a:lnTo>
                <a:lnTo>
                  <a:pt x="16678" y="162"/>
                </a:lnTo>
                <a:lnTo>
                  <a:pt x="16616" y="90"/>
                </a:lnTo>
                <a:lnTo>
                  <a:pt x="16500" y="25"/>
                </a:lnTo>
                <a:lnTo>
                  <a:pt x="16445" y="16"/>
                </a:lnTo>
                <a:lnTo>
                  <a:pt x="16362" y="7"/>
                </a:lnTo>
                <a:lnTo>
                  <a:pt x="16242" y="2"/>
                </a:lnTo>
                <a:lnTo>
                  <a:pt x="1607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8" name="Internet"/>
          <p:cNvSpPr/>
          <p:nvPr/>
        </p:nvSpPr>
        <p:spPr>
          <a:xfrm>
            <a:off x="8937274" y="3613679"/>
            <a:ext cx="3104407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72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Internet</a:t>
            </a:r>
          </a:p>
        </p:txBody>
      </p:sp>
      <p:sp>
        <p:nvSpPr>
          <p:cNvPr id="179" name="Line"/>
          <p:cNvSpPr/>
          <p:nvPr/>
        </p:nvSpPr>
        <p:spPr>
          <a:xfrm flipH="1">
            <a:off x="7215767" y="3180077"/>
            <a:ext cx="6833288" cy="1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Line"/>
          <p:cNvSpPr/>
          <p:nvPr/>
        </p:nvSpPr>
        <p:spPr>
          <a:xfrm>
            <a:off x="7270277" y="5184331"/>
            <a:ext cx="6717958" cy="64072"/>
          </a:xfrm>
          <a:prstGeom prst="line">
            <a:avLst/>
          </a:prstGeom>
          <a:ln w="889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HTML"/>
          <p:cNvSpPr/>
          <p:nvPr/>
        </p:nvSpPr>
        <p:spPr>
          <a:xfrm>
            <a:off x="1170902" y="8020050"/>
            <a:ext cx="1701702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HTML</a:t>
            </a:r>
          </a:p>
        </p:txBody>
      </p:sp>
      <p:sp>
        <p:nvSpPr>
          <p:cNvPr id="182" name="CSS"/>
          <p:cNvSpPr/>
          <p:nvPr/>
        </p:nvSpPr>
        <p:spPr>
          <a:xfrm>
            <a:off x="4403300" y="9099550"/>
            <a:ext cx="1104306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CSS</a:t>
            </a:r>
          </a:p>
        </p:txBody>
      </p:sp>
      <p:sp>
        <p:nvSpPr>
          <p:cNvPr id="183" name="JavaScript"/>
          <p:cNvSpPr/>
          <p:nvPr/>
        </p:nvSpPr>
        <p:spPr>
          <a:xfrm>
            <a:off x="3741313" y="7842250"/>
            <a:ext cx="2461618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JavaScript</a:t>
            </a:r>
          </a:p>
        </p:txBody>
      </p:sp>
      <p:sp>
        <p:nvSpPr>
          <p:cNvPr id="184" name="AJAX"/>
          <p:cNvSpPr/>
          <p:nvPr/>
        </p:nvSpPr>
        <p:spPr>
          <a:xfrm>
            <a:off x="1982760" y="8947150"/>
            <a:ext cx="151149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AJAX</a:t>
            </a:r>
          </a:p>
        </p:txBody>
      </p:sp>
      <p:sp>
        <p:nvSpPr>
          <p:cNvPr id="185" name="HTTP"/>
          <p:cNvSpPr/>
          <p:nvPr/>
        </p:nvSpPr>
        <p:spPr>
          <a:xfrm>
            <a:off x="8053013" y="7042150"/>
            <a:ext cx="16058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</a:t>
            </a:r>
          </a:p>
        </p:txBody>
      </p:sp>
      <p:sp>
        <p:nvSpPr>
          <p:cNvPr id="186" name="Request"/>
          <p:cNvSpPr/>
          <p:nvPr/>
        </p:nvSpPr>
        <p:spPr>
          <a:xfrm>
            <a:off x="10682805" y="6851650"/>
            <a:ext cx="2113658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Request</a:t>
            </a:r>
          </a:p>
        </p:txBody>
      </p:sp>
      <p:sp>
        <p:nvSpPr>
          <p:cNvPr id="187" name="Response"/>
          <p:cNvSpPr/>
          <p:nvPr/>
        </p:nvSpPr>
        <p:spPr>
          <a:xfrm>
            <a:off x="8215234" y="8020050"/>
            <a:ext cx="2481562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Response</a:t>
            </a:r>
          </a:p>
        </p:txBody>
      </p:sp>
      <p:sp>
        <p:nvSpPr>
          <p:cNvPr id="188" name="GET"/>
          <p:cNvSpPr/>
          <p:nvPr/>
        </p:nvSpPr>
        <p:spPr>
          <a:xfrm>
            <a:off x="11503741" y="7842250"/>
            <a:ext cx="1238548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GET</a:t>
            </a:r>
          </a:p>
        </p:txBody>
      </p:sp>
      <p:sp>
        <p:nvSpPr>
          <p:cNvPr id="189" name="POST"/>
          <p:cNvSpPr/>
          <p:nvPr/>
        </p:nvSpPr>
        <p:spPr>
          <a:xfrm>
            <a:off x="9835675" y="9099550"/>
            <a:ext cx="1574305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POST</a:t>
            </a:r>
          </a:p>
        </p:txBody>
      </p:sp>
      <p:sp>
        <p:nvSpPr>
          <p:cNvPr id="190" name="Python"/>
          <p:cNvSpPr/>
          <p:nvPr/>
        </p:nvSpPr>
        <p:spPr>
          <a:xfrm>
            <a:off x="14836300" y="7562850"/>
            <a:ext cx="184100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Python</a:t>
            </a:r>
          </a:p>
        </p:txBody>
      </p:sp>
      <p:sp>
        <p:nvSpPr>
          <p:cNvPr id="191" name="Templates"/>
          <p:cNvSpPr/>
          <p:nvPr/>
        </p:nvSpPr>
        <p:spPr>
          <a:xfrm>
            <a:off x="14459929" y="8947150"/>
            <a:ext cx="25812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Templates</a:t>
            </a:r>
          </a:p>
        </p:txBody>
      </p:sp>
      <p:sp>
        <p:nvSpPr>
          <p:cNvPr id="192" name="Data Store"/>
          <p:cNvSpPr/>
          <p:nvPr/>
        </p:nvSpPr>
        <p:spPr>
          <a:xfrm>
            <a:off x="17371883" y="7842250"/>
            <a:ext cx="2803923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Data Store</a:t>
            </a:r>
          </a:p>
        </p:txBody>
      </p:sp>
      <p:sp>
        <p:nvSpPr>
          <p:cNvPr id="193" name="memcache"/>
          <p:cNvSpPr/>
          <p:nvPr/>
        </p:nvSpPr>
        <p:spPr>
          <a:xfrm>
            <a:off x="18005299" y="8743950"/>
            <a:ext cx="27372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memcache</a:t>
            </a:r>
          </a:p>
        </p:txBody>
      </p:sp>
      <p:sp>
        <p:nvSpPr>
          <p:cNvPr id="194" name="Rectangle"/>
          <p:cNvSpPr/>
          <p:nvPr/>
        </p:nvSpPr>
        <p:spPr>
          <a:xfrm>
            <a:off x="4838700" y="2743200"/>
            <a:ext cx="1206500" cy="876300"/>
          </a:xfrm>
          <a:prstGeom prst="rect">
            <a:avLst/>
          </a:prstGeom>
          <a:solidFill>
            <a:srgbClr val="FF26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64691 0.000694" pathEditMode="relative">
                                      <p:cBhvr>
                                        <p:cTn id="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691 0.000694 L 0.464844 0.150694" pathEditMode="relative">
                                      <p:cBhvr>
                                        <p:cTn id="1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844 0.150694 L 0.012223 0.152083" pathEditMode="relative">
                                      <p:cBhvr>
                                        <p:cTn id="1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 advAuto="0"/>
      <p:bldP spid="194" grpId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mplate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 Summary</a:t>
            </a:r>
          </a:p>
        </p:txBody>
      </p:sp>
      <p:sp>
        <p:nvSpPr>
          <p:cNvPr id="295" name="We separate the logic of our program (Controller) from the HTML bits of the program (View) to keep things cleaner and more organization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5702300"/>
          </a:xfrm>
          <a:prstGeom prst="rect">
            <a:avLst/>
          </a:prstGeom>
        </p:spPr>
        <p:txBody>
          <a:bodyPr/>
          <a:lstStyle/>
          <a:p>
            <a:r>
              <a:t>We separate the logic of our program (Controller) from the HTML bits of the program (View) to keep things cleaner and more organization</a:t>
            </a:r>
          </a:p>
          <a:p>
            <a:r>
              <a:t>We use the Google templating engine to read the templates and substitute </a:t>
            </a:r>
            <a:r>
              <a:rPr>
                <a:solidFill>
                  <a:srgbClr val="FFFB00"/>
                </a:solidFill>
              </a:rPr>
              <a:t>bits of computed data</a:t>
            </a:r>
            <a:r>
              <a:t> into the resulting HTML</a:t>
            </a:r>
          </a:p>
        </p:txBody>
      </p:sp>
      <p:sp>
        <p:nvSpPr>
          <p:cNvPr id="296" name="&lt;h1&gt;Hi!&lt;/h1&gt;…"/>
          <p:cNvSpPr/>
          <p:nvPr/>
        </p:nvSpPr>
        <p:spPr>
          <a:xfrm>
            <a:off x="1244600" y="98425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{{ dat }}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97" name="{ ‘dat’ : ‘Fun Stuff’ }"/>
          <p:cNvSpPr/>
          <p:nvPr/>
        </p:nvSpPr>
        <p:spPr>
          <a:xfrm>
            <a:off x="7315200" y="10902950"/>
            <a:ext cx="61087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{ ‘dat’ : ‘Fun Stuff’ }</a:t>
            </a:r>
          </a:p>
        </p:txBody>
      </p:sp>
      <p:sp>
        <p:nvSpPr>
          <p:cNvPr id="298" name="&lt;h1&gt;Hi!&lt;/h1&gt;…"/>
          <p:cNvSpPr/>
          <p:nvPr/>
        </p:nvSpPr>
        <p:spPr>
          <a:xfrm>
            <a:off x="14998700" y="9715500"/>
            <a:ext cx="50927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&lt;h1&gt;Hi!&lt;/h1&gt;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&lt;pre&gt;</a:t>
            </a:r>
          </a:p>
          <a:p>
            <a: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Fun Stuff</a:t>
            </a:r>
          </a:p>
          <a:p>
            <a:pPr defTabSz="800100">
              <a:defRPr sz="55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&lt;/pre&gt;</a:t>
            </a:r>
          </a:p>
        </p:txBody>
      </p:sp>
      <p:sp>
        <p:nvSpPr>
          <p:cNvPr id="299" name="+"/>
          <p:cNvSpPr/>
          <p:nvPr/>
        </p:nvSpPr>
        <p:spPr>
          <a:xfrm>
            <a:off x="5767065" y="10909300"/>
            <a:ext cx="52963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+</a:t>
            </a:r>
          </a:p>
        </p:txBody>
      </p:sp>
      <p:sp>
        <p:nvSpPr>
          <p:cNvPr id="300" name="="/>
          <p:cNvSpPr/>
          <p:nvPr/>
        </p:nvSpPr>
        <p:spPr>
          <a:xfrm>
            <a:off x="13412465" y="10909300"/>
            <a:ext cx="52963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everal Templat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Several Templates</a:t>
            </a:r>
          </a:p>
        </p:txBody>
      </p:sp>
      <p:sp>
        <p:nvSpPr>
          <p:cNvPr id="303" name="Program: ae-05-templat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Program: ae-05-templates</a:t>
            </a:r>
          </a:p>
        </p:txBody>
      </p:sp>
      <p:sp>
        <p:nvSpPr>
          <p:cNvPr id="304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al Applic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Real Applications</a:t>
            </a:r>
          </a:p>
        </p:txBody>
      </p:sp>
      <p:sp>
        <p:nvSpPr>
          <p:cNvPr id="307" name="Real applications have lots of handlers and lots of templates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475200" cy="7810500"/>
          </a:xfrm>
          <a:prstGeom prst="rect">
            <a:avLst/>
          </a:prstGeom>
        </p:spPr>
        <p:txBody>
          <a:bodyPr/>
          <a:lstStyle/>
          <a:p>
            <a:r>
              <a:t>Real applications have lots of handlers and </a:t>
            </a:r>
            <a:r>
              <a:rPr>
                <a:solidFill>
                  <a:srgbClr val="00F900"/>
                </a:solidFill>
              </a:rPr>
              <a:t>lots of templates</a:t>
            </a:r>
          </a:p>
          <a:p>
            <a:r>
              <a:t>In this section we start to look at techniques for managing and organizing templates</a:t>
            </a:r>
          </a:p>
        </p:txBody>
      </p:sp>
      <p:sp>
        <p:nvSpPr>
          <p:cNvPr id="308" name="http://docs.djangoproject.com/en/dev/ref/templates/builtins/?from=olddocs"/>
          <p:cNvSpPr/>
          <p:nvPr/>
        </p:nvSpPr>
        <p:spPr>
          <a:xfrm>
            <a:off x="-127000" y="11925300"/>
            <a:ext cx="2133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9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http://docs.djangoproject.com/en/dev/ref/templates/builtins/?from=olddocs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ur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Application</a:t>
            </a:r>
          </a:p>
        </p:txBody>
      </p:sp>
      <p:pic>
        <p:nvPicPr>
          <p:cNvPr id="311" name="Snapshot 2008-10-21 19-29-53.jpg" descr="Snapshot 2008-10-21 19-29-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Snapshot 2008-10-21 19-30-53.jpg" descr="Snapshot 2008-10-21 19-30-5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napshot 2008-10-21 19-31-24.jpg" descr="Snapshot 2008-10-21 19-31-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22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Our Application has three pages - no forms, and a bit of CSS to make the navigation pretty and light blue.   It is mostly a static site."/>
          <p:cNvSpPr/>
          <p:nvPr/>
        </p:nvSpPr>
        <p:spPr>
          <a:xfrm>
            <a:off x="850279" y="10198100"/>
            <a:ext cx="192278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Our Application has three pages - no forms, and a bit of CSS to make the navigation pretty and light blue.   It is mostly a static site.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pplication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Application Layout</a:t>
            </a:r>
          </a:p>
        </p:txBody>
      </p:sp>
      <p:sp>
        <p:nvSpPr>
          <p:cNvPr id="317" name="There are three templates in the templates directory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715500" cy="7810500"/>
          </a:xfrm>
          <a:prstGeom prst="rect">
            <a:avLst/>
          </a:prstGeom>
        </p:spPr>
        <p:txBody>
          <a:bodyPr/>
          <a:lstStyle/>
          <a:p>
            <a:r>
              <a:t>There are three templates in the templates directory</a:t>
            </a:r>
          </a:p>
          <a:p>
            <a:r>
              <a:t>The CSS file is in the static directory - this is a special directory</a:t>
            </a:r>
          </a:p>
        </p:txBody>
      </p:sp>
      <p:pic>
        <p:nvPicPr>
          <p:cNvPr id="318" name="Snapshot 2008-10-21 19-35-17.jpg" descr="Snapshot 2008-10-21 19-35-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6900" y="4254500"/>
            <a:ext cx="6955004" cy="687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Looking at app.ya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Looking at app.yaml</a:t>
            </a:r>
          </a:p>
        </p:txBody>
      </p:sp>
      <p:sp>
        <p:nvSpPr>
          <p:cNvPr id="321" name="The app.yaml file has a new handler for static data which does not change like images, CSS, javascript libraries, etc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385300" cy="8585200"/>
          </a:xfrm>
          <a:prstGeom prst="rect">
            <a:avLst/>
          </a:prstGeom>
        </p:spPr>
        <p:txBody>
          <a:bodyPr/>
          <a:lstStyle/>
          <a:p>
            <a:r>
              <a:t>The app.yaml file has a new handler for </a:t>
            </a:r>
            <a:r>
              <a:rPr>
                <a:solidFill>
                  <a:srgbClr val="00F900"/>
                </a:solidFill>
              </a:rPr>
              <a:t>static data which does not change</a:t>
            </a:r>
            <a:r>
              <a:t> like images, CSS, javascript libraries, etc</a:t>
            </a:r>
          </a:p>
          <a:p>
            <a:r>
              <a:t>Google serves these </a:t>
            </a:r>
            <a:r>
              <a:rPr>
                <a:solidFill>
                  <a:srgbClr val="00F900"/>
                </a:solidFill>
              </a:rPr>
              <a:t>“read-only”</a:t>
            </a:r>
            <a:r>
              <a:t> files *very* efficiently</a:t>
            </a:r>
          </a:p>
          <a:p>
            <a:r>
              <a:t>Identifying them as static can save you money</a:t>
            </a:r>
          </a:p>
        </p:txBody>
      </p:sp>
      <p:sp>
        <p:nvSpPr>
          <p:cNvPr id="322" name="application: ae-05-templates…"/>
          <p:cNvSpPr/>
          <p:nvPr/>
        </p:nvSpPr>
        <p:spPr>
          <a:xfrm>
            <a:off x="12407900" y="3365500"/>
            <a:ext cx="8289479" cy="9067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application: ae-05-templates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runtime: python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api_version: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handlers: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- url: /static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static_dir: 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solidFill>
                <a:srgbClr val="00F900"/>
              </a:solidFill>
            </a:endParaRP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- url: /.*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script: index.py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Looking at app.ya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Looking at app.yaml</a:t>
            </a:r>
          </a:p>
        </p:txBody>
      </p:sp>
      <p:sp>
        <p:nvSpPr>
          <p:cNvPr id="325" name="The handlers in the app.yaml file are checked in order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385300" cy="8585200"/>
          </a:xfrm>
          <a:prstGeom prst="rect">
            <a:avLst/>
          </a:prstGeom>
        </p:spPr>
        <p:txBody>
          <a:bodyPr/>
          <a:lstStyle/>
          <a:p>
            <a:r>
              <a:t>The handlers in the app.yaml file are checked in order</a:t>
            </a:r>
          </a:p>
          <a:p>
            <a:r>
              <a:rPr>
                <a:solidFill>
                  <a:srgbClr val="00F900"/>
                </a:solidFill>
              </a:rPr>
              <a:t>First it looks at the url to see if it starts with “/static”</a:t>
            </a:r>
          </a:p>
          <a:p>
            <a:r>
              <a:t>The last URL is a catch-all - send everything to the controller (</a:t>
            </a:r>
            <a:r>
              <a:rPr>
                <a:solidFill>
                  <a:srgbClr val="FFFB00"/>
                </a:solidFill>
              </a:rPr>
              <a:t>index.py</a:t>
            </a:r>
            <a:r>
              <a:t>)</a:t>
            </a:r>
          </a:p>
        </p:txBody>
      </p:sp>
      <p:sp>
        <p:nvSpPr>
          <p:cNvPr id="326" name="application: ae-05-templates…"/>
          <p:cNvSpPr/>
          <p:nvPr/>
        </p:nvSpPr>
        <p:spPr>
          <a:xfrm>
            <a:off x="12407900" y="3365500"/>
            <a:ext cx="8289479" cy="90678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application: ae-05-templates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runtime: python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api_version: 1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handlers: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- url: /static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static_dir: static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>
              <a:solidFill>
                <a:srgbClr val="00F900"/>
              </a:solidFill>
            </a:endParaRP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- url: /.*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script: index.py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&lt;!DOCTYPE html PUBLIC &quot;-//W3C//DTD XHTML 1.0 Strict//EN&quot;…"/>
          <p:cNvSpPr/>
          <p:nvPr/>
        </p:nvSpPr>
        <p:spPr>
          <a:xfrm>
            <a:off x="1054100" y="584200"/>
            <a:ext cx="12080751" cy="121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&lt;!DOCTYPE html PUBLIC "-//W3C//DTD XHTML 1.0 Strict//EN"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"http://www.w3.org/TR/xhtml1/DTD/xhtml1-strict.dtd"&gt;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&lt;html xmlns="http://www.w3.org/1999/xhtml"&gt;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3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class="selected"&gt;App Engine&lt;/a&gt;&lt;/h1&gt;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&lt;h1&gt;Application Engine: About&lt;/h1&gt;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&lt;p&gt;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Welcome to the site dedicated to 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learning the Google Application Engine.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We hope you find www.appenginelearn.com useful.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&lt;/p&gt;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3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29" name="The templates are…"/>
          <p:cNvSpPr/>
          <p:nvPr/>
        </p:nvSpPr>
        <p:spPr>
          <a:xfrm>
            <a:off x="14296008" y="6502400"/>
            <a:ext cx="6108701" cy="497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templates are 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just flat HTML.  The only real App Engine change is that the </a:t>
            </a:r>
            <a:r>
              <a:rPr>
                <a:solidFill>
                  <a:srgbClr val="FF40FF"/>
                </a:solidFill>
              </a:rPr>
              <a:t>CSS file is coming from “/static”</a:t>
            </a:r>
          </a:p>
        </p:txBody>
      </p:sp>
      <p:pic>
        <p:nvPicPr>
          <p:cNvPr id="330" name="Snapshot 2008-10-21 19-30-53.jpg" descr="Snapshot 2008-10-21 19-30-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7300" y="774700"/>
            <a:ext cx="6057900" cy="521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ontroller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Controller Code</a:t>
            </a:r>
          </a:p>
        </p:txBody>
      </p:sp>
      <p:sp>
        <p:nvSpPr>
          <p:cNvPr id="333" name="The controller code is going to be very general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4102100"/>
          </a:xfrm>
          <a:prstGeom prst="rect">
            <a:avLst/>
          </a:prstGeom>
        </p:spPr>
        <p:txBody>
          <a:bodyPr/>
          <a:lstStyle/>
          <a:p>
            <a:r>
              <a:t>The controller code is going to be very general</a:t>
            </a:r>
          </a:p>
          <a:p>
            <a:r>
              <a:t>It will look at the path on the URL and try to find a template of that name - if that fails, render the </a:t>
            </a:r>
            <a:r>
              <a:rPr>
                <a:solidFill>
                  <a:srgbClr val="00F900"/>
                </a:solidFill>
              </a:rPr>
              <a:t>index.htm</a:t>
            </a:r>
            <a:r>
              <a:t> template</a:t>
            </a:r>
          </a:p>
        </p:txBody>
      </p:sp>
      <p:sp>
        <p:nvSpPr>
          <p:cNvPr id="334" name="http://localhost:8080/topics.htm"/>
          <p:cNvSpPr/>
          <p:nvPr/>
        </p:nvSpPr>
        <p:spPr>
          <a:xfrm>
            <a:off x="5918200" y="90424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335" name="For this URL, the path is /topics.htm"/>
          <p:cNvSpPr/>
          <p:nvPr/>
        </p:nvSpPr>
        <p:spPr>
          <a:xfrm>
            <a:off x="4936554" y="11074400"/>
            <a:ext cx="1052185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For this URL, the path is 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336" name="Path"/>
          <p:cNvSpPr/>
          <p:nvPr/>
        </p:nvSpPr>
        <p:spPr>
          <a:xfrm>
            <a:off x="16864384" y="7696200"/>
            <a:ext cx="137279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Path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14975268" y="8288985"/>
            <a:ext cx="1702874" cy="776312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lass MainHandler(webapp.RequestHandler):…"/>
          <p:cNvSpPr/>
          <p:nvPr/>
        </p:nvSpPr>
        <p:spPr>
          <a:xfrm>
            <a:off x="254000" y="1066800"/>
            <a:ext cx="21336000" cy="1033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class MainHandler(webapp.RequestHandler):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get(self):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40FF"/>
                </a:solidFill>
              </a:rPr>
              <a:t>path = self.request.path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try: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'templates' + </a:t>
            </a:r>
            <a:r>
              <a:rPr>
                <a:solidFill>
                  <a:srgbClr val="FF40FF"/>
                </a:solidFill>
              </a:rPr>
              <a:t>path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}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except: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'templates/index.htm')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}</a:t>
            </a:r>
            <a:r>
              <a:t>)</a:t>
            </a:r>
          </a:p>
          <a:p>
            <a:pPr defTabSz="800100">
              <a:defRPr sz="54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</p:txBody>
      </p:sp>
      <p:sp>
        <p:nvSpPr>
          <p:cNvPr id="340" name="http://localhost:8080/topics.htm"/>
          <p:cNvSpPr/>
          <p:nvPr/>
        </p:nvSpPr>
        <p:spPr>
          <a:xfrm>
            <a:off x="10706100" y="21082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8288985" y="3130281"/>
            <a:ext cx="9040255" cy="801354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42" name="If all else fails, render templates/index.htm…"/>
          <p:cNvSpPr/>
          <p:nvPr/>
        </p:nvSpPr>
        <p:spPr>
          <a:xfrm>
            <a:off x="3756713" y="11442700"/>
            <a:ext cx="13821334" cy="14732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4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If all else fails, render </a:t>
            </a:r>
            <a:r>
              <a:rPr>
                <a:solidFill>
                  <a:srgbClr val="FF2600"/>
                </a:solidFill>
              </a:rPr>
              <a:t>templates/index.htm</a:t>
            </a:r>
          </a:p>
          <a:p>
            <a:pPr algn="ctr" defTabSz="800100">
              <a:defRPr sz="4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Note that we are *not* passing any data to the templates.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Templates</a:t>
            </a:r>
          </a:p>
        </p:txBody>
      </p:sp>
      <p:sp>
        <p:nvSpPr>
          <p:cNvPr id="197" name="While we could write all of the HTML into the response using self.response.out.write(), we really prefer not to do this…"/>
          <p:cNvSpPr txBox="1">
            <a:spLocks noGrp="1"/>
          </p:cNvSpPr>
          <p:nvPr>
            <p:ph type="body" idx="1"/>
          </p:nvPr>
        </p:nvSpPr>
        <p:spPr>
          <a:xfrm>
            <a:off x="1981200" y="3784600"/>
            <a:ext cx="17475200" cy="7810500"/>
          </a:xfrm>
          <a:prstGeom prst="rect">
            <a:avLst/>
          </a:prstGeom>
        </p:spPr>
        <p:txBody>
          <a:bodyPr/>
          <a:lstStyle/>
          <a:p>
            <a:r>
              <a:t>While we could write all of the HTML into the response using self.response.out.write(), we really prefer not to do this</a:t>
            </a:r>
          </a:p>
          <a:p>
            <a:r>
              <a:t>Templates allow us to separately edit HTML files and leave little areas in those files where data from Python gets dropped in</a:t>
            </a:r>
          </a:p>
          <a:p>
            <a:r>
              <a:t>Then when we want to display a view, we process the template to produce the HTTP Response</a:t>
            </a:r>
          </a:p>
        </p:txBody>
      </p:sp>
      <p:sp>
        <p:nvSpPr>
          <p:cNvPr id="198" name="http://docs.djangoproject.com/en/dev/ref/templates/builtins/?from=olddocs"/>
          <p:cNvSpPr/>
          <p:nvPr/>
        </p:nvSpPr>
        <p:spPr>
          <a:xfrm>
            <a:off x="-127000" y="11925300"/>
            <a:ext cx="213360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9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http://docs.djangoproject.com/en/dev/ref/templates/builtins/?from=olddocs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napshot 2008-10-21 19-31-24.jpg" descr="Snapshot 2008-10-21 19-31-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0" y="7378700"/>
            <a:ext cx="6057900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http://localhost:8080/topics.htm"/>
          <p:cNvSpPr/>
          <p:nvPr/>
        </p:nvSpPr>
        <p:spPr>
          <a:xfrm>
            <a:off x="1320800" y="11811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pic>
        <p:nvPicPr>
          <p:cNvPr id="346" name="Snapshot 2008-10-21 19-35-17.jpg" descr="Snapshot 2008-10-21 19-35-1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33500" y="1143000"/>
            <a:ext cx="4910927" cy="4851401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path = self.request.path…"/>
          <p:cNvSpPr/>
          <p:nvPr/>
        </p:nvSpPr>
        <p:spPr>
          <a:xfrm>
            <a:off x="838200" y="4584700"/>
            <a:ext cx="12403783" cy="325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</a:t>
            </a:r>
            <a:r>
              <a:rPr>
                <a:solidFill>
                  <a:srgbClr val="FF40FF"/>
                </a:solidFill>
              </a:rPr>
              <a:t>path = self.request.path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temp = os.path.join(... 'templates' + </a:t>
            </a:r>
            <a:r>
              <a:rPr>
                <a:solidFill>
                  <a:srgbClr val="FF40FF"/>
                </a:solidFill>
              </a:rPr>
              <a:t>path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outstr = template.render(temp, </a:t>
            </a:r>
            <a:r>
              <a:rPr>
                <a:solidFill>
                  <a:srgbClr val="00F900"/>
                </a:solidFill>
              </a:rPr>
              <a:t>{ }</a:t>
            </a:r>
            <a:r>
              <a:t>)</a:t>
            </a:r>
          </a:p>
          <a:p>
            <a:pPr defTabSz="800100"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self.response.out.write(outstr)</a:t>
            </a:r>
          </a:p>
        </p:txBody>
      </p:sp>
      <p:sp>
        <p:nvSpPr>
          <p:cNvPr id="348" name="Line"/>
          <p:cNvSpPr/>
          <p:nvPr/>
        </p:nvSpPr>
        <p:spPr>
          <a:xfrm flipV="1">
            <a:off x="7237211" y="2128591"/>
            <a:ext cx="1752959" cy="2604395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 flipH="1">
            <a:off x="13172225" y="5659549"/>
            <a:ext cx="3105241" cy="150255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 flipV="1">
            <a:off x="11644648" y="6010140"/>
            <a:ext cx="5133663" cy="876480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1" name="Line"/>
          <p:cNvSpPr/>
          <p:nvPr/>
        </p:nvSpPr>
        <p:spPr>
          <a:xfrm flipH="1" flipV="1">
            <a:off x="10217239" y="7587801"/>
            <a:ext cx="3030114" cy="1602707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>
            <a:off x="18706563" y="3505915"/>
            <a:ext cx="1767981" cy="6080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16" h="21600" extrusionOk="0">
                <a:moveTo>
                  <a:pt x="0" y="0"/>
                </a:moveTo>
                <a:cubicBezTo>
                  <a:pt x="0" y="0"/>
                  <a:pt x="18693" y="3106"/>
                  <a:pt x="19747" y="5960"/>
                </a:cubicBezTo>
                <a:cubicBezTo>
                  <a:pt x="21600" y="10983"/>
                  <a:pt x="7617" y="20639"/>
                  <a:pt x="7617" y="20639"/>
                </a:cubicBezTo>
                <a:lnTo>
                  <a:pt x="6230" y="21600"/>
                </a:lnTo>
              </a:path>
            </a:pathLst>
          </a:custGeom>
          <a:ln w="1016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53" name="The browser also does a GET request for /static/glike.css"/>
          <p:cNvSpPr/>
          <p:nvPr/>
        </p:nvSpPr>
        <p:spPr>
          <a:xfrm>
            <a:off x="1777379" y="10490200"/>
            <a:ext cx="9118601" cy="17526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browser also does a GET request for</a:t>
            </a:r>
            <a:r>
              <a:rPr>
                <a:solidFill>
                  <a:srgbClr val="00F900"/>
                </a:solidFill>
              </a:rPr>
              <a:t> /static/glike.css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In the Log...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 Log....</a:t>
            </a:r>
          </a:p>
        </p:txBody>
      </p:sp>
      <p:pic>
        <p:nvPicPr>
          <p:cNvPr id="356" name="Snapshot 2008-10-21 19-55-50.gif" descr="Snapshot 2008-10-21 19-55-50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3581400"/>
            <a:ext cx="17627601" cy="10671205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Arrow"/>
          <p:cNvSpPr/>
          <p:nvPr/>
        </p:nvSpPr>
        <p:spPr>
          <a:xfrm flipH="1">
            <a:off x="18453100" y="87884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3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58" name="Arrow"/>
          <p:cNvSpPr/>
          <p:nvPr/>
        </p:nvSpPr>
        <p:spPr>
          <a:xfrm flipH="1">
            <a:off x="18453100" y="105918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3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59" name="Arrow"/>
          <p:cNvSpPr/>
          <p:nvPr/>
        </p:nvSpPr>
        <p:spPr>
          <a:xfrm flipH="1">
            <a:off x="18453100" y="118999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3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tending Base Templat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Extending Base Templates</a:t>
            </a:r>
          </a:p>
        </p:txBody>
      </p:sp>
      <p:sp>
        <p:nvSpPr>
          <p:cNvPr id="362" name="Program: ae-06-templat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Program: ae-06-templates</a:t>
            </a:r>
          </a:p>
        </p:txBody>
      </p:sp>
      <p:sp>
        <p:nvSpPr>
          <p:cNvPr id="363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Base 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Base Templates</a:t>
            </a:r>
          </a:p>
        </p:txBody>
      </p:sp>
      <p:sp>
        <p:nvSpPr>
          <p:cNvPr id="366" name="When building web sites there is a great deal of common material across pag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76D6FF"/>
                </a:solidFill>
              </a:defRPr>
            </a:pPr>
            <a:r>
              <a:t>When building web sites there is a great deal of common material across pages</a:t>
            </a:r>
          </a:p>
          <a:p>
            <a:pPr lvl="3">
              <a:defRPr>
                <a:solidFill>
                  <a:srgbClr val="FFFB00"/>
                </a:solidFill>
              </a:defRPr>
            </a:pPr>
            <a:r>
              <a:t>head</a:t>
            </a:r>
          </a:p>
          <a:p>
            <a:pPr lvl="3">
              <a:defRPr>
                <a:solidFill>
                  <a:srgbClr val="FFFB00"/>
                </a:solidFill>
              </a:defRPr>
            </a:pPr>
            <a:r>
              <a:t>navigation</a:t>
            </a:r>
          </a:p>
          <a:p>
            <a:pPr>
              <a:defRPr>
                <a:solidFill>
                  <a:srgbClr val="76D6FF"/>
                </a:solidFill>
              </a:defRPr>
            </a:pPr>
            <a:r>
              <a:t>Often only a small amount of information changes between pages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Application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Application Layout</a:t>
            </a:r>
          </a:p>
        </p:txBody>
      </p:sp>
      <p:sp>
        <p:nvSpPr>
          <p:cNvPr id="369" name="This is the same as the previous application except we refactor the templates, putting the common material into the file _base.htm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9715500" cy="7810500"/>
          </a:xfrm>
          <a:prstGeom prst="rect">
            <a:avLst/>
          </a:prstGeom>
        </p:spPr>
        <p:txBody>
          <a:bodyPr/>
          <a:lstStyle/>
          <a:p>
            <a:r>
              <a:t>This is the same as the previous application except we refactor the templates, putting the common material into the file </a:t>
            </a:r>
            <a:r>
              <a:rPr>
                <a:solidFill>
                  <a:srgbClr val="FFFB00"/>
                </a:solidFill>
              </a:rPr>
              <a:t>_base.htm</a:t>
            </a:r>
          </a:p>
          <a:p>
            <a:r>
              <a:t>We reuse the </a:t>
            </a:r>
            <a:r>
              <a:rPr>
                <a:solidFill>
                  <a:srgbClr val="FFFB00"/>
                </a:solidFill>
              </a:rPr>
              <a:t>_base.htm</a:t>
            </a:r>
            <a:r>
              <a:t> content in each of the other templates</a:t>
            </a:r>
          </a:p>
        </p:txBody>
      </p:sp>
      <p:pic>
        <p:nvPicPr>
          <p:cNvPr id="370" name="Snapshot 2008-10-21 21-20-02.jpg" descr="Snapshot 2008-10-21 21-20-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0" y="4521200"/>
            <a:ext cx="5564729" cy="579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&lt;head&gt;…"/>
          <p:cNvSpPr/>
          <p:nvPr/>
        </p:nvSpPr>
        <p:spPr>
          <a:xfrm>
            <a:off x="520700" y="869950"/>
            <a:ext cx="10208382" cy="1032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 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73" name="&lt;head&gt;…"/>
          <p:cNvSpPr/>
          <p:nvPr/>
        </p:nvSpPr>
        <p:spPr>
          <a:xfrm>
            <a:off x="10744200" y="806450"/>
            <a:ext cx="10414000" cy="1210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Topics&lt;/h1&gt;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&lt;li&gt;Python Basics&lt;/li&gt;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&lt;li&gt;Python Functions&lt;/li&gt;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&lt;li&gt;Python Python Objects&lt;/li&gt;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&lt;li&gt;Hello World&lt;/li&gt;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&lt;li&gt;The WebApp Framework&lt;/li&gt;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  &lt;li&gt;Using Templates&lt;/li&gt;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74" name="These files are nearly identical.  And we have lots of files like this."/>
          <p:cNvSpPr/>
          <p:nvPr/>
        </p:nvSpPr>
        <p:spPr>
          <a:xfrm>
            <a:off x="2958479" y="10718800"/>
            <a:ext cx="6654801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9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These files are nearly identical.  And we have lots of files like this.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A Base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A Base Template</a:t>
            </a:r>
          </a:p>
        </p:txBody>
      </p:sp>
      <p:sp>
        <p:nvSpPr>
          <p:cNvPr id="377" name="We create a base template that contains the material that is common across the pages and leave a little place in the base template to put in the bits that chang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create a base template that contains the </a:t>
            </a:r>
            <a:r>
              <a:rPr>
                <a:solidFill>
                  <a:srgbClr val="FF40FF"/>
                </a:solidFill>
              </a:rPr>
              <a:t>material that is common</a:t>
            </a:r>
            <a:r>
              <a:t> across the pages and leave a little place in the base template to put in the bits that change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&lt;head&gt;…"/>
          <p:cNvSpPr/>
          <p:nvPr/>
        </p:nvSpPr>
        <p:spPr>
          <a:xfrm>
            <a:off x="241300" y="1022350"/>
            <a:ext cx="10208382" cy="1032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 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80" name="&lt;head&gt;…"/>
          <p:cNvSpPr/>
          <p:nvPr/>
        </p:nvSpPr>
        <p:spPr>
          <a:xfrm>
            <a:off x="241300" y="1047750"/>
            <a:ext cx="10208382" cy="918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</a:t>
            </a:r>
            <a:r>
              <a:rPr>
                <a:solidFill>
                  <a:srgbClr val="FF40FF"/>
                </a:solidFill>
              </a:rPr>
              <a:t>  </a:t>
            </a:r>
            <a:r>
              <a:rPr sz="3500">
                <a:solidFill>
                  <a:srgbClr val="FF40FF"/>
                </a:solidFill>
              </a:rPr>
              <a:t> {% block bodycontent %}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Replace this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endblock %}</a:t>
            </a:r>
            <a:endParaRPr sz="3000">
              <a:solidFill>
                <a:srgbClr val="FFFB00"/>
              </a:solidFill>
            </a:endParaRP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81" name="&lt;h1&gt;Application Engine: About&lt;/h1&gt;…"/>
          <p:cNvSpPr/>
          <p:nvPr/>
        </p:nvSpPr>
        <p:spPr>
          <a:xfrm>
            <a:off x="546100" y="7200900"/>
            <a:ext cx="8702613" cy="276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 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</p:txBody>
      </p:sp>
      <p:sp>
        <p:nvSpPr>
          <p:cNvPr id="382" name="_base.htm"/>
          <p:cNvSpPr/>
          <p:nvPr/>
        </p:nvSpPr>
        <p:spPr>
          <a:xfrm>
            <a:off x="16576749" y="69469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383" name="index.htm"/>
          <p:cNvSpPr/>
          <p:nvPr/>
        </p:nvSpPr>
        <p:spPr>
          <a:xfrm>
            <a:off x="16860217" y="10452100"/>
            <a:ext cx="298132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index.htm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17262 -0.037143" pathEditMode="relative">
                                      <p:cBhvr>
                                        <p:cTn id="9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30357 0.227619" pathEditMode="relative">
                                      <p:cBhvr>
                                        <p:cTn id="1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1" animBg="1" advAuto="0"/>
      <p:bldP spid="381" grpId="4" animBg="1" advAuto="0"/>
      <p:bldP spid="382" grpId="3" animBg="1" advAuto="0"/>
      <p:bldP spid="383" grpId="6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&lt;head&gt;…"/>
          <p:cNvSpPr/>
          <p:nvPr/>
        </p:nvSpPr>
        <p:spPr>
          <a:xfrm>
            <a:off x="812800" y="533400"/>
            <a:ext cx="11890729" cy="1026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&lt;link href="/static/glike.css" rel="stylesheet" type="text/css" /&gt;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id="header"&gt;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&lt;h1&gt;&lt;a href="index.htm" class="selected"&gt;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App Engine&lt;/a&gt;&lt;/h1&gt;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&gt;Topics&lt;/a&gt;&lt;/li&gt;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block bodycontent %}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Replace this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endblock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386" name="{% extends &quot;_base.htm&quot; %}…"/>
          <p:cNvSpPr/>
          <p:nvPr/>
        </p:nvSpPr>
        <p:spPr>
          <a:xfrm>
            <a:off x="10934700" y="7708900"/>
            <a:ext cx="10133999" cy="4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extends "_base.htm"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block bodycontent %}</a:t>
            </a:r>
            <a:endParaRPr>
              <a:solidFill>
                <a:srgbClr val="00F900"/>
              </a:solidFill>
            </a:endParaRP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5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{% endblock %}</a:t>
            </a:r>
          </a:p>
        </p:txBody>
      </p:sp>
      <p:sp>
        <p:nvSpPr>
          <p:cNvPr id="387" name="_base.htm"/>
          <p:cNvSpPr/>
          <p:nvPr/>
        </p:nvSpPr>
        <p:spPr>
          <a:xfrm>
            <a:off x="1006549" y="117983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388" name="index.htm"/>
          <p:cNvSpPr/>
          <p:nvPr/>
        </p:nvSpPr>
        <p:spPr>
          <a:xfrm>
            <a:off x="17304717" y="12039600"/>
            <a:ext cx="298132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index.htm</a:t>
            </a:r>
          </a:p>
        </p:txBody>
      </p:sp>
      <p:sp>
        <p:nvSpPr>
          <p:cNvPr id="389" name="The “extends” indicates that this page is to “start with” _base.htm as its overall text and replace the bodycontent block in _base.htm with the given text."/>
          <p:cNvSpPr/>
          <p:nvPr/>
        </p:nvSpPr>
        <p:spPr>
          <a:xfrm>
            <a:off x="12864479" y="2641600"/>
            <a:ext cx="7594601" cy="40132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45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“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extends</a:t>
            </a:r>
            <a:r>
              <a:t>” indicates that this page is to “start with” </a:t>
            </a:r>
            <a:r>
              <a:rPr>
                <a:solidFill>
                  <a:srgbClr val="FFFB00"/>
                </a:solidFill>
              </a:rPr>
              <a:t>_base.htm</a:t>
            </a:r>
            <a:r>
              <a:t> as its overall text and replace the </a:t>
            </a:r>
            <a:r>
              <a:rPr>
                <a:solidFill>
                  <a:srgbClr val="FF40FF"/>
                </a:solidFill>
              </a:rPr>
              <a:t>bodycontent block</a:t>
            </a:r>
            <a:r>
              <a:t> in </a:t>
            </a:r>
            <a:r>
              <a:rPr>
                <a:solidFill>
                  <a:srgbClr val="FFFB00"/>
                </a:solidFill>
              </a:rPr>
              <a:t>_base.htm</a:t>
            </a:r>
            <a:r>
              <a:t> with the </a:t>
            </a:r>
            <a:r>
              <a:rPr>
                <a:solidFill>
                  <a:srgbClr val="00F900"/>
                </a:solidFill>
              </a:rPr>
              <a:t>given text</a:t>
            </a:r>
            <a: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animBg="1" advAuto="0"/>
      <p:bldP spid="388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nder…"/>
          <p:cNvSpPr/>
          <p:nvPr/>
        </p:nvSpPr>
        <p:spPr>
          <a:xfrm>
            <a:off x="8305800" y="5295900"/>
            <a:ext cx="4064000" cy="2730500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Engine</a:t>
            </a:r>
          </a:p>
        </p:txBody>
      </p:sp>
      <p:sp>
        <p:nvSpPr>
          <p:cNvPr id="392" name="Template"/>
          <p:cNvSpPr/>
          <p:nvPr/>
        </p:nvSpPr>
        <p:spPr>
          <a:xfrm>
            <a:off x="4710583" y="2705100"/>
            <a:ext cx="2718793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Template</a:t>
            </a:r>
          </a:p>
        </p:txBody>
      </p:sp>
      <p:sp>
        <p:nvSpPr>
          <p:cNvPr id="393" name="Base…"/>
          <p:cNvSpPr/>
          <p:nvPr/>
        </p:nvSpPr>
        <p:spPr>
          <a:xfrm>
            <a:off x="9092083" y="1752600"/>
            <a:ext cx="271879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00FD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Base</a:t>
            </a:r>
          </a:p>
          <a:p>
            <a:pPr algn="ctr" defTabSz="800100">
              <a:defRPr sz="5600">
                <a:solidFill>
                  <a:srgbClr val="00FD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Template</a:t>
            </a:r>
          </a:p>
        </p:txBody>
      </p:sp>
      <p:sp>
        <p:nvSpPr>
          <p:cNvPr id="394" name="Render…"/>
          <p:cNvSpPr/>
          <p:nvPr/>
        </p:nvSpPr>
        <p:spPr>
          <a:xfrm>
            <a:off x="13647092" y="2298700"/>
            <a:ext cx="2422576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Data</a:t>
            </a:r>
          </a:p>
        </p:txBody>
      </p:sp>
      <p:sp>
        <p:nvSpPr>
          <p:cNvPr id="395" name="Line"/>
          <p:cNvSpPr/>
          <p:nvPr/>
        </p:nvSpPr>
        <p:spPr>
          <a:xfrm flipH="1" flipV="1">
            <a:off x="6896278" y="3635778"/>
            <a:ext cx="1417752" cy="1347631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6" name="Line"/>
          <p:cNvSpPr/>
          <p:nvPr/>
        </p:nvSpPr>
        <p:spPr>
          <a:xfrm flipV="1">
            <a:off x="10392535" y="3572278"/>
            <a:ext cx="8944" cy="1561384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7" name="Line"/>
          <p:cNvSpPr/>
          <p:nvPr/>
        </p:nvSpPr>
        <p:spPr>
          <a:xfrm flipV="1">
            <a:off x="11794901" y="3606084"/>
            <a:ext cx="1803043" cy="145245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98" name="Rendered…"/>
          <p:cNvSpPr/>
          <p:nvPr/>
        </p:nvSpPr>
        <p:spPr>
          <a:xfrm>
            <a:off x="8781405" y="9639300"/>
            <a:ext cx="311155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Output</a:t>
            </a:r>
          </a:p>
        </p:txBody>
      </p:sp>
      <p:sp>
        <p:nvSpPr>
          <p:cNvPr id="399" name="Line"/>
          <p:cNvSpPr/>
          <p:nvPr/>
        </p:nvSpPr>
        <p:spPr>
          <a:xfrm flipV="1">
            <a:off x="10242281" y="8188817"/>
            <a:ext cx="1" cy="157766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1" animBg="1" advAuto="0"/>
      <p:bldP spid="396" grpId="2" animBg="1" advAuto="0"/>
      <p:bldP spid="397" grpId="3" animBg="1" advAuto="0"/>
      <p:bldP spid="399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App Engine  Basic Templat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App Engine </a:t>
            </a:r>
          </a:p>
          <a:p>
            <a:r>
              <a:t>Basic Templates</a:t>
            </a:r>
          </a:p>
        </p:txBody>
      </p:sp>
      <p:sp>
        <p:nvSpPr>
          <p:cNvPr id="201" name="ae-04-template"/>
          <p:cNvSpPr txBox="1">
            <a:spLocks noGrp="1"/>
          </p:cNvSpPr>
          <p:nvPr>
            <p:ph type="subTitle" sz="quarter" idx="1"/>
          </p:nvPr>
        </p:nvSpPr>
        <p:spPr>
          <a:xfrm>
            <a:off x="1981200" y="7899400"/>
            <a:ext cx="17360900" cy="2489200"/>
          </a:xfrm>
          <a:prstGeom prst="rect">
            <a:avLst/>
          </a:prstGeom>
        </p:spPr>
        <p:txBody>
          <a:bodyPr/>
          <a:lstStyle/>
          <a:p>
            <a:r>
              <a:t>ae-04-template</a:t>
            </a:r>
          </a:p>
        </p:txBody>
      </p:sp>
      <p:sp>
        <p:nvSpPr>
          <p:cNvPr id="202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&lt;head&gt;…"/>
          <p:cNvSpPr/>
          <p:nvPr/>
        </p:nvSpPr>
        <p:spPr>
          <a:xfrm>
            <a:off x="12001500" y="190500"/>
            <a:ext cx="6758577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&lt;title&gt;App Engine - HTML&lt;/title&gt;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&lt;/head&gt;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block bodycontent %}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Replace this</a:t>
            </a:r>
          </a:p>
          <a:p>
            <a:pPr defTabSz="800100">
              <a:defRPr sz="35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{% endblock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&lt;/body&gt;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&lt;/html&gt;</a:t>
            </a:r>
          </a:p>
        </p:txBody>
      </p:sp>
      <p:sp>
        <p:nvSpPr>
          <p:cNvPr id="402" name="{% extends &quot;_base.htm&quot; %}…"/>
          <p:cNvSpPr/>
          <p:nvPr/>
        </p:nvSpPr>
        <p:spPr>
          <a:xfrm>
            <a:off x="330200" y="266700"/>
            <a:ext cx="10133999" cy="467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extends "_base.htm"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block bodycontent %}</a:t>
            </a:r>
            <a:endParaRPr>
              <a:solidFill>
                <a:srgbClr val="00F900"/>
              </a:solidFill>
            </a:endParaRP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&lt;p&gt;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Welcome to the site dedicated to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learning the Google Application Engine.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We hope you find www.appenginelearn.com useful.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&lt;/p&gt;</a:t>
            </a:r>
          </a:p>
          <a:p>
            <a:pPr defTabSz="800100">
              <a:defRPr sz="35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{% endblock %}</a:t>
            </a:r>
          </a:p>
        </p:txBody>
      </p:sp>
      <p:pic>
        <p:nvPicPr>
          <p:cNvPr id="403" name="engv8.gif" descr="engv8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9536" y="5334000"/>
            <a:ext cx="5680365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{ ‘dat’ : ‘Fun Stuff’ }"/>
          <p:cNvSpPr/>
          <p:nvPr/>
        </p:nvSpPr>
        <p:spPr>
          <a:xfrm>
            <a:off x="13347700" y="7232650"/>
            <a:ext cx="61087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00100">
              <a:defRPr sz="5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{ ‘dat’ : ‘Fun Stuff’ }</a:t>
            </a:r>
          </a:p>
        </p:txBody>
      </p:sp>
      <p:sp>
        <p:nvSpPr>
          <p:cNvPr id="405" name="Line"/>
          <p:cNvSpPr/>
          <p:nvPr/>
        </p:nvSpPr>
        <p:spPr>
          <a:xfrm flipH="1" flipV="1">
            <a:off x="4838878" y="4334278"/>
            <a:ext cx="520165" cy="145048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06" name="Line"/>
          <p:cNvSpPr/>
          <p:nvPr/>
        </p:nvSpPr>
        <p:spPr>
          <a:xfrm flipV="1">
            <a:off x="10292367" y="4858197"/>
            <a:ext cx="1502535" cy="1352283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07" name="Line"/>
          <p:cNvSpPr/>
          <p:nvPr/>
        </p:nvSpPr>
        <p:spPr>
          <a:xfrm flipV="1">
            <a:off x="7792255" y="10039439"/>
            <a:ext cx="1" cy="1026734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08" name="V-8 Render…"/>
          <p:cNvSpPr/>
          <p:nvPr/>
        </p:nvSpPr>
        <p:spPr>
          <a:xfrm>
            <a:off x="325561" y="7975600"/>
            <a:ext cx="3564038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V-8 Render</a:t>
            </a:r>
          </a:p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Engine</a:t>
            </a:r>
          </a:p>
        </p:txBody>
      </p:sp>
      <p:sp>
        <p:nvSpPr>
          <p:cNvPr id="409" name="Line"/>
          <p:cNvSpPr/>
          <p:nvPr/>
        </p:nvSpPr>
        <p:spPr>
          <a:xfrm>
            <a:off x="10668000" y="7412507"/>
            <a:ext cx="2427490" cy="28959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10" name="....…"/>
          <p:cNvSpPr/>
          <p:nvPr/>
        </p:nvSpPr>
        <p:spPr>
          <a:xfrm>
            <a:off x="5753100" y="10439400"/>
            <a:ext cx="5641033" cy="302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....</a:t>
            </a:r>
          </a:p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&lt;div id="bodycontent"&gt;</a:t>
            </a:r>
          </a:p>
          <a:p>
            <a:pPr defTabSz="800100">
              <a:defRPr sz="40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&lt;h1&gt; .....</a:t>
            </a:r>
          </a:p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&lt;/div&gt;</a:t>
            </a:r>
          </a:p>
          <a:p>
            <a:pPr defTabSz="800100">
              <a:defRPr sz="40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8818 0.000476" pathEditMode="relative">
                                      <p:cBhvr>
                                        <p:cTn id="16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18 0.000476 L -0.042168 0.001429" pathEditMode="relative">
                                      <p:cBhvr>
                                        <p:cTn id="19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68 0.001429 L 0.034123 0.002381" pathEditMode="relative">
                                      <p:cBhvr>
                                        <p:cTn id="22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3 0.002381 L -0.043290 0.000952" pathEditMode="relative">
                                      <p:cBhvr>
                                        <p:cTn id="25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90 0.000952 L 0.000379 0.003333" pathEditMode="relative">
                                      <p:cBhvr>
                                        <p:cTn id="28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1" animBg="1" advAuto="0"/>
      <p:bldP spid="406" grpId="2" animBg="1" advAuto="0"/>
      <p:bldP spid="407" grpId="9" animBg="1" advAuto="0"/>
      <p:bldP spid="409" grpId="3" animBg="1" advAuto="0"/>
      <p:bldP spid="410" grpId="1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Extending a Base Templ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Extending a Base Template</a:t>
            </a:r>
          </a:p>
        </p:txBody>
      </p:sp>
      <p:sp>
        <p:nvSpPr>
          <p:cNvPr id="413" name="This capability to extend a base template is just part of the standard template render processing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360900" cy="5880100"/>
          </a:xfrm>
          <a:prstGeom prst="rect">
            <a:avLst/>
          </a:prstGeom>
        </p:spPr>
        <p:txBody>
          <a:bodyPr/>
          <a:lstStyle/>
          <a:p>
            <a:r>
              <a:t>This capability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extend</a:t>
            </a:r>
            <a:r>
              <a:t> a base template is just part of the standard template render processing</a:t>
            </a:r>
          </a:p>
          <a:p>
            <a:r>
              <a:t>The template which is rendered is “</a:t>
            </a:r>
            <a:r>
              <a:rPr>
                <a:solidFill>
                  <a:srgbClr val="FFFB00"/>
                </a:solidFill>
              </a:rPr>
              <a:t>index.htm</a:t>
            </a:r>
            <a:r>
              <a:t>”</a:t>
            </a:r>
          </a:p>
          <a:p>
            <a:r>
              <a:t> The render engine reads through </a:t>
            </a:r>
            <a:r>
              <a:rPr>
                <a:solidFill>
                  <a:srgbClr val="FFFB00"/>
                </a:solidFill>
              </a:rPr>
              <a:t>index.htm</a:t>
            </a:r>
            <a:r>
              <a:t>. It sees the extend directive and goes to get the content of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_base.htm </a:t>
            </a:r>
            <a:r>
              <a:t>as the starting point for</a:t>
            </a:r>
            <a:r>
              <a:rPr>
                <a:solidFill>
                  <a:srgbClr val="FFFB00"/>
                </a:solidFill>
              </a:rPr>
              <a:t> index.htm</a:t>
            </a:r>
          </a:p>
        </p:txBody>
      </p:sp>
      <p:sp>
        <p:nvSpPr>
          <p:cNvPr id="414" name="{% extends &quot;_base.htm&quot; %}…"/>
          <p:cNvSpPr/>
          <p:nvPr/>
        </p:nvSpPr>
        <p:spPr>
          <a:xfrm>
            <a:off x="12560300" y="10185400"/>
            <a:ext cx="7620664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extends "_base.htm" %}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{% block bodycontent %}</a:t>
            </a:r>
            <a:endParaRPr>
              <a:solidFill>
                <a:srgbClr val="00F900"/>
              </a:solidFill>
            </a:endParaRP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&lt;h1&gt;Application Engine: About&lt;/h1&gt;</a:t>
            </a:r>
          </a:p>
          <a:p>
            <a:pPr defTabSz="800100">
              <a:defRPr sz="35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  ...</a:t>
            </a:r>
          </a:p>
          <a:p>
            <a:pPr defTabSz="800100">
              <a:defRPr sz="35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{% endblock %}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Making Navigation  Look Nic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40FF"/>
                </a:solidFill>
              </a:defRPr>
            </a:pPr>
            <a:r>
              <a:t>Making Navigation </a:t>
            </a:r>
          </a:p>
          <a:p>
            <a:pPr>
              <a:defRPr>
                <a:solidFill>
                  <a:srgbClr val="FF40FF"/>
                </a:solidFill>
              </a:defRPr>
            </a:pPr>
            <a:r>
              <a:t>Look Nice</a:t>
            </a:r>
          </a:p>
        </p:txBody>
      </p:sp>
      <p:sp>
        <p:nvSpPr>
          <p:cNvPr id="417" name="Program: ae-06-templat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Program: ae-06-templates</a:t>
            </a:r>
          </a:p>
        </p:txBody>
      </p:sp>
      <p:sp>
        <p:nvSpPr>
          <p:cNvPr id="418" name="www.appenginelearn.com"/>
          <p:cNvSpPr/>
          <p:nvPr/>
        </p:nvSpPr>
        <p:spPr>
          <a:xfrm>
            <a:off x="6679728" y="11798300"/>
            <a:ext cx="7467304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www.appenginelearn.com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Navigation Issues"/>
          <p:cNvSpPr txBox="1">
            <a:spLocks noGrp="1"/>
          </p:cNvSpPr>
          <p:nvPr>
            <p:ph type="title"/>
          </p:nvPr>
        </p:nvSpPr>
        <p:spPr>
          <a:xfrm>
            <a:off x="1981200" y="342900"/>
            <a:ext cx="17106900" cy="3340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Navigation Issues</a:t>
            </a:r>
          </a:p>
        </p:txBody>
      </p:sp>
      <p:sp>
        <p:nvSpPr>
          <p:cNvPr id="421" name="As we navigate between pages, we want the look of the &quot;current&quot; page to change color or provide some indication which page we are on.…"/>
          <p:cNvSpPr txBox="1">
            <a:spLocks noGrp="1"/>
          </p:cNvSpPr>
          <p:nvPr>
            <p:ph type="body" sz="half" idx="1"/>
          </p:nvPr>
        </p:nvSpPr>
        <p:spPr>
          <a:xfrm>
            <a:off x="1981200" y="3784600"/>
            <a:ext cx="17653000" cy="4203700"/>
          </a:xfrm>
          <a:prstGeom prst="rect">
            <a:avLst/>
          </a:prstGeom>
        </p:spPr>
        <p:txBody>
          <a:bodyPr/>
          <a:lstStyle/>
          <a:p>
            <a:r>
              <a:t>As we navigate between pages, we want the look of the </a:t>
            </a:r>
            <a:r>
              <a:rPr>
                <a:solidFill>
                  <a:srgbClr val="FF40FF"/>
                </a:solidFill>
              </a:rPr>
              <a:t>"current" page</a:t>
            </a:r>
            <a:r>
              <a:t> to change color or provide some indication which page we are on.</a:t>
            </a:r>
          </a:p>
          <a:p>
            <a:r>
              <a:t>This is usually done with a CSS class on the &lt;li&gt; tag</a:t>
            </a:r>
          </a:p>
        </p:txBody>
      </p:sp>
      <p:sp>
        <p:nvSpPr>
          <p:cNvPr id="422" name="&lt;ul class=&quot;toolbar&quot;&gt;…"/>
          <p:cNvSpPr/>
          <p:nvPr/>
        </p:nvSpPr>
        <p:spPr>
          <a:xfrm>
            <a:off x="1193800" y="8978900"/>
            <a:ext cx="1873503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&gt;Topics&lt;/a&gt;&lt;/li&gt;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napshot 2008-10-21 19-31-24.jpg" descr="Snapshot 2008-10-21 19-31-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4800600"/>
            <a:ext cx="9055101" cy="7802193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&lt;ul class=&quot;toolbar&quot;&gt;…"/>
          <p:cNvSpPr/>
          <p:nvPr/>
        </p:nvSpPr>
        <p:spPr>
          <a:xfrm>
            <a:off x="292100" y="673100"/>
            <a:ext cx="1873503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href="sites.htm"&gt;Sites&lt;/a&gt;&lt;/li&gt;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  <a:r>
              <a:rPr>
                <a:solidFill>
                  <a:srgbClr val="FF40FF"/>
                </a:solidFill>
              </a:rPr>
              <a:t>class="selected"</a:t>
            </a:r>
            <a:r>
              <a:t>&gt;Topics&lt;/a&gt;&lt;/li&gt;</a:t>
            </a:r>
          </a:p>
          <a:p>
            <a:pPr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  <p:sp>
        <p:nvSpPr>
          <p:cNvPr id="426" name="In topics.htm, the style sheet changes the Topics link to be Black and not underlined."/>
          <p:cNvSpPr/>
          <p:nvPr/>
        </p:nvSpPr>
        <p:spPr>
          <a:xfrm>
            <a:off x="12483479" y="4826000"/>
            <a:ext cx="759460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In </a:t>
            </a:r>
            <a:r>
              <a:rPr>
                <a:solidFill>
                  <a:srgbClr val="00F900"/>
                </a:solidFill>
              </a:rPr>
              <a:t>topics.htm</a:t>
            </a:r>
            <a:r>
              <a:t>, the </a:t>
            </a:r>
            <a:r>
              <a:rPr>
                <a:solidFill>
                  <a:srgbClr val="FFFB00"/>
                </a:solidFill>
              </a:rPr>
              <a:t>style sheet</a:t>
            </a:r>
            <a:r>
              <a:t> changes the Topics link to be Black and not underlined.</a:t>
            </a:r>
          </a:p>
        </p:txBody>
      </p:sp>
      <p:sp>
        <p:nvSpPr>
          <p:cNvPr id="427" name="a.selected {…"/>
          <p:cNvSpPr/>
          <p:nvPr/>
        </p:nvSpPr>
        <p:spPr>
          <a:xfrm>
            <a:off x="13309600" y="9156700"/>
            <a:ext cx="7142113" cy="3378200"/>
          </a:xfrm>
          <a:prstGeom prst="rect">
            <a:avLst/>
          </a:prstGeom>
          <a:ln w="127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a.selected</a:t>
            </a:r>
            <a:r>
              <a:t> {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color: black;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text-decoration: none;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Problem</a:t>
            </a:r>
          </a:p>
        </p:txBody>
      </p:sp>
      <p:sp>
        <p:nvSpPr>
          <p:cNvPr id="430" name="In this situation - the link that is selected changes between pag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this situation - the link that is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 selected changes </a:t>
            </a:r>
            <a:r>
              <a:t>between pages</a:t>
            </a:r>
          </a:p>
          <a:p>
            <a:r>
              <a:t>We need to put class=”selected” on &lt;a&gt; tag for the current page but not for the other pages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Solution</a:t>
            </a:r>
          </a:p>
        </p:txBody>
      </p:sp>
      <p:sp>
        <p:nvSpPr>
          <p:cNvPr id="433" name="We pass the current path for the page into the template as a render paramet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pass the current path for the page into the template as a render parameter</a:t>
            </a:r>
          </a:p>
          <a:p>
            <a:r>
              <a:t>In the template we *check* the current path and only emit the class=”selected” when the path is the current page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lass MainHandler(webapp.RequestHandler):…"/>
          <p:cNvSpPr/>
          <p:nvPr/>
        </p:nvSpPr>
        <p:spPr>
          <a:xfrm>
            <a:off x="381000" y="2990850"/>
            <a:ext cx="21336000" cy="1017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class MainHandler(webapp.RequestHandler):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def get(self):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    path = self.request.path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try: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'templates' + </a:t>
            </a:r>
            <a:r>
              <a:rPr>
                <a:solidFill>
                  <a:srgbClr val="00F900"/>
                </a:solidFill>
              </a:rPr>
              <a:t>path</a:t>
            </a:r>
            <a:r>
              <a:t>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'path': path }</a:t>
            </a:r>
            <a:r>
              <a:t>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except: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temp = os.path.join(os.path.dirname(__file__), 'templates/index.htm')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outstr = template.render(temp, </a:t>
            </a:r>
            <a:r>
              <a:rPr>
                <a:solidFill>
                  <a:srgbClr val="00F900"/>
                </a:solidFill>
              </a:rPr>
              <a:t>{ 'path': path }</a:t>
            </a:r>
            <a:r>
              <a:t>)</a:t>
            </a:r>
          </a:p>
          <a:p>
            <a:pPr defTabSz="800100">
              <a:defRPr sz="53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self.response.out.write(outstr)</a:t>
            </a:r>
          </a:p>
        </p:txBody>
      </p:sp>
      <p:sp>
        <p:nvSpPr>
          <p:cNvPr id="436" name="http://localhost:8080/topics.htm"/>
          <p:cNvSpPr/>
          <p:nvPr/>
        </p:nvSpPr>
        <p:spPr>
          <a:xfrm>
            <a:off x="6692900" y="1028700"/>
            <a:ext cx="923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http://localhost:8080</a:t>
            </a:r>
            <a:r>
              <a:rPr>
                <a:solidFill>
                  <a:srgbClr val="FF40FF"/>
                </a:solidFill>
              </a:rPr>
              <a:t>/topics.htm</a:t>
            </a:r>
          </a:p>
        </p:txBody>
      </p:sp>
      <p:sp>
        <p:nvSpPr>
          <p:cNvPr id="437" name="Path"/>
          <p:cNvSpPr/>
          <p:nvPr/>
        </p:nvSpPr>
        <p:spPr>
          <a:xfrm>
            <a:off x="17334284" y="2971800"/>
            <a:ext cx="137279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40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Path</a:t>
            </a:r>
          </a:p>
        </p:txBody>
      </p:sp>
      <p:sp>
        <p:nvSpPr>
          <p:cNvPr id="438" name="Line"/>
          <p:cNvSpPr/>
          <p:nvPr/>
        </p:nvSpPr>
        <p:spPr>
          <a:xfrm>
            <a:off x="15951916" y="1878169"/>
            <a:ext cx="1452450" cy="751269"/>
          </a:xfrm>
          <a:prstGeom prst="line">
            <a:avLst/>
          </a:prstGeom>
          <a:ln w="114300">
            <a:solidFill>
              <a:srgbClr val="FF40FF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_base.htm"/>
          <p:cNvSpPr/>
          <p:nvPr/>
        </p:nvSpPr>
        <p:spPr>
          <a:xfrm>
            <a:off x="600149" y="3556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441" name="For each of the links, if the path matches, we emit class=”selected” otherwise we do not."/>
          <p:cNvSpPr/>
          <p:nvPr/>
        </p:nvSpPr>
        <p:spPr>
          <a:xfrm>
            <a:off x="13181979" y="2730500"/>
            <a:ext cx="7061201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For each of the links, </a:t>
            </a:r>
            <a:r>
              <a:rPr>
                <a:solidFill>
                  <a:srgbClr val="FF40FF"/>
                </a:solidFill>
              </a:rPr>
              <a:t>if the path matches, we emit class=”selected”</a:t>
            </a:r>
            <a:r>
              <a:t> otherwise we do not.</a:t>
            </a:r>
          </a:p>
        </p:txBody>
      </p:sp>
      <p:sp>
        <p:nvSpPr>
          <p:cNvPr id="442" name="Conditional HTML generation."/>
          <p:cNvSpPr/>
          <p:nvPr/>
        </p:nvSpPr>
        <p:spPr>
          <a:xfrm>
            <a:off x="13321679" y="8394700"/>
            <a:ext cx="70612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Conditional HTML generation.</a:t>
            </a:r>
          </a:p>
        </p:txBody>
      </p:sp>
      <p:sp>
        <p:nvSpPr>
          <p:cNvPr id="443" name="&lt;ul class=&quot;toolbar&quot;&gt;…"/>
          <p:cNvSpPr/>
          <p:nvPr/>
        </p:nvSpPr>
        <p:spPr>
          <a:xfrm>
            <a:off x="-584200" y="2235199"/>
            <a:ext cx="11882785" cy="1066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path '/sites.htm'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&gt;Sites&lt;/a&gt;&lt;/li&gt;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path '/topics.htm'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&gt;Topics&lt;/a&gt;&lt;/li&gt;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&lt;ul class=&quot;toolbar&quot;&gt;…"/>
          <p:cNvSpPr/>
          <p:nvPr/>
        </p:nvSpPr>
        <p:spPr>
          <a:xfrm>
            <a:off x="-584200" y="2235199"/>
            <a:ext cx="11882785" cy="1066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</a:t>
            </a:r>
            <a:r>
              <a:rPr>
                <a:solidFill>
                  <a:srgbClr val="00F900"/>
                </a:solidFill>
              </a:rPr>
              <a:t>path</a:t>
            </a:r>
            <a:r>
              <a:rPr>
                <a:solidFill>
                  <a:srgbClr val="FF40FF"/>
                </a:solidFill>
              </a:rPr>
              <a:t> '/sites.htm'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&gt;Sites&lt;/a&gt;&lt;/li&gt;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ifequal </a:t>
            </a:r>
            <a:r>
              <a:rPr>
                <a:solidFill>
                  <a:srgbClr val="00F900"/>
                </a:solidFill>
              </a:rPr>
              <a:t>path</a:t>
            </a:r>
            <a:r>
              <a:rPr>
                <a:solidFill>
                  <a:srgbClr val="FF40FF"/>
                </a:solidFill>
              </a:rPr>
              <a:t> '/topics.htm'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      class="selected"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40FF"/>
                </a:solidFill>
              </a:rPr>
              <a:t>              {% endifequal %}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&gt;Topics&lt;/a&gt;&lt;/li&gt;</a:t>
            </a:r>
          </a:p>
          <a:p>
            <a:pPr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  <p:sp>
        <p:nvSpPr>
          <p:cNvPr id="446" name="_base.htm"/>
          <p:cNvSpPr/>
          <p:nvPr/>
        </p:nvSpPr>
        <p:spPr>
          <a:xfrm>
            <a:off x="600149" y="355600"/>
            <a:ext cx="309106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_base.htm</a:t>
            </a:r>
          </a:p>
        </p:txBody>
      </p:sp>
      <p:sp>
        <p:nvSpPr>
          <p:cNvPr id="447" name="&lt;ul class=&quot;toolbar&quot;&gt;…"/>
          <p:cNvSpPr/>
          <p:nvPr/>
        </p:nvSpPr>
        <p:spPr>
          <a:xfrm>
            <a:off x="11912600" y="3556000"/>
            <a:ext cx="9232107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&lt;ul class="toolbar"&gt;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href="sites.htm"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&gt;Sites&lt;/a&gt;&lt;/li&gt;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&lt;li&gt;&lt;a href="topics.htm" 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        </a:t>
            </a:r>
            <a:r>
              <a:rPr>
                <a:solidFill>
                  <a:srgbClr val="FF40FF"/>
                </a:solidFill>
              </a:rPr>
              <a:t>class="selected"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   &gt;Topics&lt;/a&gt;&lt;/li&gt;</a:t>
            </a:r>
          </a:p>
          <a:p>
            <a:pPr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&lt;/ul&gt;</a:t>
            </a:r>
          </a:p>
        </p:txBody>
      </p:sp>
      <p:sp>
        <p:nvSpPr>
          <p:cNvPr id="448" name="Arrow"/>
          <p:cNvSpPr/>
          <p:nvPr/>
        </p:nvSpPr>
        <p:spPr>
          <a:xfrm>
            <a:off x="11010900" y="63119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blipFill>
            <a:blip r:embed="rId2"/>
          </a:blip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449" name="topics.htm (rendered)"/>
          <p:cNvSpPr/>
          <p:nvPr/>
        </p:nvSpPr>
        <p:spPr>
          <a:xfrm>
            <a:off x="13217301" y="787400"/>
            <a:ext cx="6431758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topics.htm (rendered)</a:t>
            </a:r>
          </a:p>
        </p:txBody>
      </p:sp>
      <p:sp>
        <p:nvSpPr>
          <p:cNvPr id="450" name="The path variable comes from the Python code."/>
          <p:cNvSpPr/>
          <p:nvPr/>
        </p:nvSpPr>
        <p:spPr>
          <a:xfrm>
            <a:off x="13143879" y="10985500"/>
            <a:ext cx="74930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The </a:t>
            </a:r>
            <a:r>
              <a:rPr>
                <a:solidFill>
                  <a:srgbClr val="00F900"/>
                </a:solidFill>
              </a:rPr>
              <a:t>path</a:t>
            </a:r>
            <a:r>
              <a:t> variable comes from the Python code.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rmstring = &quot;&quot;&quot;&lt;form method=&quot;post&quot; action=&quot;/&quot;…"/>
          <p:cNvSpPr/>
          <p:nvPr/>
        </p:nvSpPr>
        <p:spPr>
          <a:xfrm>
            <a:off x="698500" y="704850"/>
            <a:ext cx="15497895" cy="1192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formstring = """&lt;form method="post" action="/" 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  enctype="multipart/form-data"&gt;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Zap Data: &lt;input type="text" name="zap"&gt;&lt;br&gt;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Zot Data: &lt;input type="text" name="zot"&gt;&lt;br&gt;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File Data: &lt;input type="file" name="filedat"&gt;&lt;br&gt;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&lt;input type="submit"&gt;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&lt;/form&gt;"""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def dumper(self):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self.response.out.write(self.formstring)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self.response.out.write("&lt;pre&gt;\n")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2600"/>
                </a:solidFill>
              </a:rPr>
              <a:t>    self.response.out.write('Request parameters:\n')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for key in self.request.params.keys():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value = self.request.get(key)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if len(value) &lt; 100: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self.response.out.write(key+':'+value+'\n')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else: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     self.response.out.write(key+':'+str(len(value))+' (bytes long)\n')</a:t>
            </a:r>
          </a:p>
          <a:p>
            <a:pPr defTabSz="800100">
              <a:defRPr sz="43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    self.response.out.write('\n')</a:t>
            </a:r>
          </a:p>
        </p:txBody>
      </p:sp>
      <p:sp>
        <p:nvSpPr>
          <p:cNvPr id="205" name="Python is a *lousy* way to store and edit HTML.  Your code gets obtuse and nasty.  Lets move the HTML into a separate file."/>
          <p:cNvSpPr/>
          <p:nvPr/>
        </p:nvSpPr>
        <p:spPr>
          <a:xfrm>
            <a:off x="13453516" y="3771900"/>
            <a:ext cx="6756401" cy="497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Python is a </a:t>
            </a:r>
            <a:r>
              <a:rPr>
                <a:solidFill>
                  <a:srgbClr val="FF2600"/>
                </a:solidFill>
              </a:rPr>
              <a:t>*lousy* </a:t>
            </a:r>
            <a:r>
              <a:t>way to store and edit HTML.  Your code gets obtuse and nasty.  Lets move the HTML into a separate file.</a:t>
            </a:r>
          </a:p>
        </p:txBody>
      </p:sp>
      <p:sp>
        <p:nvSpPr>
          <p:cNvPr id="206" name="YUCK!!"/>
          <p:cNvSpPr/>
          <p:nvPr/>
        </p:nvSpPr>
        <p:spPr>
          <a:xfrm>
            <a:off x="15777889" y="1778000"/>
            <a:ext cx="240278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FF26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YUCK!!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Our 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Application</a:t>
            </a:r>
          </a:p>
        </p:txBody>
      </p:sp>
      <p:pic>
        <p:nvPicPr>
          <p:cNvPr id="453" name="Snapshot 2008-10-21 19-29-53.jpg" descr="Snapshot 2008-10-21 19-29-5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Snapshot 2008-10-21 19-30-53.jpg" descr="Snapshot 2008-10-21 19-30-5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Snapshot 2008-10-21 19-31-24.jpg" descr="Snapshot 2008-10-21 19-31-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22400" y="4051300"/>
            <a:ext cx="6057900" cy="5219700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Program: ae-06-templates"/>
          <p:cNvSpPr/>
          <p:nvPr/>
        </p:nvSpPr>
        <p:spPr>
          <a:xfrm>
            <a:off x="7454900" y="11049000"/>
            <a:ext cx="6410325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t>Program: ae-06-templates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More on Tem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on Templates</a:t>
            </a:r>
          </a:p>
        </p:txBody>
      </p:sp>
      <p:sp>
        <p:nvSpPr>
          <p:cNvPr id="459" name="This is only scratching the surface of templat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only scratching the surface of templates</a:t>
            </a:r>
          </a:p>
          <a:p>
            <a:r>
              <a:t>The Google Application Engine templating language is taken from the </a:t>
            </a:r>
            <a:r>
              <a:rPr>
                <a:solidFill>
                  <a:srgbClr val="00F900"/>
                </a:solidFill>
              </a:rPr>
              <a:t>django</a:t>
            </a:r>
            <a:r>
              <a:t> templating framework</a:t>
            </a:r>
          </a:p>
          <a:p>
            <a:r>
              <a:t>You can read further in the </a:t>
            </a:r>
            <a:r>
              <a:rPr>
                <a:solidFill>
                  <a:srgbClr val="00F900"/>
                </a:solidFill>
              </a:rPr>
              <a:t>django</a:t>
            </a:r>
            <a:r>
              <a:t> documentation</a:t>
            </a:r>
          </a:p>
        </p:txBody>
      </p:sp>
      <p:sp>
        <p:nvSpPr>
          <p:cNvPr id="460" name="http://docs.djangoproject.com/en/dev/ref/templates/builtins/?from=olddocs"/>
          <p:cNvSpPr/>
          <p:nvPr/>
        </p:nvSpPr>
        <p:spPr>
          <a:xfrm>
            <a:off x="0" y="11531600"/>
            <a:ext cx="2133600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00100">
              <a:defRPr sz="47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http://docs.djangoproject.com/en/dev/ref/templates/builtins/?from=olddocs</a:t>
            </a:r>
          </a:p>
        </p:txBody>
      </p:sp>
      <p:pic>
        <p:nvPicPr>
          <p:cNvPr id="461" name="Snapshot 2008-10-21 21-49-21.gif" descr="Snapshot 2008-10-21 21-49-2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84700" y="1270000"/>
            <a:ext cx="3467100" cy="148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464" name="We can use the ability to create a base template and then extend it in our regular templates to reduce the amount of repeated HTML code in templat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can use the ability to create a base template and then extend it in our regular templates to reduce the amount of repeated HTML code in templates.</a:t>
            </a:r>
          </a:p>
          <a:p>
            <a:r>
              <a:t>We can even make pretty navigation links which change based on which page is the current page</a:t>
            </a:r>
          </a:p>
          <a:p>
            <a:r>
              <a:t>When we don’t have to repeat the same code over and over - it is easy to make changes without breaking things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19996" tIns="119996" rIns="119996" bIns="119996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4725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583008" y="3552741"/>
            <a:ext cx="8921980" cy="7762151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>
                <a:solidFill>
                  <a:srgbClr val="FFFFFF"/>
                </a:solidFill>
              </a:rPr>
              <a:t>These slides are Copyright </a:t>
            </a:r>
            <a:r>
              <a:rPr lang="en-US" sz="2363" dirty="0" smtClean="0">
                <a:solidFill>
                  <a:srgbClr val="FFFFFF"/>
                </a:solidFill>
              </a:rPr>
              <a:t>2009-  </a:t>
            </a:r>
            <a:r>
              <a:rPr lang="en-US" sz="2363" dirty="0">
                <a:solidFill>
                  <a:srgbClr val="FFFFFF"/>
                </a:solidFill>
              </a:rPr>
              <a:t>Charles R. </a:t>
            </a:r>
            <a:r>
              <a:rPr lang="en-US" sz="2363" dirty="0">
                <a:solidFill>
                  <a:srgbClr val="FFFFFF"/>
                </a:solidFill>
              </a:rPr>
              <a:t>Severance (</a:t>
            </a:r>
            <a:r>
              <a:rPr lang="en-US" sz="2363" u="sng" dirty="0">
                <a:solidFill>
                  <a:srgbClr val="FFFFFF"/>
                </a:solidFill>
                <a:hlinkClick r:id="rId3"/>
              </a:rPr>
              <a:t>www.dr-chuck.com</a:t>
            </a:r>
            <a:r>
              <a:rPr lang="en-US" sz="2363" dirty="0">
                <a:solidFill>
                  <a:srgbClr val="FFFFFF"/>
                </a:solidFill>
              </a:rPr>
              <a:t>) of the University of Michigan School of Information </a:t>
            </a:r>
            <a:r>
              <a:rPr lang="en-US" sz="2363" dirty="0">
                <a:solidFill>
                  <a:srgbClr val="FFFFFF"/>
                </a:solidFill>
              </a:rPr>
              <a:t>and </a:t>
            </a:r>
            <a:r>
              <a:rPr lang="en-US" sz="2363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2363" dirty="0">
              <a:solidFill>
                <a:srgbClr val="FFFFFF"/>
              </a:solidFill>
            </a:endParaRPr>
          </a:p>
          <a:p>
            <a:r>
              <a:rPr lang="en-US" sz="2363" dirty="0">
                <a:solidFill>
                  <a:srgbClr val="FFFFFF"/>
                </a:solidFill>
              </a:rPr>
              <a:t>Initial Development: Charles Severance, University of Michigan School of </a:t>
            </a:r>
            <a:r>
              <a:rPr lang="en-US" sz="2363" dirty="0" smtClean="0">
                <a:solidFill>
                  <a:srgbClr val="FFFFFF"/>
                </a:solidFill>
              </a:rPr>
              <a:t>Information</a:t>
            </a:r>
          </a:p>
          <a:p>
            <a:r>
              <a:rPr lang="en-US" sz="2363" dirty="0" smtClean="0">
                <a:solidFill>
                  <a:srgbClr val="FFFFFF"/>
                </a:solidFill>
              </a:rPr>
              <a:t>Contributions: Jim </a:t>
            </a:r>
            <a:r>
              <a:rPr lang="en-US" sz="2363" dirty="0" err="1" smtClean="0">
                <a:solidFill>
                  <a:srgbClr val="FFFFFF"/>
                </a:solidFill>
              </a:rPr>
              <a:t>Eng</a:t>
            </a:r>
            <a:r>
              <a:rPr lang="en-US" sz="2363" dirty="0" smtClean="0">
                <a:solidFill>
                  <a:srgbClr val="FFFFFF"/>
                </a:solidFill>
              </a:rPr>
              <a:t>, University of Michigan</a:t>
            </a:r>
            <a:endParaRPr lang="en-US" sz="2363" dirty="0">
              <a:solidFill>
                <a:srgbClr val="FFFFFF"/>
              </a:solidFill>
            </a:endParaRPr>
          </a:p>
          <a:p>
            <a:endParaRPr sz="2363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2363" dirty="0">
                <a:solidFill>
                  <a:srgbClr val="FFFFFF"/>
                </a:solidFill>
              </a:rPr>
              <a:t>… Insert new Contributors and Translators here</a:t>
            </a:r>
          </a:p>
          <a:p>
            <a:endParaRPr sz="2363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0716" y="2149840"/>
            <a:ext cx="2583786" cy="8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11424527" y="3723988"/>
            <a:ext cx="8921980" cy="7590905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Continue</a:t>
            </a:r>
            <a:r>
              <a:rPr lang="is-IS" sz="2363" dirty="0"/>
              <a:t>…</a:t>
            </a:r>
            <a:endParaRPr lang="en-US" sz="2363" dirty="0"/>
          </a:p>
        </p:txBody>
      </p:sp>
    </p:spTree>
    <p:extLst>
      <p:ext uri="{BB962C8B-B14F-4D97-AF65-F5344CB8AC3E}">
        <p14:creationId xmlns:p14="http://schemas.microsoft.com/office/powerpoint/2010/main" val="2136295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eparation of Conc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F900"/>
                </a:solidFill>
              </a:defRPr>
            </a:lvl1pPr>
          </a:lstStyle>
          <a:p>
            <a:r>
              <a:t>Separation of Concerns</a:t>
            </a:r>
          </a:p>
        </p:txBody>
      </p:sp>
      <p:sp>
        <p:nvSpPr>
          <p:cNvPr id="209" name="A well written App Engine Application has no HTML in the Python code - it processes the input data, talks to databases, makes lots of decisions, figures out what to do next and the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well written App Engine Application has no HTML in the Python code - it processes the input data, talks to databases, makes lots of decisions, figures out what to do next and then </a:t>
            </a:r>
          </a:p>
          <a:p>
            <a:r>
              <a:t>Grabs some HTML from a template - replacing a few selected values in the HTML from computed data - and viola!  We have a response.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Terminology</a:t>
            </a:r>
          </a:p>
        </p:txBody>
      </p:sp>
      <p:sp>
        <p:nvSpPr>
          <p:cNvPr id="212" name="We name the three basic functions of an application as foll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name the three basic functions of an application as follows</a:t>
            </a:r>
          </a:p>
          <a:p>
            <a:pPr lvl="1"/>
            <a:r>
              <a:rPr>
                <a:solidFill>
                  <a:srgbClr val="FFFB00"/>
                </a:solidFill>
              </a:rPr>
              <a:t>Controller</a:t>
            </a:r>
            <a:r>
              <a:t> - The Python code that does the thinking and decision making</a:t>
            </a:r>
          </a:p>
          <a:p>
            <a:pPr lvl="1"/>
            <a:r>
              <a:rPr>
                <a:solidFill>
                  <a:srgbClr val="00F900"/>
                </a:solidFill>
              </a:rPr>
              <a:t>View</a:t>
            </a:r>
            <a:r>
              <a:t> - The HTML, CSS, etc. which makes up the look and feel of the application</a:t>
            </a:r>
          </a:p>
          <a:p>
            <a:pPr lvl="1"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Model</a:t>
            </a:r>
            <a:r>
              <a:t> - The persistent data that we keep in the data store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8001000" y="3187700"/>
            <a:ext cx="11607800" cy="548640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ctr" defTabSz="800100"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15" name="HTTP…"/>
          <p:cNvSpPr/>
          <p:nvPr/>
        </p:nvSpPr>
        <p:spPr>
          <a:xfrm>
            <a:off x="5255321" y="3369469"/>
            <a:ext cx="211365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FB00"/>
                </a:solidFill>
              </a:rPr>
              <a:t>HTTP</a:t>
            </a:r>
          </a:p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FFFB00"/>
                </a:solidFill>
              </a:rPr>
              <a:t>Request</a:t>
            </a:r>
          </a:p>
        </p:txBody>
      </p:sp>
      <p:sp>
        <p:nvSpPr>
          <p:cNvPr id="216" name="HTTP…"/>
          <p:cNvSpPr/>
          <p:nvPr/>
        </p:nvSpPr>
        <p:spPr>
          <a:xfrm>
            <a:off x="5188050" y="6999552"/>
            <a:ext cx="24815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HTTP</a:t>
            </a:r>
          </a:p>
          <a:p>
            <a:pPr algn="ctr" defTabSz="800100">
              <a:defRPr sz="48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rgbClr val="00F900"/>
                </a:solidFill>
              </a:rPr>
              <a:t>Response</a:t>
            </a:r>
          </a:p>
        </p:txBody>
      </p:sp>
      <p:sp>
        <p:nvSpPr>
          <p:cNvPr id="217" name="Browser"/>
          <p:cNvSpPr/>
          <p:nvPr/>
        </p:nvSpPr>
        <p:spPr>
          <a:xfrm>
            <a:off x="1561705" y="5232136"/>
            <a:ext cx="3800178" cy="132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8400">
                <a:solidFill>
                  <a:srgbClr val="0433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218" name="Web Server"/>
          <p:cNvSpPr/>
          <p:nvPr/>
        </p:nvSpPr>
        <p:spPr>
          <a:xfrm>
            <a:off x="9247023" y="7339276"/>
            <a:ext cx="4562624" cy="1155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7200">
                <a:solidFill>
                  <a:srgbClr val="0433FF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Web Server</a:t>
            </a:r>
          </a:p>
        </p:txBody>
      </p:sp>
      <p:sp>
        <p:nvSpPr>
          <p:cNvPr id="219" name="Line"/>
          <p:cNvSpPr/>
          <p:nvPr/>
        </p:nvSpPr>
        <p:spPr>
          <a:xfrm flipH="1">
            <a:off x="5443022" y="5577273"/>
            <a:ext cx="2393093" cy="1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1"/>
          <p:cNvSpPr/>
          <p:nvPr/>
        </p:nvSpPr>
        <p:spPr>
          <a:xfrm>
            <a:off x="4102100" y="39116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</a:t>
            </a:r>
          </a:p>
        </p:txBody>
      </p:sp>
      <p:sp>
        <p:nvSpPr>
          <p:cNvPr id="221" name="Line"/>
          <p:cNvSpPr/>
          <p:nvPr/>
        </p:nvSpPr>
        <p:spPr>
          <a:xfrm>
            <a:off x="5356525" y="6442246"/>
            <a:ext cx="2364260" cy="32037"/>
          </a:xfrm>
          <a:prstGeom prst="line">
            <a:avLst/>
          </a:prstGeom>
          <a:ln w="114300">
            <a:solidFill>
              <a:srgbClr val="00F9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Controller"/>
          <p:cNvSpPr/>
          <p:nvPr/>
        </p:nvSpPr>
        <p:spPr>
          <a:xfrm>
            <a:off x="8140700" y="4648200"/>
            <a:ext cx="4648200" cy="2463800"/>
          </a:xfrm>
          <a:prstGeom prst="rect">
            <a:avLst/>
          </a:prstGeom>
          <a:solidFill>
            <a:srgbClr val="0433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6000">
                <a:solidFill>
                  <a:srgbClr val="FF40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Controller</a:t>
            </a:r>
          </a:p>
        </p:txBody>
      </p:sp>
      <p:sp>
        <p:nvSpPr>
          <p:cNvPr id="223" name="View"/>
          <p:cNvSpPr/>
          <p:nvPr/>
        </p:nvSpPr>
        <p:spPr>
          <a:xfrm>
            <a:off x="15036800" y="6451600"/>
            <a:ext cx="2717800" cy="1485900"/>
          </a:xfrm>
          <a:prstGeom prst="rect">
            <a:avLst/>
          </a:prstGeom>
          <a:solidFill>
            <a:srgbClr val="0433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6000">
                <a:solidFill>
                  <a:srgbClr val="00F9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View</a:t>
            </a:r>
          </a:p>
        </p:txBody>
      </p:sp>
      <p:sp>
        <p:nvSpPr>
          <p:cNvPr id="224" name="Line"/>
          <p:cNvSpPr/>
          <p:nvPr/>
        </p:nvSpPr>
        <p:spPr>
          <a:xfrm flipH="1">
            <a:off x="12790081" y="4271304"/>
            <a:ext cx="2162239" cy="592469"/>
          </a:xfrm>
          <a:prstGeom prst="line">
            <a:avLst/>
          </a:prstGeom>
          <a:ln w="1143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2"/>
          <p:cNvSpPr/>
          <p:nvPr/>
        </p:nvSpPr>
        <p:spPr>
          <a:xfrm>
            <a:off x="9855200" y="37084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</a:t>
            </a:r>
          </a:p>
        </p:txBody>
      </p:sp>
      <p:sp>
        <p:nvSpPr>
          <p:cNvPr id="226" name="Line"/>
          <p:cNvSpPr/>
          <p:nvPr/>
        </p:nvSpPr>
        <p:spPr>
          <a:xfrm>
            <a:off x="12807763" y="6383287"/>
            <a:ext cx="2115724" cy="571537"/>
          </a:xfrm>
          <a:prstGeom prst="line">
            <a:avLst/>
          </a:prstGeom>
          <a:ln w="1143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Model"/>
          <p:cNvSpPr/>
          <p:nvPr/>
        </p:nvSpPr>
        <p:spPr>
          <a:xfrm>
            <a:off x="15036800" y="3797300"/>
            <a:ext cx="2717800" cy="1485900"/>
          </a:xfrm>
          <a:prstGeom prst="rect">
            <a:avLst/>
          </a:prstGeom>
          <a:solidFill>
            <a:srgbClr val="0433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6000">
                <a:solidFill>
                  <a:srgbClr val="00F9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12818719" y="5160804"/>
            <a:ext cx="1931774" cy="384434"/>
          </a:xfrm>
          <a:prstGeom prst="line">
            <a:avLst/>
          </a:prstGeom>
          <a:ln w="1143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3"/>
          <p:cNvSpPr/>
          <p:nvPr/>
        </p:nvSpPr>
        <p:spPr>
          <a:xfrm>
            <a:off x="18186400" y="42799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</a:t>
            </a:r>
          </a:p>
        </p:txBody>
      </p:sp>
      <p:sp>
        <p:nvSpPr>
          <p:cNvPr id="230" name="4"/>
          <p:cNvSpPr/>
          <p:nvPr/>
        </p:nvSpPr>
        <p:spPr>
          <a:xfrm>
            <a:off x="18186400" y="66548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4</a:t>
            </a:r>
          </a:p>
        </p:txBody>
      </p:sp>
      <p:sp>
        <p:nvSpPr>
          <p:cNvPr id="231" name="5"/>
          <p:cNvSpPr/>
          <p:nvPr/>
        </p:nvSpPr>
        <p:spPr>
          <a:xfrm>
            <a:off x="4102100" y="7175500"/>
            <a:ext cx="965200" cy="965200"/>
          </a:xfrm>
          <a:prstGeom prst="ellipse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00100"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VC"/>
          <p:cNvSpPr txBox="1">
            <a:spLocks noGrp="1"/>
          </p:cNvSpPr>
          <p:nvPr>
            <p:ph type="title"/>
          </p:nvPr>
        </p:nvSpPr>
        <p:spPr>
          <a:xfrm>
            <a:off x="1981200" y="342900"/>
            <a:ext cx="17360900" cy="2908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40FF"/>
                </a:solidFill>
              </a:defRPr>
            </a:lvl1pPr>
          </a:lstStyle>
          <a:p>
            <a:r>
              <a:t>MVC</a:t>
            </a:r>
          </a:p>
        </p:txBody>
      </p:sp>
      <p:sp>
        <p:nvSpPr>
          <p:cNvPr id="234" name="We call this pattern the “Model - View - Controller” pattern (or MVC for short)…"/>
          <p:cNvSpPr txBox="1">
            <a:spLocks noGrp="1"/>
          </p:cNvSpPr>
          <p:nvPr>
            <p:ph type="body" idx="1"/>
          </p:nvPr>
        </p:nvSpPr>
        <p:spPr>
          <a:xfrm>
            <a:off x="1981200" y="3086100"/>
            <a:ext cx="17360900" cy="8509000"/>
          </a:xfrm>
          <a:prstGeom prst="rect">
            <a:avLst/>
          </a:prstGeom>
        </p:spPr>
        <p:txBody>
          <a:bodyPr/>
          <a:lstStyle/>
          <a:p>
            <a:r>
              <a:t>We call this pattern the “</a:t>
            </a:r>
            <a:r>
              <a:rPr>
                <a:solidFill>
                  <a:srgbClr val="FF40FF"/>
                </a:solidFill>
              </a:rPr>
              <a:t>Model - View - Controller</a:t>
            </a:r>
            <a:r>
              <a:t>” pattern (or </a:t>
            </a:r>
            <a:r>
              <a:rPr>
                <a:solidFill>
                  <a:srgbClr val="FF40FF"/>
                </a:solidFill>
              </a:rPr>
              <a:t>MVC</a:t>
            </a:r>
            <a:r>
              <a:t> for short)</a:t>
            </a:r>
          </a:p>
          <a:p>
            <a:r>
              <a:t>It is a very common pattern in web applications - not just Google Application Engine</a:t>
            </a:r>
          </a:p>
          <a:p>
            <a:pPr lvl="4"/>
            <a:r>
              <a:t>Ruby on Rails</a:t>
            </a:r>
          </a:p>
          <a:p>
            <a:pPr lvl="4"/>
            <a:r>
              <a:t>Spring MVC</a:t>
            </a:r>
          </a:p>
          <a:p>
            <a:r>
              <a:t>We will meet the “Model” later - for now we will work with the View and Controller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3991</Words>
  <Application>Microsoft Macintosh PowerPoint</Application>
  <PresentationFormat>Custom</PresentationFormat>
  <Paragraphs>581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Gill Sans</vt:lpstr>
      <vt:lpstr>Helvetica</vt:lpstr>
      <vt:lpstr>Lucida Grande</vt:lpstr>
      <vt:lpstr>White</vt:lpstr>
      <vt:lpstr>Google App Engine  Using Templates</vt:lpstr>
      <vt:lpstr>PowerPoint Presentation</vt:lpstr>
      <vt:lpstr>Templates</vt:lpstr>
      <vt:lpstr>Google App Engine  Basic Templates</vt:lpstr>
      <vt:lpstr>PowerPoint Presentation</vt:lpstr>
      <vt:lpstr>Separation of Concerns</vt:lpstr>
      <vt:lpstr>Terminology</vt:lpstr>
      <vt:lpstr>PowerPoint Presentation</vt:lpstr>
      <vt:lpstr>MVC</vt:lpstr>
      <vt:lpstr>Back to:  Templates</vt:lpstr>
      <vt:lpstr>A Simple Template</vt:lpstr>
      <vt:lpstr>In The Controller</vt:lpstr>
      <vt:lpstr>PowerPoint Presentation</vt:lpstr>
      <vt:lpstr>PowerPoint Presentation</vt:lpstr>
      <vt:lpstr>Template Pattern</vt:lpstr>
      <vt:lpstr>PowerPoint Presentation</vt:lpstr>
      <vt:lpstr>PowerPoint Presentation</vt:lpstr>
      <vt:lpstr>PowerPoint Presentation</vt:lpstr>
      <vt:lpstr>Application Structure</vt:lpstr>
      <vt:lpstr>Template Summary</vt:lpstr>
      <vt:lpstr>Several Templates</vt:lpstr>
      <vt:lpstr>Real Applications</vt:lpstr>
      <vt:lpstr>Our Application</vt:lpstr>
      <vt:lpstr>Application Layout</vt:lpstr>
      <vt:lpstr>Looking at app.yaml</vt:lpstr>
      <vt:lpstr>Looking at app.yaml</vt:lpstr>
      <vt:lpstr>PowerPoint Presentation</vt:lpstr>
      <vt:lpstr>Controller Code</vt:lpstr>
      <vt:lpstr>PowerPoint Presentation</vt:lpstr>
      <vt:lpstr>PowerPoint Presentation</vt:lpstr>
      <vt:lpstr>In the Log....</vt:lpstr>
      <vt:lpstr>Extending Base Templates</vt:lpstr>
      <vt:lpstr>Base Templates</vt:lpstr>
      <vt:lpstr>Application Layout</vt:lpstr>
      <vt:lpstr>PowerPoint Presentation</vt:lpstr>
      <vt:lpstr>A Base Template</vt:lpstr>
      <vt:lpstr>PowerPoint Presentation</vt:lpstr>
      <vt:lpstr>PowerPoint Presentation</vt:lpstr>
      <vt:lpstr>PowerPoint Presentation</vt:lpstr>
      <vt:lpstr>PowerPoint Presentation</vt:lpstr>
      <vt:lpstr>Extending a Base Template</vt:lpstr>
      <vt:lpstr>Making Navigation  Look Nice</vt:lpstr>
      <vt:lpstr>Navigation Issues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Our Application</vt:lpstr>
      <vt:lpstr>More on Templates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  Using Templates</dc:title>
  <cp:lastModifiedBy>Severance, Charles</cp:lastModifiedBy>
  <cp:revision>1</cp:revision>
  <dcterms:modified xsi:type="dcterms:W3CDTF">2019-01-18T13:33:15Z</dcterms:modified>
</cp:coreProperties>
</file>