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8" r:id="rId2"/>
    <p:sldId id="282" r:id="rId3"/>
    <p:sldId id="283" r:id="rId4"/>
    <p:sldId id="286" r:id="rId5"/>
    <p:sldId id="285" r:id="rId6"/>
    <p:sldId id="284" r:id="rId7"/>
    <p:sldId id="318" r:id="rId8"/>
    <p:sldId id="287" r:id="rId9"/>
    <p:sldId id="288" r:id="rId10"/>
    <p:sldId id="289" r:id="rId11"/>
    <p:sldId id="314" r:id="rId12"/>
    <p:sldId id="301" r:id="rId13"/>
    <p:sldId id="302" r:id="rId14"/>
    <p:sldId id="309" r:id="rId15"/>
    <p:sldId id="310" r:id="rId16"/>
    <p:sldId id="315" r:id="rId17"/>
    <p:sldId id="316" r:id="rId18"/>
    <p:sldId id="311" r:id="rId19"/>
    <p:sldId id="312" r:id="rId20"/>
    <p:sldId id="313" r:id="rId21"/>
    <p:sldId id="331" r:id="rId22"/>
    <p:sldId id="347" r:id="rId23"/>
    <p:sldId id="348" r:id="rId24"/>
    <p:sldId id="343" r:id="rId25"/>
    <p:sldId id="344" r:id="rId26"/>
    <p:sldId id="346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41" r:id="rId35"/>
    <p:sldId id="339" r:id="rId36"/>
    <p:sldId id="340" r:id="rId37"/>
    <p:sldId id="317" r:id="rId38"/>
    <p:sldId id="281" r:id="rId39"/>
    <p:sldId id="27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40FF"/>
    <a:srgbClr val="FF7F00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/>
    <p:restoredTop sz="94586"/>
  </p:normalViewPr>
  <p:slideViewPr>
    <p:cSldViewPr snapToGrid="0" snapToObjects="1">
      <p:cViewPr>
        <p:scale>
          <a:sx n="89" d="100"/>
          <a:sy n="89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4EDD44A-CBA7-AD48-A835-5788FC7E2BF3}" type="slidenum">
              <a:rPr lang="en-US" altLang="x-none" sz="1200"/>
              <a:pPr/>
              <a:t>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7959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EDC517-1B11-AD4A-BBCA-4A5100C55EB5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0937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Form Processing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381001"/>
            <a:ext cx="10449983" cy="1181100"/>
          </a:xfrm>
        </p:spPr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Rules of the POST/GET Choice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718" y="1485901"/>
            <a:ext cx="10449983" cy="4762500"/>
          </a:xfrm>
        </p:spPr>
        <p:txBody>
          <a:bodyPr/>
          <a:lstStyle/>
          <a:p>
            <a:pPr marL="560903"/>
            <a:r>
              <a:rPr lang="en-US" altLang="x-none" sz="2667" dirty="0"/>
              <a:t>POST is used when data is being created or modified.</a:t>
            </a:r>
          </a:p>
          <a:p>
            <a:pPr marL="560903"/>
            <a:r>
              <a:rPr lang="en-US" altLang="x-none" sz="2667" dirty="0"/>
              <a:t>GET is used when your are reading or searching things</a:t>
            </a:r>
            <a:r>
              <a:rPr lang="en-US" altLang="x-none" sz="2667" dirty="0" smtClean="0"/>
              <a:t>.</a:t>
            </a:r>
          </a:p>
          <a:p>
            <a:pPr marL="560903"/>
            <a:r>
              <a:rPr lang="en-US" altLang="x-none" sz="2667" dirty="0" smtClean="0"/>
              <a:t>GET should never be used to insert, modify or delete data.</a:t>
            </a:r>
            <a:endParaRPr lang="en-US" altLang="x-none" sz="2667" dirty="0"/>
          </a:p>
          <a:p>
            <a:pPr marL="560903"/>
            <a:r>
              <a:rPr lang="en-US" altLang="x-none" sz="2667" dirty="0"/>
              <a:t>Web search spiders will follow GET URLs but generally not POST URLs.</a:t>
            </a:r>
          </a:p>
          <a:p>
            <a:pPr marL="560903"/>
            <a:r>
              <a:rPr lang="en-US" altLang="x-none" sz="2667" dirty="0"/>
              <a:t>GET URLs should be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idempotent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- the same URL should give the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same thing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each time you access it.</a:t>
            </a:r>
          </a:p>
          <a:p>
            <a:pPr marL="560903"/>
            <a:r>
              <a:rPr lang="en-US" altLang="x-none" sz="2667" dirty="0"/>
              <a:t>GET has an upper limit of the number of bytes of parameters and values (think about 2K).</a:t>
            </a:r>
          </a:p>
        </p:txBody>
      </p:sp>
    </p:spTree>
    <p:extLst>
      <p:ext uri="{BB962C8B-B14F-4D97-AF65-F5344CB8AC3E}">
        <p14:creationId xmlns:p14="http://schemas.microsoft.com/office/powerpoint/2010/main" val="83580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POST-REDIRECT-GET (Refresh)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HTTP Status Codes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117601" y="2108201"/>
            <a:ext cx="9927167" cy="3111500"/>
          </a:xfrm>
        </p:spPr>
        <p:txBody>
          <a:bodyPr/>
          <a:lstStyle/>
          <a:p>
            <a:r>
              <a:rPr lang="en-US" altLang="x-none"/>
              <a:t>http://www.dr-chuck.com/page1.htm - </a:t>
            </a:r>
            <a:r>
              <a:rPr lang="en-US" altLang="x-none">
                <a:solidFill>
                  <a:srgbClr val="FFFF00"/>
                </a:solidFill>
              </a:rPr>
              <a:t>200 OK</a:t>
            </a:r>
          </a:p>
          <a:p>
            <a:r>
              <a:rPr lang="en-US" altLang="x-none"/>
              <a:t>http://www.wa4e.com/nowhere.htm - </a:t>
            </a:r>
            <a:r>
              <a:rPr lang="en-US" altLang="x-none">
                <a:solidFill>
                  <a:srgbClr val="FFFF00"/>
                </a:solidFill>
              </a:rPr>
              <a:t>404 Not Found</a:t>
            </a:r>
          </a:p>
          <a:p>
            <a:r>
              <a:rPr lang="en-US" altLang="x-none"/>
              <a:t>http://www.drchuck.com/ - </a:t>
            </a:r>
            <a:r>
              <a:rPr lang="en-US" altLang="x-none">
                <a:solidFill>
                  <a:srgbClr val="FFFF00"/>
                </a:solidFill>
              </a:rPr>
              <a:t>302 Found / Moved</a:t>
            </a:r>
          </a:p>
          <a:p>
            <a:pPr marL="533387" lvl="1" indent="0">
              <a:buNone/>
            </a:pPr>
            <a:r>
              <a:rPr lang="en-US" altLang="x-none"/>
              <a:t>  Also known as </a:t>
            </a:r>
            <a:r>
              <a:rPr lang="en-US" altLang="en-US"/>
              <a:t>“</a:t>
            </a:r>
            <a:r>
              <a:rPr lang="en-US" altLang="x-none"/>
              <a:t>redirect</a:t>
            </a:r>
            <a:r>
              <a:rPr lang="en-US" altLang="en-US"/>
              <a:t>”</a:t>
            </a:r>
            <a:endParaRPr lang="en-US" altLang="x-none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032000" y="5664201"/>
            <a:ext cx="8839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667">
                <a:solidFill>
                  <a:srgbClr val="FFFF00"/>
                </a:solidFill>
              </a:rPr>
              <a:t>https://en.wikipedia.org/wiki/List_of_HTTP_status_codes</a:t>
            </a:r>
          </a:p>
        </p:txBody>
      </p:sp>
    </p:spTree>
    <p:extLst>
      <p:ext uri="{BB962C8B-B14F-4D97-AF65-F5344CB8AC3E}">
        <p14:creationId xmlns:p14="http://schemas.microsoft.com/office/powerpoint/2010/main" val="20490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HTTP Location Header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006600"/>
            <a:ext cx="9927167" cy="3956051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If your application has not yet sent any data, it can send a special header as part of the HTTP Response.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The redirect header includes a URL that the browser is supposed to forward itself to.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was originally used for web sites that moved from one URL to another.</a:t>
            </a:r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5080000" y="5846334"/>
            <a:ext cx="646853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http://en.wikipedia.org/wiki/URL_redirection</a:t>
            </a:r>
          </a:p>
        </p:txBody>
      </p:sp>
    </p:spTree>
    <p:extLst>
      <p:ext uri="{BB962C8B-B14F-4D97-AF65-F5344CB8AC3E}">
        <p14:creationId xmlns:p14="http://schemas.microsoft.com/office/powerpoint/2010/main" val="136015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FFCC66"/>
                </a:solidFill>
              </a:rPr>
              <a:t>POST / Refresh /</a:t>
            </a:r>
            <a:r>
              <a:rPr lang="en-US" altLang="x-none">
                <a:solidFill>
                  <a:srgbClr val="00FF00"/>
                </a:solidFill>
              </a:rPr>
              <a:t> </a:t>
            </a:r>
            <a:r>
              <a:rPr lang="en-US" altLang="x-none">
                <a:solidFill>
                  <a:srgbClr val="FF0000"/>
                </a:solidFill>
                <a:sym typeface="Wingdings" charset="2"/>
              </a:rPr>
              <a:t></a:t>
            </a:r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7601" y="2209800"/>
            <a:ext cx="9927167" cy="2743200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/>
              <a:t>Once you do a POST, if you refresh, the browser will re-send the POST data a second time.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/>
              <a:t>The user gets a pop-up that tries to explain what is about to happen.</a:t>
            </a:r>
          </a:p>
        </p:txBody>
      </p:sp>
    </p:spTree>
    <p:extLst>
      <p:ext uri="{BB962C8B-B14F-4D97-AF65-F5344CB8AC3E}">
        <p14:creationId xmlns:p14="http://schemas.microsoft.com/office/powerpoint/2010/main" val="6927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818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779992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030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350" y="-167216"/>
            <a:ext cx="6388100" cy="5130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684" y="779992"/>
            <a:ext cx="6388100" cy="5130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718" y="1727200"/>
            <a:ext cx="6388100" cy="5130800"/>
          </a:xfrm>
          <a:prstGeom prst="rect">
            <a:avLst/>
          </a:prstGeom>
        </p:spPr>
      </p:pic>
      <p:sp>
        <p:nvSpPr>
          <p:cNvPr id="18436" name="Rectangle 5"/>
          <p:cNvSpPr>
            <a:spLocks/>
          </p:cNvSpPr>
          <p:nvPr/>
        </p:nvSpPr>
        <p:spPr bwMode="auto">
          <a:xfrm>
            <a:off x="536576" y="5290635"/>
            <a:ext cx="19960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 dirty="0">
                <a:solidFill>
                  <a:srgbClr val="FF00FF"/>
                </a:solidFill>
                <a:ea typeface="ＭＳ Ｐゴシック" charset="-128"/>
              </a:rPr>
              <a:t>Press Submit </a:t>
            </a:r>
            <a:r>
              <a:rPr lang="en-US" altLang="x-none" sz="2400" dirty="0" smtClean="0">
                <a:solidFill>
                  <a:srgbClr val="FF00FF"/>
                </a:solidFill>
                <a:ea typeface="ＭＳ Ｐゴシック" charset="-128"/>
              </a:rPr>
              <a:t>then  Refresh</a:t>
            </a:r>
            <a:endParaRPr lang="en-US" altLang="x-none" sz="2400" dirty="0">
              <a:solidFill>
                <a:srgbClr val="FF00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No Double Posts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Typically POST requests are adding or modifying data whilst GET requests view data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may be dangerous to do the same POST twice (say withdrawing funds from a bank account)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So the browser insists on asking the user (out of your control)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Kind of an ugly UX / bad usability</a:t>
            </a:r>
          </a:p>
        </p:txBody>
      </p:sp>
    </p:spTree>
    <p:extLst>
      <p:ext uri="{BB962C8B-B14F-4D97-AF65-F5344CB8AC3E}">
        <p14:creationId xmlns:p14="http://schemas.microsoft.com/office/powerpoint/2010/main" val="20128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="" xmlns:a16="http://schemas.microsoft.com/office/drawing/2014/main" id="{867D4867-5BA7-4462-B2F6-A23F4A622A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 eaLnBrk="1" hangingPunct="1"/>
            <a:r>
              <a:rPr lang="en-US" altLang="x-none" sz="2800">
                <a:solidFill>
                  <a:schemeClr val="bg1"/>
                </a:solidFill>
              </a:rPr>
              <a:t>POST Redirect Rule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pPr marL="695307" indent="-457189">
              <a:spcBef>
                <a:spcPts val="1725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The simple rule for pages intended for a browser is to never generate a page with HTML content when the app receives POST </a:t>
            </a:r>
            <a:r>
              <a:rPr lang="en-US" sz="1900" dirty="0" smtClean="0">
                <a:solidFill>
                  <a:schemeClr val="bg1"/>
                </a:solidFill>
              </a:rPr>
              <a:t>data and data has been modified</a:t>
            </a:r>
            <a:endParaRPr lang="en-US" sz="1900" dirty="0">
              <a:solidFill>
                <a:schemeClr val="bg1"/>
              </a:solidFill>
            </a:endParaRPr>
          </a:p>
          <a:p>
            <a:pPr marL="695307" indent="-457189">
              <a:spcBef>
                <a:spcPts val="1725"/>
              </a:spcBef>
              <a:defRPr/>
            </a:pPr>
            <a:r>
              <a:rPr lang="en-US" sz="1900" dirty="0">
                <a:solidFill>
                  <a:schemeClr val="bg1"/>
                </a:solidFill>
              </a:rPr>
              <a:t>Must redirect somewhere - even to  the same script - forcing the browser to make a GET after the POST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840446"/>
            <a:ext cx="6250769" cy="501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14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ChangeArrowheads="1"/>
          </p:cNvSpPr>
          <p:nvPr/>
        </p:nvSpPr>
        <p:spPr bwMode="auto">
          <a:xfrm>
            <a:off x="1930400" y="5664201"/>
            <a:ext cx="7620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</a:rPr>
              <a:t>https://en.wikipedia.org/wiki/Post/Redirect/Get</a:t>
            </a:r>
          </a:p>
        </p:txBody>
      </p:sp>
      <p:pic>
        <p:nvPicPr>
          <p:cNvPr id="21506" name="Picture 4" descr="PostRedirectGet_DoubleSubmitProbl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644651"/>
            <a:ext cx="5257800" cy="280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PostRedirectGet_DoubleSubmitSolu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1" y="863600"/>
            <a:ext cx="53721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6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 in 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Data Errors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067423" cy="4351338"/>
          </a:xfrm>
        </p:spPr>
        <p:txBody>
          <a:bodyPr/>
          <a:lstStyle/>
          <a:p>
            <a:r>
              <a:rPr lang="en-US" dirty="0" smtClean="0"/>
              <a:t>Sometimes there are validation rules when you are filling out a form.</a:t>
            </a:r>
          </a:p>
          <a:p>
            <a:r>
              <a:rPr lang="en-US" dirty="0" smtClean="0"/>
              <a:t>When you submit the form, the view code checks the data to see if there are errors</a:t>
            </a:r>
          </a:p>
          <a:p>
            <a:r>
              <a:rPr lang="en-US" dirty="0" smtClean="0"/>
              <a:t>If there are errors, data is not saved and the user is notified and often given a chance to edit and resubmit the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23" y="2026444"/>
            <a:ext cx="67818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77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form validation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539" y="2257424"/>
            <a:ext cx="1064426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BasicForm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forms.Form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(validators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=[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  </a:t>
            </a:r>
            <a:r>
              <a:rPr lang="en-US" dirty="0" err="1" smtClean="0">
                <a:solidFill>
                  <a:srgbClr val="000000"/>
                </a:solidFill>
                <a:latin typeface="Menlo-Regular" charset="0"/>
              </a:rPr>
              <a:t>validators.MinLengthValidator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smtClean="0">
                <a:solidFill>
                  <a:srgbClr val="B42419"/>
                </a:solidFill>
                <a:latin typeface="Menlo-Regular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"Please enter 2 or more characters</a:t>
            </a:r>
            <a:r>
              <a:rPr lang="en-US" dirty="0" smtClean="0">
                <a:solidFill>
                  <a:srgbClr val="B42419"/>
                </a:solidFill>
                <a:latin typeface="Menlo-Regular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 ])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mileage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forms.IntegerField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purchase_date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forms.DateField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84648" y="5614987"/>
            <a:ext cx="699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docs.djangoproject.com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  <a:r>
              <a:rPr lang="en-US" sz="2400" dirty="0" err="1">
                <a:solidFill>
                  <a:srgbClr val="FFFF00"/>
                </a:solidFill>
              </a:rPr>
              <a:t>en</a:t>
            </a:r>
            <a:r>
              <a:rPr lang="en-US" sz="2400" dirty="0">
                <a:solidFill>
                  <a:srgbClr val="FFFF00"/>
                </a:solidFill>
              </a:rPr>
              <a:t>/2.1/ref/validators/</a:t>
            </a:r>
          </a:p>
        </p:txBody>
      </p:sp>
    </p:spTree>
    <p:extLst>
      <p:ext uri="{BB962C8B-B14F-4D97-AF65-F5344CB8AC3E}">
        <p14:creationId xmlns:p14="http://schemas.microsoft.com/office/powerpoint/2010/main" val="75232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450" y="1000125"/>
            <a:ext cx="6781800" cy="39497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02672" y="737462"/>
            <a:ext cx="7353295" cy="563231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DumpPostView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612208" y="2982119"/>
            <a:ext cx="2231382" cy="40401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1871663" y="328614"/>
            <a:ext cx="3314700" cy="91439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036094" y="500064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GET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407694" y="2974975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798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504" y="3086030"/>
            <a:ext cx="6794500" cy="398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00" y="-159613"/>
            <a:ext cx="6781800" cy="3949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702672" y="737462"/>
            <a:ext cx="7353295" cy="563231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DumpPostView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4413" y="2500313"/>
            <a:ext cx="4286250" cy="14287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70832" y="2600323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65020" y="4375804"/>
            <a:ext cx="6050756" cy="866483"/>
          </a:xfrm>
          <a:prstGeom prst="rect">
            <a:avLst/>
          </a:prstGeom>
          <a:solidFill>
            <a:srgbClr val="000000">
              <a:alpha val="2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487316" y="4814888"/>
            <a:ext cx="4627609" cy="1492671"/>
          </a:xfrm>
          <a:custGeom>
            <a:avLst/>
            <a:gdLst>
              <a:gd name="connsiteX0" fmla="*/ 4627609 w 4627609"/>
              <a:gd name="connsiteY0" fmla="*/ 1371600 h 1492671"/>
              <a:gd name="connsiteX1" fmla="*/ 627109 w 4627609"/>
              <a:gd name="connsiteY1" fmla="*/ 1357312 h 1492671"/>
              <a:gd name="connsiteX2" fmla="*/ 12747 w 4627609"/>
              <a:gd name="connsiteY2" fmla="*/ 0 h 149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7609" h="1492671">
                <a:moveTo>
                  <a:pt x="4627609" y="1371600"/>
                </a:moveTo>
                <a:cubicBezTo>
                  <a:pt x="3011931" y="1478756"/>
                  <a:pt x="1396253" y="1585912"/>
                  <a:pt x="627109" y="1357312"/>
                </a:cubicBezTo>
                <a:cubicBezTo>
                  <a:pt x="-142035" y="1128712"/>
                  <a:pt x="12747" y="0"/>
                  <a:pt x="12747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1460451" y="5995114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1750218" y="4851354"/>
            <a:ext cx="3986213" cy="972405"/>
          </a:xfrm>
          <a:custGeom>
            <a:avLst/>
            <a:gdLst>
              <a:gd name="connsiteX0" fmla="*/ 4340071 w 4340071"/>
              <a:gd name="connsiteY0" fmla="*/ 443767 h 972405"/>
              <a:gd name="connsiteX1" fmla="*/ 753908 w 4340071"/>
              <a:gd name="connsiteY1" fmla="*/ 855 h 972405"/>
              <a:gd name="connsiteX2" fmla="*/ 196696 w 4340071"/>
              <a:gd name="connsiteY2" fmla="*/ 543780 h 972405"/>
              <a:gd name="connsiteX3" fmla="*/ 3282796 w 4340071"/>
              <a:gd name="connsiteY3" fmla="*/ 972405 h 972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0071" h="972405">
                <a:moveTo>
                  <a:pt x="4340071" y="443767"/>
                </a:moveTo>
                <a:cubicBezTo>
                  <a:pt x="2892270" y="213976"/>
                  <a:pt x="1444470" y="-15814"/>
                  <a:pt x="753908" y="855"/>
                </a:cubicBezTo>
                <a:cubicBezTo>
                  <a:pt x="63346" y="17524"/>
                  <a:pt x="-224785" y="381855"/>
                  <a:pt x="196696" y="543780"/>
                </a:cubicBezTo>
                <a:cubicBezTo>
                  <a:pt x="618177" y="705705"/>
                  <a:pt x="3282796" y="972405"/>
                  <a:pt x="3282796" y="972405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3136752" y="4719657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302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966740" y="5398127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623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52" y="3164228"/>
            <a:ext cx="6781800" cy="39497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900" y="-125487"/>
            <a:ext cx="6781800" cy="39497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702672" y="737462"/>
            <a:ext cx="7353295" cy="563231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Validate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DumpPostView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mileage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purchase_date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'2018-08-14'</a:t>
            </a:r>
            <a:endParaRPr lang="mr-IN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(initial=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old_data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form =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BasicForm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not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form.is_valid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: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{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form.html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ctx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redirect(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'/form/success'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 :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'Thank you!'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14413" y="2500313"/>
            <a:ext cx="4286250" cy="142875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570832" y="2600323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229350" y="4916780"/>
            <a:ext cx="4114300" cy="22229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4807744" y="4846962"/>
            <a:ext cx="985838" cy="500061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28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Cross-Site-Request-Forgery (CSRF)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rogue site generates a page that includes form that posts data to a site where the user is logged in via a session cookie</a:t>
            </a:r>
          </a:p>
          <a:p>
            <a:r>
              <a:rPr lang="en-US" dirty="0" smtClean="0"/>
              <a:t>The form is submitted to the legitimate site and the cookie is included</a:t>
            </a:r>
          </a:p>
          <a:p>
            <a:r>
              <a:rPr lang="en-US" dirty="0" smtClean="0"/>
              <a:t>The legitimate site accepts the request because of the cookie value</a:t>
            </a:r>
          </a:p>
          <a:p>
            <a:endParaRPr lang="en-US" dirty="0"/>
          </a:p>
          <a:p>
            <a:r>
              <a:rPr lang="en-US" dirty="0" smtClean="0"/>
              <a:t>Note that the rogue site does not need to know the cookie value </a:t>
            </a:r>
            <a:r>
              <a:rPr lang="mr-IN" dirty="0" smtClean="0"/>
              <a:t>–</a:t>
            </a:r>
            <a:r>
              <a:rPr lang="en-US" dirty="0" smtClean="0"/>
              <a:t> it just knows that the cookie will be sent on requests to the legitimate site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6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Defense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legitimate site chooses a large random number (the CRRF Token) and puts it in the session</a:t>
            </a:r>
          </a:p>
          <a:p>
            <a:r>
              <a:rPr lang="en-US" dirty="0" smtClean="0"/>
              <a:t>When the legitimate site generates a POST form, it includes the CSRF Token as a hidden input field</a:t>
            </a:r>
          </a:p>
          <a:p>
            <a:r>
              <a:rPr lang="en-US" dirty="0" smtClean="0"/>
              <a:t>When the form is submitted the CSRF Token is sent as well as the cookie</a:t>
            </a:r>
          </a:p>
          <a:p>
            <a:r>
              <a:rPr lang="en-US" dirty="0" smtClean="0"/>
              <a:t>The site looks up the session and rejects the request if the incoming CSRF Token does not match the session's CSRF Token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Forms gather data and send it to the server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="" xmlns:a16="http://schemas.microsoft.com/office/drawing/2014/main" id="{10441444-F734-43CA-98E6-1F3C0741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10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401" y="952500"/>
            <a:ext cx="663912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Time to Change a Student Grade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</a:t>
            </a:r>
            <a:r>
              <a:rPr lang="en-US" dirty="0"/>
              <a:t>input type="text" name</a:t>
            </a:r>
            <a:r>
              <a:rPr lang="en-US" dirty="0" smtClean="0"/>
              <a:t>="id" value="0.5"&gt;</a:t>
            </a:r>
          </a:p>
          <a:p>
            <a:r>
              <a:rPr lang="en-US" dirty="0" smtClean="0"/>
              <a:t>&lt;input type="text" name="new-grade"&gt;</a:t>
            </a:r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1" idx="1"/>
          </p:cNvCxnSpPr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52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(without CSRF)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</a:t>
            </a:r>
            <a:r>
              <a:rPr lang="en-US" dirty="0"/>
              <a:t>input type="text" name</a:t>
            </a:r>
            <a:r>
              <a:rPr lang="en-US" dirty="0" smtClean="0"/>
              <a:t>="id" value="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&lt;input type="text" name="new-grade"&gt;</a:t>
            </a:r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>
            <a:off x="10553621" y="4788355"/>
            <a:ext cx="614372" cy="698628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71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CSRF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/>
              <a:t>&lt;input type="text" name="</a:t>
            </a:r>
            <a:r>
              <a:rPr lang="en-US" dirty="0" err="1"/>
              <a:t>csrf</a:t>
            </a:r>
            <a:r>
              <a:rPr lang="en-US" dirty="0"/>
              <a:t>" value="99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</a:t>
            </a:r>
            <a:r>
              <a:rPr lang="en-US" dirty="0"/>
              <a:t>input type="text" name</a:t>
            </a:r>
            <a:r>
              <a:rPr lang="en-US" dirty="0" smtClean="0"/>
              <a:t>="id" value="0.5"&gt;</a:t>
            </a:r>
          </a:p>
          <a:p>
            <a:r>
              <a:rPr lang="en-US" dirty="0" smtClean="0"/>
              <a:t>&lt;input type="text" name="new-grade"&gt;</a:t>
            </a:r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=99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 flipV="1">
            <a:off x="8080240" y="2679739"/>
            <a:ext cx="2002363" cy="1561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677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 Blocked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/>
              <a:t>&lt;input type="text" name</a:t>
            </a:r>
            <a:r>
              <a:rPr lang="en-US" dirty="0" smtClean="0"/>
              <a:t>="</a:t>
            </a:r>
            <a:r>
              <a:rPr lang="en-US" dirty="0" err="1" smtClean="0"/>
              <a:t>csrf</a:t>
            </a:r>
            <a:r>
              <a:rPr lang="en-US" dirty="0" smtClean="0"/>
              <a:t>" </a:t>
            </a:r>
            <a:r>
              <a:rPr lang="en-US" dirty="0"/>
              <a:t>value</a:t>
            </a:r>
            <a:r>
              <a:rPr lang="en-US" dirty="0" smtClean="0"/>
              <a:t>="42"&gt;</a:t>
            </a:r>
          </a:p>
          <a:p>
            <a:r>
              <a:rPr lang="en-US" dirty="0"/>
              <a:t>&lt;input type="text" name</a:t>
            </a:r>
            <a:r>
              <a:rPr lang="en-US" dirty="0" smtClean="0"/>
              <a:t>="id" value="1.0"&gt;</a:t>
            </a:r>
          </a:p>
          <a:p>
            <a:r>
              <a:rPr lang="en-US" dirty="0" smtClean="0"/>
              <a:t>&lt;input type="text" name="new-grade"&gt;</a:t>
            </a:r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new-grade=1.0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=42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0" idx="3"/>
          </p:cNvCxnSpPr>
          <p:nvPr/>
        </p:nvCxnSpPr>
        <p:spPr>
          <a:xfrm flipV="1">
            <a:off x="7770819" y="5133141"/>
            <a:ext cx="688561" cy="5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9263915" y="4241021"/>
            <a:ext cx="818688" cy="47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sp>
        <p:nvSpPr>
          <p:cNvPr id="50" name="Hexagon 49"/>
          <p:cNvSpPr/>
          <p:nvPr/>
        </p:nvSpPr>
        <p:spPr>
          <a:xfrm>
            <a:off x="8459380" y="4715820"/>
            <a:ext cx="968184" cy="834641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8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0"/>
            <a:ext cx="86332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00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support for CSRF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dirty="0" smtClean="0"/>
              <a:t>Django has built in support to generate, use, and check </a:t>
            </a:r>
            <a:r>
              <a:rPr lang="en-US" smtClean="0"/>
              <a:t>CSRF Tokens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28776" y="2857500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MIDDLEWARE = [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django.middleware.security.SecurityMiddleware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django.contrib.sessions.middleware.SessionMiddleware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django.middleware.common.CommonMiddleware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django.middleware.csrf.CsrfViewMiddleware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django.contrib.auth.middleware.AuthenticationMiddleware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django.contrib.messages.middleware.MessageMiddleware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django.middleware.clickjacking.XFrameOptionsMiddleware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mr-IN" b="1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mr-IN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2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CSRF in Templates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52675" y="2357439"/>
            <a:ext cx="7622600" cy="267765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action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2400" b="1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form.as_table</a:t>
            </a:r>
            <a:r>
              <a:rPr lang="mr-IN" sz="2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en-US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</a:t>
            </a:r>
            <a:r>
              <a:rPr lang="en-US" sz="2400" b="1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400" b="1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195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Forms in Code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1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HTML for Forms</a:t>
            </a:r>
          </a:p>
          <a:p>
            <a:pPr marL="385365">
              <a:defRPr/>
            </a:pPr>
            <a:r>
              <a:rPr lang="en-US" altLang="x-none" dirty="0" smtClean="0"/>
              <a:t>GET versus POST</a:t>
            </a:r>
          </a:p>
          <a:p>
            <a:pPr marL="385365">
              <a:defRPr/>
            </a:pPr>
            <a:r>
              <a:rPr lang="en-US" altLang="x-none" dirty="0" smtClean="0"/>
              <a:t>POST Redirect GET</a:t>
            </a:r>
          </a:p>
          <a:p>
            <a:pPr marL="385365">
              <a:defRPr/>
            </a:pPr>
            <a:r>
              <a:rPr lang="en-US" altLang="x-none" dirty="0" smtClean="0"/>
              <a:t>CSRF</a:t>
            </a:r>
          </a:p>
          <a:p>
            <a:pPr marL="385365">
              <a:defRPr/>
            </a:pPr>
            <a:r>
              <a:rPr lang="en-US" altLang="x-none" smtClean="0"/>
              <a:t>Form Validation</a:t>
            </a:r>
            <a:endParaRPr lang="en-US" altLang="x-none" dirty="0" smtClean="0"/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312" y="171450"/>
            <a:ext cx="8331127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simple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response =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'&lt;p&gt;Impossible guessing game...&lt;/p</a:t>
            </a:r>
            <a:r>
              <a:rPr lang="en-US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&gt;'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'''&lt;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form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&lt;p&gt;&lt;label for="guess"&gt;Input Guess&lt;/label&gt;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&lt;input type="text" name="guess" size="40" id="guess"/&gt;&lt;/p&gt;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input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type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="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submit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"/&gt;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form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'''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len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request.GET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&gt;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response += 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'&lt;p&gt;Incoming GET data:&lt;</a:t>
            </a:r>
            <a:r>
              <a:rPr lang="en-US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/&gt;</a:t>
            </a:r>
            <a:r>
              <a:rPr lang="en-US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\n</a:t>
            </a:r>
            <a:r>
              <a:rPr lang="en-US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key, value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request.GET.items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():</a:t>
            </a: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html.escape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key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'='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endParaRPr lang="en-US" sz="1600" b="1" dirty="0" smtClean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</a:t>
            </a:r>
            <a:r>
              <a:rPr lang="mr-IN" sz="16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html.escape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value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br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600" b="1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</a:t>
            </a:r>
            <a:r>
              <a:rPr lang="mr-IN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response</a:t>
            </a:r>
            <a:r>
              <a:rPr lang="mr-IN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+= 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'&lt;/</a:t>
            </a:r>
            <a:r>
              <a:rPr lang="mr-IN" sz="16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mr-IN" sz="16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mr-IN" sz="1600" b="1" dirty="0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\</a:t>
            </a:r>
            <a:r>
              <a:rPr lang="mr-IN" sz="1600" b="1" dirty="0" err="1">
                <a:solidFill>
                  <a:srgbClr val="C814C9"/>
                </a:solidFill>
                <a:latin typeface="Courier New" charset="0"/>
                <a:ea typeface="Courier New" charset="0"/>
                <a:cs typeface="Courier New" charset="0"/>
              </a:rPr>
              <a:t>n</a:t>
            </a:r>
            <a:r>
              <a:rPr lang="mr-IN" sz="1600" b="1" dirty="0" smtClean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endParaRPr lang="mr-IN" sz="16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6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(response)</a:t>
            </a:r>
            <a:endParaRPr lang="en-US" sz="16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44"/>
          <a:stretch/>
        </p:blipFill>
        <p:spPr>
          <a:xfrm>
            <a:off x="6283643" y="2211348"/>
            <a:ext cx="5474969" cy="464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0" y="585788"/>
            <a:ext cx="9421169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method="post"&gt;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abc123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Tsugi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tsugi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="40"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abc123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label for="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xyzzy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&lt;/label&gt;</a:t>
            </a: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type="text" name="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size="40" id="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xyzzy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"/&gt;&lt;/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mr-IN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hr</a:t>
            </a:r>
            <a:r>
              <a:rPr lang="mr-IN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76" y="2028037"/>
            <a:ext cx="6639124" cy="482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2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HTTP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2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1132418" y="482601"/>
            <a:ext cx="9927167" cy="1411817"/>
          </a:xfrm>
        </p:spPr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Forms GET vs. POST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717" y="1953685"/>
            <a:ext cx="11097683" cy="3710516"/>
          </a:xfrm>
        </p:spPr>
        <p:txBody>
          <a:bodyPr/>
          <a:lstStyle/>
          <a:p>
            <a:pPr marL="0" indent="0">
              <a:spcBef>
                <a:spcPts val="1725"/>
              </a:spcBef>
              <a:buNone/>
              <a:defRPr/>
            </a:pPr>
            <a:r>
              <a:rPr lang="en-US" sz="2851"/>
              <a:t>Two ways the browser can send parameters to the web server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>
                <a:solidFill>
                  <a:srgbClr val="00FF00"/>
                </a:solidFill>
              </a:rPr>
              <a:t>GET</a:t>
            </a:r>
            <a:r>
              <a:rPr lang="en-US" sz="2851"/>
              <a:t> - Parameters are placed on the URL which is retrieved.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>
                <a:solidFill>
                  <a:srgbClr val="00FF00"/>
                </a:solidFill>
              </a:rPr>
              <a:t>POST</a:t>
            </a:r>
            <a:r>
              <a:rPr lang="en-US" sz="2851"/>
              <a:t> - The URL is retrieved and parameters are appended to the request in the the HTTP connection.</a:t>
            </a:r>
          </a:p>
        </p:txBody>
      </p:sp>
    </p:spTree>
    <p:extLst>
      <p:ext uri="{BB962C8B-B14F-4D97-AF65-F5344CB8AC3E}">
        <p14:creationId xmlns:p14="http://schemas.microsoft.com/office/powerpoint/2010/main" val="3117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179917"/>
            <a:ext cx="10449983" cy="1371600"/>
          </a:xfrm>
        </p:spPr>
        <p:txBody>
          <a:bodyPr/>
          <a:lstStyle/>
          <a:p>
            <a:r>
              <a:rPr lang="en-US" altLang="x-none" sz="5333">
                <a:solidFill>
                  <a:srgbClr val="FFCC66"/>
                </a:solidFill>
              </a:rPr>
              <a:t>Passing </a:t>
            </a:r>
            <a:r>
              <a:rPr lang="en-US" altLang="x-none" sz="5333">
                <a:solidFill>
                  <a:srgbClr val="FF6600"/>
                </a:solidFill>
              </a:rPr>
              <a:t>Parameters</a:t>
            </a:r>
            <a:r>
              <a:rPr lang="en-US" altLang="x-none" sz="5333">
                <a:solidFill>
                  <a:srgbClr val="FFCC66"/>
                </a:solidFill>
              </a:rPr>
              <a:t> to The Server</a:t>
            </a: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4667251" y="1462617"/>
            <a:ext cx="6457949" cy="11578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sz="2133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GET </a:t>
            </a:r>
            <a:r>
              <a:rPr lang="en-US" altLang="x-none" sz="2133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</a:t>
            </a:r>
            <a:r>
              <a:rPr lang="en-US" altLang="x-none" sz="2133" dirty="0" err="1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simple</a:t>
            </a:r>
            <a:r>
              <a:rPr lang="en-US" altLang="x-none" sz="2133" dirty="0" err="1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?guess</a:t>
            </a:r>
            <a:r>
              <a:rPr lang="en-US" altLang="x-none" sz="2133" dirty="0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=42</a:t>
            </a:r>
            <a:endParaRPr lang="en-US" altLang="x-none" sz="2133" dirty="0">
              <a:solidFill>
                <a:srgbClr val="FF66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sz="2133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4152900" y="3223685"/>
            <a:ext cx="7772400" cy="23389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POST </a:t>
            </a:r>
            <a:r>
              <a:rPr lang="en-US" altLang="x-none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/guess </a:t>
            </a:r>
            <a:endParaRPr lang="en-US" altLang="x-none" dirty="0">
              <a:solidFill>
                <a:srgbClr val="FFFF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Content-type: </a:t>
            </a:r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application/x-www-form-</a:t>
            </a:r>
            <a:r>
              <a:rPr lang="en-US" altLang="x-none" dirty="0" err="1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urlencoded</a:t>
            </a:r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Content-length: 13</a:t>
            </a:r>
          </a:p>
          <a:p>
            <a:pPr eaLnBrk="1" hangingPunct="1"/>
            <a:endParaRPr lang="en-US" altLang="x-none" dirty="0">
              <a:solidFill>
                <a:srgbClr val="FF00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dirty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guess=42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600680" y="3103461"/>
            <a:ext cx="11333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HTTP</a:t>
            </a:r>
          </a:p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Request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1350733" y="4535845"/>
            <a:ext cx="1997535" cy="6924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1132789" y="2019784"/>
            <a:ext cx="2433423" cy="6001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9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>
            <a:off x="2061634" y="2804584"/>
            <a:ext cx="16933" cy="154940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2061633" y="5793317"/>
            <a:ext cx="80772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     &lt;input type="text" name="</a:t>
            </a:r>
            <a:r>
              <a:rPr lang="en-US" altLang="en-US" sz="2700" dirty="0">
                <a:solidFill>
                  <a:srgbClr val="FF6600"/>
                </a:solidFill>
                <a:ea typeface="ＭＳ Ｐゴシック" charset="-128"/>
              </a:rPr>
              <a:t>guess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id="</a:t>
            </a:r>
            <a:r>
              <a:rPr lang="en-US" altLang="en-US" sz="2700" dirty="0" err="1">
                <a:solidFill>
                  <a:srgbClr val="00FF00"/>
                </a:solidFill>
                <a:ea typeface="ＭＳ Ｐゴシック" charset="-128"/>
              </a:rPr>
              <a:t>yourid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/&gt;</a:t>
            </a:r>
          </a:p>
        </p:txBody>
      </p:sp>
      <p:cxnSp>
        <p:nvCxnSpPr>
          <p:cNvPr id="17417" name="Straight Arrow Connector 2"/>
          <p:cNvCxnSpPr>
            <a:cxnSpLocks noChangeShapeType="1"/>
            <a:stCxn id="17410" idx="1"/>
          </p:cNvCxnSpPr>
          <p:nvPr/>
        </p:nvCxnSpPr>
        <p:spPr bwMode="auto">
          <a:xfrm flipH="1">
            <a:off x="2324101" y="2042584"/>
            <a:ext cx="2343151" cy="1615016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Arrow Connector 11"/>
          <p:cNvCxnSpPr>
            <a:cxnSpLocks noChangeShapeType="1"/>
            <a:stCxn id="17411" idx="1"/>
          </p:cNvCxnSpPr>
          <p:nvPr/>
        </p:nvCxnSpPr>
        <p:spPr bwMode="auto">
          <a:xfrm flipH="1" flipV="1">
            <a:off x="2381252" y="3714752"/>
            <a:ext cx="1771649" cy="679449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490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</TotalTime>
  <Words>1881</Words>
  <Application>Microsoft Macintosh PowerPoint</Application>
  <PresentationFormat>Widescreen</PresentationFormat>
  <Paragraphs>378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Arial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Menlo-Regular</vt:lpstr>
      <vt:lpstr>ＭＳ Ｐゴシック</vt:lpstr>
      <vt:lpstr>Wingdings</vt:lpstr>
      <vt:lpstr>ヒラギノ角ゴ ProN W3</vt:lpstr>
      <vt:lpstr>游ゴシック</vt:lpstr>
      <vt:lpstr>Office Theme</vt:lpstr>
      <vt:lpstr>Form Processing</vt:lpstr>
      <vt:lpstr>PowerPoint Presentation</vt:lpstr>
      <vt:lpstr>Forms gather data and send it to the server</vt:lpstr>
      <vt:lpstr>FORMS in HTML</vt:lpstr>
      <vt:lpstr>PowerPoint Presentation</vt:lpstr>
      <vt:lpstr>PowerPoint Presentation</vt:lpstr>
      <vt:lpstr>FORMS in HTTP</vt:lpstr>
      <vt:lpstr>Forms GET vs. POST</vt:lpstr>
      <vt:lpstr>Passing Parameters to The Server</vt:lpstr>
      <vt:lpstr>Rules of the POST/GET Choice</vt:lpstr>
      <vt:lpstr>POST-REDIRECT-GET (Refresh)</vt:lpstr>
      <vt:lpstr>HTTP Status Codes</vt:lpstr>
      <vt:lpstr>HTTP Location Header</vt:lpstr>
      <vt:lpstr>POST / Refresh / </vt:lpstr>
      <vt:lpstr>PowerPoint Presentation</vt:lpstr>
      <vt:lpstr>PowerPoint Presentation</vt:lpstr>
      <vt:lpstr>PowerPoint Presentation</vt:lpstr>
      <vt:lpstr>No Double Posts</vt:lpstr>
      <vt:lpstr>POST Redirect Rule</vt:lpstr>
      <vt:lpstr>PowerPoint Presentation</vt:lpstr>
      <vt:lpstr>Data Validation in FORMS</vt:lpstr>
      <vt:lpstr>Form Data Errors</vt:lpstr>
      <vt:lpstr>Django form validation</vt:lpstr>
      <vt:lpstr>PowerPoint Presentation</vt:lpstr>
      <vt:lpstr>PowerPoint Presentation</vt:lpstr>
      <vt:lpstr>PowerPoint Presentation</vt:lpstr>
      <vt:lpstr>Cross-Site-Request-Forgery (CSRF)</vt:lpstr>
      <vt:lpstr>CSRF Attack</vt:lpstr>
      <vt:lpstr>CSRF Defense</vt:lpstr>
      <vt:lpstr>Scenario: Time to Change a Student Grade</vt:lpstr>
      <vt:lpstr>Attack (without CSRF)</vt:lpstr>
      <vt:lpstr>With CSRF</vt:lpstr>
      <vt:lpstr>CSRF Attack Blocked</vt:lpstr>
      <vt:lpstr>PowerPoint Presentation</vt:lpstr>
      <vt:lpstr>Django support for CSRF</vt:lpstr>
      <vt:lpstr>Django CSRF in Templates</vt:lpstr>
      <vt:lpstr>Demo - Forms in Code…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79</cp:revision>
  <dcterms:created xsi:type="dcterms:W3CDTF">2019-01-19T02:12:54Z</dcterms:created>
  <dcterms:modified xsi:type="dcterms:W3CDTF">2019-02-21T20:00:41Z</dcterms:modified>
</cp:coreProperties>
</file>