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4" r:id="rId10"/>
    <p:sldId id="28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6"/>
    <p:restoredTop sz="94586"/>
  </p:normalViewPr>
  <p:slideViewPr>
    <p:cSldViewPr snapToGrid="0" snapToObjects="1">
      <p:cViewPr varScale="1">
        <p:scale>
          <a:sx n="75" d="100"/>
          <a:sy n="75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713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31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Model View Controller (MVC)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/>
              <a:t>We call the Data bit - the “</a:t>
            </a:r>
            <a:r>
              <a:rPr lang="en-US" altLang="x-none">
                <a:solidFill>
                  <a:srgbClr val="FF7F00"/>
                </a:solidFill>
              </a:rPr>
              <a:t>Model</a:t>
            </a:r>
            <a:r>
              <a:rPr lang="en-US" altLang="x-none"/>
              <a:t>” or Data Model</a:t>
            </a:r>
          </a:p>
          <a:p>
            <a:pPr marL="385365">
              <a:defRPr/>
            </a:pPr>
            <a:r>
              <a:rPr lang="en-US" altLang="x-none"/>
              <a:t>We call the “making the next HTML” bit the “</a:t>
            </a:r>
            <a:r>
              <a:rPr lang="en-US" altLang="x-none">
                <a:solidFill>
                  <a:srgbClr val="00FF00"/>
                </a:solidFill>
              </a:rPr>
              <a:t>View</a:t>
            </a:r>
            <a:r>
              <a:rPr lang="en-US" altLang="x-none"/>
              <a:t>” or “Presentation Layer”</a:t>
            </a:r>
          </a:p>
          <a:p>
            <a:pPr marL="385365">
              <a:defRPr/>
            </a:pPr>
            <a:r>
              <a:rPr lang="en-US" altLang="x-none"/>
              <a:t>We call the handling of input and the general orchestration of it all the “</a:t>
            </a:r>
            <a:r>
              <a:rPr lang="en-US" altLang="x-none">
                <a:solidFill>
                  <a:srgbClr val="FF00FF"/>
                </a:solidFill>
              </a:rPr>
              <a:t>Controller</a:t>
            </a:r>
            <a:r>
              <a:rPr lang="en-US" altLang="x-none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49630" y="3453765"/>
            <a:ext cx="10492740" cy="267462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600">
                <a:solidFill>
                  <a:srgbClr val="0000FF"/>
                </a:solidFill>
                <a:ea typeface="ＭＳ Ｐゴシック" charset="-128"/>
              </a:rPr>
              <a:t>Browser</a:t>
            </a:r>
            <a:endParaRPr lang="en-US" altLang="x-none" sz="3600"/>
          </a:p>
        </p:txBody>
      </p:sp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226885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4888888" y="821782"/>
            <a:ext cx="2168479" cy="1071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348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endParaRPr lang="en-US" altLang="x-none" sz="348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1965960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1981200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" y="388239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6" y="3813810"/>
            <a:ext cx="3360420" cy="198882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3554730" y="3916681"/>
            <a:ext cx="1615440" cy="910590"/>
          </a:xfrm>
          <a:prstGeom prst="line">
            <a:avLst/>
          </a:prstGeom>
          <a:noFill/>
          <a:ln w="114300">
            <a:solidFill>
              <a:schemeClr val="accent1">
                <a:lumMod val="50000"/>
              </a:schemeClr>
            </a:solidFill>
            <a:miter lim="800000"/>
            <a:headEnd type="stealth" w="med" len="med"/>
            <a:tailEnd/>
          </a:ln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>
              <a:ea typeface="ヒラギノ角ゴ ProN W3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 rot="10800000">
            <a:off x="6816090" y="4019551"/>
            <a:ext cx="1080136" cy="668656"/>
          </a:xfrm>
          <a:prstGeom prst="line">
            <a:avLst/>
          </a:prstGeom>
          <a:noFill/>
          <a:ln w="114300">
            <a:solidFill>
              <a:schemeClr val="bg1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6" name="Rectangle 11"/>
          <p:cNvSpPr>
            <a:spLocks/>
          </p:cNvSpPr>
          <p:nvPr/>
        </p:nvSpPr>
        <p:spPr bwMode="auto">
          <a:xfrm>
            <a:off x="8025766" y="1413511"/>
            <a:ext cx="3483586" cy="216789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1533527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97412" y="805816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844528" y="805816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2" name="TextBox 19"/>
          <p:cNvSpPr txBox="1">
            <a:spLocks noChangeArrowheads="1"/>
          </p:cNvSpPr>
          <p:nvPr/>
        </p:nvSpPr>
        <p:spPr bwMode="auto">
          <a:xfrm>
            <a:off x="6272571" y="4276726"/>
            <a:ext cx="1107996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Parse/</a:t>
            </a:r>
          </a:p>
          <a:p>
            <a:pPr algn="ctr" eaLnBrk="1" hangingPunct="1">
              <a:defRPr/>
            </a:pPr>
            <a:r>
              <a:rPr lang="en-US" altLang="en-US" sz="2430">
                <a:solidFill>
                  <a:schemeClr val="bg1"/>
                </a:solidFill>
              </a:rPr>
              <a:t>Render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2958467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  <p:sp>
        <p:nvSpPr>
          <p:cNvPr id="20496" name="TextBox 18"/>
          <p:cNvSpPr txBox="1">
            <a:spLocks noChangeArrowheads="1"/>
          </p:cNvSpPr>
          <p:nvPr/>
        </p:nvSpPr>
        <p:spPr bwMode="auto">
          <a:xfrm>
            <a:off x="4406892" y="4379596"/>
            <a:ext cx="75693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16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8189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1" y="4585336"/>
            <a:ext cx="1110615" cy="84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/>
          </p:cNvSpPr>
          <p:nvPr/>
        </p:nvSpPr>
        <p:spPr bwMode="auto">
          <a:xfrm>
            <a:off x="893933" y="1007566"/>
            <a:ext cx="10367826" cy="32131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  <a:p>
            <a:pPr algn="ctr" eaLnBrk="1" hangingPunct="1"/>
            <a:r>
              <a:rPr lang="en-US" altLang="x-none" sz="3480" dirty="0">
                <a:solidFill>
                  <a:srgbClr val="0000FF"/>
                </a:solidFill>
                <a:ea typeface="ＭＳ Ｐゴシック" charset="-128"/>
              </a:rPr>
              <a:t>???</a:t>
            </a: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  <a:p>
            <a:pPr algn="ctr" eaLnBrk="1" hangingPunct="1"/>
            <a:endParaRPr lang="en-US" altLang="x-none" sz="3480" dirty="0">
              <a:solidFill>
                <a:srgbClr val="0000FF"/>
              </a:solidFill>
              <a:ea typeface="ＭＳ Ｐゴシック" charset="-128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5713096" y="4282439"/>
            <a:ext cx="15240" cy="139446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rot="10800000" flipH="1">
            <a:off x="6217920" y="4297679"/>
            <a:ext cx="15240" cy="1423036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/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367"/>
          </a:p>
        </p:txBody>
      </p:sp>
      <p:grpSp>
        <p:nvGrpSpPr>
          <p:cNvPr id="2" name="Group 1"/>
          <p:cNvGrpSpPr/>
          <p:nvPr/>
        </p:nvGrpSpPr>
        <p:grpSpPr>
          <a:xfrm>
            <a:off x="4097383" y="5741126"/>
            <a:ext cx="3482884" cy="887794"/>
            <a:chOff x="466725" y="6715655"/>
            <a:chExt cx="20402550" cy="5200650"/>
          </a:xfrm>
        </p:grpSpPr>
        <p:sp>
          <p:nvSpPr>
            <p:cNvPr id="20481" name="Rectangle 1"/>
            <p:cNvSpPr>
              <a:spLocks noChangeArrowheads="1"/>
            </p:cNvSpPr>
            <p:nvPr/>
          </p:nvSpPr>
          <p:spPr bwMode="auto">
            <a:xfrm>
              <a:off x="466725" y="6715655"/>
              <a:ext cx="20402550" cy="520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r>
                <a:rPr lang="en-US" altLang="x-none" sz="1234">
                  <a:solidFill>
                    <a:srgbClr val="0000FF"/>
                  </a:solidFill>
                  <a:ea typeface="ＭＳ Ｐゴシック" charset="-128"/>
                </a:rPr>
                <a:t>Browser</a:t>
              </a:r>
              <a:endParaRPr lang="en-US" altLang="x-none" sz="1234"/>
            </a:p>
          </p:txBody>
        </p:sp>
        <p:pic>
          <p:nvPicPr>
            <p:cNvPr id="2048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05" y="7549092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68440" y="7382405"/>
              <a:ext cx="6534150" cy="38671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5726642" y="7615768"/>
              <a:ext cx="3141133" cy="1770592"/>
            </a:xfrm>
            <a:prstGeom prst="line">
              <a:avLst/>
            </a:prstGeom>
            <a:noFill/>
            <a:ln w="114300">
              <a:solidFill>
                <a:schemeClr val="accent1">
                  <a:lumMod val="50000"/>
                </a:schemeClr>
              </a:solidFill>
              <a:miter lim="800000"/>
              <a:headEnd type="stealth" w="med" len="med"/>
              <a:tailEnd/>
            </a:ln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>
                <a:ea typeface="ヒラギノ角ゴ ProN W3" charset="0"/>
              </a:endParaRP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rot="10800000">
              <a:off x="12068176" y="7815793"/>
              <a:ext cx="2100264" cy="1300164"/>
            </a:xfrm>
            <a:prstGeom prst="line">
              <a:avLst/>
            </a:prstGeom>
            <a:noFill/>
            <a:ln w="114300">
              <a:solidFill>
                <a:schemeClr val="bg1"/>
              </a:solidFill>
              <a:miter lim="800000"/>
              <a:headEnd type="stealth" w="med" len="med"/>
              <a:tailEnd/>
            </a:ln>
            <a:extLst>
              <a:ext uri="{909E8E84-426E-40dd-AFC4-6F175D3DCCD1}"/>
            </a:extLst>
          </p:spPr>
          <p:txBody>
            <a:bodyPr lIns="0" tIns="0" rIns="0" bIns="0"/>
            <a:lstStyle/>
            <a:p>
              <a:pPr algn="ctr" eaLnBrk="1" hangingPunct="1">
                <a:defRPr/>
              </a:pPr>
              <a:endParaRPr lang="en-US" sz="1234"/>
            </a:p>
          </p:txBody>
        </p:sp>
      </p:grpSp>
      <p:sp>
        <p:nvSpPr>
          <p:cNvPr id="34826" name="Rectangle 11"/>
          <p:cNvSpPr>
            <a:spLocks/>
          </p:cNvSpPr>
          <p:nvPr/>
        </p:nvSpPr>
        <p:spPr bwMode="auto">
          <a:xfrm>
            <a:off x="8012292" y="4899179"/>
            <a:ext cx="3352800" cy="17297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>
                <a:solidFill>
                  <a:srgbClr val="00FF00"/>
                </a:solidFill>
                <a:ea typeface="ＭＳ Ｐゴシック" charset="-128"/>
              </a:rPr>
              <a:t>&lt;h1&gt;The Second Page&lt;/h1&gt;&lt;p&gt;If you like, you can switch back to the &lt;a </a:t>
            </a:r>
            <a:r>
              <a:rPr lang="en-US" altLang="en-US" sz="2093" dirty="0" err="1">
                <a:solidFill>
                  <a:srgbClr val="00FF00"/>
                </a:solidFill>
                <a:ea typeface="ＭＳ Ｐゴシック" charset="-128"/>
              </a:rPr>
              <a:t>href</a:t>
            </a:r>
            <a:r>
              <a:rPr lang="en-US" altLang="en-US" sz="2093" dirty="0">
                <a:solidFill>
                  <a:srgbClr val="00FF00"/>
                </a:solidFill>
                <a:ea typeface="ＭＳ Ｐゴシック" charset="-128"/>
              </a:rPr>
              <a:t>="page1.htm"&gt;First Page&lt;/a&gt;.&lt;/p&gt;</a:t>
            </a:r>
          </a:p>
        </p:txBody>
      </p:sp>
      <p:sp>
        <p:nvSpPr>
          <p:cNvPr id="50188" name="Rectangle 12"/>
          <p:cNvSpPr>
            <a:spLocks/>
          </p:cNvSpPr>
          <p:nvPr/>
        </p:nvSpPr>
        <p:spPr bwMode="auto">
          <a:xfrm>
            <a:off x="5547361" y="3850006"/>
            <a:ext cx="857250" cy="3676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168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-128"/>
              </a:rPr>
              <a:t>80</a:t>
            </a:r>
          </a:p>
        </p:txBody>
      </p:sp>
      <p:sp>
        <p:nvSpPr>
          <p:cNvPr id="34828" name="TextBox 2"/>
          <p:cNvSpPr txBox="1">
            <a:spLocks noChangeArrowheads="1"/>
          </p:cNvSpPr>
          <p:nvPr/>
        </p:nvSpPr>
        <p:spPr bwMode="auto">
          <a:xfrm>
            <a:off x="1779759" y="4768952"/>
            <a:ext cx="1205779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34829" name="TextBox 15"/>
          <p:cNvSpPr txBox="1">
            <a:spLocks noChangeArrowheads="1"/>
          </p:cNvSpPr>
          <p:nvPr/>
        </p:nvSpPr>
        <p:spPr bwMode="auto">
          <a:xfrm>
            <a:off x="8677154" y="4297680"/>
            <a:ext cx="1393331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30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34833" name="Rectangle 10"/>
          <p:cNvSpPr>
            <a:spLocks/>
          </p:cNvSpPr>
          <p:nvPr/>
        </p:nvSpPr>
        <p:spPr bwMode="auto">
          <a:xfrm>
            <a:off x="969646" y="5274946"/>
            <a:ext cx="4714874" cy="36766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GET http://</a:t>
            </a:r>
            <a:r>
              <a:rPr lang="en-US" altLang="en-US" sz="2093" dirty="0" err="1">
                <a:solidFill>
                  <a:srgbClr val="FFFF00"/>
                </a:solidFill>
                <a:ea typeface="ＭＳ Ｐゴシック" charset="-128"/>
              </a:rPr>
              <a:t>www.dr-chuck.com</a:t>
            </a:r>
            <a:r>
              <a:rPr lang="en-US" altLang="en-US" sz="2093" dirty="0">
                <a:solidFill>
                  <a:srgbClr val="FFFF00"/>
                </a:solidFill>
                <a:ea typeface="ＭＳ Ｐゴシック" charset="-128"/>
              </a:rPr>
              <a:t>/page2.htm</a:t>
            </a:r>
          </a:p>
        </p:txBody>
      </p:sp>
    </p:spTree>
    <p:extLst>
      <p:ext uri="{BB962C8B-B14F-4D97-AF65-F5344CB8AC3E}">
        <p14:creationId xmlns:p14="http://schemas.microsoft.com/office/powerpoint/2010/main" val="98297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00FF00"/>
                </a:solidFill>
              </a:rPr>
              <a:t>Model-View-Controller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2265986" y="6192264"/>
            <a:ext cx="7659213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00FF00"/>
                </a:solidFill>
              </a:rPr>
              <a:t>http://en.wikipedia.org/wiki/Model-View-Controller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557" y="2842804"/>
            <a:ext cx="3660866" cy="171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4"/>
          <p:cNvSpPr>
            <a:spLocks/>
          </p:cNvSpPr>
          <p:nvPr/>
        </p:nvSpPr>
        <p:spPr bwMode="auto">
          <a:xfrm>
            <a:off x="1210492" y="1730829"/>
            <a:ext cx="5734594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 i="1">
                <a:solidFill>
                  <a:srgbClr val="FFFF00"/>
                </a:solidFill>
              </a:rPr>
              <a:t>“In MVC, the </a:t>
            </a:r>
            <a:r>
              <a:rPr lang="en-US" altLang="x-none" sz="2880" i="1">
                <a:solidFill>
                  <a:srgbClr val="FF7F00"/>
                </a:solidFill>
              </a:rPr>
              <a:t>model</a:t>
            </a:r>
            <a:r>
              <a:rPr lang="en-US" altLang="x-none" sz="2880" i="1">
                <a:solidFill>
                  <a:srgbClr val="FFFF00"/>
                </a:solidFill>
              </a:rPr>
              <a:t> represents the information (the data) of the application and the business rules used to manipulate the data; the </a:t>
            </a:r>
            <a:r>
              <a:rPr lang="en-US" altLang="x-none" sz="2880" i="1">
                <a:solidFill>
                  <a:srgbClr val="00FF00"/>
                </a:solidFill>
              </a:rPr>
              <a:t>view</a:t>
            </a:r>
            <a:r>
              <a:rPr lang="en-US" altLang="x-none" sz="2880" i="1">
                <a:solidFill>
                  <a:srgbClr val="FFFF00"/>
                </a:solidFill>
              </a:rPr>
              <a:t> corresponds to elements of the user interface such as text, checkbox items, and so forth; and the </a:t>
            </a:r>
            <a:r>
              <a:rPr lang="en-US" altLang="x-none" sz="2880" i="1">
                <a:solidFill>
                  <a:srgbClr val="FF00FF"/>
                </a:solidFill>
              </a:rPr>
              <a:t>controller</a:t>
            </a:r>
            <a:r>
              <a:rPr lang="en-US" altLang="x-none" sz="2880" i="1">
                <a:solidFill>
                  <a:srgbClr val="FFFF00"/>
                </a:solidFill>
              </a:rPr>
              <a:t> manages details involving the communication to the model of user actions.”</a:t>
            </a:r>
          </a:p>
        </p:txBody>
      </p:sp>
    </p:spTree>
    <p:extLst>
      <p:ext uri="{BB962C8B-B14F-4D97-AF65-F5344CB8AC3E}">
        <p14:creationId xmlns:p14="http://schemas.microsoft.com/office/powerpoint/2010/main" val="8114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FFFF00"/>
                </a:solidFill>
              </a:rPr>
              <a:t>Model View Controller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8250">
              <a:defRPr/>
            </a:pPr>
            <a:r>
              <a:rPr lang="en-US" altLang="x-none" dirty="0"/>
              <a:t>We name the three basic functions of an application as follows</a:t>
            </a:r>
          </a:p>
          <a:p>
            <a:pPr marL="796856" lvl="1">
              <a:defRPr/>
            </a:pPr>
            <a:r>
              <a:rPr lang="en-US" altLang="x-none" dirty="0">
                <a:solidFill>
                  <a:srgbClr val="FF00FF"/>
                </a:solidFill>
              </a:rPr>
              <a:t>Controller</a:t>
            </a:r>
            <a:r>
              <a:rPr lang="en-US" altLang="x-none" dirty="0"/>
              <a:t> - The code that does the thinking and decision making</a:t>
            </a:r>
          </a:p>
          <a:p>
            <a:pPr marL="796856" lvl="1">
              <a:defRPr/>
            </a:pPr>
            <a:r>
              <a:rPr lang="en-US" altLang="x-none" dirty="0">
                <a:solidFill>
                  <a:srgbClr val="00FF00"/>
                </a:solidFill>
              </a:rPr>
              <a:t>View</a:t>
            </a:r>
            <a:r>
              <a:rPr lang="en-US" altLang="x-none" dirty="0"/>
              <a:t> - The HTML, CSS, etc. which makes up the look and feel of the application</a:t>
            </a:r>
          </a:p>
          <a:p>
            <a:pPr marL="796856" lvl="1">
              <a:defRPr/>
            </a:pPr>
            <a:r>
              <a:rPr lang="en-US" altLang="x-none" dirty="0">
                <a:solidFill>
                  <a:srgbClr val="FF7F00"/>
                </a:solidFill>
              </a:rPr>
              <a:t>Model</a:t>
            </a:r>
            <a:r>
              <a:rPr lang="en-US" altLang="x-none" dirty="0"/>
              <a:t> - The persistent data that we keep in the data store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2344912" y="6192264"/>
            <a:ext cx="7498912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498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943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23876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832100" indent="-787400">
              <a:spcBef>
                <a:spcPts val="3300"/>
              </a:spcBef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32893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37465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42037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4660900" indent="-787400" eaLnBrk="0" fontAlgn="base" hangingPunct="0">
              <a:spcBef>
                <a:spcPts val="3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880">
                <a:solidFill>
                  <a:srgbClr val="FFFF00"/>
                </a:solidFill>
              </a:rPr>
              <a:t>http://en.wikipedia.org/wiki/Model-view-controller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2479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00FF00"/>
                </a:solidFill>
              </a:rPr>
              <a:t>Controller “Orchestrates”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09" y="2357846"/>
            <a:ext cx="2914650" cy="216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3"/>
          <p:cNvSpPr>
            <a:spLocks/>
          </p:cNvSpPr>
          <p:nvPr/>
        </p:nvSpPr>
        <p:spPr bwMode="auto">
          <a:xfrm>
            <a:off x="7421811" y="1681705"/>
            <a:ext cx="3923895" cy="300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1954"/>
              <a:t>http://www.kapralova.org/MORAL.htm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3538798" y="3233036"/>
            <a:ext cx="729367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FF"/>
                </a:solidFill>
              </a:rPr>
              <a:t>Logic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5625769" y="3886179"/>
            <a:ext cx="687369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FF00"/>
                </a:solidFill>
              </a:rPr>
              <a:t>View</a:t>
            </a:r>
          </a:p>
        </p:txBody>
      </p:sp>
      <p:sp>
        <p:nvSpPr>
          <p:cNvPr id="32774" name="Rectangle 6"/>
          <p:cNvSpPr>
            <a:spLocks/>
          </p:cNvSpPr>
          <p:nvPr/>
        </p:nvSpPr>
        <p:spPr bwMode="auto">
          <a:xfrm>
            <a:off x="1245231" y="3886179"/>
            <a:ext cx="118455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7F00"/>
                </a:solidFill>
              </a:rPr>
              <a:t>Browser</a:t>
            </a:r>
          </a:p>
        </p:txBody>
      </p:sp>
      <p:sp>
        <p:nvSpPr>
          <p:cNvPr id="32775" name="Rectangle 7"/>
          <p:cNvSpPr>
            <a:spLocks/>
          </p:cNvSpPr>
          <p:nvPr/>
        </p:nvSpPr>
        <p:spPr bwMode="auto">
          <a:xfrm>
            <a:off x="1539454" y="2971779"/>
            <a:ext cx="87043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00FF00"/>
                </a:solidFill>
              </a:rPr>
              <a:t>Model</a:t>
            </a:r>
          </a:p>
        </p:txBody>
      </p:sp>
      <p:sp>
        <p:nvSpPr>
          <p:cNvPr id="32776" name="Rectangle 8"/>
          <p:cNvSpPr>
            <a:spLocks/>
          </p:cNvSpPr>
          <p:nvPr/>
        </p:nvSpPr>
        <p:spPr bwMode="auto">
          <a:xfrm>
            <a:off x="4998037" y="2233728"/>
            <a:ext cx="1154163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Cookies</a:t>
            </a:r>
          </a:p>
        </p:txBody>
      </p:sp>
      <p:sp>
        <p:nvSpPr>
          <p:cNvPr id="32777" name="Rectangle 9"/>
          <p:cNvSpPr>
            <a:spLocks/>
          </p:cNvSpPr>
          <p:nvPr/>
        </p:nvSpPr>
        <p:spPr bwMode="auto">
          <a:xfrm>
            <a:off x="2982246" y="2005128"/>
            <a:ext cx="1019511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996633"/>
                </a:solidFill>
              </a:rPr>
              <a:t>Session</a:t>
            </a:r>
          </a:p>
        </p:txBody>
      </p:sp>
      <p:grpSp>
        <p:nvGrpSpPr>
          <p:cNvPr id="32778" name="Group 10"/>
          <p:cNvGrpSpPr>
            <a:grpSpLocks/>
          </p:cNvGrpSpPr>
          <p:nvPr/>
        </p:nvGrpSpPr>
        <p:grpSpPr bwMode="auto">
          <a:xfrm rot="-2272497">
            <a:off x="3811633" y="3980089"/>
            <a:ext cx="169817" cy="1102995"/>
            <a:chOff x="0" y="0"/>
            <a:chExt cx="208" cy="1351"/>
          </a:xfrm>
        </p:grpSpPr>
        <p:sp>
          <p:nvSpPr>
            <p:cNvPr id="32781" name="AutoShape 11"/>
            <p:cNvSpPr>
              <a:spLocks/>
            </p:cNvSpPr>
            <p:nvPr/>
          </p:nvSpPr>
          <p:spPr bwMode="auto">
            <a:xfrm>
              <a:off x="60" y="0"/>
              <a:ext cx="88" cy="134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  <p:sp>
          <p:nvSpPr>
            <p:cNvPr id="32782" name="AutoShape 12"/>
            <p:cNvSpPr>
              <a:spLocks/>
            </p:cNvSpPr>
            <p:nvPr/>
          </p:nvSpPr>
          <p:spPr bwMode="auto">
            <a:xfrm>
              <a:off x="0" y="879"/>
              <a:ext cx="208" cy="472"/>
            </a:xfrm>
            <a:prstGeom prst="roundRect">
              <a:avLst>
                <a:gd name="adj" fmla="val 50000"/>
              </a:avLst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880"/>
            </a:p>
          </p:txBody>
        </p:sp>
      </p:grpSp>
      <p:sp>
        <p:nvSpPr>
          <p:cNvPr id="32779" name="Rectangle 13"/>
          <p:cNvSpPr>
            <a:spLocks/>
          </p:cNvSpPr>
          <p:nvPr/>
        </p:nvSpPr>
        <p:spPr bwMode="auto">
          <a:xfrm>
            <a:off x="1010467" y="6084026"/>
            <a:ext cx="10345783" cy="44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/>
              <a:t>The controller is the conductor of all of the other aspects of MVC.</a:t>
            </a:r>
          </a:p>
        </p:txBody>
      </p:sp>
      <p:sp>
        <p:nvSpPr>
          <p:cNvPr id="32780" name="Rectangle 14"/>
          <p:cNvSpPr>
            <a:spLocks/>
          </p:cNvSpPr>
          <p:nvPr/>
        </p:nvSpPr>
        <p:spPr bwMode="auto">
          <a:xfrm>
            <a:off x="5341288" y="3076282"/>
            <a:ext cx="621966" cy="4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1003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2954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1892300" indent="-533400">
              <a:spcBef>
                <a:spcPts val="5100"/>
              </a:spcBef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3495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8067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2639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721100" indent="-533400" eaLnBrk="0" fontAlgn="base" hangingPunct="0">
              <a:spcBef>
                <a:spcPts val="51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52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x-none" sz="2674">
                <a:solidFill>
                  <a:srgbClr val="FF00FF"/>
                </a:solidFill>
              </a:rPr>
              <a:t>Ajax</a:t>
            </a:r>
          </a:p>
        </p:txBody>
      </p:sp>
    </p:spTree>
    <p:extLst>
      <p:ext uri="{BB962C8B-B14F-4D97-AF65-F5344CB8AC3E}">
        <p14:creationId xmlns:p14="http://schemas.microsoft.com/office/powerpoint/2010/main" val="2260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>
                <a:solidFill>
                  <a:srgbClr val="FFFF00"/>
                </a:solidFill>
              </a:rPr>
              <a:t>Tasks Inside the Server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/>
              <a:t>Process any user input data (i.e. from a form) - possibly storing it in a database or making some other change to the database such as a delete</a:t>
            </a:r>
          </a:p>
          <a:p>
            <a:pPr marL="385365">
              <a:defRPr/>
            </a:pPr>
            <a:r>
              <a:rPr lang="en-US" altLang="x-none" dirty="0"/>
              <a:t>Decide which screen to send back to the user</a:t>
            </a:r>
          </a:p>
          <a:p>
            <a:pPr marL="385365">
              <a:defRPr/>
            </a:pPr>
            <a:r>
              <a:rPr lang="en-US" altLang="x-none" dirty="0"/>
              <a:t>Retrieve any needed data</a:t>
            </a:r>
          </a:p>
          <a:p>
            <a:pPr marL="385365">
              <a:defRPr/>
            </a:pPr>
            <a:r>
              <a:rPr lang="en-US" altLang="x-none" dirty="0"/>
              <a:t>Produce the HTML response and send it back to the </a:t>
            </a:r>
            <a:r>
              <a:rPr lang="en-US" altLang="x-none" dirty="0" smtClean="0"/>
              <a:t>browser (i.e. </a:t>
            </a:r>
            <a:r>
              <a:rPr lang="en-US" altLang="x-none" smtClean="0"/>
              <a:t>a template)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6341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1184366" y="346166"/>
            <a:ext cx="9261566" cy="3657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endParaRPr lang="x-none" altLang="x-none" sz="2880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3962916" y="4383363"/>
            <a:ext cx="1122102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FFFF00"/>
                </a:solidFill>
              </a:rPr>
              <a:t>Request</a:t>
            </a:r>
          </a:p>
        </p:txBody>
      </p:sp>
      <p:sp>
        <p:nvSpPr>
          <p:cNvPr id="25603" name="Rectangle 3"/>
          <p:cNvSpPr>
            <a:spLocks/>
          </p:cNvSpPr>
          <p:nvPr/>
        </p:nvSpPr>
        <p:spPr bwMode="auto">
          <a:xfrm>
            <a:off x="6182670" y="4383363"/>
            <a:ext cx="1328890" cy="823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HTTP</a:t>
            </a:r>
          </a:p>
          <a:p>
            <a:pPr eaLnBrk="1" hangingPunct="1"/>
            <a:r>
              <a:rPr lang="en-US" altLang="x-none" sz="2674">
                <a:solidFill>
                  <a:srgbClr val="00FF00"/>
                </a:solidFill>
              </a:rPr>
              <a:t>Response</a:t>
            </a:r>
          </a:p>
        </p:txBody>
      </p:sp>
      <p:sp>
        <p:nvSpPr>
          <p:cNvPr id="25604" name="Rectangle 4"/>
          <p:cNvSpPr>
            <a:spLocks/>
          </p:cNvSpPr>
          <p:nvPr/>
        </p:nvSpPr>
        <p:spPr bwMode="auto">
          <a:xfrm>
            <a:off x="4608067" y="5818820"/>
            <a:ext cx="1957780" cy="68063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4423">
                <a:solidFill>
                  <a:srgbClr val="0000FF"/>
                </a:solidFill>
              </a:rPr>
              <a:t>Browser</a:t>
            </a:r>
          </a:p>
        </p:txBody>
      </p:sp>
      <p:sp>
        <p:nvSpPr>
          <p:cNvPr id="25605" name="Rectangle 5"/>
          <p:cNvSpPr>
            <a:spLocks/>
          </p:cNvSpPr>
          <p:nvPr/>
        </p:nvSpPr>
        <p:spPr bwMode="auto">
          <a:xfrm>
            <a:off x="7948812" y="482771"/>
            <a:ext cx="2375137" cy="58567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806">
                <a:solidFill>
                  <a:srgbClr val="0000FF"/>
                </a:solidFill>
              </a:rPr>
              <a:t>Web Server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 flipH="1">
            <a:off x="5327741" y="4081327"/>
            <a:ext cx="14696" cy="1393643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rot="10800000" flipH="1">
            <a:off x="5832294" y="4097655"/>
            <a:ext cx="14696" cy="14238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3823063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Store Data</a:t>
            </a:r>
          </a:p>
        </p:txBody>
      </p:sp>
      <p:sp>
        <p:nvSpPr>
          <p:cNvPr id="25609" name="Oval 9"/>
          <p:cNvSpPr>
            <a:spLocks/>
          </p:cNvSpPr>
          <p:nvPr/>
        </p:nvSpPr>
        <p:spPr bwMode="auto">
          <a:xfrm>
            <a:off x="7356566" y="1149532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3</a:t>
            </a:r>
          </a:p>
        </p:txBody>
      </p:sp>
      <p:sp>
        <p:nvSpPr>
          <p:cNvPr id="25610" name="Oval 10"/>
          <p:cNvSpPr>
            <a:spLocks/>
          </p:cNvSpPr>
          <p:nvPr/>
        </p:nvSpPr>
        <p:spPr bwMode="auto">
          <a:xfrm>
            <a:off x="2373086" y="2671355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25611" name="Oval 11"/>
          <p:cNvSpPr>
            <a:spLocks/>
          </p:cNvSpPr>
          <p:nvPr/>
        </p:nvSpPr>
        <p:spPr bwMode="auto">
          <a:xfrm>
            <a:off x="2947852" y="1149532"/>
            <a:ext cx="555171" cy="555171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2</a:t>
            </a:r>
          </a:p>
        </p:txBody>
      </p:sp>
      <p:sp>
        <p:nvSpPr>
          <p:cNvPr id="25612" name="Oval 12"/>
          <p:cNvSpPr>
            <a:spLocks/>
          </p:cNvSpPr>
          <p:nvPr/>
        </p:nvSpPr>
        <p:spPr bwMode="auto">
          <a:xfrm>
            <a:off x="8479972" y="2671355"/>
            <a:ext cx="555171" cy="555171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674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Gill Sans" charset="0"/>
                <a:cs typeface="Gill Sans" charset="0"/>
              </a:rPr>
              <a:t>4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3905523" y="1698172"/>
            <a:ext cx="661307" cy="531495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rot="10800000">
            <a:off x="5228137" y="1084217"/>
            <a:ext cx="531495" cy="2122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rot="10800000">
            <a:off x="6713220" y="1662249"/>
            <a:ext cx="596810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rot="10800000" flipH="1">
            <a:off x="5911487" y="3481252"/>
            <a:ext cx="1495697" cy="509451"/>
          </a:xfrm>
          <a:prstGeom prst="line">
            <a:avLst/>
          </a:prstGeom>
          <a:noFill/>
          <a:ln w="114300">
            <a:solidFill>
              <a:srgbClr val="00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3189514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Handle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Input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154533" y="3541667"/>
            <a:ext cx="1171575" cy="412297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926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5762897" y="450669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3086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endParaRPr lang="en-US" altLang="x-none" sz="3137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/>
            <a:r>
              <a:rPr lang="en-US" altLang="x-none" sz="313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6814457" y="2259874"/>
            <a:ext cx="1397726" cy="126709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Build</a:t>
            </a:r>
          </a:p>
          <a:p>
            <a:pPr algn="ctr" eaLnBrk="1" hangingPunct="1">
              <a:defRPr/>
            </a:pPr>
            <a:r>
              <a:rPr lang="en-US" altLang="x-none" sz="3189">
                <a:effectLst>
                  <a:outerShdw blurRad="38100" dist="38100" dir="2700000" algn="tl">
                    <a:srgbClr val="000000"/>
                  </a:outerShdw>
                </a:effectLst>
                <a:ea typeface="Gill Sans" charset="0"/>
                <a:cs typeface="Gill Sans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79815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9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516</Words>
  <Application>Microsoft Macintosh PowerPoint</Application>
  <PresentationFormat>Widescreen</PresentationFormat>
  <Paragraphs>131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Calibri Light</vt:lpstr>
      <vt:lpstr>Gill Sans</vt:lpstr>
      <vt:lpstr>Helvetica</vt:lpstr>
      <vt:lpstr>ＭＳ Ｐゴシック</vt:lpstr>
      <vt:lpstr>ヒラギノ角ゴ ProN W3</vt:lpstr>
      <vt:lpstr>Arial</vt:lpstr>
      <vt:lpstr>Office Theme</vt:lpstr>
      <vt:lpstr>Model View Controller (MVC)</vt:lpstr>
      <vt:lpstr>PowerPoint Presentation</vt:lpstr>
      <vt:lpstr>PowerPoint Presentation</vt:lpstr>
      <vt:lpstr>Model-View-Controller</vt:lpstr>
      <vt:lpstr>Model View Controller</vt:lpstr>
      <vt:lpstr>Controller “Orchestrates”</vt:lpstr>
      <vt:lpstr>Tasks Inside the Server</vt:lpstr>
      <vt:lpstr>PowerPoint Presentation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52</cp:revision>
  <dcterms:created xsi:type="dcterms:W3CDTF">2019-01-19T02:12:54Z</dcterms:created>
  <dcterms:modified xsi:type="dcterms:W3CDTF">2020-01-24T15:30:31Z</dcterms:modified>
</cp:coreProperties>
</file>