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1"/>
  </p:notesMasterIdLst>
  <p:sldIdLst>
    <p:sldId id="258" r:id="rId2"/>
    <p:sldId id="312" r:id="rId3"/>
    <p:sldId id="274" r:id="rId4"/>
    <p:sldId id="304" r:id="rId5"/>
    <p:sldId id="305" r:id="rId6"/>
    <p:sldId id="306" r:id="rId7"/>
    <p:sldId id="284" r:id="rId8"/>
    <p:sldId id="342" r:id="rId9"/>
    <p:sldId id="316" r:id="rId10"/>
    <p:sldId id="315" r:id="rId11"/>
    <p:sldId id="317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44" r:id="rId21"/>
    <p:sldId id="328" r:id="rId22"/>
    <p:sldId id="346" r:id="rId23"/>
    <p:sldId id="343" r:id="rId24"/>
    <p:sldId id="345" r:id="rId25"/>
    <p:sldId id="330" r:id="rId26"/>
    <p:sldId id="340" r:id="rId27"/>
    <p:sldId id="350" r:id="rId28"/>
    <p:sldId id="349" r:id="rId29"/>
    <p:sldId id="338" r:id="rId30"/>
    <p:sldId id="331" r:id="rId31"/>
    <p:sldId id="333" r:id="rId32"/>
    <p:sldId id="336" r:id="rId33"/>
    <p:sldId id="335" r:id="rId34"/>
    <p:sldId id="332" r:id="rId35"/>
    <p:sldId id="341" r:id="rId36"/>
    <p:sldId id="347" r:id="rId37"/>
    <p:sldId id="348" r:id="rId38"/>
    <p:sldId id="311" r:id="rId39"/>
    <p:sldId id="273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DF6"/>
    <a:srgbClr val="FF40FF"/>
    <a:srgbClr val="00FDFF"/>
    <a:srgbClr val="FF7F00"/>
    <a:srgbClr val="00FF00"/>
    <a:srgbClr val="D7AC08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79"/>
    <p:restoredTop sz="94586"/>
  </p:normalViewPr>
  <p:slideViewPr>
    <p:cSldViewPr snapToGrid="0" snapToObjects="1">
      <p:cViewPr>
        <p:scale>
          <a:sx n="71" d="100"/>
          <a:sy n="71" d="100"/>
        </p:scale>
        <p:origin x="153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9/19/19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Shape 4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21711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5253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4D278F01-0E49-8C48-9910-CC44DF16FDDC}" type="slidenum">
              <a:rPr lang="en-US" altLang="x-none" sz="1200"/>
              <a:pPr/>
              <a:t>5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613737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5C62A426-2892-DD4B-9CD3-23FEA5FA4C81}" type="slidenum">
              <a:rPr lang="en-US" altLang="x-none" sz="1200"/>
              <a:pPr/>
              <a:t>6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940858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Shape 5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84230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60668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15042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2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4D278F01-0E49-8C48-9910-CC44DF16FDDC}" type="slidenum">
              <a:rPr lang="en-US" altLang="x-none" sz="1200"/>
              <a:pPr/>
              <a:t>38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805214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9/19/19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en.wikipedia.org/wiki/Database_normalization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20EB187-900F-4AF5-813B-101456D9FD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 smtClean="0"/>
              <a:t>Data Modelling</a:t>
            </a:r>
            <a:br>
              <a:rPr lang="en-US" sz="8000" dirty="0" smtClean="0"/>
            </a:br>
            <a:r>
              <a:rPr lang="en-US" sz="8000" dirty="0" smtClean="0"/>
              <a:t>One to Many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624D17C8-E9C2-48A4-AA36-D7048A6CCC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76699"/>
              </p:ext>
            </p:extLst>
          </p:nvPr>
        </p:nvGraphicFramePr>
        <p:xfrm>
          <a:off x="1371597" y="571495"/>
          <a:ext cx="9929819" cy="5529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  <a:gridCol w="785812"/>
                <a:gridCol w="1121570"/>
                <a:gridCol w="1241227"/>
                <a:gridCol w="1241227"/>
                <a:gridCol w="1241227"/>
                <a:gridCol w="1241227"/>
              </a:tblGrid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Genre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Author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Surowiecki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Fernando Tardio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Raspberry PI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9781624311390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Kristen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Fontichiaro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Where Wizards Stay Up Late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0684812010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Katy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Hafner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Innovators Dilemma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0066620694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Clayton Christensen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Unlocking the Clubhouse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0262133989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Ann Margolis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Mindshift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9781101982853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Barbara Oakley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for Everybody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9781530051120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</a:tr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per tutti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1730907164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Vittore Zen</a:t>
                      </a:r>
                    </a:p>
                  </a:txBody>
                  <a:tcPr marL="6350" marR="6350" marT="6350" marB="0" anchor="b"/>
                </a:tc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Weaving the Web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00625187X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Tim Berners-Lee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926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745293"/>
              </p:ext>
            </p:extLst>
          </p:nvPr>
        </p:nvGraphicFramePr>
        <p:xfrm>
          <a:off x="1335878" y="957263"/>
          <a:ext cx="9929819" cy="4869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  <a:gridCol w="785812"/>
                <a:gridCol w="1121570"/>
                <a:gridCol w="1241227"/>
                <a:gridCol w="1241227"/>
                <a:gridCol w="1241227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Genre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Author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Surowiecki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Fernando Tardio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Raspberry PI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9781624311390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Kristen </a:t>
                      </a:r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Fontichiaro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Where Wizards Stay Up Late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0684812010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Katy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Hafner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Innovators Dilemma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0066620694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Clayton Christensen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Unlocking the Clubhouse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0262133989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Ann Margolis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Mindshift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9781101982853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Barbara Oakley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for Everybody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9781530051120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</a:tr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per tutti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1730907164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Vittore Zen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Weaving the Web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00625187X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Tim Berners-Lee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335878" y="1300163"/>
            <a:ext cx="3057528" cy="11858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00789" y="2343150"/>
            <a:ext cx="700088" cy="3483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29518" y="3028949"/>
            <a:ext cx="728658" cy="2114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772528" y="1428749"/>
            <a:ext cx="728658" cy="914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015537" y="2343150"/>
            <a:ext cx="1250159" cy="371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015536" y="4814887"/>
            <a:ext cx="1250159" cy="3286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>
            <a:stCxn id="9" idx="3"/>
            <a:endCxn id="8" idx="3"/>
          </p:cNvCxnSpPr>
          <p:nvPr/>
        </p:nvCxnSpPr>
        <p:spPr>
          <a:xfrm flipV="1">
            <a:off x="11265695" y="2528888"/>
            <a:ext cx="1" cy="2450306"/>
          </a:xfrm>
          <a:prstGeom prst="bentConnector3">
            <a:avLst>
              <a:gd name="adj1" fmla="val 22860100000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529517" y="1428748"/>
            <a:ext cx="728658" cy="12858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515229" y="5462371"/>
            <a:ext cx="728658" cy="364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/>
          <p:cNvCxnSpPr>
            <a:endCxn id="13" idx="3"/>
          </p:cNvCxnSpPr>
          <p:nvPr/>
        </p:nvCxnSpPr>
        <p:spPr>
          <a:xfrm rot="5400000" flipH="1" flipV="1">
            <a:off x="7258843" y="3064670"/>
            <a:ext cx="1992315" cy="6350"/>
          </a:xfrm>
          <a:prstGeom prst="bentConnector4">
            <a:avLst>
              <a:gd name="adj1" fmla="val 33865"/>
              <a:gd name="adj2" fmla="val 370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6" idx="3"/>
          </p:cNvCxnSpPr>
          <p:nvPr/>
        </p:nvCxnSpPr>
        <p:spPr>
          <a:xfrm rot="5400000" flipH="1" flipV="1">
            <a:off x="7380793" y="4949319"/>
            <a:ext cx="1740476" cy="14289"/>
          </a:xfrm>
          <a:prstGeom prst="bentConnector4">
            <a:avLst>
              <a:gd name="adj1" fmla="val 9776"/>
              <a:gd name="adj2" fmla="val 1699832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300789" y="1359911"/>
            <a:ext cx="714376" cy="2974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779676" y="3871910"/>
            <a:ext cx="728658" cy="914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Elbow Connector 30"/>
          <p:cNvCxnSpPr>
            <a:stCxn id="30" idx="3"/>
            <a:endCxn id="7" idx="3"/>
          </p:cNvCxnSpPr>
          <p:nvPr/>
        </p:nvCxnSpPr>
        <p:spPr>
          <a:xfrm flipH="1" flipV="1">
            <a:off x="9501186" y="1885950"/>
            <a:ext cx="7148" cy="2443161"/>
          </a:xfrm>
          <a:prstGeom prst="bentConnector3">
            <a:avLst>
              <a:gd name="adj1" fmla="val -3198097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5" idx="3"/>
            <a:endCxn id="29" idx="3"/>
          </p:cNvCxnSpPr>
          <p:nvPr/>
        </p:nvCxnSpPr>
        <p:spPr>
          <a:xfrm flipV="1">
            <a:off x="7000877" y="1508631"/>
            <a:ext cx="14288" cy="2576295"/>
          </a:xfrm>
          <a:prstGeom prst="bentConnector3">
            <a:avLst>
              <a:gd name="adj1" fmla="val 1699944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367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903474"/>
              </p:ext>
            </p:extLst>
          </p:nvPr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  <a:gridCol w="785812"/>
                <a:gridCol w="1121570"/>
                <a:gridCol w="1241227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892850"/>
              </p:ext>
            </p:extLst>
          </p:nvPr>
        </p:nvGraphicFramePr>
        <p:xfrm>
          <a:off x="4595813" y="3840171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24231"/>
              </p:ext>
            </p:extLst>
          </p:nvPr>
        </p:nvGraphicFramePr>
        <p:xfrm>
          <a:off x="1095379" y="3738705"/>
          <a:ext cx="1907382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/>
                <a:gridCol w="1121570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993067"/>
              </p:ext>
            </p:extLst>
          </p:nvPr>
        </p:nvGraphicFramePr>
        <p:xfrm>
          <a:off x="9367841" y="3941797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062882" cy="1325563"/>
          </a:xfrm>
        </p:spPr>
        <p:txBody>
          <a:bodyPr/>
          <a:lstStyle/>
          <a:p>
            <a:r>
              <a:rPr lang="en-US" smtClean="0"/>
              <a:t>Removing Duplication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01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  <a:gridCol w="785812"/>
                <a:gridCol w="1121570"/>
                <a:gridCol w="1241227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365853"/>
              </p:ext>
            </p:extLst>
          </p:nvPr>
        </p:nvGraphicFramePr>
        <p:xfrm>
          <a:off x="5510231" y="3840171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775877"/>
              </p:ext>
            </p:extLst>
          </p:nvPr>
        </p:nvGraphicFramePr>
        <p:xfrm>
          <a:off x="10182237" y="3941795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062882" cy="1325563"/>
          </a:xfrm>
        </p:spPr>
        <p:txBody>
          <a:bodyPr/>
          <a:lstStyle/>
          <a:p>
            <a:r>
              <a:rPr lang="en-US" dirty="0" smtClean="0"/>
              <a:t>Adding Links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31451" y="4271963"/>
            <a:ext cx="1593052" cy="71437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831451" y="4343400"/>
            <a:ext cx="1593052" cy="214314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831451" y="4343400"/>
            <a:ext cx="1593029" cy="635606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831451" y="4700588"/>
            <a:ext cx="1593052" cy="642938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831451" y="4979006"/>
            <a:ext cx="1593052" cy="635982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5242"/>
              </p:ext>
            </p:extLst>
          </p:nvPr>
        </p:nvGraphicFramePr>
        <p:xfrm>
          <a:off x="589954" y="3754443"/>
          <a:ext cx="3148609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/>
                <a:gridCol w="1121570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>
            <a:off x="8655262" y="4336257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8655262" y="4488975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8632052" y="4820819"/>
            <a:ext cx="1507321" cy="22981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24265" y="5909558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381702" y="536638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357095" y="5468459"/>
            <a:ext cx="3983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To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0139373" y="509003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954064" y="5343526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224374" y="5149361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7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0524" y="6120497"/>
            <a:ext cx="928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-US/docs/Learn/Server-side/Django/Models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749683"/>
              </p:ext>
            </p:extLst>
          </p:nvPr>
        </p:nvGraphicFramePr>
        <p:xfrm>
          <a:off x="390524" y="1182689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197476"/>
              </p:ext>
            </p:extLst>
          </p:nvPr>
        </p:nvGraphicFramePr>
        <p:xfrm>
          <a:off x="5062530" y="1284313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3535555" y="1678775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535555" y="1831493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512345" y="2163337"/>
            <a:ext cx="1507321" cy="22981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19666" y="243255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834357" y="2686044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104667" y="2491879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35590" y="3924505"/>
            <a:ext cx="44582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Legend: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     One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..*  Many with a minimum of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0..*  Many with a minimum of 0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7243762" y="726214"/>
            <a:ext cx="4557713" cy="4883781"/>
            <a:chOff x="7243762" y="726214"/>
            <a:chExt cx="4557713" cy="4883781"/>
          </a:xfrm>
        </p:grpSpPr>
        <p:pic>
          <p:nvPicPr>
            <p:cNvPr id="14" name="Picture 2" descr="ocalLibrary Model UML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956"/>
            <a:stretch/>
          </p:blipFill>
          <p:spPr bwMode="auto">
            <a:xfrm>
              <a:off x="7243762" y="726214"/>
              <a:ext cx="4557713" cy="4883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5" name="Straight Arrow Connector 14"/>
            <p:cNvCxnSpPr/>
            <p:nvPr/>
          </p:nvCxnSpPr>
          <p:spPr>
            <a:xfrm flipH="1">
              <a:off x="9629775" y="2500313"/>
              <a:ext cx="366711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 flipV="1">
              <a:off x="8558213" y="2914650"/>
              <a:ext cx="14287" cy="62865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9996486" y="3681413"/>
              <a:ext cx="342902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9996486" y="2500313"/>
              <a:ext cx="0" cy="118110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864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0524" y="6120497"/>
            <a:ext cx="928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-US/docs/Learn/Server-side/Django/Models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5590" y="3924505"/>
            <a:ext cx="44582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Legend: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     One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..*  Many with a minimum of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0..*  Many with a minimum of 0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200045"/>
              </p:ext>
            </p:extLst>
          </p:nvPr>
        </p:nvGraphicFramePr>
        <p:xfrm>
          <a:off x="5357815" y="938234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3679035" y="1370026"/>
            <a:ext cx="1593052" cy="7143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679035" y="1441463"/>
            <a:ext cx="1593052" cy="21431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679035" y="1441463"/>
            <a:ext cx="1593029" cy="63560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679035" y="1798651"/>
            <a:ext cx="1593052" cy="64293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679035" y="2077069"/>
            <a:ext cx="1593052" cy="63598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447505"/>
              </p:ext>
            </p:extLst>
          </p:nvPr>
        </p:nvGraphicFramePr>
        <p:xfrm>
          <a:off x="437538" y="852506"/>
          <a:ext cx="3148609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/>
                <a:gridCol w="1121570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871849" y="3007621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229286" y="246444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204679" y="2566522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815388" y="750396"/>
            <a:ext cx="2543104" cy="4883781"/>
            <a:chOff x="7243763" y="726214"/>
            <a:chExt cx="2543104" cy="4883781"/>
          </a:xfrm>
        </p:grpSpPr>
        <p:pic>
          <p:nvPicPr>
            <p:cNvPr id="17" name="Picture 16" descr="ocalLibrary Model UML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64823"/>
            <a:stretch/>
          </p:blipFill>
          <p:spPr bwMode="auto">
            <a:xfrm>
              <a:off x="7243763" y="726214"/>
              <a:ext cx="2543104" cy="4883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0" name="Straight Arrow Connector 19"/>
            <p:cNvCxnSpPr/>
            <p:nvPr/>
          </p:nvCxnSpPr>
          <p:spPr>
            <a:xfrm flipH="1" flipV="1">
              <a:off x="8558213" y="2914650"/>
              <a:ext cx="14287" cy="62865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76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Links (Relationships) in a Database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get physical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14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  <a:gridCol w="785812"/>
                <a:gridCol w="1121570"/>
                <a:gridCol w="1241227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510231" y="3840171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182237" y="3941795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062882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Links in a Logical Model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31451" y="4271963"/>
            <a:ext cx="1593052" cy="71437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831451" y="4343400"/>
            <a:ext cx="1593052" cy="214314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831451" y="4343400"/>
            <a:ext cx="1593029" cy="635606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831451" y="4700588"/>
            <a:ext cx="1593052" cy="642938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831451" y="4979006"/>
            <a:ext cx="1593052" cy="635982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89954" y="3754443"/>
          <a:ext cx="3148609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/>
                <a:gridCol w="1121570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>
            <a:off x="8655262" y="4336257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8655262" y="4488975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8632052" y="4820819"/>
            <a:ext cx="1507321" cy="22981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24265" y="5909558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5381702" y="536638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4357095" y="5468459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0139373" y="509003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954064" y="5343526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Many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9224374" y="5149361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229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  <a:gridCol w="785812"/>
                <a:gridCol w="1121570"/>
                <a:gridCol w="1241227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253674"/>
              </p:ext>
            </p:extLst>
          </p:nvPr>
        </p:nvGraphicFramePr>
        <p:xfrm>
          <a:off x="4638695" y="3947259"/>
          <a:ext cx="4800600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747"/>
                <a:gridCol w="2141727"/>
                <a:gridCol w="1275953"/>
                <a:gridCol w="867173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034407"/>
              </p:ext>
            </p:extLst>
          </p:nvPr>
        </p:nvGraphicFramePr>
        <p:xfrm>
          <a:off x="10182235" y="4120323"/>
          <a:ext cx="1533516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758"/>
                <a:gridCol w="766758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258738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Links in </a:t>
            </a:r>
            <a:r>
              <a:rPr lang="en-US" smtClean="0"/>
              <a:t>a Physical Model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074440"/>
              </p:ext>
            </p:extLst>
          </p:nvPr>
        </p:nvGraphicFramePr>
        <p:xfrm>
          <a:off x="589953" y="3754443"/>
          <a:ext cx="3305802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894"/>
                <a:gridCol w="758403"/>
                <a:gridCol w="1100138"/>
                <a:gridCol w="79536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book_id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V="1">
            <a:off x="3500438" y="4829175"/>
            <a:ext cx="1138257" cy="501423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901113" y="4543425"/>
            <a:ext cx="1128712" cy="142876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86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Terminology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681287"/>
          </a:xfrm>
        </p:spPr>
        <p:txBody>
          <a:bodyPr>
            <a:normAutofit/>
          </a:bodyPr>
          <a:lstStyle/>
          <a:p>
            <a:r>
              <a:rPr lang="en-US" dirty="0" smtClean="0"/>
              <a:t>We add an </a:t>
            </a:r>
            <a:r>
              <a:rPr lang="en-US" i="1" dirty="0" smtClean="0"/>
              <a:t>automatically incrementing </a:t>
            </a:r>
            <a:r>
              <a:rPr lang="en-US" dirty="0" smtClean="0"/>
              <a:t>column to every row which we call the "</a:t>
            </a:r>
            <a:r>
              <a:rPr lang="en-US" dirty="0" smtClean="0">
                <a:solidFill>
                  <a:srgbClr val="FFFF00"/>
                </a:solidFill>
              </a:rPr>
              <a:t>Primary Key</a:t>
            </a:r>
            <a:r>
              <a:rPr lang="en-US" dirty="0" smtClean="0"/>
              <a:t>" for that row.   We often name the column "</a:t>
            </a:r>
            <a:r>
              <a:rPr lang="en-US" dirty="0" smtClean="0">
                <a:solidFill>
                  <a:srgbClr val="FFFF00"/>
                </a:solidFill>
              </a:rPr>
              <a:t>id</a:t>
            </a:r>
            <a:r>
              <a:rPr lang="en-US" dirty="0" smtClean="0"/>
              <a:t>" to indicate that it is the "identifier" for that row.</a:t>
            </a:r>
          </a:p>
          <a:p>
            <a:r>
              <a:rPr lang="en-US" dirty="0" smtClean="0"/>
              <a:t>When we add a column to a table that "points to" a row in another table we call it a "</a:t>
            </a:r>
            <a:r>
              <a:rPr lang="en-US" dirty="0" smtClean="0">
                <a:solidFill>
                  <a:srgbClr val="FFFF00"/>
                </a:solidFill>
              </a:rPr>
              <a:t>Foreign Key</a:t>
            </a:r>
            <a:r>
              <a:rPr lang="en-US" dirty="0" smtClean="0"/>
              <a:t>" and often include the name of the destination table in the column name like "</a:t>
            </a:r>
            <a:r>
              <a:rPr lang="en-US" dirty="0" err="1" smtClean="0">
                <a:solidFill>
                  <a:srgbClr val="FFFF00"/>
                </a:solidFill>
              </a:rPr>
              <a:t>lang_id</a:t>
            </a:r>
            <a:r>
              <a:rPr lang="en-US" dirty="0" smtClean="0"/>
              <a:t>"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344404"/>
              </p:ext>
            </p:extLst>
          </p:nvPr>
        </p:nvGraphicFramePr>
        <p:xfrm>
          <a:off x="1195389" y="4569533"/>
          <a:ext cx="7205662" cy="1410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132"/>
                <a:gridCol w="3214715"/>
                <a:gridCol w="1915195"/>
                <a:gridCol w="1301620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lang_id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795018"/>
              </p:ext>
            </p:extLst>
          </p:nvPr>
        </p:nvGraphicFramePr>
        <p:xfrm>
          <a:off x="9401174" y="4569533"/>
          <a:ext cx="1657352" cy="128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676"/>
                <a:gridCol w="828676"/>
              </a:tblGrid>
              <a:tr h="44761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4163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4163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7" name="Straight Arrow Connector 6"/>
          <p:cNvCxnSpPr>
            <a:endCxn id="6" idx="1"/>
          </p:cNvCxnSpPr>
          <p:nvPr/>
        </p:nvCxnSpPr>
        <p:spPr>
          <a:xfrm>
            <a:off x="8401051" y="5086355"/>
            <a:ext cx="1000123" cy="12335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1"/>
          </p:cNvCxnSpPr>
          <p:nvPr/>
        </p:nvCxnSpPr>
        <p:spPr>
          <a:xfrm flipV="1">
            <a:off x="8401051" y="5209709"/>
            <a:ext cx="1000123" cy="31955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45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 smtClean="0"/>
          </a:p>
          <a:p>
            <a:pPr algn="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mtClean="0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WGSIConfig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347167" y="1101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Routing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47167" y="2675805"/>
            <a:ext cx="1086678" cy="1033669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9813128" y="4173528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0090027" y="2904193"/>
            <a:ext cx="1367113" cy="51683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N</a:t>
            </a:r>
          </a:p>
          <a:p>
            <a:pPr algn="ctr"/>
            <a:r>
              <a:rPr lang="en-US" dirty="0" smtClean="0"/>
              <a:t>G</a:t>
            </a:r>
          </a:p>
          <a:p>
            <a:pPr algn="ctr"/>
            <a:r>
              <a:rPr lang="en-US" dirty="0" smtClean="0"/>
              <a:t>I</a:t>
            </a:r>
          </a:p>
          <a:p>
            <a:pPr algn="ctr"/>
            <a:r>
              <a:rPr lang="en-US" dirty="0" smtClean="0"/>
              <a:t>N</a:t>
            </a:r>
            <a:br>
              <a:rPr lang="en-US" dirty="0" smtClean="0"/>
            </a:br>
            <a:r>
              <a:rPr lang="en-US" dirty="0" smtClean="0"/>
              <a:t>X</a:t>
            </a:r>
          </a:p>
          <a:p>
            <a:pPr algn="ctr"/>
            <a:endParaRPr lang="en-US" dirty="0"/>
          </a:p>
        </p:txBody>
      </p: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433845" y="1610800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433845" y="2574964"/>
            <a:ext cx="1025979" cy="617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7433845" y="3162611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433845" y="3192640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9207965" y="4496661"/>
            <a:ext cx="605163" cy="4353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838712" y="1385733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459824" y="2316546"/>
            <a:ext cx="1308844" cy="51683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8459824" y="3465107"/>
            <a:ext cx="1355820" cy="50168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121287" y="4415134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9207965" y="4931969"/>
            <a:ext cx="682363" cy="516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6890506" y="2135365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6890506" y="3709474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9890328" y="5197960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Response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/>
              <a:t>Javascript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366" y="1852927"/>
            <a:ext cx="1473755" cy="1105316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8102028" y="5683135"/>
            <a:ext cx="1319815" cy="50168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396262" y="4400416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Shell</a:t>
            </a:r>
          </a:p>
        </p:txBody>
      </p:sp>
      <p:cxnSp>
        <p:nvCxnSpPr>
          <p:cNvPr id="43" name="Straight Arrow Connector 42"/>
          <p:cNvCxnSpPr>
            <a:endCxn id="9" idx="1"/>
          </p:cNvCxnSpPr>
          <p:nvPr/>
        </p:nvCxnSpPr>
        <p:spPr>
          <a:xfrm>
            <a:off x="1337179" y="1543199"/>
            <a:ext cx="5009988" cy="753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028161" cy="150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428560" y="5430454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7482940" y="4696657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7515238" y="4931969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7515238" y="5726695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9421843" y="5448803"/>
            <a:ext cx="468485" cy="485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732667" y="1543199"/>
            <a:ext cx="509972" cy="77334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776025" y="2443085"/>
            <a:ext cx="302737" cy="101453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45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5691188" cy="1325563"/>
          </a:xfrm>
        </p:spPr>
        <p:txBody>
          <a:bodyPr/>
          <a:lstStyle/>
          <a:p>
            <a:r>
              <a:rPr lang="en-US" smtClean="0"/>
              <a:t>Physical / Logical</a:t>
            </a:r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799404"/>
              </p:ext>
            </p:extLst>
          </p:nvPr>
        </p:nvGraphicFramePr>
        <p:xfrm>
          <a:off x="1495455" y="4435596"/>
          <a:ext cx="4800600" cy="1288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747"/>
                <a:gridCol w="2141727"/>
                <a:gridCol w="1275953"/>
                <a:gridCol w="867173"/>
              </a:tblGrid>
              <a:tr h="19169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cs-CZ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325989"/>
              </p:ext>
            </p:extLst>
          </p:nvPr>
        </p:nvGraphicFramePr>
        <p:xfrm>
          <a:off x="4843462" y="2390854"/>
          <a:ext cx="1533516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758"/>
                <a:gridCol w="766758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906561"/>
              </p:ext>
            </p:extLst>
          </p:nvPr>
        </p:nvGraphicFramePr>
        <p:xfrm>
          <a:off x="375613" y="1871660"/>
          <a:ext cx="3305802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894"/>
                <a:gridCol w="758403"/>
                <a:gridCol w="1100138"/>
                <a:gridCol w="79536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book_id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is-I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H="1">
            <a:off x="1757364" y="3947259"/>
            <a:ext cx="1128711" cy="867629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129213" y="3428063"/>
            <a:ext cx="371475" cy="1007533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ocalLibrary Model UM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56"/>
          <a:stretch/>
        </p:blipFill>
        <p:spPr bwMode="auto">
          <a:xfrm>
            <a:off x="7243762" y="726214"/>
            <a:ext cx="4557713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 flipH="1">
            <a:off x="9629775" y="2500313"/>
            <a:ext cx="366711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8558213" y="2914650"/>
            <a:ext cx="14287" cy="628650"/>
          </a:xfrm>
          <a:prstGeom prst="straightConnector1">
            <a:avLst/>
          </a:prstGeom>
          <a:ln w="38100">
            <a:solidFill>
              <a:srgbClr val="FF7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996486" y="3681413"/>
            <a:ext cx="342902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996486" y="2500313"/>
            <a:ext cx="0" cy="118110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184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Links (Relationships) in Django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Lets get our ORM on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81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Field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38157" y="1716089"/>
            <a:ext cx="319087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AutoField</a:t>
            </a:r>
            <a:endParaRPr lang="en-US" dirty="0" smtClean="0"/>
          </a:p>
          <a:p>
            <a:r>
              <a:rPr lang="en-US" dirty="0" err="1" smtClean="0"/>
              <a:t>BigAutoField</a:t>
            </a:r>
            <a:endParaRPr lang="en-US" dirty="0" smtClean="0"/>
          </a:p>
          <a:p>
            <a:r>
              <a:rPr lang="en-US" dirty="0" err="1" smtClean="0"/>
              <a:t>BigIntegerField</a:t>
            </a:r>
            <a:endParaRPr lang="en-US" dirty="0" smtClean="0"/>
          </a:p>
          <a:p>
            <a:r>
              <a:rPr lang="en-US" dirty="0" err="1" smtClean="0"/>
              <a:t>BinaryField</a:t>
            </a:r>
            <a:endParaRPr lang="en-US" dirty="0" smtClean="0"/>
          </a:p>
          <a:p>
            <a:r>
              <a:rPr lang="en-US" dirty="0" err="1" smtClean="0"/>
              <a:t>BooleanField</a:t>
            </a:r>
            <a:endParaRPr lang="en-US" dirty="0" smtClean="0"/>
          </a:p>
          <a:p>
            <a:r>
              <a:rPr lang="en-US" dirty="0" err="1" smtClean="0"/>
              <a:t>CharField</a:t>
            </a:r>
            <a:endParaRPr lang="en-US" dirty="0" smtClean="0"/>
          </a:p>
          <a:p>
            <a:r>
              <a:rPr lang="en-US" dirty="0" err="1" smtClean="0"/>
              <a:t>DateField</a:t>
            </a:r>
            <a:endParaRPr lang="en-US" dirty="0" smtClean="0"/>
          </a:p>
          <a:p>
            <a:r>
              <a:rPr lang="en-US" dirty="0" err="1" smtClean="0"/>
              <a:t>DateTimeField</a:t>
            </a:r>
            <a:endParaRPr lang="en-US" dirty="0" smtClean="0"/>
          </a:p>
          <a:p>
            <a:r>
              <a:rPr lang="en-US" dirty="0" err="1" smtClean="0"/>
              <a:t>DecimalField</a:t>
            </a:r>
            <a:endParaRPr lang="en-US" dirty="0" smtClean="0"/>
          </a:p>
          <a:p>
            <a:r>
              <a:rPr lang="en-US" dirty="0" err="1"/>
              <a:t>DurationField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729032" y="1716089"/>
            <a:ext cx="352901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EmailField</a:t>
            </a:r>
            <a:endParaRPr lang="en-US" dirty="0" smtClean="0"/>
          </a:p>
          <a:p>
            <a:r>
              <a:rPr lang="en-US" dirty="0" err="1" smtClean="0"/>
              <a:t>FileField</a:t>
            </a:r>
            <a:endParaRPr lang="en-US" dirty="0"/>
          </a:p>
          <a:p>
            <a:r>
              <a:rPr lang="en-US" dirty="0" err="1" smtClean="0"/>
              <a:t>FilePathField</a:t>
            </a:r>
            <a:endParaRPr lang="en-US" dirty="0" smtClean="0"/>
          </a:p>
          <a:p>
            <a:r>
              <a:rPr lang="en-US" dirty="0" err="1" smtClean="0"/>
              <a:t>FloatField</a:t>
            </a:r>
            <a:endParaRPr lang="en-US" dirty="0" smtClean="0"/>
          </a:p>
          <a:p>
            <a:r>
              <a:rPr lang="en-US" dirty="0" err="1" smtClean="0"/>
              <a:t>ImageField</a:t>
            </a:r>
            <a:endParaRPr lang="en-US" dirty="0"/>
          </a:p>
          <a:p>
            <a:r>
              <a:rPr lang="en-US" dirty="0" err="1" smtClean="0"/>
              <a:t>IntegerField</a:t>
            </a:r>
            <a:endParaRPr lang="en-US" dirty="0" smtClean="0"/>
          </a:p>
          <a:p>
            <a:r>
              <a:rPr lang="en-US" dirty="0" err="1"/>
              <a:t>GenericIPAddressField</a:t>
            </a:r>
            <a:endParaRPr lang="en-US" dirty="0"/>
          </a:p>
          <a:p>
            <a:r>
              <a:rPr lang="en-US" dirty="0" err="1" smtClean="0"/>
              <a:t>NullBooleanField</a:t>
            </a:r>
            <a:endParaRPr lang="en-US" dirty="0" smtClean="0"/>
          </a:p>
          <a:p>
            <a:r>
              <a:rPr lang="en-US" dirty="0" err="1" smtClean="0"/>
              <a:t>PositiveIntegerField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3729032" y="5614988"/>
            <a:ext cx="6781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/2.1/ref/models/fields/#field-types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7450926" y="1716089"/>
            <a:ext cx="4329112" cy="3898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PositiveSmallIntegerField</a:t>
            </a:r>
            <a:endParaRPr lang="en-US" dirty="0"/>
          </a:p>
          <a:p>
            <a:r>
              <a:rPr lang="en-US" dirty="0" err="1" smtClean="0"/>
              <a:t>SlugField</a:t>
            </a:r>
            <a:endParaRPr lang="en-US" dirty="0" smtClean="0"/>
          </a:p>
          <a:p>
            <a:r>
              <a:rPr lang="en-US" dirty="0" err="1" smtClean="0"/>
              <a:t>SmallIntegerField</a:t>
            </a:r>
            <a:endParaRPr lang="en-US" dirty="0" smtClean="0"/>
          </a:p>
          <a:p>
            <a:r>
              <a:rPr lang="en-US" dirty="0" err="1" smtClean="0"/>
              <a:t>TextFIeld</a:t>
            </a:r>
            <a:endParaRPr lang="en-US" dirty="0" smtClean="0"/>
          </a:p>
          <a:p>
            <a:r>
              <a:rPr lang="en-US" dirty="0" err="1" smtClean="0"/>
              <a:t>TimeField</a:t>
            </a:r>
            <a:endParaRPr lang="en-US" dirty="0" smtClean="0"/>
          </a:p>
          <a:p>
            <a:r>
              <a:rPr lang="en-US" dirty="0" err="1" smtClean="0"/>
              <a:t>URLField</a:t>
            </a:r>
            <a:endParaRPr lang="en-US" dirty="0" smtClean="0"/>
          </a:p>
          <a:p>
            <a:r>
              <a:rPr lang="en-US" dirty="0" err="1" smtClean="0">
                <a:solidFill>
                  <a:srgbClr val="FFFF00"/>
                </a:solidFill>
              </a:rPr>
              <a:t>ForeignKey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err="1" smtClean="0">
                <a:solidFill>
                  <a:srgbClr val="FFFF00"/>
                </a:solidFill>
              </a:rPr>
              <a:t>ManyToManyField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err="1" smtClean="0">
                <a:solidFill>
                  <a:srgbClr val="FFFF00"/>
                </a:solidFill>
              </a:rPr>
              <a:t>OneToOneField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34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058277"/>
              </p:ext>
            </p:extLst>
          </p:nvPr>
        </p:nvGraphicFramePr>
        <p:xfrm>
          <a:off x="5610244" y="625485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53695"/>
              </p:ext>
            </p:extLst>
          </p:nvPr>
        </p:nvGraphicFramePr>
        <p:xfrm>
          <a:off x="10282250" y="727109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3931464" y="1197930"/>
            <a:ext cx="1591278" cy="16515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931464" y="1245713"/>
            <a:ext cx="1521589" cy="254483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931464" y="1214445"/>
            <a:ext cx="1591278" cy="707044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610309"/>
              </p:ext>
            </p:extLst>
          </p:nvPr>
        </p:nvGraphicFramePr>
        <p:xfrm>
          <a:off x="689967" y="696925"/>
          <a:ext cx="314860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/>
                <a:gridCol w="1121570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8755275" y="1121571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8755275" y="1274289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1679559" y="2612929"/>
            <a:ext cx="9318577" cy="3293209"/>
            <a:chOff x="1498561" y="412654"/>
            <a:chExt cx="9318577" cy="3293209"/>
          </a:xfrm>
        </p:grpSpPr>
        <p:sp>
          <p:nvSpPr>
            <p:cNvPr id="36" name="TextBox 35"/>
            <p:cNvSpPr txBox="1"/>
            <p:nvPr/>
          </p:nvSpPr>
          <p:spPr>
            <a:xfrm>
              <a:off x="1498561" y="412654"/>
              <a:ext cx="9318577" cy="3293209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C814C9"/>
                  </a:solidFill>
                  <a:latin typeface="Courier" charset="0"/>
                  <a:ea typeface="Courier" charset="0"/>
                  <a:cs typeface="Courier" charset="0"/>
                </a:rPr>
                <a:t>from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django.db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C814C9"/>
                  </a:solidFill>
                  <a:latin typeface="Courier" charset="0"/>
                  <a:ea typeface="Courier" charset="0"/>
                  <a:cs typeface="Courier" charset="0"/>
                </a:rPr>
                <a:t>import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models</a:t>
              </a:r>
            </a:p>
            <a:p>
              <a:r>
                <a:rPr lang="mr-IN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</a:t>
              </a: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Lang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name = </a:t>
              </a:r>
              <a:r>
                <a:rPr lang="en-US" sz="1600" dirty="0" err="1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smtClean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200</a:t>
              </a:r>
              <a:r>
                <a:rPr lang="en-US" sz="1600" dirty="0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Book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title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200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isbn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13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lang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FF40FF"/>
                  </a:solidFill>
                  <a:latin typeface="Courier" charset="0"/>
                  <a:ea typeface="Courier" charset="0"/>
                  <a:cs typeface="Courier" charset="0"/>
                </a:rPr>
                <a:t>models.ForeignKey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'Lang'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on_delete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models.SET_NULL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null=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Instance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book = </a:t>
              </a:r>
              <a:r>
                <a:rPr lang="en-US" sz="1600" dirty="0" err="1">
                  <a:solidFill>
                    <a:srgbClr val="FF7F00"/>
                  </a:solidFill>
                  <a:latin typeface="Courier" charset="0"/>
                  <a:ea typeface="Courier" charset="0"/>
                  <a:cs typeface="Courier" charset="0"/>
                </a:rPr>
                <a:t>models.ForeignKey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'Book'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on_delete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models.CASCADE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due_back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models.DateField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(null=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blank=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  <a:endParaRPr lang="en-US" sz="1600" dirty="0">
                <a:latin typeface="Courier" charset="0"/>
                <a:ea typeface="Courier" charset="0"/>
                <a:cs typeface="Courier" charset="0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H="1">
              <a:off x="9229725" y="1766045"/>
              <a:ext cx="400050" cy="577105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9274397" y="3276599"/>
              <a:ext cx="1300756" cy="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V="1">
            <a:off x="8732956" y="1601779"/>
            <a:ext cx="1506430" cy="262642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690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ocalLibrary Model UM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56"/>
          <a:stretch/>
        </p:blipFill>
        <p:spPr bwMode="auto">
          <a:xfrm>
            <a:off x="7243762" y="726214"/>
            <a:ext cx="4557713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 flipH="1">
            <a:off x="9629775" y="2500313"/>
            <a:ext cx="366711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8558213" y="2914650"/>
            <a:ext cx="14287" cy="628650"/>
          </a:xfrm>
          <a:prstGeom prst="straightConnector1">
            <a:avLst/>
          </a:prstGeom>
          <a:ln w="38100">
            <a:solidFill>
              <a:srgbClr val="FF7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996486" y="3681413"/>
            <a:ext cx="342902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996486" y="2500313"/>
            <a:ext cx="0" cy="118110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9923" y="781167"/>
            <a:ext cx="6417141" cy="35548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django.db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models</a:t>
            </a:r>
          </a:p>
          <a:p>
            <a:r>
              <a:rPr lang="mr-IN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</a:p>
          <a:p>
            <a:r>
              <a:rPr lang="en-US" sz="15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name = </a:t>
            </a:r>
            <a:r>
              <a:rPr lang="en-US" sz="15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 smtClean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5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5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5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title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isbn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13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'Lang'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endParaRPr lang="en-US" sz="15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5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models.SET_NULL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null=</a:t>
            </a:r>
            <a:r>
              <a:rPr lang="en-US" sz="1500" dirty="0" smtClean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5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5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Instance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due_back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models.DateField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(null=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blank=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book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'Book'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endParaRPr lang="en-US" sz="1500" dirty="0" smtClean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5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 err="1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1500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endParaRPr lang="en-US" sz="15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94196" y="5731736"/>
            <a:ext cx="861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/csev/dj4e-samples/blob/master/</a:t>
            </a:r>
            <a:r>
              <a:rPr lang="en-US" dirty="0" err="1" smtClean="0"/>
              <a:t>bookone</a:t>
            </a:r>
            <a:r>
              <a:rPr lang="en-US" dirty="0" smtClean="0"/>
              <a:t>/</a:t>
            </a:r>
            <a:r>
              <a:rPr lang="en-US" dirty="0" err="1" smtClean="0"/>
              <a:t>models.py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5843588" y="2857498"/>
            <a:ext cx="791765" cy="1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948835" y="3933824"/>
            <a:ext cx="1300756" cy="0"/>
          </a:xfrm>
          <a:prstGeom prst="straightConnector1">
            <a:avLst/>
          </a:prstGeom>
          <a:ln w="38100">
            <a:solidFill>
              <a:srgbClr val="FF7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327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813" y="661989"/>
            <a:ext cx="8042586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makemigrations</a:t>
            </a:r>
            <a:endParaRPr lang="en-US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Migrations for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':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  - Create model Book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  - Create model Instance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  - Create model Lang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  - Add field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to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book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makemigrations</a:t>
            </a:r>
            <a:endParaRPr lang="en-US" b="1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No </a:t>
            </a:r>
            <a:r>
              <a:rPr lang="en-US" b="1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changes </a:t>
            </a:r>
            <a:r>
              <a:rPr lang="en-US" b="1" dirty="0" smtClean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detected</a:t>
            </a:r>
          </a:p>
          <a:p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migrate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Operations to perform: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Apply all migrations: admin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,... </a:t>
            </a:r>
          </a:p>
          <a:p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Running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migrations: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Applying bookone.0001_initial...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OK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migrate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Operations to perform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Apply all migrations: admin,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auth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, autos,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...</a:t>
            </a:r>
          </a:p>
          <a:p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Running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migrations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:</a:t>
            </a:r>
          </a:p>
          <a:p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b="1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No migrations to apply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.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829550" y="365125"/>
            <a:ext cx="3524249" cy="1406525"/>
          </a:xfrm>
        </p:spPr>
        <p:txBody>
          <a:bodyPr>
            <a:normAutofit/>
          </a:bodyPr>
          <a:lstStyle/>
          <a:p>
            <a:r>
              <a:rPr lang="en-US" smtClean="0"/>
              <a:t>From </a:t>
            </a:r>
            <a:r>
              <a:rPr lang="en-US" dirty="0" smtClean="0"/>
              <a:t>Model to Database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00812" y="2400300"/>
            <a:ext cx="5409296" cy="1754326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Note that </a:t>
            </a:r>
            <a:r>
              <a:rPr lang="en-US" dirty="0" err="1" smtClean="0">
                <a:solidFill>
                  <a:srgbClr val="002060"/>
                </a:solidFill>
              </a:rPr>
              <a:t>makemigrations</a:t>
            </a:r>
            <a:r>
              <a:rPr lang="en-US" dirty="0" smtClean="0">
                <a:solidFill>
                  <a:srgbClr val="002060"/>
                </a:solidFill>
              </a:rPr>
              <a:t> only "does something" when you create or alter a </a:t>
            </a:r>
            <a:r>
              <a:rPr lang="en-US" dirty="0" err="1" smtClean="0">
                <a:solidFill>
                  <a:srgbClr val="002060"/>
                </a:solidFill>
              </a:rPr>
              <a:t>models.py</a:t>
            </a:r>
            <a:r>
              <a:rPr lang="en-US" dirty="0" smtClean="0">
                <a:solidFill>
                  <a:srgbClr val="002060"/>
                </a:solidFill>
              </a:rPr>
              <a:t> file. The migrate only "does something" when there are migrations that are not yet applied to the database.  Also an application must be added to </a:t>
            </a:r>
            <a:r>
              <a:rPr lang="en-US" dirty="0" err="1" smtClean="0">
                <a:solidFill>
                  <a:srgbClr val="002060"/>
                </a:solidFill>
              </a:rPr>
              <a:t>settings.py</a:t>
            </a:r>
            <a:r>
              <a:rPr lang="en-US" dirty="0" smtClean="0">
                <a:solidFill>
                  <a:srgbClr val="002060"/>
                </a:solidFill>
              </a:rPr>
              <a:t> before these commands see the </a:t>
            </a:r>
            <a:r>
              <a:rPr lang="en-US" dirty="0" err="1" smtClean="0">
                <a:solidFill>
                  <a:srgbClr val="002060"/>
                </a:solidFill>
              </a:rPr>
              <a:t>models.py</a:t>
            </a:r>
            <a:r>
              <a:rPr lang="en-US" dirty="0" smtClean="0">
                <a:solidFill>
                  <a:srgbClr val="002060"/>
                </a:solidFill>
              </a:rPr>
              <a:t> file for an application.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7055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61974" y="235564"/>
            <a:ext cx="10939463" cy="629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 smtClean="0">
                <a:solidFill>
                  <a:srgbClr val="00FDFF"/>
                </a:solidFill>
                <a:latin typeface="Menlo-Regular" charset="0"/>
              </a:rPr>
              <a:t>dj4e-samples$ </a:t>
            </a:r>
            <a:r>
              <a:rPr lang="en-US" sz="1300" dirty="0">
                <a:latin typeface="Menlo-Regular" charset="0"/>
              </a:rPr>
              <a:t>sqlite3 db.sqlite3 </a:t>
            </a:r>
          </a:p>
          <a:p>
            <a:r>
              <a:rPr lang="de-DE" sz="1300" dirty="0" err="1">
                <a:latin typeface="Menlo-Regular" charset="0"/>
              </a:rPr>
              <a:t>SQLite</a:t>
            </a:r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err="1">
                <a:latin typeface="Menlo-Regular" charset="0"/>
              </a:rPr>
              <a:t>version</a:t>
            </a:r>
            <a:r>
              <a:rPr lang="de-DE" sz="1300" dirty="0">
                <a:latin typeface="Menlo-Regular" charset="0"/>
              </a:rPr>
              <a:t> 3.24.0 2018-06-04 14:10:15</a:t>
            </a:r>
          </a:p>
          <a:p>
            <a:r>
              <a:rPr lang="de-DE" sz="1300" dirty="0">
                <a:latin typeface="Menlo-Regular" charset="0"/>
              </a:rPr>
              <a:t>Enter ".</a:t>
            </a:r>
            <a:r>
              <a:rPr lang="de-DE" sz="1300" dirty="0" err="1">
                <a:latin typeface="Menlo-Regular" charset="0"/>
              </a:rPr>
              <a:t>help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err="1">
                <a:latin typeface="Menlo-Regular" charset="0"/>
              </a:rPr>
              <a:t>for</a:t>
            </a:r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err="1">
                <a:latin typeface="Menlo-Regular" charset="0"/>
              </a:rPr>
              <a:t>usage</a:t>
            </a:r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err="1">
                <a:latin typeface="Menlo-Regular" charset="0"/>
              </a:rPr>
              <a:t>hints</a:t>
            </a:r>
            <a:r>
              <a:rPr lang="de-DE" sz="1300" dirty="0">
                <a:latin typeface="Menlo-Regular" charset="0"/>
              </a:rPr>
              <a:t>.</a:t>
            </a: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tables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 '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bookone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%'</a:t>
            </a:r>
          </a:p>
          <a:p>
            <a:r>
              <a:rPr lang="de-DE" sz="1300" dirty="0" err="1">
                <a:latin typeface="Menlo-Regular" charset="0"/>
              </a:rPr>
              <a:t>bookone_book</a:t>
            </a:r>
            <a:r>
              <a:rPr lang="de-DE" sz="1300" dirty="0">
                <a:latin typeface="Menlo-Regular" charset="0"/>
              </a:rPr>
              <a:t>      </a:t>
            </a:r>
            <a:r>
              <a:rPr lang="de-DE" sz="1300" dirty="0" err="1">
                <a:latin typeface="Menlo-Regular" charset="0"/>
              </a:rPr>
              <a:t>bookone_instance</a:t>
            </a:r>
            <a:r>
              <a:rPr lang="de-DE" sz="1300" dirty="0">
                <a:latin typeface="Menlo-Regular" charset="0"/>
              </a:rPr>
              <a:t>  </a:t>
            </a:r>
            <a:r>
              <a:rPr lang="de-DE" sz="1300" dirty="0" err="1">
                <a:latin typeface="Menlo-Regular" charset="0"/>
              </a:rPr>
              <a:t>bookone_lang</a:t>
            </a:r>
            <a:r>
              <a:rPr lang="de-DE" sz="1300" dirty="0">
                <a:latin typeface="Menlo-Regular" charset="0"/>
              </a:rPr>
              <a:t>    </a:t>
            </a: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schema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 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bookone_book</a:t>
            </a:r>
            <a:endParaRPr lang="de-DE" sz="1300" dirty="0">
              <a:solidFill>
                <a:srgbClr val="FFFF00"/>
              </a:solidFill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CREATE TABLE IF NOT EXISTS "</a:t>
            </a:r>
            <a:r>
              <a:rPr lang="de-DE" sz="1300" dirty="0" err="1">
                <a:latin typeface="Menlo-Regular" charset="0"/>
              </a:rPr>
              <a:t>bookone_book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smtClean="0">
                <a:latin typeface="Menlo-Regular" charset="0"/>
              </a:rPr>
              <a:t>(</a:t>
            </a:r>
          </a:p>
          <a:p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smtClean="0">
                <a:latin typeface="Menlo-Regular" charset="0"/>
              </a:rPr>
              <a:t>   "</a:t>
            </a:r>
            <a:r>
              <a:rPr lang="de-DE" sz="1300" dirty="0" err="1">
                <a:latin typeface="Menlo-Regular" charset="0"/>
              </a:rPr>
              <a:t>id</a:t>
            </a:r>
            <a:r>
              <a:rPr lang="de-DE" sz="1300" dirty="0">
                <a:latin typeface="Menlo-Regular" charset="0"/>
              </a:rPr>
              <a:t>" integer NOT NULL PRIMARY KEY AUTOINCREMENT</a:t>
            </a:r>
            <a:r>
              <a:rPr lang="de-DE" sz="1300" dirty="0" smtClean="0">
                <a:latin typeface="Menlo-Regular" charset="0"/>
              </a:rPr>
              <a:t>,</a:t>
            </a:r>
          </a:p>
          <a:p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smtClean="0">
                <a:latin typeface="Menlo-Regular" charset="0"/>
              </a:rPr>
              <a:t>   "</a:t>
            </a:r>
            <a:r>
              <a:rPr lang="de-DE" sz="1300" dirty="0">
                <a:latin typeface="Menlo-Regular" charset="0"/>
              </a:rPr>
              <a:t>title" </a:t>
            </a:r>
            <a:r>
              <a:rPr lang="de-DE" sz="1300" dirty="0" err="1">
                <a:latin typeface="Menlo-Regular" charset="0"/>
              </a:rPr>
              <a:t>varchar</a:t>
            </a:r>
            <a:r>
              <a:rPr lang="de-DE" sz="1300" dirty="0">
                <a:latin typeface="Menlo-Regular" charset="0"/>
              </a:rPr>
              <a:t>(200) NOT NULL</a:t>
            </a:r>
            <a:r>
              <a:rPr lang="de-DE" sz="1300" dirty="0" smtClean="0">
                <a:latin typeface="Menlo-Regular" charset="0"/>
              </a:rPr>
              <a:t>,</a:t>
            </a:r>
          </a:p>
          <a:p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smtClean="0">
                <a:latin typeface="Menlo-Regular" charset="0"/>
              </a:rPr>
              <a:t>   "</a:t>
            </a:r>
            <a:r>
              <a:rPr lang="de-DE" sz="1300" dirty="0" err="1">
                <a:latin typeface="Menlo-Regular" charset="0"/>
              </a:rPr>
              <a:t>isbn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err="1">
                <a:latin typeface="Menlo-Regular" charset="0"/>
              </a:rPr>
              <a:t>varchar</a:t>
            </a:r>
            <a:r>
              <a:rPr lang="de-DE" sz="1300" dirty="0">
                <a:latin typeface="Menlo-Regular" charset="0"/>
              </a:rPr>
              <a:t>(13) NOT </a:t>
            </a:r>
            <a:r>
              <a:rPr lang="de-DE" sz="1300" dirty="0" smtClean="0">
                <a:latin typeface="Menlo-Regular" charset="0"/>
              </a:rPr>
              <a:t>NULL,</a:t>
            </a:r>
          </a:p>
          <a:p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smtClean="0">
                <a:latin typeface="Menlo-Regular" charset="0"/>
              </a:rPr>
              <a:t>   </a:t>
            </a:r>
            <a:r>
              <a:rPr lang="de-DE" sz="1300" dirty="0" smtClean="0">
                <a:solidFill>
                  <a:srgbClr val="FF40FF"/>
                </a:solidFill>
                <a:latin typeface="Menlo-Regular" charset="0"/>
              </a:rPr>
              <a:t>"</a:t>
            </a:r>
            <a:r>
              <a:rPr lang="de-DE" sz="1300" dirty="0" err="1" smtClean="0">
                <a:solidFill>
                  <a:srgbClr val="FF40FF"/>
                </a:solidFill>
                <a:latin typeface="Menlo-Regular" charset="0"/>
              </a:rPr>
              <a:t>lang_id</a:t>
            </a:r>
            <a:r>
              <a:rPr lang="de-DE" sz="1300" dirty="0">
                <a:solidFill>
                  <a:srgbClr val="FF40FF"/>
                </a:solidFill>
                <a:latin typeface="Menlo-Regular" charset="0"/>
              </a:rPr>
              <a:t>" integer NULL REFERENCES "</a:t>
            </a:r>
            <a:r>
              <a:rPr lang="de-DE" sz="1300" dirty="0" err="1">
                <a:solidFill>
                  <a:srgbClr val="FF40FF"/>
                </a:solidFill>
                <a:latin typeface="Menlo-Regular" charset="0"/>
              </a:rPr>
              <a:t>bookone_lang</a:t>
            </a:r>
            <a:r>
              <a:rPr lang="de-DE" sz="1300" dirty="0">
                <a:solidFill>
                  <a:srgbClr val="FF40FF"/>
                </a:solidFill>
                <a:latin typeface="Menlo-Regular" charset="0"/>
              </a:rPr>
              <a:t>" ("</a:t>
            </a:r>
            <a:r>
              <a:rPr lang="de-DE" sz="1300" dirty="0" err="1">
                <a:solidFill>
                  <a:srgbClr val="FF40FF"/>
                </a:solidFill>
                <a:latin typeface="Menlo-Regular" charset="0"/>
              </a:rPr>
              <a:t>id</a:t>
            </a:r>
            <a:r>
              <a:rPr lang="de-DE" sz="1300" dirty="0" smtClean="0">
                <a:solidFill>
                  <a:srgbClr val="FF40FF"/>
                </a:solidFill>
                <a:latin typeface="Menlo-Regular" charset="0"/>
              </a:rPr>
              <a:t>")</a:t>
            </a:r>
          </a:p>
          <a:p>
            <a:r>
              <a:rPr lang="de-DE" sz="1300" dirty="0">
                <a:solidFill>
                  <a:srgbClr val="FF40FF"/>
                </a:solidFill>
                <a:latin typeface="Menlo-Regular" charset="0"/>
              </a:rPr>
              <a:t> </a:t>
            </a:r>
            <a:r>
              <a:rPr lang="de-DE" sz="1300" dirty="0" smtClean="0">
                <a:solidFill>
                  <a:srgbClr val="FF40FF"/>
                </a:solidFill>
                <a:latin typeface="Menlo-Regular" charset="0"/>
              </a:rPr>
              <a:t>      </a:t>
            </a:r>
            <a:r>
              <a:rPr lang="de-DE" sz="1300" dirty="0">
                <a:solidFill>
                  <a:srgbClr val="FF40FF"/>
                </a:solidFill>
                <a:latin typeface="Menlo-Regular" charset="0"/>
              </a:rPr>
              <a:t>DEFERRABLE INITIALLY </a:t>
            </a:r>
            <a:r>
              <a:rPr lang="de-DE" sz="1300" dirty="0" smtClean="0">
                <a:solidFill>
                  <a:srgbClr val="FF40FF"/>
                </a:solidFill>
                <a:latin typeface="Menlo-Regular" charset="0"/>
              </a:rPr>
              <a:t>DEFERRED</a:t>
            </a:r>
          </a:p>
          <a:p>
            <a:r>
              <a:rPr lang="de-DE" sz="1300" dirty="0" smtClean="0">
                <a:latin typeface="Menlo-Regular" charset="0"/>
              </a:rPr>
              <a:t>);</a:t>
            </a:r>
            <a:endParaRPr lang="de-DE" sz="1300" dirty="0"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CREATE INDEX "bookone_book_lang_id_24ba3759" </a:t>
            </a:r>
            <a:endParaRPr lang="de-DE" sz="1300" dirty="0" smtClean="0"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smtClean="0">
                <a:latin typeface="Menlo-Regular" charset="0"/>
              </a:rPr>
              <a:t>   ON </a:t>
            </a:r>
            <a:r>
              <a:rPr lang="de-DE" sz="1300" dirty="0">
                <a:latin typeface="Menlo-Regular" charset="0"/>
              </a:rPr>
              <a:t>"</a:t>
            </a:r>
            <a:r>
              <a:rPr lang="de-DE" sz="1300" dirty="0" err="1">
                <a:latin typeface="Menlo-Regular" charset="0"/>
              </a:rPr>
              <a:t>bookone_book</a:t>
            </a:r>
            <a:r>
              <a:rPr lang="de-DE" sz="1300" dirty="0">
                <a:latin typeface="Menlo-Regular" charset="0"/>
              </a:rPr>
              <a:t>" ("</a:t>
            </a:r>
            <a:r>
              <a:rPr lang="de-DE" sz="1300" dirty="0" err="1">
                <a:latin typeface="Menlo-Regular" charset="0"/>
              </a:rPr>
              <a:t>lang_id</a:t>
            </a:r>
            <a:r>
              <a:rPr lang="de-DE" sz="1300" dirty="0">
                <a:latin typeface="Menlo-Regular" charset="0"/>
              </a:rPr>
              <a:t>");</a:t>
            </a: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schema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 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bookone_lang</a:t>
            </a:r>
            <a:endParaRPr lang="de-DE" sz="1300" dirty="0">
              <a:solidFill>
                <a:srgbClr val="FFFF00"/>
              </a:solidFill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CREATE TABLE IF NOT EXISTS "</a:t>
            </a:r>
            <a:r>
              <a:rPr lang="de-DE" sz="1300" dirty="0" err="1">
                <a:latin typeface="Menlo-Regular" charset="0"/>
              </a:rPr>
              <a:t>bookone_lang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smtClean="0">
                <a:latin typeface="Menlo-Regular" charset="0"/>
              </a:rPr>
              <a:t>(</a:t>
            </a:r>
          </a:p>
          <a:p>
            <a:r>
              <a:rPr lang="de-DE" sz="1300" dirty="0" smtClean="0">
                <a:latin typeface="Menlo-Regular" charset="0"/>
              </a:rPr>
              <a:t>    "</a:t>
            </a:r>
            <a:r>
              <a:rPr lang="de-DE" sz="1300" dirty="0" err="1">
                <a:latin typeface="Menlo-Regular" charset="0"/>
              </a:rPr>
              <a:t>id</a:t>
            </a:r>
            <a:r>
              <a:rPr lang="de-DE" sz="1300" dirty="0">
                <a:latin typeface="Menlo-Regular" charset="0"/>
              </a:rPr>
              <a:t>" integer NOT NULL PRIMARY KEY </a:t>
            </a:r>
            <a:r>
              <a:rPr lang="de-DE" sz="1300" dirty="0" smtClean="0">
                <a:latin typeface="Menlo-Regular" charset="0"/>
              </a:rPr>
              <a:t>AUTOINCREMENT,</a:t>
            </a:r>
          </a:p>
          <a:p>
            <a:r>
              <a:rPr lang="de-DE" sz="1300" dirty="0" smtClean="0">
                <a:latin typeface="Menlo-Regular" charset="0"/>
              </a:rPr>
              <a:t>    "</a:t>
            </a:r>
            <a:r>
              <a:rPr lang="de-DE" sz="1300" dirty="0" err="1">
                <a:latin typeface="Menlo-Regular" charset="0"/>
              </a:rPr>
              <a:t>name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err="1">
                <a:latin typeface="Menlo-Regular" charset="0"/>
              </a:rPr>
              <a:t>varchar</a:t>
            </a:r>
            <a:r>
              <a:rPr lang="de-DE" sz="1300" dirty="0">
                <a:latin typeface="Menlo-Regular" charset="0"/>
              </a:rPr>
              <a:t>(200) NOT </a:t>
            </a:r>
            <a:r>
              <a:rPr lang="de-DE" sz="1300" dirty="0" smtClean="0">
                <a:latin typeface="Menlo-Regular" charset="0"/>
              </a:rPr>
              <a:t>NULL</a:t>
            </a:r>
          </a:p>
          <a:p>
            <a:r>
              <a:rPr lang="de-DE" sz="1300" dirty="0" smtClean="0">
                <a:latin typeface="Menlo-Regular" charset="0"/>
              </a:rPr>
              <a:t>);</a:t>
            </a:r>
            <a:endParaRPr lang="de-DE" sz="1300" dirty="0">
              <a:latin typeface="Menlo-Regular" charset="0"/>
            </a:endParaRP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schema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 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bookone_instance</a:t>
            </a:r>
            <a:endParaRPr lang="de-DE" sz="1300" dirty="0">
              <a:solidFill>
                <a:srgbClr val="FFFF00"/>
              </a:solidFill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CREATE TABLE IF NOT EXISTS "</a:t>
            </a:r>
            <a:r>
              <a:rPr lang="de-DE" sz="1300" dirty="0" err="1">
                <a:latin typeface="Menlo-Regular" charset="0"/>
              </a:rPr>
              <a:t>bookone_instance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smtClean="0">
                <a:latin typeface="Menlo-Regular" charset="0"/>
              </a:rPr>
              <a:t>(</a:t>
            </a:r>
          </a:p>
          <a:p>
            <a:r>
              <a:rPr lang="de-DE" sz="1300" dirty="0" smtClean="0">
                <a:latin typeface="Menlo-Regular" charset="0"/>
              </a:rPr>
              <a:t>    "</a:t>
            </a:r>
            <a:r>
              <a:rPr lang="de-DE" sz="1300" dirty="0" err="1">
                <a:latin typeface="Menlo-Regular" charset="0"/>
              </a:rPr>
              <a:t>id</a:t>
            </a:r>
            <a:r>
              <a:rPr lang="de-DE" sz="1300" dirty="0">
                <a:latin typeface="Menlo-Regular" charset="0"/>
              </a:rPr>
              <a:t>" integer NOT NULL PRIMARY KEY </a:t>
            </a:r>
            <a:r>
              <a:rPr lang="de-DE" sz="1300" dirty="0" smtClean="0">
                <a:latin typeface="Menlo-Regular" charset="0"/>
              </a:rPr>
              <a:t>AUTOINCREMENT,</a:t>
            </a:r>
          </a:p>
          <a:p>
            <a:r>
              <a:rPr lang="de-DE" sz="1300" dirty="0" smtClean="0">
                <a:latin typeface="Menlo-Regular" charset="0"/>
              </a:rPr>
              <a:t>    "</a:t>
            </a:r>
            <a:r>
              <a:rPr lang="de-DE" sz="1300" dirty="0" err="1">
                <a:latin typeface="Menlo-Regular" charset="0"/>
              </a:rPr>
              <a:t>due_back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err="1">
                <a:latin typeface="Menlo-Regular" charset="0"/>
              </a:rPr>
              <a:t>date</a:t>
            </a:r>
            <a:r>
              <a:rPr lang="de-DE" sz="1300" dirty="0">
                <a:latin typeface="Menlo-Regular" charset="0"/>
              </a:rPr>
              <a:t> NULL</a:t>
            </a:r>
            <a:r>
              <a:rPr lang="de-DE" sz="1300" dirty="0" smtClean="0">
                <a:latin typeface="Menlo-Regular" charset="0"/>
              </a:rPr>
              <a:t>,</a:t>
            </a:r>
          </a:p>
          <a:p>
            <a:r>
              <a:rPr lang="de-DE" sz="1300" dirty="0" smtClean="0">
                <a:solidFill>
                  <a:srgbClr val="FFC000"/>
                </a:solidFill>
                <a:latin typeface="Menlo-Regular" charset="0"/>
              </a:rPr>
              <a:t>    "</a:t>
            </a:r>
            <a:r>
              <a:rPr lang="de-DE" sz="1300" dirty="0" err="1">
                <a:solidFill>
                  <a:srgbClr val="FFC000"/>
                </a:solidFill>
                <a:latin typeface="Menlo-Regular" charset="0"/>
              </a:rPr>
              <a:t>book_id</a:t>
            </a:r>
            <a:r>
              <a:rPr lang="de-DE" sz="1300" dirty="0">
                <a:solidFill>
                  <a:srgbClr val="FFC000"/>
                </a:solidFill>
                <a:latin typeface="Menlo-Regular" charset="0"/>
              </a:rPr>
              <a:t>" integer NOT NULL REFERENCES "</a:t>
            </a:r>
            <a:r>
              <a:rPr lang="de-DE" sz="1300" dirty="0" err="1">
                <a:solidFill>
                  <a:srgbClr val="FFC000"/>
                </a:solidFill>
                <a:latin typeface="Menlo-Regular" charset="0"/>
              </a:rPr>
              <a:t>bookone_book</a:t>
            </a:r>
            <a:r>
              <a:rPr lang="de-DE" sz="1300" dirty="0">
                <a:solidFill>
                  <a:srgbClr val="FFC000"/>
                </a:solidFill>
                <a:latin typeface="Menlo-Regular" charset="0"/>
              </a:rPr>
              <a:t>" ("</a:t>
            </a:r>
            <a:r>
              <a:rPr lang="de-DE" sz="1300" dirty="0" err="1">
                <a:solidFill>
                  <a:srgbClr val="FFC000"/>
                </a:solidFill>
                <a:latin typeface="Menlo-Regular" charset="0"/>
              </a:rPr>
              <a:t>id</a:t>
            </a:r>
            <a:r>
              <a:rPr lang="de-DE" sz="1300" dirty="0" smtClean="0">
                <a:solidFill>
                  <a:srgbClr val="FFC000"/>
                </a:solidFill>
                <a:latin typeface="Menlo-Regular" charset="0"/>
              </a:rPr>
              <a:t>")</a:t>
            </a:r>
          </a:p>
          <a:p>
            <a:r>
              <a:rPr lang="de-DE" sz="1300" dirty="0" smtClean="0">
                <a:solidFill>
                  <a:srgbClr val="FFC000"/>
                </a:solidFill>
                <a:latin typeface="Menlo-Regular" charset="0"/>
              </a:rPr>
              <a:t>      DEFERRABLE </a:t>
            </a:r>
            <a:r>
              <a:rPr lang="de-DE" sz="1300" dirty="0">
                <a:solidFill>
                  <a:srgbClr val="FFC000"/>
                </a:solidFill>
                <a:latin typeface="Menlo-Regular" charset="0"/>
              </a:rPr>
              <a:t>INITIALLY </a:t>
            </a:r>
            <a:r>
              <a:rPr lang="de-DE" sz="1300" dirty="0" smtClean="0">
                <a:solidFill>
                  <a:srgbClr val="FFC000"/>
                </a:solidFill>
                <a:latin typeface="Menlo-Regular" charset="0"/>
              </a:rPr>
              <a:t>DEFERRED</a:t>
            </a:r>
          </a:p>
          <a:p>
            <a:r>
              <a:rPr lang="de-DE" sz="1300" dirty="0" smtClean="0">
                <a:latin typeface="Menlo-Regular" charset="0"/>
              </a:rPr>
              <a:t>);</a:t>
            </a:r>
            <a:endParaRPr lang="de-DE" sz="1300" dirty="0"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CREATE INDEX "bookone_instance_book_id_1fa5e2e7" </a:t>
            </a:r>
            <a:endParaRPr lang="de-DE" sz="1300" dirty="0" smtClean="0"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smtClean="0">
                <a:latin typeface="Menlo-Regular" charset="0"/>
              </a:rPr>
              <a:t>   ON </a:t>
            </a:r>
            <a:r>
              <a:rPr lang="de-DE" sz="1300" dirty="0">
                <a:latin typeface="Menlo-Regular" charset="0"/>
              </a:rPr>
              <a:t>"</a:t>
            </a:r>
            <a:r>
              <a:rPr lang="de-DE" sz="1300" dirty="0" err="1">
                <a:latin typeface="Menlo-Regular" charset="0"/>
              </a:rPr>
              <a:t>bookone_instance</a:t>
            </a:r>
            <a:r>
              <a:rPr lang="de-DE" sz="1300" dirty="0">
                <a:latin typeface="Menlo-Regular" charset="0"/>
              </a:rPr>
              <a:t>" ("</a:t>
            </a:r>
            <a:r>
              <a:rPr lang="de-DE" sz="1300" dirty="0" err="1">
                <a:latin typeface="Menlo-Regular" charset="0"/>
              </a:rPr>
              <a:t>book_id</a:t>
            </a:r>
            <a:r>
              <a:rPr lang="de-DE" sz="1300" dirty="0">
                <a:latin typeface="Menlo-Regular" charset="0"/>
              </a:rPr>
              <a:t>");</a:t>
            </a: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quit</a:t>
            </a:r>
            <a:endParaRPr lang="de-DE" sz="1300" dirty="0">
              <a:solidFill>
                <a:srgbClr val="FFFF00"/>
              </a:solidFill>
              <a:latin typeface="Menlo-Regular" charset="0"/>
            </a:endParaRPr>
          </a:p>
          <a:p>
            <a:r>
              <a:rPr lang="de-DE" sz="1300" dirty="0" smtClean="0">
                <a:solidFill>
                  <a:srgbClr val="00FDFF"/>
                </a:solidFill>
                <a:latin typeface="Menlo-Regular" charset="0"/>
              </a:rPr>
              <a:t>dj4e-samples$</a:t>
            </a:r>
            <a:endParaRPr lang="en-US" sz="1300" dirty="0">
              <a:solidFill>
                <a:srgbClr val="00FDFF"/>
              </a:solidFill>
            </a:endParaRPr>
          </a:p>
        </p:txBody>
      </p:sp>
      <p:pic>
        <p:nvPicPr>
          <p:cNvPr id="5" name="Picture 2" descr="ocalLibrary Model UM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56"/>
          <a:stretch/>
        </p:blipFill>
        <p:spPr bwMode="auto">
          <a:xfrm>
            <a:off x="7243762" y="726214"/>
            <a:ext cx="4557713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H="1">
            <a:off x="9629775" y="2500313"/>
            <a:ext cx="366711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8558213" y="2914650"/>
            <a:ext cx="14287" cy="628650"/>
          </a:xfrm>
          <a:prstGeom prst="straightConnector1">
            <a:avLst/>
          </a:prstGeom>
          <a:ln w="38100">
            <a:solidFill>
              <a:srgbClr val="FF7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996486" y="3681413"/>
            <a:ext cx="342902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996486" y="2500313"/>
            <a:ext cx="0" cy="118110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4117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</a:t>
            </a:r>
            <a:r>
              <a:rPr lang="en-US" dirty="0" err="1" smtClean="0"/>
              <a:t>on_delete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746250"/>
          </a:xfrm>
        </p:spPr>
        <p:txBody>
          <a:bodyPr/>
          <a:lstStyle/>
          <a:p>
            <a:r>
              <a:rPr lang="en-US" dirty="0" smtClean="0"/>
              <a:t>What do we do when a row in one table points to a row in a "foreign" table via a </a:t>
            </a:r>
            <a:r>
              <a:rPr lang="en-US" dirty="0" err="1" smtClean="0"/>
              <a:t>forgign</a:t>
            </a:r>
            <a:r>
              <a:rPr lang="en-US" dirty="0" smtClean="0"/>
              <a:t> key and the "destination row" is deleted</a:t>
            </a:r>
          </a:p>
          <a:p>
            <a:pPr lvl="1"/>
            <a:r>
              <a:rPr lang="en-US" dirty="0" err="1"/>
              <a:t>on_delete</a:t>
            </a:r>
            <a:r>
              <a:rPr lang="en-US" dirty="0"/>
              <a:t> = </a:t>
            </a:r>
            <a:r>
              <a:rPr lang="en-US" dirty="0" err="1" smtClean="0"/>
              <a:t>set_null</a:t>
            </a:r>
            <a:r>
              <a:rPr lang="en-US" dirty="0" smtClean="0"/>
              <a:t> </a:t>
            </a:r>
            <a:r>
              <a:rPr lang="mr-IN" dirty="0" smtClean="0"/>
              <a:t>–</a:t>
            </a:r>
            <a:r>
              <a:rPr lang="en-US" dirty="0" smtClean="0"/>
              <a:t> Keep the row but set foreign key to null</a:t>
            </a:r>
          </a:p>
          <a:p>
            <a:pPr lvl="1"/>
            <a:r>
              <a:rPr lang="en-US" dirty="0" err="1" smtClean="0"/>
              <a:t>on_delete</a:t>
            </a:r>
            <a:r>
              <a:rPr lang="en-US" dirty="0" smtClean="0"/>
              <a:t> = cascade  - Delete the row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5705513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/2.2/ref/models/fields/#</a:t>
            </a:r>
            <a:r>
              <a:rPr lang="en-US" dirty="0" err="1"/>
              <a:t>django.db.models.ForeignKey.on_delete</a:t>
            </a:r>
            <a:endParaRPr lang="en-US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580014"/>
              </p:ext>
            </p:extLst>
          </p:nvPr>
        </p:nvGraphicFramePr>
        <p:xfrm>
          <a:off x="1034025" y="3850246"/>
          <a:ext cx="7205662" cy="1410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132"/>
                <a:gridCol w="3214715"/>
                <a:gridCol w="1915195"/>
                <a:gridCol w="1301620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lang_id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cs-CZ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is-I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459651"/>
              </p:ext>
            </p:extLst>
          </p:nvPr>
        </p:nvGraphicFramePr>
        <p:xfrm>
          <a:off x="9239810" y="3850246"/>
          <a:ext cx="1657352" cy="128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676"/>
                <a:gridCol w="828676"/>
              </a:tblGrid>
              <a:tr h="44761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4163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sng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  <a:endParaRPr lang="en-US" sz="1800" b="0" i="0" u="none" strike="sng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rgbClr val="FF1D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sng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800" b="0" i="0" u="none" strike="sng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rgbClr val="FF1DF6"/>
                    </a:solidFill>
                  </a:tcPr>
                </a:tc>
              </a:tr>
              <a:tr h="4163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37" name="Straight Arrow Connector 36"/>
          <p:cNvCxnSpPr/>
          <p:nvPr/>
        </p:nvCxnSpPr>
        <p:spPr>
          <a:xfrm>
            <a:off x="8239687" y="4367068"/>
            <a:ext cx="1000123" cy="12335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8239687" y="4490422"/>
            <a:ext cx="1000123" cy="31955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2501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5610244" y="625485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/>
                <a:gridCol w="1243012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10282250" y="727109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3931464" y="1197930"/>
            <a:ext cx="1591278" cy="16515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931464" y="1245713"/>
            <a:ext cx="1521589" cy="254483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931464" y="1214445"/>
            <a:ext cx="1591278" cy="707044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/>
          </p:nvPr>
        </p:nvGraphicFramePr>
        <p:xfrm>
          <a:off x="689967" y="696925"/>
          <a:ext cx="314860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/>
                <a:gridCol w="1121570"/>
                <a:gridCol w="1241227"/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8755275" y="1121571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8755275" y="1274289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1679559" y="2612929"/>
            <a:ext cx="9318577" cy="3293209"/>
            <a:chOff x="1498561" y="412654"/>
            <a:chExt cx="9318577" cy="3293209"/>
          </a:xfrm>
        </p:grpSpPr>
        <p:sp>
          <p:nvSpPr>
            <p:cNvPr id="36" name="TextBox 35"/>
            <p:cNvSpPr txBox="1"/>
            <p:nvPr/>
          </p:nvSpPr>
          <p:spPr>
            <a:xfrm>
              <a:off x="1498561" y="412654"/>
              <a:ext cx="9318577" cy="3293209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C814C9"/>
                  </a:solidFill>
                  <a:latin typeface="Courier" charset="0"/>
                  <a:ea typeface="Courier" charset="0"/>
                  <a:cs typeface="Courier" charset="0"/>
                </a:rPr>
                <a:t>from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django.db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C814C9"/>
                  </a:solidFill>
                  <a:latin typeface="Courier" charset="0"/>
                  <a:ea typeface="Courier" charset="0"/>
                  <a:cs typeface="Courier" charset="0"/>
                </a:rPr>
                <a:t>import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models</a:t>
              </a:r>
            </a:p>
            <a:p>
              <a:r>
                <a:rPr lang="mr-IN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</a:t>
              </a: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Lang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name = </a:t>
              </a:r>
              <a:r>
                <a:rPr lang="en-US" sz="1600" dirty="0" err="1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smtClean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200</a:t>
              </a:r>
              <a:r>
                <a:rPr lang="en-US" sz="1600" dirty="0" smtClean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Book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title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200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isbn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13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lang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FF40FF"/>
                  </a:solidFill>
                  <a:latin typeface="Courier" charset="0"/>
                  <a:ea typeface="Courier" charset="0"/>
                  <a:cs typeface="Courier" charset="0"/>
                </a:rPr>
                <a:t>models.ForeignKey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'Lang'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on_delete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models.SET_NULL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null=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Instance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book = </a:t>
              </a:r>
              <a:r>
                <a:rPr lang="en-US" sz="1600" dirty="0" err="1">
                  <a:solidFill>
                    <a:srgbClr val="FF7F00"/>
                  </a:solidFill>
                  <a:latin typeface="Courier" charset="0"/>
                  <a:ea typeface="Courier" charset="0"/>
                  <a:cs typeface="Courier" charset="0"/>
                </a:rPr>
                <a:t>models.ForeignKey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'Book'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on_delete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models.CASCADE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due_back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models.DateField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(null=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blank=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  <a:endParaRPr lang="en-US" sz="1600" dirty="0">
                <a:latin typeface="Courier" charset="0"/>
                <a:ea typeface="Courier" charset="0"/>
                <a:cs typeface="Courier" charset="0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H="1">
              <a:off x="9229725" y="1766045"/>
              <a:ext cx="400050" cy="577105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9274397" y="3276599"/>
              <a:ext cx="1300756" cy="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V="1">
            <a:off x="8732956" y="1601779"/>
            <a:ext cx="1506430" cy="262642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645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Models, Migrations, and Database Tables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81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7F00"/>
              </a:buClr>
              <a:buSzPct val="25000"/>
            </a:pPr>
            <a:r>
              <a:rPr lang="en-US" sz="5733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 </a:t>
            </a:r>
            <a:r>
              <a:rPr lang="en" sz="5733" dirty="0" smtClean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Design</a:t>
            </a:r>
            <a:endParaRPr lang="en" sz="5733" dirty="0">
              <a:solidFill>
                <a:srgbClr val="FFD9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866775" y="2131668"/>
            <a:ext cx="10449000" cy="4097755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t" anchorCtr="0">
            <a:noAutofit/>
          </a:bodyPr>
          <a:lstStyle/>
          <a:p>
            <a:pPr marL="338658" indent="-338658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design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an 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art form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its own with particular skills and experience</a:t>
            </a:r>
          </a:p>
          <a:p>
            <a:pPr marL="338658" indent="-338658">
              <a:lnSpc>
                <a:spcPct val="100000"/>
              </a:lnSpc>
              <a:spcBef>
                <a:spcPts val="3333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Our goal is to avoid the really bad mistakes and design clean and easily understood 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models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338658" indent="-338658">
              <a:lnSpc>
                <a:spcPct val="100000"/>
              </a:lnSpc>
              <a:spcBef>
                <a:spcPts val="3333"/>
              </a:spcBef>
              <a:spcAft>
                <a:spcPts val="8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design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starts with a 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sample data set and draws a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picture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69952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Migrations: From Model to Database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solidFill>
                  <a:srgbClr val="FFFF00"/>
                </a:solidFill>
              </a:rPr>
              <a:t>makemigrations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/>
              <a:t>command reads all the </a:t>
            </a:r>
            <a:r>
              <a:rPr lang="en-US" dirty="0" err="1" smtClean="0">
                <a:solidFill>
                  <a:srgbClr val="FFFF00"/>
                </a:solidFill>
              </a:rPr>
              <a:t>models.py</a:t>
            </a:r>
            <a:r>
              <a:rPr lang="en-US" dirty="0" smtClean="0"/>
              <a:t> files in all the applications, end creates / evolves the migration files</a:t>
            </a:r>
          </a:p>
          <a:p>
            <a:r>
              <a:rPr lang="en-US" dirty="0" smtClean="0"/>
              <a:t>Guided by the applications listed in </a:t>
            </a:r>
            <a:r>
              <a:rPr lang="en-US" dirty="0" err="1" smtClean="0">
                <a:solidFill>
                  <a:srgbClr val="FFFF00"/>
                </a:solidFill>
              </a:rPr>
              <a:t>settings.py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/>
              <a:t>Migrations are portable across databases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FF00"/>
                </a:solidFill>
              </a:rPr>
              <a:t>migrate </a:t>
            </a:r>
            <a:r>
              <a:rPr lang="en-US" dirty="0" smtClean="0"/>
              <a:t>command reads all the </a:t>
            </a:r>
            <a:r>
              <a:rPr lang="en-US" dirty="0" smtClean="0">
                <a:solidFill>
                  <a:srgbClr val="FFFF00"/>
                </a:solidFill>
              </a:rPr>
              <a:t>migrations</a:t>
            </a:r>
            <a:r>
              <a:rPr lang="en-US" dirty="0" smtClean="0"/>
              <a:t> folders in the application folders and creates / evolves the tables in the database (i.e. db.sqlite3)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5381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makemigrations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31137" y="1488279"/>
            <a:ext cx="5368777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16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ls  */migrations/0*.</a:t>
            </a:r>
            <a:r>
              <a:rPr lang="en-US" sz="16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</a:t>
            </a:r>
            <a:endParaRPr lang="en-US" sz="1600" b="1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autos/migrations/0001_initial.py</a:t>
            </a:r>
          </a:p>
          <a:p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favs/migrations/0001_initial.py</a:t>
            </a:r>
          </a:p>
          <a:p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favs/migrations/0002_auto_20190420_1624.py</a:t>
            </a:r>
          </a:p>
          <a:p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favsql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forums/migrations/0001_initial.py</a:t>
            </a:r>
          </a:p>
          <a:p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gview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many/migrations/0001_initial.py</a:t>
            </a:r>
          </a:p>
          <a:p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many/migrations/0002_auto_20190329_1653.py</a:t>
            </a:r>
          </a:p>
          <a:p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myarts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pics/migrations/0001_initial.py</a:t>
            </a:r>
          </a:p>
          <a:p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rest/migrations/0001_initial.py</a:t>
            </a:r>
          </a:p>
          <a:p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tracks/migrations/0001_initial.py</a:t>
            </a:r>
          </a:p>
          <a:p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users/migrations/0001_initial.py</a:t>
            </a:r>
          </a:p>
          <a:p>
            <a:r>
              <a:rPr lang="en-US" sz="1600" b="1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  <a:endParaRPr lang="en-US" sz="1600" b="1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0266" y="1857612"/>
            <a:ext cx="5052986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16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ls */</a:t>
            </a:r>
            <a:r>
              <a:rPr lang="en-US" sz="16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autos/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many/</a:t>
            </a:r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menu/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crispy/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myarts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favs/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	pics/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favsql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rest/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form/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	route/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forums/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session/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getpost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tmpl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gview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tracks/</a:t>
            </a:r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hello/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users/</a:t>
            </a:r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home/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r>
              <a:rPr lang="en-US" sz="1600" b="1" dirty="0">
                <a:latin typeface="Courier" charset="0"/>
                <a:ea typeface="Courier" charset="0"/>
                <a:cs typeface="Courier" charset="0"/>
              </a:rPr>
              <a:t>		views/</a:t>
            </a:r>
            <a:r>
              <a:rPr lang="en-US" sz="1600" b="1" dirty="0" err="1">
                <a:latin typeface="Courier" charset="0"/>
                <a:ea typeface="Courier" charset="0"/>
                <a:cs typeface="Courier" charset="0"/>
              </a:rPr>
              <a:t>models.py</a:t>
            </a:r>
            <a:endParaRPr lang="en-US" sz="16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endParaRPr lang="en-US" sz="1600" b="1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543550" y="3357563"/>
            <a:ext cx="828675" cy="514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50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9110" y="1473992"/>
            <a:ext cx="5368777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16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ls  */migrations/0*.</a:t>
            </a:r>
            <a:r>
              <a:rPr lang="en-US" sz="1600" b="1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</a:t>
            </a:r>
            <a:endParaRPr lang="en-US" sz="1600" b="1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autos/migrations/0001_initial.py</a:t>
            </a:r>
          </a:p>
          <a:p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favs/migrations/0001_initial.py</a:t>
            </a:r>
          </a:p>
          <a:p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favs/migrations/0002_auto_20190420_1624.py</a:t>
            </a:r>
          </a:p>
          <a:p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favsql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forums/migrations/0001_initial.py</a:t>
            </a:r>
          </a:p>
          <a:p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gview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many/migrations/0001_initial.py</a:t>
            </a:r>
          </a:p>
          <a:p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many/migrations/0002_auto_20190329_1653.py</a:t>
            </a:r>
          </a:p>
          <a:p>
            <a:r>
              <a:rPr lang="en-US" sz="1600" b="1" dirty="0" err="1" smtClean="0">
                <a:latin typeface="Courier" charset="0"/>
                <a:ea typeface="Courier" charset="0"/>
                <a:cs typeface="Courier" charset="0"/>
              </a:rPr>
              <a:t>myarts</a:t>
            </a:r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pics/migrations/0001_initial.py</a:t>
            </a:r>
          </a:p>
          <a:p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rest/migrations/0001_initial.py</a:t>
            </a:r>
          </a:p>
          <a:p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tracks/migrations/0001_initial.py</a:t>
            </a:r>
          </a:p>
          <a:p>
            <a:r>
              <a:rPr lang="en-US" sz="1600" b="1" dirty="0" smtClean="0">
                <a:latin typeface="Courier" charset="0"/>
                <a:ea typeface="Courier" charset="0"/>
                <a:cs typeface="Courier" charset="0"/>
              </a:rPr>
              <a:t>users/migrations/0001_initial.py</a:t>
            </a:r>
          </a:p>
          <a:p>
            <a:r>
              <a:rPr lang="en-US" sz="1600" b="1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  <a:endParaRPr lang="en-US" sz="1600" b="1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439494" y="3083926"/>
            <a:ext cx="828675" cy="514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707044" y="785929"/>
            <a:ext cx="530874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  <a:r>
              <a:rPr lang="en-US" sz="1200" b="1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sz="1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qlite3 db.sqlite3 </a:t>
            </a:r>
          </a:p>
          <a:p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version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 3.24.0 2018-06-04 14:10:15</a:t>
            </a:r>
          </a:p>
          <a:p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Enter ".</a:t>
            </a:r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help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" </a:t>
            </a:r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usage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de-DE" sz="1200" b="1" dirty="0" err="1">
                <a:latin typeface="Courier" charset="0"/>
                <a:ea typeface="Courier" charset="0"/>
                <a:cs typeface="Courier" charset="0"/>
              </a:rPr>
              <a:t>hints</a:t>
            </a:r>
            <a:r>
              <a:rPr lang="de-DE" sz="1200" b="1" dirty="0">
                <a:latin typeface="Courier" charset="0"/>
                <a:ea typeface="Courier" charset="0"/>
                <a:cs typeface="Courier" charset="0"/>
              </a:rPr>
              <a:t>.</a:t>
            </a:r>
          </a:p>
          <a:p>
            <a:r>
              <a:rPr lang="de-DE" sz="1200" b="1" dirty="0" err="1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de-DE" sz="1200" b="1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de-DE" sz="1200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de-DE" sz="1200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tables</a:t>
            </a:r>
            <a:endParaRPr lang="de-DE" sz="1200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auth_group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gview_car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auth_group_permissions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gview_cat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auth_permission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gview_dog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auth_user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gview_horse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auth_user_groups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many_course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auth_user_user_permissions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many_membership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autos_auto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many_person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autos_make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myarts_article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bookone_book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pics_pic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bookone_instance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rest_breed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bookone_lang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rest_cat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django_admin_log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social_auth_association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django_content_type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social_auth_code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django_migrations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social_auth_nonce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django_session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social_auth_partial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</a:t>
            </a:r>
          </a:p>
          <a:p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favs_fav</a:t>
            </a:r>
            <a:r>
              <a:rPr lang="en-US" sz="1200" b="1" dirty="0">
                <a:latin typeface="Courier" charset="0"/>
                <a:ea typeface="Courier" charset="0"/>
                <a:cs typeface="Courier" charset="0"/>
              </a:rPr>
              <a:t>                    </a:t>
            </a:r>
            <a:r>
              <a:rPr lang="en-US" sz="1200" b="1" dirty="0" err="1">
                <a:latin typeface="Courier" charset="0"/>
                <a:ea typeface="Courier" charset="0"/>
                <a:cs typeface="Courier" charset="0"/>
              </a:rPr>
              <a:t>social_auth_usersocialauth</a:t>
            </a:r>
            <a:endParaRPr lang="en-US" sz="1200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favs_thing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tracks_album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favsql_fav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tracks_artist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favsql_thing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tracks_genre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forums_comment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tracks_track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</a:t>
            </a:r>
          </a:p>
          <a:p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forums_forum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  <a:r>
              <a:rPr lang="mr-IN" sz="1200" b="1" dirty="0" err="1">
                <a:latin typeface="Courier" charset="0"/>
                <a:ea typeface="Courier" charset="0"/>
                <a:cs typeface="Courier" charset="0"/>
              </a:rPr>
              <a:t>users_user</a:t>
            </a:r>
            <a:r>
              <a:rPr lang="mr-IN" sz="1200" b="1" dirty="0">
                <a:latin typeface="Courier" charset="0"/>
                <a:ea typeface="Courier" charset="0"/>
                <a:cs typeface="Courier" charset="0"/>
              </a:rPr>
              <a:t>                </a:t>
            </a:r>
          </a:p>
          <a:p>
            <a:r>
              <a:rPr lang="en-US" sz="1200" b="1" dirty="0" err="1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sz="1200" b="1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sz="1200" b="1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.quit</a:t>
            </a:r>
          </a:p>
          <a:p>
            <a:r>
              <a:rPr lang="en-US" sz="1200" b="1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  <a:endParaRPr lang="is-IS" sz="1200" b="1" dirty="0">
              <a:solidFill>
                <a:srgbClr val="00FF00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9843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Re-running </a:t>
            </a:r>
            <a:r>
              <a:rPr lang="en-US" dirty="0" err="1" smtClean="0"/>
              <a:t>makemigrate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71602" y="1871663"/>
            <a:ext cx="9648795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dj4e-samples$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rm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bookone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/migrations/0001_initial.py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MacBook-Pro-92:dj4e-samples csev$ python3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manage.py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makemigrations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b="1" dirty="0">
                <a:solidFill>
                  <a:srgbClr val="2EAEBB"/>
                </a:solidFill>
                <a:latin typeface="Menlo-Bold" charset="0"/>
              </a:rPr>
              <a:t>Migrations for '</a:t>
            </a:r>
            <a:r>
              <a:rPr lang="en-US" b="1" dirty="0" err="1">
                <a:solidFill>
                  <a:srgbClr val="2EAEBB"/>
                </a:solidFill>
                <a:latin typeface="Menlo-Bold" charset="0"/>
              </a:rPr>
              <a:t>bookone</a:t>
            </a:r>
            <a:r>
              <a:rPr lang="en-US" b="1" dirty="0">
                <a:solidFill>
                  <a:srgbClr val="2EAEBB"/>
                </a:solidFill>
                <a:latin typeface="Menlo-Bold" charset="0"/>
              </a:rPr>
              <a:t>':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Menlo-Bold" charset="0"/>
              </a:rPr>
              <a:t>bookone</a:t>
            </a:r>
            <a:r>
              <a:rPr lang="en-US" b="1" dirty="0">
                <a:solidFill>
                  <a:srgbClr val="000000"/>
                </a:solidFill>
                <a:latin typeface="Menlo-Bold" charset="0"/>
              </a:rPr>
              <a:t>/migrations/0001_initial.py</a:t>
            </a:r>
            <a:endParaRPr lang="en-US" dirty="0">
              <a:solidFill>
                <a:srgbClr val="000000"/>
              </a:solidFill>
              <a:latin typeface="Menlo-Regular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- Create model Book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- Create model Instance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- Create model Lang</a:t>
            </a:r>
          </a:p>
          <a:p>
            <a:r>
              <a:rPr lang="en-US" dirty="0">
                <a:solidFill>
                  <a:srgbClr val="000000"/>
                </a:solidFill>
                <a:latin typeface="Menlo-Regular" charset="0"/>
              </a:rPr>
              <a:t>    - Add field </a:t>
            </a:r>
            <a:r>
              <a:rPr lang="en-US" dirty="0" err="1">
                <a:solidFill>
                  <a:srgbClr val="000000"/>
                </a:solidFill>
                <a:latin typeface="Menlo-Regular" charset="0"/>
              </a:rPr>
              <a:t>lang</a:t>
            </a:r>
            <a:r>
              <a:rPr lang="en-US" dirty="0">
                <a:solidFill>
                  <a:srgbClr val="000000"/>
                </a:solidFill>
                <a:latin typeface="Menlo-Regular" charset="0"/>
              </a:rPr>
              <a:t> to book</a:t>
            </a:r>
          </a:p>
          <a:p>
            <a:r>
              <a:rPr lang="en-US" dirty="0" smtClean="0">
                <a:solidFill>
                  <a:srgbClr val="000000"/>
                </a:solidFill>
                <a:latin typeface="Menlo-Regular" charset="0"/>
              </a:rPr>
              <a:t>dj4e-samples$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2645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Re-running migrate from scratch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7313" y="1485900"/>
            <a:ext cx="9834744" cy="452431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rm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db.sqlite3 </a:t>
            </a: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migrate</a:t>
            </a:r>
          </a:p>
          <a:p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Operations to perform: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 all migrations: admin,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auth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autos,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contenttypes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Running migrations: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contenttypes.0001_initial...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auth.0001_initial...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admin.0001_initial...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admin.0002_logentry_remove_auto_add...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</a:t>
            </a:r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contenttypes.0002_remove_content_type_name...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auth.0002_alter_permission_name_max_length...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[ ...snip ... ]</a:t>
            </a:r>
            <a:endParaRPr lang="en-US" b="1" dirty="0">
              <a:solidFill>
                <a:srgbClr val="FF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social_django.0008_partial_timestamp...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tracks.0001_initial...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Applying users.0001_initial...</a:t>
            </a:r>
            <a:r>
              <a:rPr lang="en-US" b="1" dirty="0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 OK</a:t>
            </a:r>
            <a:endParaRPr lang="en-US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 smtClean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746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Models in the </a:t>
            </a:r>
            <a:br>
              <a:rPr lang="en-US" dirty="0" smtClean="0"/>
            </a:br>
            <a:r>
              <a:rPr lang="en-US" dirty="0" smtClean="0"/>
              <a:t>Django Shell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00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326" y="604837"/>
            <a:ext cx="847248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cd ~/dj4e-samples</a:t>
            </a:r>
          </a:p>
          <a:p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shell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bookone.models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import Book, </a:t>
            </a:r>
            <a:endParaRPr lang="en-US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Lang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Instance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z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='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en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z.save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z.id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1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='PY4E',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isbn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='42', </a:t>
            </a:r>
            <a:r>
              <a:rPr lang="mr-IN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mr-IN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z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x.save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x.id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1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Instance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due_back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="2020-07-06", </a:t>
            </a:r>
            <a:r>
              <a:rPr lang="mr-IN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mr-IN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a.save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a.id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1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quit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243762" y="726214"/>
            <a:ext cx="4557713" cy="4883781"/>
            <a:chOff x="7243762" y="726214"/>
            <a:chExt cx="4557713" cy="4883781"/>
          </a:xfrm>
        </p:grpSpPr>
        <p:pic>
          <p:nvPicPr>
            <p:cNvPr id="7" name="Picture 6" descr="ocalLibrary Model UML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956"/>
            <a:stretch/>
          </p:blipFill>
          <p:spPr bwMode="auto">
            <a:xfrm>
              <a:off x="7243762" y="726214"/>
              <a:ext cx="4557713" cy="4883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Straight Arrow Connector 7"/>
            <p:cNvCxnSpPr/>
            <p:nvPr/>
          </p:nvCxnSpPr>
          <p:spPr>
            <a:xfrm flipH="1">
              <a:off x="9629775" y="2500313"/>
              <a:ext cx="366711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 flipV="1">
              <a:off x="8558213" y="2914650"/>
              <a:ext cx="14287" cy="62865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9996486" y="3681413"/>
              <a:ext cx="342902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9996486" y="2500313"/>
              <a:ext cx="0" cy="118110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46200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4388" y="759559"/>
            <a:ext cx="578643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cd ~/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</a:t>
            </a:r>
            <a:endParaRPr lang="en-US" dirty="0" smtClean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shell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bookone.models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import Book, 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Lang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Instance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 =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Book.objects.get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pk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=1)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&lt;Book: Book object (1)&gt;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x.title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'PY4E'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</a:t>
            </a:r>
            <a:r>
              <a:rPr lang="en-US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.name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en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 =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Instance.objects.get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pk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=1)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y.due_back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is-IS" dirty="0">
                <a:latin typeface="Courier" charset="0"/>
                <a:ea typeface="Courier" charset="0"/>
                <a:cs typeface="Courier" charset="0"/>
              </a:rPr>
              <a:t>datetime.date(2020, 7, 6)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y.</a:t>
            </a:r>
            <a:r>
              <a:rPr lang="en-US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.title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'PY4E'</a:t>
            </a:r>
          </a:p>
          <a:p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quit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endParaRPr lang="en-US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243762" y="726214"/>
            <a:ext cx="4557713" cy="4883781"/>
            <a:chOff x="7243762" y="726214"/>
            <a:chExt cx="4557713" cy="4883781"/>
          </a:xfrm>
        </p:grpSpPr>
        <p:pic>
          <p:nvPicPr>
            <p:cNvPr id="3" name="Picture 2" descr="ocalLibrary Model UML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956"/>
            <a:stretch/>
          </p:blipFill>
          <p:spPr bwMode="auto">
            <a:xfrm>
              <a:off x="7243762" y="726214"/>
              <a:ext cx="4557713" cy="4883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Straight Arrow Connector 3"/>
            <p:cNvCxnSpPr/>
            <p:nvPr/>
          </p:nvCxnSpPr>
          <p:spPr>
            <a:xfrm flipH="1">
              <a:off x="9629775" y="2500313"/>
              <a:ext cx="366711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H="1" flipV="1">
              <a:off x="8558213" y="2914650"/>
              <a:ext cx="14287" cy="62865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9996486" y="3681413"/>
              <a:ext cx="342902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9996486" y="2500313"/>
              <a:ext cx="0" cy="118110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83274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474" y="2036763"/>
            <a:ext cx="3548063" cy="1763712"/>
          </a:xfrm>
        </p:spPr>
        <p:txBody>
          <a:bodyPr>
            <a:normAutofit/>
          </a:bodyPr>
          <a:lstStyle/>
          <a:p>
            <a:r>
              <a:rPr lang="en-US" dirty="0" smtClean="0"/>
              <a:t>Coming Up</a:t>
            </a:r>
            <a:br>
              <a:rPr lang="en-US" dirty="0" smtClean="0"/>
            </a:br>
            <a:r>
              <a:rPr lang="en-US" dirty="0" smtClean="0"/>
              <a:t>Many-to-Many</a:t>
            </a:r>
            <a:endParaRPr lang="en-US" dirty="0"/>
          </a:p>
        </p:txBody>
      </p:sp>
      <p:pic>
        <p:nvPicPr>
          <p:cNvPr id="6" name="Picture 2" descr="ocalLibrary Model U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356997"/>
            <a:ext cx="7229475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90524" y="5521418"/>
            <a:ext cx="928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-US/docs/Learn/Server-side/Django/Models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9186" y="4081115"/>
            <a:ext cx="2695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"The relationship between Book and Genre is many-to-many"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9" name="Straight Arrow Connector 8"/>
          <p:cNvCxnSpPr>
            <a:stCxn id="8" idx="3"/>
          </p:cNvCxnSpPr>
          <p:nvPr/>
        </p:nvCxnSpPr>
        <p:spPr>
          <a:xfrm flipV="1">
            <a:off x="3814762" y="1871663"/>
            <a:ext cx="3586163" cy="2671117"/>
          </a:xfrm>
          <a:prstGeom prst="straightConnector1">
            <a:avLst/>
          </a:prstGeom>
          <a:ln w="5715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15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calLibrary Model U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356997"/>
            <a:ext cx="7229475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90524" y="6120497"/>
            <a:ext cx="928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-US/docs/Learn/Server-side/Django/Models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0524" y="3152609"/>
            <a:ext cx="2695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"One Book can </a:t>
            </a:r>
            <a:r>
              <a:rPr lang="en-US" dirty="0" err="1" smtClean="0">
                <a:solidFill>
                  <a:srgbClr val="FFFF00"/>
                </a:solidFill>
              </a:rPr>
              <a:t>hav</a:t>
            </a:r>
            <a:r>
              <a:rPr lang="en-US" dirty="0" smtClean="0">
                <a:solidFill>
                  <a:srgbClr val="FFFF00"/>
                </a:solidFill>
              </a:rPr>
              <a:t> between zero and infinite number of </a:t>
            </a:r>
            <a:r>
              <a:rPr lang="en-US" dirty="0" err="1" smtClean="0">
                <a:solidFill>
                  <a:srgbClr val="FFFF00"/>
                </a:solidFill>
              </a:rPr>
              <a:t>BookInstances</a:t>
            </a:r>
            <a:r>
              <a:rPr lang="en-US" dirty="0" smtClean="0">
                <a:solidFill>
                  <a:srgbClr val="FFFF00"/>
                </a:solidFill>
              </a:rPr>
              <a:t>"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5" name="Straight Arrow Connector 4"/>
          <p:cNvCxnSpPr>
            <a:stCxn id="4" idx="3"/>
          </p:cNvCxnSpPr>
          <p:nvPr/>
        </p:nvCxnSpPr>
        <p:spPr>
          <a:xfrm flipV="1">
            <a:off x="3086100" y="2871790"/>
            <a:ext cx="2614613" cy="742484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04330" y="365313"/>
            <a:ext cx="845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Table</a:t>
            </a:r>
            <a:endParaRPr lang="en-US" sz="2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149498" y="596146"/>
            <a:ext cx="1522515" cy="230832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82100" y="1092904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Field</a:t>
            </a:r>
            <a:endParaRPr lang="en-US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164687" y="1300163"/>
            <a:ext cx="1507326" cy="23574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87995" y="1943529"/>
            <a:ext cx="1188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Method</a:t>
            </a:r>
            <a:endParaRPr lang="en-US" sz="2400" dirty="0"/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>
          <a:xfrm>
            <a:off x="2976205" y="2174362"/>
            <a:ext cx="1695808" cy="236352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63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5" name="Group 1"/>
          <p:cNvGrpSpPr>
            <a:grpSpLocks/>
          </p:cNvGrpSpPr>
          <p:nvPr/>
        </p:nvGrpSpPr>
        <p:grpSpPr bwMode="auto">
          <a:xfrm>
            <a:off x="2116667" y="482600"/>
            <a:ext cx="7321551" cy="5791200"/>
            <a:chOff x="1400175" y="214313"/>
            <a:chExt cx="6129338" cy="4848225"/>
          </a:xfrm>
        </p:grpSpPr>
        <p:pic>
          <p:nvPicPr>
            <p:cNvPr id="11266" name="Picture 3" descr="Untitle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0175" y="214313"/>
              <a:ext cx="6129338" cy="4848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0" name="TextBox 4"/>
            <p:cNvSpPr txBox="1">
              <a:spLocks noChangeArrowheads="1"/>
            </p:cNvSpPr>
            <p:nvPr/>
          </p:nvSpPr>
          <p:spPr bwMode="auto">
            <a:xfrm>
              <a:off x="2918650" y="4585867"/>
              <a:ext cx="1825410" cy="425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accent2"/>
                  </a:solidFill>
                </a:rPr>
                <a:t>www.tsugi.org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20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1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584200"/>
            <a:ext cx="9088967" cy="5734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8" name="TextBox 3"/>
          <p:cNvSpPr txBox="1">
            <a:spLocks noChangeArrowheads="1"/>
          </p:cNvSpPr>
          <p:nvPr/>
        </p:nvSpPr>
        <p:spPr bwMode="auto">
          <a:xfrm>
            <a:off x="7256274" y="5600701"/>
            <a:ext cx="320607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accent2"/>
                </a:solidFill>
              </a:rPr>
              <a:t>www.sakaiproject.org</a:t>
            </a:r>
          </a:p>
        </p:txBody>
      </p:sp>
    </p:spTree>
    <p:extLst>
      <p:ext uri="{BB962C8B-B14F-4D97-AF65-F5344CB8AC3E}">
        <p14:creationId xmlns:p14="http://schemas.microsoft.com/office/powerpoint/2010/main" val="1869505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n" sz="5733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Database Normalization (3NF)</a:t>
            </a:r>
          </a:p>
        </p:txBody>
      </p:sp>
      <p:sp>
        <p:nvSpPr>
          <p:cNvPr id="585" name="Shape 585"/>
          <p:cNvSpPr txBox="1">
            <a:spLocks noGrp="1"/>
          </p:cNvSpPr>
          <p:nvPr>
            <p:ph type="body" idx="1"/>
          </p:nvPr>
        </p:nvSpPr>
        <p:spPr>
          <a:xfrm>
            <a:off x="866775" y="2161905"/>
            <a:ext cx="10449000" cy="4067519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t" anchorCtr="0">
            <a:noAutofit/>
          </a:bodyPr>
          <a:lstStyle/>
          <a:p>
            <a:pPr marL="609585" indent="-474121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bin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is *tons* of database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theory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 math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mr-I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simplify this to a few rules</a:t>
            </a:r>
            <a:r>
              <a:rPr lang="mr-I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…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  <a:buFont typeface="Cabin"/>
            </a:pP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 not replicate data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reference data - point at data</a:t>
            </a: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</a:pP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special </a:t>
            </a:r>
            <a:r>
              <a:rPr lang="en" sz="2667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667" dirty="0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unique k</a:t>
            </a:r>
            <a:r>
              <a:rPr lang="en" sz="2667" dirty="0" err="1" smtClean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ey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column to each table which we will make references to.   By convention, many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frameworks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call this column 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  <a:r>
              <a:rPr lang="en" sz="2667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lang="en-US" sz="2667" dirty="0" smtClean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 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integers </a:t>
            </a:r>
            <a:r>
              <a:rPr lang="e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make links between tables </a:t>
            </a:r>
            <a:r>
              <a:rPr lang="mr-IN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en-US" sz="2667" dirty="0" smtClean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integers are fast and small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</a:pPr>
            <a:endParaRPr lang="en" sz="2667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Shape 586"/>
          <p:cNvSpPr txBox="1"/>
          <p:nvPr/>
        </p:nvSpPr>
        <p:spPr>
          <a:xfrm>
            <a:off x="2275387" y="6122156"/>
            <a:ext cx="7940700" cy="4666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667" u="sng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http://en.wikipedia.org/wiki/Database_normalization</a:t>
            </a:r>
          </a:p>
        </p:txBody>
      </p:sp>
    </p:spTree>
    <p:extLst>
      <p:ext uri="{BB962C8B-B14F-4D97-AF65-F5344CB8AC3E}">
        <p14:creationId xmlns:p14="http://schemas.microsoft.com/office/powerpoint/2010/main" val="146450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a Data Model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7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81000"/>
            <a:ext cx="9588500" cy="60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5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1351</TotalTime>
  <Words>2339</Words>
  <Application>Microsoft Macintosh PowerPoint</Application>
  <PresentationFormat>Widescreen</PresentationFormat>
  <Paragraphs>1019</Paragraphs>
  <Slides>39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2" baseType="lpstr">
      <vt:lpstr>Arial</vt:lpstr>
      <vt:lpstr>Cabin</vt:lpstr>
      <vt:lpstr>Calibri</vt:lpstr>
      <vt:lpstr>Calibri Light</vt:lpstr>
      <vt:lpstr>Courier</vt:lpstr>
      <vt:lpstr>Gill Sans</vt:lpstr>
      <vt:lpstr>Helvetica</vt:lpstr>
      <vt:lpstr>Mangal</vt:lpstr>
      <vt:lpstr>Menlo-Bold</vt:lpstr>
      <vt:lpstr>Menlo-Regular</vt:lpstr>
      <vt:lpstr>ＭＳ Ｐゴシック</vt:lpstr>
      <vt:lpstr>ヒラギノ角ゴ ProN W3</vt:lpstr>
      <vt:lpstr>Office Theme</vt:lpstr>
      <vt:lpstr>Data Modelling One to Many</vt:lpstr>
      <vt:lpstr>PowerPoint Presentation</vt:lpstr>
      <vt:lpstr>Model Design</vt:lpstr>
      <vt:lpstr>PowerPoint Presentation</vt:lpstr>
      <vt:lpstr>PowerPoint Presentation</vt:lpstr>
      <vt:lpstr>PowerPoint Presentation</vt:lpstr>
      <vt:lpstr>Database Normalization (3NF)</vt:lpstr>
      <vt:lpstr>Designing a Data Model</vt:lpstr>
      <vt:lpstr>PowerPoint Presentation</vt:lpstr>
      <vt:lpstr>PowerPoint Presentation</vt:lpstr>
      <vt:lpstr>PowerPoint Presentation</vt:lpstr>
      <vt:lpstr>Removing Duplication</vt:lpstr>
      <vt:lpstr>Adding Links</vt:lpstr>
      <vt:lpstr>PowerPoint Presentation</vt:lpstr>
      <vt:lpstr>PowerPoint Presentation</vt:lpstr>
      <vt:lpstr>Representing Links (Relationships) in a Database</vt:lpstr>
      <vt:lpstr>Links in a Logical Model</vt:lpstr>
      <vt:lpstr>Links in a Physical Model</vt:lpstr>
      <vt:lpstr>Key Terminology </vt:lpstr>
      <vt:lpstr>Physical / Logical</vt:lpstr>
      <vt:lpstr>Representing Links (Relationships) in Django</vt:lpstr>
      <vt:lpstr>Model Field Types</vt:lpstr>
      <vt:lpstr>PowerPoint Presentation</vt:lpstr>
      <vt:lpstr>PowerPoint Presentation</vt:lpstr>
      <vt:lpstr>From Model to Database</vt:lpstr>
      <vt:lpstr>PowerPoint Presentation</vt:lpstr>
      <vt:lpstr>About on_delete</vt:lpstr>
      <vt:lpstr>PowerPoint Presentation</vt:lpstr>
      <vt:lpstr>Models, Migrations, and Database Tables</vt:lpstr>
      <vt:lpstr>Migrations: From Model to Database</vt:lpstr>
      <vt:lpstr>makemigrations</vt:lpstr>
      <vt:lpstr>migrate</vt:lpstr>
      <vt:lpstr>Re-running makemigrate</vt:lpstr>
      <vt:lpstr>Re-running migrate from scratch</vt:lpstr>
      <vt:lpstr>Using Models in the  Django Shell</vt:lpstr>
      <vt:lpstr>PowerPoint Presentation</vt:lpstr>
      <vt:lpstr>PowerPoint Presentation</vt:lpstr>
      <vt:lpstr>Coming Up Many-to-Many</vt:lpstr>
      <vt:lpstr>Acknowledgements / Contributions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96</cp:revision>
  <dcterms:created xsi:type="dcterms:W3CDTF">2019-01-19T02:12:54Z</dcterms:created>
  <dcterms:modified xsi:type="dcterms:W3CDTF">2019-09-20T02:07:47Z</dcterms:modified>
</cp:coreProperties>
</file>