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8" r:id="rId2"/>
    <p:sldId id="274" r:id="rId3"/>
    <p:sldId id="275" r:id="rId4"/>
    <p:sldId id="304" r:id="rId5"/>
    <p:sldId id="305" r:id="rId6"/>
    <p:sldId id="306" r:id="rId7"/>
    <p:sldId id="277" r:id="rId8"/>
    <p:sldId id="284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7" r:id="rId17"/>
    <p:sldId id="288" r:id="rId18"/>
    <p:sldId id="289" r:id="rId19"/>
    <p:sldId id="290" r:id="rId20"/>
    <p:sldId id="309" r:id="rId21"/>
    <p:sldId id="291" r:id="rId22"/>
    <p:sldId id="292" r:id="rId23"/>
    <p:sldId id="293" r:id="rId24"/>
    <p:sldId id="294" r:id="rId25"/>
    <p:sldId id="307" r:id="rId26"/>
    <p:sldId id="310" r:id="rId27"/>
    <p:sldId id="308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F00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sz="675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6BA484C-3CEC-6046-95F8-F6FF97892563}" type="slidenum">
              <a:rPr lang="en-US" altLang="en-US" sz="1200">
                <a:solidFill>
                  <a:srgbClr val="FFFFFF"/>
                </a:solidFill>
                <a:latin typeface="Gill Sans" charset="0"/>
                <a:ea typeface="ヒラギノ角ゴ ProN W3" charset="-128"/>
              </a:rPr>
              <a:pPr>
                <a:spcBef>
                  <a:spcPct val="0"/>
                </a:spcBef>
              </a:pPr>
              <a:t>11</a:t>
            </a:fld>
            <a:endParaRPr lang="en-US" altLang="en-US" sz="1200">
              <a:solidFill>
                <a:srgbClr val="FFFFFF"/>
              </a:solidFill>
              <a:latin typeface="Gill Sans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0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sz="675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6BA484C-3CEC-6046-95F8-F6FF97892563}" type="slidenum">
              <a:rPr lang="en-US" altLang="en-US" sz="1200">
                <a:solidFill>
                  <a:srgbClr val="FFFFFF"/>
                </a:solidFill>
                <a:latin typeface="Gill Sans" charset="0"/>
                <a:ea typeface="ヒラギノ角ゴ ProN W3" charset="-128"/>
              </a:rPr>
              <a:pPr>
                <a:spcBef>
                  <a:spcPct val="0"/>
                </a:spcBef>
              </a:pPr>
              <a:t>12</a:t>
            </a:fld>
            <a:endParaRPr lang="en-US" altLang="en-US" sz="1200">
              <a:solidFill>
                <a:srgbClr val="FFFFFF"/>
              </a:solidFill>
              <a:latin typeface="Gill Sans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256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20383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895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5807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87615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61624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6561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fld>
            <a:endParaRPr lang="en" sz="12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47971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0285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18133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4322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8349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234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988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424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400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Database_normaliza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each </a:t>
            </a:r>
            <a:r>
              <a:rPr lang="en" sz="5733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piece of info</a:t>
            </a:r>
            <a:r>
              <a:rPr lang="en" sz="5733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866776" y="1952625"/>
            <a:ext cx="6993857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column an object or an attribute of another object?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define objects, we need to define the relationships between objects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55769" y="1876425"/>
            <a:ext cx="3317856" cy="2422860"/>
            <a:chOff x="6041826" y="1407318"/>
            <a:chExt cx="2836961" cy="2071687"/>
          </a:xfrm>
        </p:grpSpPr>
        <p:sp>
          <p:nvSpPr>
            <p:cNvPr id="527" name="Shape 527"/>
            <p:cNvSpPr txBox="1"/>
            <p:nvPr/>
          </p:nvSpPr>
          <p:spPr>
            <a:xfrm>
              <a:off x="6041826" y="2993231"/>
              <a:ext cx="777775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  </a:t>
              </a:r>
            </a:p>
          </p:txBody>
        </p:sp>
        <p:sp>
          <p:nvSpPr>
            <p:cNvPr id="528" name="Shape 528"/>
            <p:cNvSpPr txBox="1"/>
            <p:nvPr/>
          </p:nvSpPr>
          <p:spPr>
            <a:xfrm>
              <a:off x="6366867" y="1507331"/>
              <a:ext cx="584893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Len  </a:t>
              </a:r>
            </a:p>
          </p:txBody>
        </p:sp>
        <p:sp>
          <p:nvSpPr>
            <p:cNvPr id="529" name="Shape 529"/>
            <p:cNvSpPr txBox="1"/>
            <p:nvPr/>
          </p:nvSpPr>
          <p:spPr>
            <a:xfrm>
              <a:off x="6432053" y="2393156"/>
              <a:ext cx="812600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Artist  </a:t>
              </a:r>
            </a:p>
          </p:txBody>
        </p:sp>
        <p:sp>
          <p:nvSpPr>
            <p:cNvPr id="530" name="Shape 530"/>
            <p:cNvSpPr txBox="1"/>
            <p:nvPr/>
          </p:nvSpPr>
          <p:spPr>
            <a:xfrm>
              <a:off x="7757219" y="1407318"/>
              <a:ext cx="89028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  </a:t>
              </a:r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7375028" y="1885950"/>
              <a:ext cx="726876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</a:t>
              </a:r>
            </a:p>
          </p:txBody>
        </p:sp>
        <p:sp>
          <p:nvSpPr>
            <p:cNvPr id="532" name="Shape 532"/>
            <p:cNvSpPr txBox="1"/>
            <p:nvPr/>
          </p:nvSpPr>
          <p:spPr>
            <a:xfrm>
              <a:off x="8101905" y="2521743"/>
              <a:ext cx="776882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Rating</a:t>
              </a:r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7436643" y="3128962"/>
              <a:ext cx="731341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Count</a:t>
              </a:r>
            </a:p>
          </p:txBody>
        </p:sp>
      </p:grp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2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406785" y="797668"/>
            <a:ext cx="960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Track  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27880" y="1331068"/>
            <a:ext cx="920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Album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80523" y="1864468"/>
            <a:ext cx="8148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Artist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443623" y="2397868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Genre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8043" y="2931267"/>
            <a:ext cx="897682" cy="1482299"/>
            <a:chOff x="584883" y="3907230"/>
            <a:chExt cx="1197198" cy="1977241"/>
          </a:xfrm>
        </p:grpSpPr>
        <p:sp>
          <p:nvSpPr>
            <p:cNvPr id="32785" name="Rectangle 3"/>
            <p:cNvSpPr>
              <a:spLocks/>
            </p:cNvSpPr>
            <p:nvPr/>
          </p:nvSpPr>
          <p:spPr bwMode="auto">
            <a:xfrm>
              <a:off x="716363" y="4618734"/>
              <a:ext cx="934242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Len  </a:t>
              </a:r>
            </a:p>
          </p:txBody>
        </p:sp>
        <p:sp>
          <p:nvSpPr>
            <p:cNvPr id="32786" name="Rectangle 7"/>
            <p:cNvSpPr>
              <a:spLocks/>
            </p:cNvSpPr>
            <p:nvPr/>
          </p:nvSpPr>
          <p:spPr bwMode="auto">
            <a:xfrm>
              <a:off x="605193" y="3907230"/>
              <a:ext cx="115657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Rating</a:t>
              </a:r>
            </a:p>
          </p:txBody>
        </p:sp>
        <p:sp>
          <p:nvSpPr>
            <p:cNvPr id="32787" name="Rectangle 8"/>
            <p:cNvSpPr>
              <a:spLocks/>
            </p:cNvSpPr>
            <p:nvPr/>
          </p:nvSpPr>
          <p:spPr bwMode="auto">
            <a:xfrm>
              <a:off x="584883" y="5330237"/>
              <a:ext cx="119719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Count</a:t>
              </a:r>
            </a:p>
          </p:txBody>
        </p:sp>
      </p:grpSp>
      <p:pic>
        <p:nvPicPr>
          <p:cNvPr id="204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6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406785" y="797668"/>
            <a:ext cx="960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Track  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27880" y="1331068"/>
            <a:ext cx="920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Album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80523" y="1864468"/>
            <a:ext cx="8148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Artist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443623" y="2397868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Genre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8043" y="2931267"/>
            <a:ext cx="897682" cy="1482299"/>
            <a:chOff x="584883" y="3907230"/>
            <a:chExt cx="1197198" cy="1977241"/>
          </a:xfrm>
        </p:grpSpPr>
        <p:sp>
          <p:nvSpPr>
            <p:cNvPr id="32785" name="Rectangle 3"/>
            <p:cNvSpPr>
              <a:spLocks/>
            </p:cNvSpPr>
            <p:nvPr/>
          </p:nvSpPr>
          <p:spPr bwMode="auto">
            <a:xfrm>
              <a:off x="716363" y="4618734"/>
              <a:ext cx="934242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Len  </a:t>
              </a:r>
            </a:p>
          </p:txBody>
        </p:sp>
        <p:sp>
          <p:nvSpPr>
            <p:cNvPr id="32786" name="Rectangle 7"/>
            <p:cNvSpPr>
              <a:spLocks/>
            </p:cNvSpPr>
            <p:nvPr/>
          </p:nvSpPr>
          <p:spPr bwMode="auto">
            <a:xfrm>
              <a:off x="605193" y="3907230"/>
              <a:ext cx="115657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Rating</a:t>
              </a:r>
            </a:p>
          </p:txBody>
        </p:sp>
        <p:sp>
          <p:nvSpPr>
            <p:cNvPr id="32787" name="Rectangle 8"/>
            <p:cNvSpPr>
              <a:spLocks/>
            </p:cNvSpPr>
            <p:nvPr/>
          </p:nvSpPr>
          <p:spPr bwMode="auto">
            <a:xfrm>
              <a:off x="584883" y="5330237"/>
              <a:ext cx="119719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Count</a:t>
              </a:r>
            </a:p>
          </p:txBody>
        </p:sp>
      </p:grpSp>
      <p:sp>
        <p:nvSpPr>
          <p:cNvPr id="57353" name="Rectangle 9"/>
          <p:cNvSpPr>
            <a:spLocks/>
          </p:cNvSpPr>
          <p:nvPr/>
        </p:nvSpPr>
        <p:spPr bwMode="auto">
          <a:xfrm>
            <a:off x="9590618" y="569384"/>
            <a:ext cx="1763183" cy="2351616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Track</a:t>
            </a:r>
          </a:p>
          <a:p>
            <a:pPr algn="ctr" eaLnBrk="1" hangingPunct="1">
              <a:defRPr/>
            </a:pPr>
            <a:endParaRPr lang="en-US" altLang="en-US" sz="27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Rating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Len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57354" name="Rectangle 10"/>
          <p:cNvSpPr>
            <a:spLocks/>
          </p:cNvSpPr>
          <p:nvPr/>
        </p:nvSpPr>
        <p:spPr bwMode="auto">
          <a:xfrm>
            <a:off x="5399618" y="2076451"/>
            <a:ext cx="1763183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rot="10800000" flipH="1">
            <a:off x="7346951" y="1646767"/>
            <a:ext cx="2027767" cy="8551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56" name="Rectangle 12"/>
          <p:cNvSpPr>
            <a:spLocks/>
          </p:cNvSpPr>
          <p:nvPr/>
        </p:nvSpPr>
        <p:spPr bwMode="auto">
          <a:xfrm>
            <a:off x="7817385" y="2520635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2495551" y="723901"/>
            <a:ext cx="1761067" cy="105621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854452" y="1928284"/>
            <a:ext cx="1401233" cy="65828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4799018" y="1331068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57360" name="Rectangle 16"/>
          <p:cNvSpPr>
            <a:spLocks/>
          </p:cNvSpPr>
          <p:nvPr/>
        </p:nvSpPr>
        <p:spPr bwMode="auto">
          <a:xfrm>
            <a:off x="7219951" y="3676651"/>
            <a:ext cx="1761067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rot="10800000" flipH="1">
            <a:off x="9213851" y="2950634"/>
            <a:ext cx="922867" cy="111971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62" name="Rectangle 18"/>
          <p:cNvSpPr>
            <a:spLocks/>
          </p:cNvSpPr>
          <p:nvPr/>
        </p:nvSpPr>
        <p:spPr bwMode="auto">
          <a:xfrm>
            <a:off x="9731909" y="3606484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pic>
        <p:nvPicPr>
          <p:cNvPr id="204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4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  <p:bldP spid="57353" grpId="0" animBg="1"/>
      <p:bldP spid="57354" grpId="0" animBg="1"/>
      <p:bldP spid="57356" grpId="0" autoUpdateAnimBg="0"/>
      <p:bldP spid="57357" grpId="0" animBg="1"/>
      <p:bldP spid="57359" grpId="0" autoUpdateAnimBg="0"/>
      <p:bldP spid="57360" grpId="0" animBg="1"/>
      <p:bldP spid="573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9"/>
          <p:cNvSpPr>
            <a:spLocks/>
          </p:cNvSpPr>
          <p:nvPr/>
        </p:nvSpPr>
        <p:spPr bwMode="auto">
          <a:xfrm>
            <a:off x="9590618" y="569384"/>
            <a:ext cx="1763183" cy="2351616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Track</a:t>
            </a:r>
          </a:p>
          <a:p>
            <a:pPr algn="ctr" eaLnBrk="1" hangingPunct="1">
              <a:defRPr/>
            </a:pPr>
            <a:endParaRPr lang="en-US" altLang="en-US" sz="27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Rating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Len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34826" name="Rectangle 10"/>
          <p:cNvSpPr>
            <a:spLocks/>
          </p:cNvSpPr>
          <p:nvPr/>
        </p:nvSpPr>
        <p:spPr bwMode="auto">
          <a:xfrm>
            <a:off x="5399618" y="2076451"/>
            <a:ext cx="1763183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rot="10800000" flipH="1">
            <a:off x="7346951" y="1646767"/>
            <a:ext cx="2027767" cy="8551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28" name="Rectangle 12"/>
          <p:cNvSpPr>
            <a:spLocks/>
          </p:cNvSpPr>
          <p:nvPr/>
        </p:nvSpPr>
        <p:spPr bwMode="auto">
          <a:xfrm>
            <a:off x="7817385" y="2520635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34829" name="Rectangle 13"/>
          <p:cNvSpPr>
            <a:spLocks/>
          </p:cNvSpPr>
          <p:nvPr/>
        </p:nvSpPr>
        <p:spPr bwMode="auto">
          <a:xfrm>
            <a:off x="2495551" y="723901"/>
            <a:ext cx="1761067" cy="105621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854452" y="1928284"/>
            <a:ext cx="1401233" cy="65828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31" name="Rectangle 15"/>
          <p:cNvSpPr>
            <a:spLocks/>
          </p:cNvSpPr>
          <p:nvPr/>
        </p:nvSpPr>
        <p:spPr bwMode="auto">
          <a:xfrm>
            <a:off x="4799018" y="1331068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34832" name="Rectangle 16"/>
          <p:cNvSpPr>
            <a:spLocks/>
          </p:cNvSpPr>
          <p:nvPr/>
        </p:nvSpPr>
        <p:spPr bwMode="auto">
          <a:xfrm>
            <a:off x="7219951" y="3676651"/>
            <a:ext cx="1761067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rot="10800000" flipH="1">
            <a:off x="9213851" y="2950634"/>
            <a:ext cx="922867" cy="111971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34" name="Rectangle 18"/>
          <p:cNvSpPr>
            <a:spLocks/>
          </p:cNvSpPr>
          <p:nvPr/>
        </p:nvSpPr>
        <p:spPr bwMode="auto">
          <a:xfrm>
            <a:off x="9731909" y="3606484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0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Connecting Data With Keys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942976"/>
            <a:ext cx="11620497" cy="194428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Shape 592"/>
          <p:cNvSpPr txBox="1"/>
          <p:nvPr/>
        </p:nvSpPr>
        <p:spPr>
          <a:xfrm>
            <a:off x="197643" y="3294375"/>
            <a:ext cx="11782423" cy="27377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want to keep track of which band is the 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creator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each music track...</a:t>
            </a:r>
            <a:endParaRPr lang="en-US"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chemeClr val="lt1"/>
              </a:buClr>
              <a:buSzPct val="25000"/>
            </a:pPr>
            <a:endParaRPr lang="en"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FF00FF"/>
              </a:buClr>
              <a:buSzPct val="25000"/>
            </a:pPr>
            <a:r>
              <a:rPr lang="en" sz="2667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album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does this song 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 to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??</a:t>
            </a:r>
          </a:p>
          <a:p>
            <a:pPr algn="ctr">
              <a:buClr>
                <a:srgbClr val="000000"/>
              </a:buClr>
            </a:pPr>
            <a:endParaRPr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00FF00"/>
              </a:buClr>
              <a:buSzPct val="25000"/>
            </a:pPr>
            <a:r>
              <a:rPr lang="en" sz="26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album is this song related to?</a:t>
            </a:r>
          </a:p>
        </p:txBody>
      </p:sp>
      <p:cxnSp>
        <p:nvCxnSpPr>
          <p:cNvPr id="593" name="Shape 593"/>
          <p:cNvCxnSpPr/>
          <p:nvPr/>
        </p:nvCxnSpPr>
        <p:spPr>
          <a:xfrm>
            <a:off x="7571184" y="1345405"/>
            <a:ext cx="1597817" cy="1120376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94" name="Shape 594"/>
          <p:cNvCxnSpPr/>
          <p:nvPr/>
        </p:nvCxnSpPr>
        <p:spPr>
          <a:xfrm>
            <a:off x="7623572" y="1881187"/>
            <a:ext cx="1860945" cy="11858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95" name="Shape 595"/>
          <p:cNvCxnSpPr/>
          <p:nvPr/>
        </p:nvCxnSpPr>
        <p:spPr>
          <a:xfrm>
            <a:off x="3245644" y="1824037"/>
            <a:ext cx="1383505" cy="103822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6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Three Kinds of Keys</a:t>
            </a:r>
          </a:p>
        </p:txBody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866775" y="2252614"/>
            <a:ext cx="7079415" cy="397680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generally an integer auto-increment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added automatically by </a:t>
            </a:r>
            <a:r>
              <a:rPr lang="en-US" sz="26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django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What the outside world uses for lookup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generally an integer key pointing to a row in another table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8728235" y="2738438"/>
            <a:ext cx="1763916" cy="2476575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3333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Album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3333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rgbClr val="00FF00"/>
              </a:buClr>
              <a:buSzPct val="25000"/>
            </a:pPr>
            <a:r>
              <a:rPr lang="en" sz="3333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title</a:t>
            </a:r>
          </a:p>
          <a:p>
            <a:pPr>
              <a:buClr>
                <a:srgbClr val="FF00FF"/>
              </a:buClr>
              <a:buSzPct val="25000"/>
            </a:pPr>
            <a:r>
              <a:rPr lang="en" sz="3333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333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333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3333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</p:txBody>
      </p:sp>
      <p:cxnSp>
        <p:nvCxnSpPr>
          <p:cNvPr id="621" name="Shape 621"/>
          <p:cNvCxnSpPr/>
          <p:nvPr/>
        </p:nvCxnSpPr>
        <p:spPr>
          <a:xfrm flipH="1">
            <a:off x="10492153" y="3887390"/>
            <a:ext cx="741759" cy="54411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0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866775" y="583986"/>
            <a:ext cx="8960911" cy="1320937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 Rules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7047331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practices</a:t>
            </a:r>
          </a:p>
          <a:p>
            <a:pPr marL="338658" indent="-338658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Never use your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the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and do change, albeit slowly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Relationships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based on matching string fields are less efficient than integers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9020024" y="1952625"/>
            <a:ext cx="2097899" cy="3772799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User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id</a:t>
            </a:r>
          </a:p>
          <a:p>
            <a:pPr>
              <a:buClr>
                <a:srgbClr val="00FF00"/>
              </a:buClr>
              <a:buSzPct val="25000"/>
            </a:pPr>
            <a:r>
              <a:rPr lang="en" sz="26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login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password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name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email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created_at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modified_at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login_at</a:t>
            </a:r>
          </a:p>
        </p:txBody>
      </p:sp>
    </p:spTree>
    <p:extLst>
      <p:ext uri="{BB962C8B-B14F-4D97-AF65-F5344CB8AC3E}">
        <p14:creationId xmlns:p14="http://schemas.microsoft.com/office/powerpoint/2010/main" val="2527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866775" y="583986"/>
            <a:ext cx="9958799" cy="1320937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Keys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866776" y="1952625"/>
            <a:ext cx="6309393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foreign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when a table has a column that contains a key which points to the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another table.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 is having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primary keys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Django does this automatically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7489985" y="2595562"/>
            <a:ext cx="1258361" cy="1657349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Artist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10102836" y="2400301"/>
            <a:ext cx="1429739" cy="2047948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Album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title</a:t>
            </a:r>
          </a:p>
          <a:p>
            <a:pPr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-US" sz="2667" dirty="0" smtClean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637" name="Shape 637"/>
          <p:cNvCxnSpPr/>
          <p:nvPr/>
        </p:nvCxnSpPr>
        <p:spPr>
          <a:xfrm>
            <a:off x="8484768" y="3371756"/>
            <a:ext cx="1618200" cy="48982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39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42" name="Shape 6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Defining and Connecting Models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59198" y="6311900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Shape 6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286" y="4519083"/>
            <a:ext cx="9053093" cy="15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/>
          <p:nvPr/>
        </p:nvSpPr>
        <p:spPr>
          <a:xfrm>
            <a:off x="9590618" y="971551"/>
            <a:ext cx="1763181" cy="17610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</a:p>
        </p:txBody>
      </p:sp>
      <p:sp>
        <p:nvSpPr>
          <p:cNvPr id="651" name="Shape 651"/>
          <p:cNvSpPr/>
          <p:nvPr/>
        </p:nvSpPr>
        <p:spPr>
          <a:xfrm>
            <a:off x="5399618" y="2400300"/>
            <a:ext cx="1763181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</a:p>
        </p:txBody>
      </p:sp>
      <p:cxnSp>
        <p:nvCxnSpPr>
          <p:cNvPr id="652" name="Shape 652"/>
          <p:cNvCxnSpPr/>
          <p:nvPr/>
        </p:nvCxnSpPr>
        <p:spPr>
          <a:xfrm rot="10800000" flipH="1">
            <a:off x="7346951" y="1646767"/>
            <a:ext cx="2027767" cy="855133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3" name="Shape 653"/>
          <p:cNvSpPr/>
          <p:nvPr/>
        </p:nvSpPr>
        <p:spPr>
          <a:xfrm>
            <a:off x="7816851" y="2543717"/>
            <a:ext cx="143729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  <p:sp>
        <p:nvSpPr>
          <p:cNvPr id="654" name="Shape 654"/>
          <p:cNvSpPr/>
          <p:nvPr/>
        </p:nvSpPr>
        <p:spPr>
          <a:xfrm>
            <a:off x="2495551" y="1085851"/>
            <a:ext cx="1761067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Artist</a:t>
            </a:r>
          </a:p>
        </p:txBody>
      </p:sp>
      <p:cxnSp>
        <p:nvCxnSpPr>
          <p:cNvPr id="655" name="Shape 655"/>
          <p:cNvCxnSpPr/>
          <p:nvPr/>
        </p:nvCxnSpPr>
        <p:spPr>
          <a:xfrm>
            <a:off x="3854451" y="1928284"/>
            <a:ext cx="1401232" cy="658281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/>
          <p:nvPr/>
        </p:nvSpPr>
        <p:spPr>
          <a:xfrm>
            <a:off x="4785534" y="1646750"/>
            <a:ext cx="1437199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  <p:sp>
        <p:nvSpPr>
          <p:cNvPr id="657" name="Shape 657"/>
          <p:cNvSpPr/>
          <p:nvPr/>
        </p:nvSpPr>
        <p:spPr>
          <a:xfrm>
            <a:off x="7219949" y="3676651"/>
            <a:ext cx="1761067" cy="552448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Genre</a:t>
            </a:r>
          </a:p>
        </p:txBody>
      </p:sp>
      <p:cxnSp>
        <p:nvCxnSpPr>
          <p:cNvPr id="658" name="Shape 658"/>
          <p:cNvCxnSpPr/>
          <p:nvPr/>
        </p:nvCxnSpPr>
        <p:spPr>
          <a:xfrm rot="10800000" flipH="1">
            <a:off x="9213851" y="2950634"/>
            <a:ext cx="922867" cy="1119716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9" name="Shape 659"/>
          <p:cNvSpPr/>
          <p:nvPr/>
        </p:nvSpPr>
        <p:spPr>
          <a:xfrm>
            <a:off x="9730318" y="3629566"/>
            <a:ext cx="143729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</p:spTree>
    <p:extLst>
      <p:ext uri="{BB962C8B-B14F-4D97-AF65-F5344CB8AC3E}">
        <p14:creationId xmlns:p14="http://schemas.microsoft.com/office/powerpoint/2010/main" val="1090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6950410" y="772500"/>
            <a:ext cx="2036884" cy="2352673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Album</a:t>
            </a:r>
          </a:p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title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1063447" y="1069973"/>
            <a:ext cx="1762124" cy="1057275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/>
          <p:nvPr/>
        </p:nvCxnSpPr>
        <p:spPr>
          <a:xfrm rot="10800000" flipH="1">
            <a:off x="2699146" y="1636044"/>
            <a:ext cx="4198500" cy="90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8" name="Shape 668"/>
          <p:cNvSpPr txBox="1"/>
          <p:nvPr/>
        </p:nvSpPr>
        <p:spPr>
          <a:xfrm>
            <a:off x="4037398" y="879473"/>
            <a:ext cx="19053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belongs-to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810125" y="345757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10125" y="40576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10125" y="46291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734550" y="373856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734550" y="43386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734550" y="49101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734550" y="5493213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19873" y="4343400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80" name="Shape 680"/>
          <p:cNvSpPr txBox="1"/>
          <p:nvPr/>
        </p:nvSpPr>
        <p:spPr>
          <a:xfrm>
            <a:off x="1326008" y="2919412"/>
            <a:ext cx="2374655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229" y="5778963"/>
            <a:ext cx="462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7F00"/>
                </a:solidFill>
              </a:rPr>
              <a:t>Django automatically adds a primary key to all models and names it "id".</a:t>
            </a:r>
            <a:endParaRPr lang="en-US" dirty="0">
              <a:solidFill>
                <a:srgbClr val="FF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/>
        </p:nvSpPr>
        <p:spPr>
          <a:xfrm>
            <a:off x="5848350" y="1295401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5848350" y="1895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5848350" y="2466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9810750" y="70568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9810750" y="13057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9810750" y="18772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9810750" y="24678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rating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9810750" y="30202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0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gth</a:t>
            </a:r>
            <a:endParaRPr lang="en" sz="30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9810750" y="36108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9810750" y="41823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700" name="Shape 700"/>
          <p:cNvCxnSpPr>
            <a:endCxn id="699" idx="1"/>
          </p:cNvCxnSpPr>
          <p:nvPr/>
        </p:nvCxnSpPr>
        <p:spPr>
          <a:xfrm>
            <a:off x="7817853" y="1581150"/>
            <a:ext cx="1992897" cy="2886911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01" name="Shape 701"/>
          <p:cNvSpPr txBox="1"/>
          <p:nvPr/>
        </p:nvSpPr>
        <p:spPr>
          <a:xfrm>
            <a:off x="886535" y="3028949"/>
            <a:ext cx="2666999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2466975" y="685801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2466975" y="12858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704" name="Shape 704"/>
          <p:cNvSpPr txBox="1"/>
          <p:nvPr/>
        </p:nvSpPr>
        <p:spPr>
          <a:xfrm>
            <a:off x="2466975" y="18573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5848350" y="30289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6315075" y="438601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6315075" y="498609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6315075" y="555759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9810750" y="47347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710" name="Shape 710"/>
          <p:cNvCxnSpPr>
            <a:stCxn id="706" idx="3"/>
            <a:endCxn id="709" idx="1"/>
          </p:cNvCxnSpPr>
          <p:nvPr/>
        </p:nvCxnSpPr>
        <p:spPr>
          <a:xfrm>
            <a:off x="8124823" y="4671765"/>
            <a:ext cx="1685927" cy="348744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11" name="Shape 711"/>
          <p:cNvCxnSpPr/>
          <p:nvPr/>
        </p:nvCxnSpPr>
        <p:spPr>
          <a:xfrm>
            <a:off x="4431505" y="1581150"/>
            <a:ext cx="1235867" cy="1713308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9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6" y="1300163"/>
            <a:ext cx="11899411" cy="39703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Artist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'Artist name'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self.name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Album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'Album title'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artist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'Artist'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models.SET_NULL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7724" y="5934759"/>
            <a:ext cx="10782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/csev/dj4e-samples/blob/master/samples/tracks/</a:t>
            </a:r>
            <a:r>
              <a:rPr lang="en-US" sz="2400" dirty="0" err="1" smtClean="0"/>
              <a:t>models.py</a:t>
            </a:r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docs.djangoproject.com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r>
              <a:rPr lang="en-US" sz="2400" dirty="0"/>
              <a:t>/2.1/topics/</a:t>
            </a:r>
            <a:r>
              <a:rPr lang="en-US" sz="2400" dirty="0" err="1"/>
              <a:t>db</a:t>
            </a:r>
            <a:r>
              <a:rPr lang="en-US" sz="2400" dirty="0"/>
              <a:t>/models/</a:t>
            </a:r>
          </a:p>
        </p:txBody>
      </p:sp>
    </p:spTree>
    <p:extLst>
      <p:ext uri="{BB962C8B-B14F-4D97-AF65-F5344CB8AC3E}">
        <p14:creationId xmlns:p14="http://schemas.microsoft.com/office/powerpoint/2010/main" val="13663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628650"/>
            <a:ext cx="11489043" cy="480131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Genre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name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'Genre of </a:t>
            </a:r>
            <a:r>
              <a:rPr lang="en-US" sz="1700" dirty="0" smtClean="0">
                <a:solidFill>
                  <a:srgbClr val="B42419"/>
                </a:solidFill>
                <a:latin typeface="Menlo-Regular" charset="0"/>
              </a:rPr>
              <a:t>music'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700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self.name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Track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'Track title'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rating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length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count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album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'Album'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models.CASCADE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    genre = 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smtClean="0">
                <a:solidFill>
                  <a:srgbClr val="B42419"/>
                </a:solidFill>
                <a:latin typeface="Menlo-Regular" charset="0"/>
              </a:rPr>
              <a:t>'Genre'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models.SET_NULL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null=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700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self.title</a:t>
            </a:r>
            <a:endParaRPr lang="en-US" sz="1700" dirty="0"/>
          </a:p>
        </p:txBody>
      </p:sp>
      <p:sp>
        <p:nvSpPr>
          <p:cNvPr id="4" name="Rectangle 3"/>
          <p:cNvSpPr/>
          <p:nvPr/>
        </p:nvSpPr>
        <p:spPr>
          <a:xfrm>
            <a:off x="847724" y="5934759"/>
            <a:ext cx="10782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/csev/dj4e-samples/blob/master/samples/tracks/</a:t>
            </a:r>
            <a:r>
              <a:rPr lang="en-US" sz="2400" dirty="0" err="1" smtClean="0"/>
              <a:t>models.py</a:t>
            </a:r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docs.djangoproject.com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r>
              <a:rPr lang="en-US" sz="2400" dirty="0"/>
              <a:t>/2.1/topics/</a:t>
            </a:r>
            <a:r>
              <a:rPr lang="en-US" sz="2400" dirty="0" err="1"/>
              <a:t>db</a:t>
            </a:r>
            <a:r>
              <a:rPr lang="en-US" sz="2400" dirty="0"/>
              <a:t>/models/</a:t>
            </a:r>
          </a:p>
        </p:txBody>
      </p:sp>
    </p:spTree>
    <p:extLst>
      <p:ext uri="{BB962C8B-B14F-4D97-AF65-F5344CB8AC3E}">
        <p14:creationId xmlns:p14="http://schemas.microsoft.com/office/powerpoint/2010/main" val="7603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81157"/>
            <a:ext cx="886973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tracks.models</a:t>
            </a:r>
            <a:r>
              <a:rPr lang="en-US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import Artist, Genre, Album, Track;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Artist.objects.values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QuerySet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[{'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1,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Led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Zepplin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'},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'ACDC'}]&gt;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Album.objects.values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QuerySet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 [{'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1,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Who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 Made 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Who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artist_id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2}, </a:t>
            </a:r>
            <a:endParaRPr lang="nl-NL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b="1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'IV',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artist_id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1}]&gt;</a:t>
            </a:r>
          </a:p>
          <a:p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nl-NL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</a:t>
            </a:r>
            <a:r>
              <a:rPr lang="nl-NL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nl-NL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Album.objects.get</a:t>
            </a:r>
            <a:r>
              <a:rPr lang="nl-NL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(pk=1)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</a:t>
            </a:r>
            <a:endParaRPr lang="mr-IN" b="1" dirty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&lt;Album: Who Made Who&gt;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alb.artist</a:t>
            </a:r>
            <a:endParaRPr lang="en-US" b="1" dirty="0">
              <a:solidFill>
                <a:srgbClr val="FF4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&lt;Artist: ACDC&gt;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 = 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Artist.objects.get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pk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=1)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</a:t>
            </a:r>
            <a:endParaRPr lang="mr-IN" b="1" dirty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&lt;Artist: Led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Zepplin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art.album_set.values</a:t>
            </a:r>
            <a:r>
              <a:rPr lang="en-US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QuerySet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[{'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'IV',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artist_id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1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}]&gt;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9707936" y="4452158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</a:t>
            </a:r>
            <a:r>
              <a:rPr lang="en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  <a:endParaRPr lang="en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6672263" y="4472266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Artist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8164882" y="4819399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8164882" y="5002041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9093852" y="4981933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9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www.dj4e.com/lectures/DJ-03-One-To-Many.txt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3937" y="428625"/>
            <a:ext cx="6896099" cy="47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157913" y="565785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One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4424" y="2615683"/>
            <a:ext cx="890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Many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0332" y="4070866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FF00"/>
                </a:solidFill>
              </a:rPr>
              <a:t>Relationship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7" idx="3"/>
          </p:cNvCxnSpPr>
          <p:nvPr/>
        </p:nvCxnSpPr>
        <p:spPr>
          <a:xfrm>
            <a:off x="3555309" y="2846516"/>
            <a:ext cx="2889702" cy="53847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</p:cNvCxnSpPr>
          <p:nvPr/>
        </p:nvCxnSpPr>
        <p:spPr>
          <a:xfrm flipV="1">
            <a:off x="6509933" y="4986338"/>
            <a:ext cx="762405" cy="67151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4077087" y="3893881"/>
            <a:ext cx="2552313" cy="407818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3149498" y="596146"/>
            <a:ext cx="1808265" cy="429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3164687" y="1323737"/>
            <a:ext cx="1793076" cy="12144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1525" y="5529263"/>
            <a:ext cx="37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Occasion can have many Events"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89"/>
            <a:ext cx="2614613" cy="742485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Data Model</a:t>
            </a:r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866775" y="2146787"/>
            <a:ext cx="10449000" cy="4082636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558786" indent="-287859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Drawing a picture of the data objects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given a data set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then figuring out how to represent the objects and their relationships</a:t>
            </a:r>
          </a:p>
          <a:p>
            <a:pPr marL="558786" indent="-237061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 Rule: Don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put the same string data in twice - use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additional table and a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instead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58786" indent="-237061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there is one thing in the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real world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there should be one copy of that thing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0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theory - way too much to understand without excessive predicate calculus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for keys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for references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special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92553" y="791410"/>
            <a:ext cx="7984947" cy="5229727"/>
            <a:chOff x="935831" y="178593"/>
            <a:chExt cx="7416998" cy="4857750"/>
          </a:xfrm>
        </p:grpSpPr>
        <p:pic>
          <p:nvPicPr>
            <p:cNvPr id="513" name="Shape 5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5831" y="542925"/>
              <a:ext cx="7416998" cy="449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Shape 514"/>
            <p:cNvSpPr txBox="1"/>
            <p:nvPr/>
          </p:nvSpPr>
          <p:spPr>
            <a:xfrm>
              <a:off x="1019770" y="178593"/>
              <a:ext cx="777775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  </a:t>
              </a: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3037879" y="178593"/>
              <a:ext cx="584893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Len  </a:t>
              </a:r>
            </a:p>
          </p:txBody>
        </p:sp>
        <p:sp>
          <p:nvSpPr>
            <p:cNvPr id="516" name="Shape 516"/>
            <p:cNvSpPr txBox="1"/>
            <p:nvPr/>
          </p:nvSpPr>
          <p:spPr>
            <a:xfrm>
              <a:off x="3581697" y="178593"/>
              <a:ext cx="812600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Artist  </a:t>
              </a:r>
            </a:p>
          </p:txBody>
        </p:sp>
        <p:sp>
          <p:nvSpPr>
            <p:cNvPr id="517" name="Shape 517"/>
            <p:cNvSpPr txBox="1"/>
            <p:nvPr/>
          </p:nvSpPr>
          <p:spPr>
            <a:xfrm>
              <a:off x="4699693" y="178593"/>
              <a:ext cx="89028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  </a:t>
              </a: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6003428" y="178593"/>
              <a:ext cx="726876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</a:t>
              </a:r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6775297" y="178593"/>
              <a:ext cx="81795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Rating</a:t>
              </a:r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7615237" y="178593"/>
              <a:ext cx="731341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Count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77500" y="1714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 "Data Set"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</TotalTime>
  <Words>1077</Words>
  <Application>Microsoft Macintosh PowerPoint</Application>
  <PresentationFormat>Widescreen</PresentationFormat>
  <Paragraphs>304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Cabin</vt:lpstr>
      <vt:lpstr>Calibri</vt:lpstr>
      <vt:lpstr>Calibri Light</vt:lpstr>
      <vt:lpstr>Courier New</vt:lpstr>
      <vt:lpstr>Gill Sans</vt:lpstr>
      <vt:lpstr>Helvetica</vt:lpstr>
      <vt:lpstr>Menlo-Regular</vt:lpstr>
      <vt:lpstr>ＭＳ Ｐゴシック</vt:lpstr>
      <vt:lpstr>ヒラギノ角ゴ ProN W3</vt:lpstr>
      <vt:lpstr>Arial</vt:lpstr>
      <vt:lpstr>Office Theme</vt:lpstr>
      <vt:lpstr>Data Modelling One to Many</vt:lpstr>
      <vt:lpstr>Model Design</vt:lpstr>
      <vt:lpstr>PowerPoint Presentation</vt:lpstr>
      <vt:lpstr>PowerPoint Presentation</vt:lpstr>
      <vt:lpstr>PowerPoint Presentation</vt:lpstr>
      <vt:lpstr>PowerPoint Presentation</vt:lpstr>
      <vt:lpstr>Building a Data Model</vt:lpstr>
      <vt:lpstr>Database Normalization (3NF)</vt:lpstr>
      <vt:lpstr>PowerPoint Presentation</vt:lpstr>
      <vt:lpstr>For each “piece of info”...</vt:lpstr>
      <vt:lpstr>PowerPoint Presentation</vt:lpstr>
      <vt:lpstr>PowerPoint Presentation</vt:lpstr>
      <vt:lpstr>PowerPoint Presentation</vt:lpstr>
      <vt:lpstr>Connecting Data With Keys</vt:lpstr>
      <vt:lpstr>PowerPoint Presentation</vt:lpstr>
      <vt:lpstr>Three Kinds of Keys</vt:lpstr>
      <vt:lpstr>Key Rules</vt:lpstr>
      <vt:lpstr>Foreign Keys</vt:lpstr>
      <vt:lpstr>Defining and Connecting Models</vt:lpstr>
      <vt:lpstr>Model Field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One-To-Many in the ORM</vt:lpstr>
      <vt:lpstr>Demo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49</cp:revision>
  <dcterms:created xsi:type="dcterms:W3CDTF">2019-01-19T02:12:54Z</dcterms:created>
  <dcterms:modified xsi:type="dcterms:W3CDTF">2019-03-15T14:44:54Z</dcterms:modified>
</cp:coreProperties>
</file>