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8" r:id="rId2"/>
    <p:sldId id="283" r:id="rId3"/>
    <p:sldId id="284" r:id="rId4"/>
    <p:sldId id="285" r:id="rId5"/>
    <p:sldId id="287" r:id="rId6"/>
    <p:sldId id="286" r:id="rId7"/>
    <p:sldId id="288" r:id="rId8"/>
    <p:sldId id="289" r:id="rId9"/>
    <p:sldId id="290" r:id="rId10"/>
    <p:sldId id="301" r:id="rId11"/>
    <p:sldId id="282" r:id="rId12"/>
    <p:sldId id="298" r:id="rId13"/>
    <p:sldId id="299" r:id="rId14"/>
    <p:sldId id="292" r:id="rId15"/>
    <p:sldId id="291" r:id="rId16"/>
    <p:sldId id="300" r:id="rId17"/>
    <p:sldId id="293" r:id="rId18"/>
    <p:sldId id="297" r:id="rId19"/>
    <p:sldId id="295" r:id="rId20"/>
    <p:sldId id="294" r:id="rId21"/>
    <p:sldId id="281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0FDFF"/>
    <a:srgbClr val="FF7F00"/>
    <a:srgbClr val="D7AC08"/>
    <a:srgbClr val="00FF00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/>
    <p:restoredTop sz="94586"/>
  </p:normalViewPr>
  <p:slideViewPr>
    <p:cSldViewPr snapToGrid="0" snapToObjects="1">
      <p:cViewPr varScale="1">
        <p:scale>
          <a:sx n="89" d="100"/>
          <a:sy n="89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0EB187-900F-4AF5-813B-101456D9FD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/>
              <a:t>Views and</a:t>
            </a:r>
            <a:br>
              <a:rPr lang="en-US" sz="8000" dirty="0"/>
            </a:br>
            <a:r>
              <a:rPr lang="en-US" sz="8000" dirty="0"/>
              <a:t>Templates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624D17C8-E9C2-48A4-AA36-D7048A6CCC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to Organize HTML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</a:t>
            </a:r>
            <a:r>
              <a:rPr lang="en-US" dirty="0" err="1"/>
              <a:t>tmpl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3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Organize Our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2164"/>
          </a:xfrm>
        </p:spPr>
        <p:txBody>
          <a:bodyPr/>
          <a:lstStyle/>
          <a:p>
            <a:r>
              <a:rPr lang="en-US" dirty="0"/>
              <a:t>Concatenation and escaping can get tiresome and lead to very obtuse looking code.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31018" y="2605421"/>
            <a:ext cx="7215437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django.http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django.utils.html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escape</a:t>
            </a: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django.views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View</a:t>
            </a:r>
          </a:p>
          <a:p>
            <a:endParaRPr lang="en-US" b="1" dirty="0">
              <a:solidFill>
                <a:srgbClr val="C1651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RestMainView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(View) 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(self, request, guess):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response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&gt;&lt;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Your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was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"""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escape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)+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&gt;"""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(response)</a:t>
            </a:r>
          </a:p>
        </p:txBody>
      </p:sp>
      <p:sp>
        <p:nvSpPr>
          <p:cNvPr id="6" name="Rectangle 5"/>
          <p:cNvSpPr/>
          <p:nvPr/>
        </p:nvSpPr>
        <p:spPr>
          <a:xfrm>
            <a:off x="2074706" y="6099985"/>
            <a:ext cx="7491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/csev/dj4e-samples/tree/master/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tmpl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2819400" cy="2107031"/>
          </a:xfrm>
        </p:spPr>
        <p:txBody>
          <a:bodyPr>
            <a:normAutofit/>
          </a:bodyPr>
          <a:lstStyle/>
          <a:p>
            <a:r>
              <a:rPr lang="en-US" dirty="0"/>
              <a:t>Template Render Process</a:t>
            </a:r>
          </a:p>
        </p:txBody>
      </p:sp>
      <p:sp>
        <p:nvSpPr>
          <p:cNvPr id="15" name="Template"/>
          <p:cNvSpPr/>
          <p:nvPr/>
        </p:nvSpPr>
        <p:spPr>
          <a:xfrm>
            <a:off x="9255254" y="1202447"/>
            <a:ext cx="164083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3200"/>
              <a:t>Template</a:t>
            </a:r>
          </a:p>
        </p:txBody>
      </p:sp>
      <p:sp>
        <p:nvSpPr>
          <p:cNvPr id="16" name="Render…"/>
          <p:cNvSpPr/>
          <p:nvPr/>
        </p:nvSpPr>
        <p:spPr>
          <a:xfrm>
            <a:off x="4617595" y="1038521"/>
            <a:ext cx="287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/>
              <a:t>Render</a:t>
            </a:r>
            <a:r>
              <a:rPr lang="en-US" sz="3200" dirty="0"/>
              <a:t> </a:t>
            </a:r>
            <a:r>
              <a:rPr sz="3200" dirty="0"/>
              <a:t>Data</a:t>
            </a:r>
          </a:p>
        </p:txBody>
      </p:sp>
      <p:sp>
        <p:nvSpPr>
          <p:cNvPr id="19" name="Rendered…"/>
          <p:cNvSpPr/>
          <p:nvPr/>
        </p:nvSpPr>
        <p:spPr>
          <a:xfrm>
            <a:off x="7183989" y="5126867"/>
            <a:ext cx="1715726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>
                <a:solidFill>
                  <a:srgbClr val="FFC000"/>
                </a:solidFill>
              </a:rPr>
              <a:t>Rendered</a:t>
            </a:r>
          </a:p>
          <a:p>
            <a:pPr algn="ctr"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>
                <a:solidFill>
                  <a:srgbClr val="FFC000"/>
                </a:solidFill>
              </a:rPr>
              <a:t>Output</a:t>
            </a:r>
          </a:p>
        </p:txBody>
      </p:sp>
      <p:sp>
        <p:nvSpPr>
          <p:cNvPr id="10" name="Render…"/>
          <p:cNvSpPr/>
          <p:nvPr/>
        </p:nvSpPr>
        <p:spPr>
          <a:xfrm>
            <a:off x="7052564" y="2842988"/>
            <a:ext cx="2076170" cy="1394927"/>
          </a:xfrm>
          <a:prstGeom prst="rect">
            <a:avLst/>
          </a:prstGeom>
          <a:solidFill>
            <a:srgbClr val="FF40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rPr sz="3200"/>
              <a:t>Render</a:t>
            </a:r>
          </a:p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rPr sz="3200"/>
              <a:t>Engine</a:t>
            </a:r>
          </a:p>
        </p:txBody>
      </p:sp>
      <p:sp>
        <p:nvSpPr>
          <p:cNvPr id="11" name="Line"/>
          <p:cNvSpPr/>
          <p:nvPr/>
        </p:nvSpPr>
        <p:spPr>
          <a:xfrm flipH="1" flipV="1">
            <a:off x="6288505" y="1793199"/>
            <a:ext cx="768264" cy="890146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 b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" name="Line"/>
          <p:cNvSpPr/>
          <p:nvPr/>
        </p:nvSpPr>
        <p:spPr>
          <a:xfrm flipV="1">
            <a:off x="8835037" y="1954036"/>
            <a:ext cx="453342" cy="767690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 b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3" name="Line"/>
          <p:cNvSpPr/>
          <p:nvPr/>
        </p:nvSpPr>
        <p:spPr>
          <a:xfrm flipV="1">
            <a:off x="8041852" y="4320888"/>
            <a:ext cx="1" cy="805979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/>
          </a:p>
        </p:txBody>
      </p:sp>
    </p:spTree>
    <p:extLst>
      <p:ext uri="{BB962C8B-B14F-4D97-AF65-F5344CB8AC3E}">
        <p14:creationId xmlns:p14="http://schemas.microsoft.com/office/powerpoint/2010/main" val="1842734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nder…"/>
          <p:cNvSpPr/>
          <p:nvPr/>
        </p:nvSpPr>
        <p:spPr>
          <a:xfrm>
            <a:off x="7052564" y="2842988"/>
            <a:ext cx="2076170" cy="1394927"/>
          </a:xfrm>
          <a:prstGeom prst="rect">
            <a:avLst/>
          </a:prstGeom>
          <a:solidFill>
            <a:srgbClr val="FF40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rPr sz="3200"/>
              <a:t>Render</a:t>
            </a:r>
          </a:p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rPr sz="3200"/>
              <a:t>Engine</a:t>
            </a:r>
          </a:p>
        </p:txBody>
      </p:sp>
      <p:sp>
        <p:nvSpPr>
          <p:cNvPr id="5" name="Template"/>
          <p:cNvSpPr/>
          <p:nvPr/>
        </p:nvSpPr>
        <p:spPr>
          <a:xfrm>
            <a:off x="9462684" y="646015"/>
            <a:ext cx="2314736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algn="l"/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&lt;h1&gt;</a:t>
            </a:r>
            <a:r>
              <a:rPr lang="mr-IN" sz="2400" b="1" dirty="0" err="1">
                <a:latin typeface="Courier New" charset="0"/>
                <a:ea typeface="Courier New" charset="0"/>
                <a:cs typeface="Courier New" charset="0"/>
              </a:rPr>
              <a:t>Hi</a:t>
            </a:r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!&lt;/h1&gt;</a:t>
            </a:r>
          </a:p>
          <a:p>
            <a:pPr algn="l"/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sz="2400" b="1" dirty="0" err="1">
                <a:latin typeface="Courier New" charset="0"/>
                <a:ea typeface="Courier New" charset="0"/>
                <a:cs typeface="Courier New" charset="0"/>
              </a:rPr>
              <a:t>pre</a:t>
            </a:r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algn="l"/>
            <a:r>
              <a:rPr lang="mr-IN" sz="2400" b="1" dirty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{{</a:t>
            </a:r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b="1" dirty="0" err="1">
                <a:solidFill>
                  <a:srgbClr val="FF40FF"/>
                </a:solidFill>
                <a:latin typeface="Courier New" charset="0"/>
                <a:ea typeface="Courier New" charset="0"/>
                <a:cs typeface="Courier New" charset="0"/>
              </a:rPr>
              <a:t>dat</a:t>
            </a:r>
            <a:r>
              <a:rPr lang="mr-IN" sz="2400" b="1" dirty="0">
                <a:solidFill>
                  <a:srgbClr val="FF40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b="1" dirty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}}</a:t>
            </a:r>
          </a:p>
          <a:p>
            <a:pPr algn="l"/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sz="2400" b="1" dirty="0" err="1">
                <a:latin typeface="Courier New" charset="0"/>
                <a:ea typeface="Courier New" charset="0"/>
                <a:cs typeface="Courier New" charset="0"/>
              </a:rPr>
              <a:t>pre</a:t>
            </a:r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</p:txBody>
      </p:sp>
      <p:sp>
        <p:nvSpPr>
          <p:cNvPr id="6" name="Render…"/>
          <p:cNvSpPr/>
          <p:nvPr/>
        </p:nvSpPr>
        <p:spPr>
          <a:xfrm>
            <a:off x="3872828" y="1200013"/>
            <a:ext cx="434253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{ </a:t>
            </a:r>
            <a:r>
              <a:rPr lang="en-US" sz="2400" b="1" dirty="0">
                <a:solidFill>
                  <a:srgbClr val="FF40FF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2400" b="1" dirty="0" err="1">
                <a:solidFill>
                  <a:srgbClr val="FF40FF"/>
                </a:solidFill>
                <a:latin typeface="Courier New" charset="0"/>
                <a:ea typeface="Courier New" charset="0"/>
                <a:cs typeface="Courier New" charset="0"/>
              </a:rPr>
              <a:t>dat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' : </a:t>
            </a:r>
            <a:r>
              <a:rPr lang="en-US" sz="2400" b="1" dirty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2400" b="1" dirty="0">
                <a:solidFill>
                  <a:srgbClr val="00FDFF"/>
                </a:solidFill>
                <a:latin typeface="Courier New" charset="0"/>
                <a:ea typeface="Courier New" charset="0"/>
                <a:cs typeface="Courier New" charset="0"/>
              </a:rPr>
              <a:t>Fun Stuff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' }</a:t>
            </a:r>
          </a:p>
        </p:txBody>
      </p:sp>
      <p:sp>
        <p:nvSpPr>
          <p:cNvPr id="7" name="Line"/>
          <p:cNvSpPr/>
          <p:nvPr/>
        </p:nvSpPr>
        <p:spPr>
          <a:xfrm flipH="1" flipV="1">
            <a:off x="6288505" y="1793199"/>
            <a:ext cx="768264" cy="890146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 b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Line"/>
          <p:cNvSpPr/>
          <p:nvPr/>
        </p:nvSpPr>
        <p:spPr>
          <a:xfrm flipV="1">
            <a:off x="8835037" y="1954036"/>
            <a:ext cx="453342" cy="767690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 b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Rendered…"/>
          <p:cNvSpPr/>
          <p:nvPr/>
        </p:nvSpPr>
        <p:spPr>
          <a:xfrm>
            <a:off x="9288379" y="4575846"/>
            <a:ext cx="2314736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lang="mr-IN" sz="2400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&lt;h1&gt;</a:t>
            </a:r>
            <a:r>
              <a:rPr lang="mr-IN" sz="2400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Hi</a:t>
            </a:r>
            <a:r>
              <a:rPr lang="mr-IN" sz="2400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!&lt;/h1&gt;</a:t>
            </a:r>
            <a:endParaRPr lang="en-US" sz="2400" b="1" dirty="0">
              <a:solidFill>
                <a:srgbClr val="FFC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lang="mr-IN" sz="2400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sz="2400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pre</a:t>
            </a:r>
            <a:r>
              <a:rPr lang="mr-IN" sz="2400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lang="mr-IN" sz="2400" b="1" dirty="0" err="1">
                <a:solidFill>
                  <a:srgbClr val="00FDFF"/>
                </a:solidFill>
                <a:latin typeface="Courier New" charset="0"/>
                <a:ea typeface="Courier New" charset="0"/>
                <a:cs typeface="Courier New" charset="0"/>
              </a:rPr>
              <a:t>Fun</a:t>
            </a:r>
            <a:r>
              <a:rPr lang="mr-IN" sz="2400" b="1" dirty="0">
                <a:solidFill>
                  <a:srgbClr val="00FD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b="1" dirty="0" err="1">
                <a:solidFill>
                  <a:srgbClr val="00FDFF"/>
                </a:solidFill>
                <a:latin typeface="Courier New" charset="0"/>
                <a:ea typeface="Courier New" charset="0"/>
                <a:cs typeface="Courier New" charset="0"/>
              </a:rPr>
              <a:t>Stuff</a:t>
            </a:r>
            <a:endParaRPr lang="mr-IN" sz="2400" b="1" dirty="0">
              <a:solidFill>
                <a:srgbClr val="00FD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lang="mr-IN" sz="2400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sz="2400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pre</a:t>
            </a:r>
            <a:r>
              <a:rPr lang="mr-IN" sz="2400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</p:txBody>
      </p:sp>
      <p:sp>
        <p:nvSpPr>
          <p:cNvPr id="10" name="Line"/>
          <p:cNvSpPr/>
          <p:nvPr/>
        </p:nvSpPr>
        <p:spPr>
          <a:xfrm flipV="1">
            <a:off x="8041852" y="4320888"/>
            <a:ext cx="1" cy="805979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2819400" cy="2107031"/>
          </a:xfrm>
        </p:spPr>
        <p:txBody>
          <a:bodyPr>
            <a:normAutofit/>
          </a:bodyPr>
          <a:lstStyle/>
          <a:p>
            <a:r>
              <a:rPr lang="en-US" dirty="0"/>
              <a:t>Template Render Process</a:t>
            </a:r>
          </a:p>
        </p:txBody>
      </p:sp>
    </p:spTree>
    <p:extLst>
      <p:ext uri="{BB962C8B-B14F-4D97-AF65-F5344CB8AC3E}">
        <p14:creationId xmlns:p14="http://schemas.microsoft.com/office/powerpoint/2010/main" val="870816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" y="0"/>
            <a:ext cx="6970296" cy="4536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76513" y="2243221"/>
            <a:ext cx="8648521" cy="10156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urlpatterns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[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path(</a:t>
            </a:r>
            <a:r>
              <a:rPr lang="en-US" sz="20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'game/&lt;</a:t>
            </a:r>
            <a:r>
              <a:rPr lang="en-US" sz="20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slug:guess</a:t>
            </a:r>
            <a:r>
              <a:rPr lang="en-US" sz="20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&gt;'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views.GameView.as_view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()),</a:t>
            </a:r>
          </a:p>
          <a:p>
            <a:r>
              <a:rPr lang="mr-IN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]</a:t>
            </a:r>
            <a:endParaRPr lang="en-US" sz="20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6556" y="4165600"/>
            <a:ext cx="7263527" cy="193899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django.views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View</a:t>
            </a:r>
          </a:p>
          <a:p>
            <a:endParaRPr lang="en-US" sz="2000" b="1" dirty="0">
              <a:solidFill>
                <a:srgbClr val="C1651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GameView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(View) 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000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get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(self, request, guess) :</a:t>
            </a:r>
          </a:p>
          <a:p>
            <a:r>
              <a:rPr lang="mr-IN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20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{</a:t>
            </a:r>
            <a:r>
              <a:rPr lang="mr-IN" sz="20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sz="20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sz="20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: </a:t>
            </a:r>
            <a:r>
              <a:rPr lang="mr-IN" sz="2000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20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}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20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render(request, </a:t>
            </a:r>
            <a:r>
              <a:rPr lang="en-US" sz="20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20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cond.html</a:t>
            </a:r>
            <a:r>
              <a:rPr lang="en-US" sz="20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x)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823" y="564732"/>
            <a:ext cx="350921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From the URL to the Template</a:t>
            </a:r>
          </a:p>
        </p:txBody>
      </p:sp>
    </p:spTree>
    <p:extLst>
      <p:ext uri="{BB962C8B-B14F-4D97-AF65-F5344CB8AC3E}">
        <p14:creationId xmlns:p14="http://schemas.microsoft.com/office/powerpoint/2010/main" val="502726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67501" y="224588"/>
            <a:ext cx="6526146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django.views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View</a:t>
            </a:r>
          </a:p>
          <a:p>
            <a:endParaRPr lang="en-US" b="1" dirty="0">
              <a:solidFill>
                <a:srgbClr val="C1651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GameView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(View) 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(self, request, guess) :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{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: </a:t>
            </a:r>
            <a:r>
              <a:rPr lang="mr-IN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}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render(request, 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cond.html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x)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36807" y="2309439"/>
            <a:ext cx="5902578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96A3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en-US" dirty="0">
                <a:solidFill>
                  <a:srgbClr val="1396A3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C814C9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Menlo-Regular" charset="0"/>
              </a:rPr>
              <a:t>A conditional template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Your guess was {{ guess }}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{% if guess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42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 %}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        </a:t>
            </a:r>
            <a:r>
              <a:rPr lang="mr-IN" dirty="0">
                <a:solidFill>
                  <a:srgbClr val="DFDFDF"/>
                </a:solidFill>
                <a:latin typeface="Menlo-Regular" charset="0"/>
              </a:rPr>
              <a:t>&lt;</a:t>
            </a:r>
            <a:r>
              <a:rPr lang="mr-IN" dirty="0" err="1">
                <a:solidFill>
                  <a:srgbClr val="2EAEBB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Too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low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{%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elif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guess </a:t>
            </a:r>
            <a:r>
              <a:rPr lang="en-US" dirty="0">
                <a:solidFill>
                  <a:srgbClr val="DFDFDF"/>
                </a:solidFill>
                <a:latin typeface="Menlo-Regula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42 %}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Too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high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{%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else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%}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Just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right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{%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endif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%}</a:t>
            </a: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0074" y="3027322"/>
            <a:ext cx="4199021" cy="18334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View Using </a:t>
            </a:r>
            <a:r>
              <a:rPr lang="en-US"/>
              <a:t>a Template to make HTML</a:t>
            </a:r>
          </a:p>
        </p:txBody>
      </p:sp>
    </p:spTree>
    <p:extLst>
      <p:ext uri="{BB962C8B-B14F-4D97-AF65-F5344CB8AC3E}">
        <p14:creationId xmlns:p14="http://schemas.microsoft.com/office/powerpoint/2010/main" val="594169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Tags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47030" y="1610478"/>
            <a:ext cx="641393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{{ zap }}</a:t>
            </a:r>
          </a:p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{{ 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zap|safe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}}</a:t>
            </a:r>
          </a:p>
          <a:p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{% 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url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'cat-detail' 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cat.id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%}</a:t>
            </a:r>
          </a:p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{% 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author.get_absolute_url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%}</a:t>
            </a:r>
          </a:p>
          <a:p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{% if zap &gt; 100 %}</a:t>
            </a:r>
          </a:p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{% 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endif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%}</a:t>
            </a:r>
          </a:p>
          <a:p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{% block content %}</a:t>
            </a:r>
          </a:p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{% 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endblock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%}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28802" y="1825921"/>
            <a:ext cx="200516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00"/>
                </a:solidFill>
                <a:ea typeface="Courier New" charset="0"/>
                <a:cs typeface="Courier New" charset="0"/>
              </a:rPr>
              <a:t>Substitution</a:t>
            </a:r>
          </a:p>
          <a:p>
            <a:pPr algn="r"/>
            <a:endParaRPr lang="en-US" sz="2800" b="1" dirty="0">
              <a:solidFill>
                <a:srgbClr val="FFFF00"/>
              </a:solidFill>
              <a:ea typeface="Courier New" charset="0"/>
              <a:cs typeface="Courier New" charset="0"/>
            </a:endParaRPr>
          </a:p>
          <a:p>
            <a:pPr algn="r"/>
            <a:endParaRPr lang="en-US" sz="2800" b="1" dirty="0">
              <a:solidFill>
                <a:srgbClr val="FFFF00"/>
              </a:solidFill>
              <a:ea typeface="Courier New" charset="0"/>
              <a:cs typeface="Courier New" charset="0"/>
            </a:endParaRPr>
          </a:p>
          <a:p>
            <a:pPr algn="r"/>
            <a:r>
              <a:rPr lang="en-US" sz="2800" b="1" dirty="0">
                <a:solidFill>
                  <a:srgbClr val="FFFF00"/>
                </a:solidFill>
                <a:ea typeface="Courier New" charset="0"/>
                <a:cs typeface="Courier New" charset="0"/>
              </a:rPr>
              <a:t>Calling code</a:t>
            </a:r>
          </a:p>
          <a:p>
            <a:pPr algn="r"/>
            <a:endParaRPr lang="en-US" sz="2800" b="1" dirty="0">
              <a:solidFill>
                <a:srgbClr val="FFFF00"/>
              </a:solidFill>
              <a:ea typeface="Courier New" charset="0"/>
              <a:cs typeface="Courier New" charset="0"/>
            </a:endParaRPr>
          </a:p>
          <a:p>
            <a:pPr algn="r"/>
            <a:endParaRPr lang="en-US" sz="2800" b="1" dirty="0">
              <a:solidFill>
                <a:srgbClr val="FFFF00"/>
              </a:solidFill>
              <a:ea typeface="Courier New" charset="0"/>
              <a:cs typeface="Courier New" charset="0"/>
            </a:endParaRPr>
          </a:p>
          <a:p>
            <a:pPr algn="r"/>
            <a:r>
              <a:rPr lang="en-US" sz="2800" b="1" dirty="0">
                <a:solidFill>
                  <a:srgbClr val="FFFF00"/>
                </a:solidFill>
                <a:ea typeface="Courier New" charset="0"/>
                <a:cs typeface="Courier New" charset="0"/>
              </a:rPr>
              <a:t>Logic</a:t>
            </a:r>
          </a:p>
          <a:p>
            <a:pPr algn="r"/>
            <a:endParaRPr lang="en-US" sz="2800" b="1" dirty="0">
              <a:solidFill>
                <a:srgbClr val="FFFF00"/>
              </a:solidFill>
              <a:ea typeface="Courier New" charset="0"/>
              <a:cs typeface="Courier New" charset="0"/>
            </a:endParaRPr>
          </a:p>
          <a:p>
            <a:pPr algn="r"/>
            <a:endParaRPr lang="en-US" sz="2800" b="1" dirty="0">
              <a:solidFill>
                <a:srgbClr val="FFFF00"/>
              </a:solidFill>
              <a:ea typeface="Courier New" charset="0"/>
              <a:cs typeface="Courier New" charset="0"/>
            </a:endParaRPr>
          </a:p>
          <a:p>
            <a:pPr algn="r"/>
            <a:r>
              <a:rPr lang="en-US" sz="2800" b="1" dirty="0">
                <a:solidFill>
                  <a:srgbClr val="FFFF00"/>
                </a:solidFill>
                <a:ea typeface="Courier New" charset="0"/>
                <a:cs typeface="Courier New" charset="0"/>
              </a:rPr>
              <a:t>Blocks</a:t>
            </a:r>
          </a:p>
        </p:txBody>
      </p:sp>
    </p:spTree>
    <p:extLst>
      <p:ext uri="{BB962C8B-B14F-4D97-AF65-F5344CB8AC3E}">
        <p14:creationId xmlns:p14="http://schemas.microsoft.com/office/powerpoint/2010/main" val="356730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913" y="207924"/>
            <a:ext cx="531427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96A3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en-US" dirty="0">
                <a:solidFill>
                  <a:srgbClr val="1396A3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C814C9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Menlo-Regular" charset="0"/>
              </a:rPr>
              <a:t>A simple page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Your guess was {{ zap }}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Escaped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{{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txt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}}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Escaped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not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! {{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txt|safe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}}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42723" y="3312070"/>
            <a:ext cx="6878806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ul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{%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fruits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%}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{{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}}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{%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endfor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%}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ul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{%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nuts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%}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Number of nuts: {{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nuts|length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}}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{%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%}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No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nuts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{%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endif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%}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30188" y="365125"/>
            <a:ext cx="4423611" cy="1325563"/>
          </a:xfrm>
        </p:spPr>
        <p:txBody>
          <a:bodyPr/>
          <a:lstStyle/>
          <a:p>
            <a:r>
              <a:rPr lang="en-US" dirty="0"/>
              <a:t>Template "coding"</a:t>
            </a:r>
          </a:p>
        </p:txBody>
      </p:sp>
    </p:spTree>
    <p:extLst>
      <p:ext uri="{BB962C8B-B14F-4D97-AF65-F5344CB8AC3E}">
        <p14:creationId xmlns:p14="http://schemas.microsoft.com/office/powerpoint/2010/main" val="2015057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nder…"/>
          <p:cNvSpPr/>
          <p:nvPr/>
        </p:nvSpPr>
        <p:spPr>
          <a:xfrm>
            <a:off x="7052564" y="2842988"/>
            <a:ext cx="2076170" cy="1394927"/>
          </a:xfrm>
          <a:prstGeom prst="rect">
            <a:avLst/>
          </a:prstGeom>
          <a:solidFill>
            <a:srgbClr val="FF40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rPr sz="3200"/>
              <a:t>Render</a:t>
            </a:r>
          </a:p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rPr sz="3200"/>
              <a:t>Engine</a:t>
            </a:r>
          </a:p>
        </p:txBody>
      </p:sp>
      <p:sp>
        <p:nvSpPr>
          <p:cNvPr id="5" name="Template"/>
          <p:cNvSpPr/>
          <p:nvPr/>
        </p:nvSpPr>
        <p:spPr>
          <a:xfrm>
            <a:off x="9255254" y="1202447"/>
            <a:ext cx="164083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3200"/>
              <a:t>Template</a:t>
            </a:r>
          </a:p>
        </p:txBody>
      </p:sp>
      <p:sp>
        <p:nvSpPr>
          <p:cNvPr id="6" name="Render…"/>
          <p:cNvSpPr/>
          <p:nvPr/>
        </p:nvSpPr>
        <p:spPr>
          <a:xfrm>
            <a:off x="5393564" y="892237"/>
            <a:ext cx="1301062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/>
              <a:t>Render</a:t>
            </a:r>
          </a:p>
          <a:p>
            <a:pPr algn="ctr"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/>
              <a:t>Data</a:t>
            </a:r>
          </a:p>
        </p:txBody>
      </p:sp>
      <p:sp>
        <p:nvSpPr>
          <p:cNvPr id="7" name="Line"/>
          <p:cNvSpPr/>
          <p:nvPr/>
        </p:nvSpPr>
        <p:spPr>
          <a:xfrm flipH="1" flipV="1">
            <a:off x="6332484" y="1994883"/>
            <a:ext cx="724285" cy="688462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/>
          </a:p>
        </p:txBody>
      </p:sp>
      <p:sp>
        <p:nvSpPr>
          <p:cNvPr id="8" name="Line"/>
          <p:cNvSpPr/>
          <p:nvPr/>
        </p:nvSpPr>
        <p:spPr>
          <a:xfrm flipV="1">
            <a:off x="8835037" y="1979714"/>
            <a:ext cx="921118" cy="742012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/>
          </a:p>
        </p:txBody>
      </p:sp>
      <p:sp>
        <p:nvSpPr>
          <p:cNvPr id="9" name="Rendered…"/>
          <p:cNvSpPr/>
          <p:nvPr/>
        </p:nvSpPr>
        <p:spPr>
          <a:xfrm>
            <a:off x="7183989" y="5126867"/>
            <a:ext cx="1715726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>
                <a:solidFill>
                  <a:srgbClr val="FFC000"/>
                </a:solidFill>
              </a:rPr>
              <a:t>Rendered</a:t>
            </a:r>
          </a:p>
          <a:p>
            <a:pPr algn="ctr"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>
                <a:solidFill>
                  <a:srgbClr val="FFC000"/>
                </a:solidFill>
              </a:rPr>
              <a:t>Output</a:t>
            </a:r>
          </a:p>
        </p:txBody>
      </p:sp>
      <p:sp>
        <p:nvSpPr>
          <p:cNvPr id="10" name="Line"/>
          <p:cNvSpPr/>
          <p:nvPr/>
        </p:nvSpPr>
        <p:spPr>
          <a:xfrm flipV="1">
            <a:off x="8041852" y="4320888"/>
            <a:ext cx="1" cy="805979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562405" cy="1325563"/>
          </a:xfrm>
        </p:spPr>
        <p:txBody>
          <a:bodyPr/>
          <a:lstStyle/>
          <a:p>
            <a:r>
              <a:rPr lang="en-US"/>
              <a:t>Template Inheritance</a:t>
            </a:r>
            <a:endParaRPr lang="en-US" dirty="0"/>
          </a:p>
        </p:txBody>
      </p:sp>
      <p:sp>
        <p:nvSpPr>
          <p:cNvPr id="11" name="Template"/>
          <p:cNvSpPr/>
          <p:nvPr/>
        </p:nvSpPr>
        <p:spPr>
          <a:xfrm>
            <a:off x="7258881" y="547023"/>
            <a:ext cx="1640834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lang="en-US" sz="3200" dirty="0">
                <a:solidFill>
                  <a:srgbClr val="00FDFF"/>
                </a:solidFill>
              </a:rPr>
              <a:t>Base</a:t>
            </a:r>
          </a:p>
          <a:p>
            <a:r>
              <a:rPr sz="3200" dirty="0">
                <a:solidFill>
                  <a:srgbClr val="00FDFF"/>
                </a:solidFill>
              </a:rPr>
              <a:t>Template</a:t>
            </a:r>
          </a:p>
        </p:txBody>
      </p:sp>
      <p:sp>
        <p:nvSpPr>
          <p:cNvPr id="12" name="Line"/>
          <p:cNvSpPr/>
          <p:nvPr/>
        </p:nvSpPr>
        <p:spPr>
          <a:xfrm flipV="1">
            <a:off x="7908759" y="1634499"/>
            <a:ext cx="133094" cy="1048845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/>
          </a:p>
        </p:txBody>
      </p:sp>
    </p:spTree>
    <p:extLst>
      <p:ext uri="{BB962C8B-B14F-4D97-AF65-F5344CB8AC3E}">
        <p14:creationId xmlns:p14="http://schemas.microsoft.com/office/powerpoint/2010/main" val="114773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798" y="365125"/>
            <a:ext cx="4423611" cy="1325563"/>
          </a:xfrm>
        </p:spPr>
        <p:txBody>
          <a:bodyPr/>
          <a:lstStyle/>
          <a:p>
            <a:pPr algn="ctr"/>
            <a:r>
              <a:rPr lang="en-US" dirty="0"/>
              <a:t>Template Inheritance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4188" y="2485902"/>
            <a:ext cx="5245347" cy="378565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96A3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en-US" sz="1600" dirty="0">
                <a:solidFill>
                  <a:srgbClr val="1396A3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A conditional template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Your guess was {{ guess }}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{% if guess 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42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 %}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        </a:t>
            </a:r>
            <a:r>
              <a:rPr lang="mr-IN" sz="1600" dirty="0">
                <a:solidFill>
                  <a:srgbClr val="DFDFDF"/>
                </a:solidFill>
                <a:latin typeface="Menlo-Regular" charset="0"/>
              </a:rPr>
              <a:t>&lt;</a:t>
            </a:r>
            <a:r>
              <a:rPr lang="mr-IN" sz="1600" dirty="0" err="1">
                <a:solidFill>
                  <a:srgbClr val="2EAEBB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Too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low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{% </a:t>
            </a:r>
            <a:r>
              <a:rPr lang="en-US" sz="1600" dirty="0" err="1">
                <a:solidFill>
                  <a:srgbClr val="000000"/>
                </a:solidFill>
                <a:latin typeface="Menlo-Regular" charset="0"/>
              </a:rPr>
              <a:t>elif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guess </a:t>
            </a:r>
            <a:r>
              <a:rPr lang="en-US" sz="1600" dirty="0">
                <a:solidFill>
                  <a:srgbClr val="DFDFDF"/>
                </a:solidFill>
                <a:latin typeface="Menlo-Regular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42 %}</a:t>
            </a: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Too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high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{%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else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%}</a:t>
            </a: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Just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right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{%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endif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%}</a:t>
            </a: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1534" y="659636"/>
            <a:ext cx="4751622" cy="206210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96A3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en-US" sz="1600" dirty="0">
                <a:solidFill>
                  <a:srgbClr val="1396A3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A template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block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content %}{% </a:t>
            </a:r>
            <a:r>
              <a:rPr lang="en-US" sz="1600" dirty="0" err="1">
                <a:solidFill>
                  <a:srgbClr val="C1651C"/>
                </a:solidFill>
                <a:latin typeface="Menlo-Regular" charset="0"/>
              </a:rPr>
              <a:t>endblock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%}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81534" y="3538495"/>
            <a:ext cx="4751622" cy="304698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100A3"/>
                </a:solidFill>
                <a:latin typeface="Menlo-Regular" charset="0"/>
              </a:rPr>
              <a:t>{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% 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extends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</a:t>
            </a:r>
            <a:r>
              <a:rPr lang="en-US" sz="1600" dirty="0">
                <a:solidFill>
                  <a:srgbClr val="B42419"/>
                </a:solidFill>
                <a:latin typeface="Menlo-Regular" charset="0"/>
              </a:rPr>
              <a:t>"</a:t>
            </a:r>
            <a:r>
              <a:rPr lang="en-US" sz="1600" dirty="0" err="1">
                <a:solidFill>
                  <a:srgbClr val="B42419"/>
                </a:solidFill>
                <a:latin typeface="Menlo-Regular" charset="0"/>
              </a:rPr>
              <a:t>base.html</a:t>
            </a:r>
            <a:r>
              <a:rPr lang="en-US" sz="1600" dirty="0">
                <a:solidFill>
                  <a:srgbClr val="B42419"/>
                </a:solidFill>
                <a:latin typeface="Menlo-Regular" charset="0"/>
              </a:rPr>
              <a:t>"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%</a:t>
            </a:r>
            <a:r>
              <a:rPr lang="en-US" sz="1600" dirty="0">
                <a:solidFill>
                  <a:srgbClr val="A100A3"/>
                </a:solidFill>
                <a:latin typeface="Menlo-Regular" charset="0"/>
              </a:rPr>
              <a:t>}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</a:t>
            </a:r>
          </a:p>
          <a:p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block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content %}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Your guess was 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{{ guess }}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if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guess &lt; 42 %}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Too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low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en-US" sz="1600" dirty="0" err="1">
                <a:solidFill>
                  <a:srgbClr val="C1651C"/>
                </a:solidFill>
                <a:latin typeface="Menlo-Regular" charset="0"/>
              </a:rPr>
              <a:t>elif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guess &gt; 42 %}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Too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high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else</a:t>
            </a:r>
            <a:r>
              <a:rPr lang="mr-IN" sz="1600" dirty="0">
                <a:solidFill>
                  <a:srgbClr val="C814C9"/>
                </a:solidFill>
                <a:latin typeface="Menlo-Regular" charset="0"/>
              </a:rPr>
              <a:t> %}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Just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right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endif</a:t>
            </a:r>
            <a:r>
              <a:rPr lang="mr-IN" sz="1600" dirty="0">
                <a:solidFill>
                  <a:srgbClr val="C814C9"/>
                </a:solidFill>
                <a:latin typeface="Menlo-Regular" charset="0"/>
              </a:rPr>
              <a:t> %}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en-US" sz="1600" dirty="0" err="1">
                <a:solidFill>
                  <a:srgbClr val="C1651C"/>
                </a:solidFill>
                <a:latin typeface="Menlo-Regular" charset="0"/>
              </a:rPr>
              <a:t>endblock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%}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4188" y="2116570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cond.html</a:t>
            </a:r>
            <a:endParaRPr lang="en-US" sz="2000" b="1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79066" y="259526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base.html</a:t>
            </a:r>
            <a:endParaRPr lang="en-US" sz="2000" b="1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79066" y="312184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cond2.html</a:t>
            </a:r>
          </a:p>
        </p:txBody>
      </p:sp>
    </p:spTree>
    <p:extLst>
      <p:ext uri="{BB962C8B-B14F-4D97-AF65-F5344CB8AC3E}">
        <p14:creationId xmlns:p14="http://schemas.microsoft.com/office/powerpoint/2010/main" val="130294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Browser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err="1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Routing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G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  <a:br>
              <a:rPr lang="en-US" dirty="0"/>
            </a:br>
            <a:r>
              <a:rPr lang="en-US" dirty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890506" y="2135365"/>
            <a:ext cx="196094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629400" y="2135365"/>
            <a:ext cx="261106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015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/ Walkthrough</a:t>
            </a:r>
          </a:p>
        </p:txBody>
      </p:sp>
      <p:sp>
        <p:nvSpPr>
          <p:cNvPr id="3" name="Rectangle 2"/>
          <p:cNvSpPr/>
          <p:nvPr/>
        </p:nvSpPr>
        <p:spPr>
          <a:xfrm>
            <a:off x="1936027" y="3404755"/>
            <a:ext cx="818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/csev/dj4e-samples/tree/master/templates</a:t>
            </a:r>
          </a:p>
        </p:txBody>
      </p:sp>
    </p:spTree>
    <p:extLst>
      <p:ext uri="{BB962C8B-B14F-4D97-AF65-F5344CB8AC3E}">
        <p14:creationId xmlns:p14="http://schemas.microsoft.com/office/powerpoint/2010/main" val="357678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>
                <a:solidFill>
                  <a:srgbClr val="FFFF00"/>
                </a:solidFill>
              </a:rPr>
              <a:t>Summary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5365">
              <a:defRPr/>
            </a:pPr>
            <a:r>
              <a:rPr lang="en-US" altLang="x-none" dirty="0"/>
              <a:t>Views are where we bring the application components together to handle requests from browsers and produce responses for the browsers</a:t>
            </a:r>
          </a:p>
          <a:p>
            <a:pPr marL="385365">
              <a:defRPr/>
            </a:pPr>
            <a:r>
              <a:rPr lang="en-US" altLang="x-none" dirty="0"/>
              <a:t>Templates take a context and merge it into a template to produce HTML</a:t>
            </a:r>
          </a:p>
          <a:p>
            <a:pPr marL="842565" lvl="1">
              <a:defRPr/>
            </a:pPr>
            <a:r>
              <a:rPr lang="en-US" altLang="x-none" dirty="0"/>
              <a:t>Values can be substituted without without "escaping"</a:t>
            </a:r>
          </a:p>
          <a:p>
            <a:pPr marL="842565" lvl="1">
              <a:defRPr/>
            </a:pPr>
            <a:r>
              <a:rPr lang="en-US" altLang="x-none" dirty="0"/>
              <a:t>Conditional</a:t>
            </a:r>
          </a:p>
          <a:p>
            <a:pPr marL="842565" lvl="1">
              <a:defRPr/>
            </a:pPr>
            <a:r>
              <a:rPr lang="en-US" altLang="x-none" dirty="0"/>
              <a:t>Looping</a:t>
            </a:r>
          </a:p>
          <a:p>
            <a:pPr marL="842565" lvl="1">
              <a:defRPr/>
            </a:pPr>
            <a:r>
              <a:rPr lang="en-US" altLang="x-none" dirty="0"/>
              <a:t>Inheritance between templates</a:t>
            </a:r>
          </a:p>
        </p:txBody>
      </p:sp>
    </p:spTree>
    <p:extLst>
      <p:ext uri="{BB962C8B-B14F-4D97-AF65-F5344CB8AC3E}">
        <p14:creationId xmlns:p14="http://schemas.microsoft.com/office/powerpoint/2010/main" val="188513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are </a:t>
            </a:r>
            <a:r>
              <a:rPr lang="en-US" dirty="0" smtClean="0"/>
              <a:t>the core of our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58080"/>
          </a:xfrm>
        </p:spPr>
        <p:txBody>
          <a:bodyPr/>
          <a:lstStyle/>
          <a:p>
            <a:r>
              <a:rPr lang="en-US" dirty="0"/>
              <a:t>Django looks at the incoming request URL and uses </a:t>
            </a:r>
            <a:r>
              <a:rPr lang="en-US" dirty="0" err="1">
                <a:solidFill>
                  <a:srgbClr val="FFFF00"/>
                </a:solidFill>
              </a:rPr>
              <a:t>urls.py</a:t>
            </a:r>
            <a:r>
              <a:rPr lang="en-US" dirty="0"/>
              <a:t> to select a view</a:t>
            </a:r>
          </a:p>
          <a:p>
            <a:r>
              <a:rPr lang="en-US" dirty="0"/>
              <a:t>The view from 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Handle any incoming data in the request and copy it to the database through the model</a:t>
            </a:r>
          </a:p>
          <a:p>
            <a:pPr lvl="1"/>
            <a:r>
              <a:rPr lang="en-US" dirty="0"/>
              <a:t>Retrieve data to put on the page from the database though the model</a:t>
            </a:r>
          </a:p>
          <a:p>
            <a:pPr lvl="1"/>
            <a:r>
              <a:rPr lang="en-US" dirty="0"/>
              <a:t>Produce the HTML that will become the response and return it to the browser</a:t>
            </a:r>
          </a:p>
          <a:p>
            <a:endParaRPr lang="en-US" dirty="0"/>
          </a:p>
        </p:txBody>
      </p:sp>
      <p:sp>
        <p:nvSpPr>
          <p:cNvPr id="4" name="Rectangle 6"/>
          <p:cNvSpPr>
            <a:spLocks/>
          </p:cNvSpPr>
          <p:nvPr/>
        </p:nvSpPr>
        <p:spPr bwMode="auto">
          <a:xfrm>
            <a:off x="889397" y="5386475"/>
            <a:ext cx="83099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altLang="en-US" sz="2000" dirty="0" err="1" smtClean="0"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altLang="en-US" sz="2000" smtClean="0">
                <a:latin typeface="Courier New" charset="0"/>
                <a:ea typeface="Courier New" charset="0"/>
                <a:cs typeface="Courier New" charset="0"/>
              </a:rPr>
              <a:t>/csev/dj4e-samples/blob/master/views</a:t>
            </a:r>
            <a:endParaRPr lang="en-US" alt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36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3138" y="1560203"/>
            <a:ext cx="8831264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django.urls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path</a:t>
            </a: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.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views</a:t>
            </a: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django.views.generic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TemplateView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# https://</a:t>
            </a:r>
            <a:r>
              <a:rPr lang="en-US" b="1" dirty="0" err="1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docs.djangoproject.com</a:t>
            </a:r>
            <a:r>
              <a:rPr lang="en-US" b="1" dirty="0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en</a:t>
            </a:r>
            <a:r>
              <a:rPr lang="en-US" b="1" dirty="0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/2.1/topics/http/</a:t>
            </a:r>
            <a:r>
              <a:rPr lang="en-US" b="1" dirty="0" err="1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urls</a:t>
            </a:r>
            <a:r>
              <a:rPr lang="en-US" b="1" dirty="0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urlpatterns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[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TemplateView.as_view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template_name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main.html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)),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'funky'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views.funky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'danger'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views.danger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'game'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views.game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'rest/&lt;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int:guess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views.rest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'bounce'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views.bounce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'main'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views.MainView.as_view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()),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'remain/&lt;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slug:guess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views.RestMainView.as_view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()),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]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5245" y="206168"/>
            <a:ext cx="4458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views/</a:t>
            </a:r>
            <a:r>
              <a:rPr lang="en-US" b="1" dirty="0" err="1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urls.py</a:t>
            </a:r>
            <a:endParaRPr lang="en-US" b="1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views/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views.py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views/views/templates/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main.html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85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222" y="1824620"/>
            <a:ext cx="9946954" cy="452431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django.http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django.http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HttpResponseRedirect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# Create your views here.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funky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(request):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response = 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"""&lt;html&gt;&lt;body&gt;&lt;p&gt;This is the funky function sample&lt;/p&gt;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&lt;p&gt;This sample code is available at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&lt;a 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href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="https://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/csev/dj4e-samples"&gt;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https://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/csev/dj4e-samples&lt;/a&gt;&lt;/p&gt;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&gt;"""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(response)</a:t>
            </a: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danger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(request) :</a:t>
            </a: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85245" y="206168"/>
            <a:ext cx="4458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views/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urls.py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views/</a:t>
            </a:r>
            <a:r>
              <a:rPr lang="en-US" b="1" dirty="0" err="1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views.py</a:t>
            </a:r>
            <a:endParaRPr lang="en-US" b="1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views/views/templates/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main.html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90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222" y="1824620"/>
            <a:ext cx="10225876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96A3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en-US" b="1" dirty="0">
                <a:solidFill>
                  <a:srgbClr val="1396A3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This is the views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main.html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sample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ul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This page is coming from a file in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views/templates/</a:t>
            </a:r>
            <a:r>
              <a:rPr lang="en-US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main.html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2FB41D"/>
                </a:solidFill>
                <a:latin typeface="Courier New" charset="0"/>
                <a:ea typeface="Courier New" charset="0"/>
                <a:cs typeface="Courier New" charset="0"/>
              </a:rPr>
              <a:t>href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"funky"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u="sng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Use a view function</a:t>
            </a:r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u="sng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en-US" b="1" u="sng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b="1" u="sng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ul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This sample code is available at</a:t>
            </a:r>
          </a:p>
          <a:p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2FB41D"/>
                </a:solidFill>
                <a:latin typeface="Courier New" charset="0"/>
                <a:ea typeface="Courier New" charset="0"/>
                <a:cs typeface="Courier New" charset="0"/>
              </a:rPr>
              <a:t>href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"https://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/csev/dj4e-samples"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FB41D"/>
                </a:solidFill>
                <a:latin typeface="Courier New" charset="0"/>
                <a:ea typeface="Courier New" charset="0"/>
                <a:cs typeface="Courier New" charset="0"/>
              </a:rPr>
              <a:t>target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"_blank"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u="sng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b="1" u="sng" dirty="0" err="1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u="sng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/csev/dj4e-samples</a:t>
            </a:r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u="sng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u="sng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u="sng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u="sng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u="sng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en-US" b="1" u="sng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u="sng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5245" y="206168"/>
            <a:ext cx="4458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views/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urls.py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views/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views.py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views/views/templates/</a:t>
            </a:r>
            <a:r>
              <a:rPr lang="en-US" b="1" dirty="0" err="1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main.html</a:t>
            </a:r>
            <a:endParaRPr lang="en-US" b="1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57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URL Path Values to the 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626725"/>
            <a:ext cx="583685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urlpatterns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[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'rest/&lt;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int:guess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views.rest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]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038431"/>
            <a:ext cx="6739345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django.http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django.utils.html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escape</a:t>
            </a: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rest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(request, guess) 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response = 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"""&lt;html&gt;&lt;body&gt;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&lt;p&gt;Your guess was """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+escape(guess)+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"""&lt;/p&gt;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&gt;"""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(response)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6736" y="1597707"/>
            <a:ext cx="6413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http://localhost:8000/rest/41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85220" y="3608192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type:parameter-name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3914274" y="3792858"/>
            <a:ext cx="4170946" cy="109998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1"/>
          </p:cNvCxnSpPr>
          <p:nvPr/>
        </p:nvCxnSpPr>
        <p:spPr>
          <a:xfrm flipH="1" flipV="1">
            <a:off x="4443664" y="3341648"/>
            <a:ext cx="3641556" cy="47573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</p:cNvCxnSpPr>
          <p:nvPr/>
        </p:nvCxnSpPr>
        <p:spPr>
          <a:xfrm flipH="1" flipV="1">
            <a:off x="8614610" y="2063182"/>
            <a:ext cx="1010455" cy="154501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36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Based Views </a:t>
            </a:r>
            <a:r>
              <a:rPr lang="mr-IN" dirty="0"/>
              <a:t>–</a:t>
            </a:r>
            <a:r>
              <a:rPr lang="en-US" dirty="0"/>
              <a:t> Inheritance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04347"/>
            <a:ext cx="8824852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urlpatterns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[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'remain/&lt;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slug:guess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views.RestMainView.as_view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()),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]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2842386"/>
            <a:ext cx="7297190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django.http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django.utils.html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escape</a:t>
            </a: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django.views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View</a:t>
            </a: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RestMainView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(View) 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(self, request, guess):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"We got a slug from the 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URL"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,guess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response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&gt;&lt;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Your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was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"""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escape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)+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&gt;"""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(response)</a:t>
            </a:r>
          </a:p>
        </p:txBody>
      </p:sp>
      <p:sp>
        <p:nvSpPr>
          <p:cNvPr id="7" name="Rectangle 6"/>
          <p:cNvSpPr/>
          <p:nvPr/>
        </p:nvSpPr>
        <p:spPr>
          <a:xfrm>
            <a:off x="6861625" y="6159876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  <a:ea typeface="Courier New" charset="0"/>
                <a:cs typeface="Courier New" charset="0"/>
              </a:rPr>
              <a:t>https://www.py4e.com/lessons/Objects</a:t>
            </a:r>
          </a:p>
        </p:txBody>
      </p:sp>
    </p:spTree>
    <p:extLst>
      <p:ext uri="{BB962C8B-B14F-4D97-AF65-F5344CB8AC3E}">
        <p14:creationId xmlns:p14="http://schemas.microsoft.com/office/powerpoint/2010/main" val="196940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/ Walkthrough</a:t>
            </a:r>
          </a:p>
        </p:txBody>
      </p:sp>
      <p:sp>
        <p:nvSpPr>
          <p:cNvPr id="3" name="Rectangle 2"/>
          <p:cNvSpPr/>
          <p:nvPr/>
        </p:nvSpPr>
        <p:spPr>
          <a:xfrm>
            <a:off x="1936027" y="3404755"/>
            <a:ext cx="762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/csev/dj4e-samples/tree/master/views</a:t>
            </a:r>
          </a:p>
        </p:txBody>
      </p:sp>
    </p:spTree>
    <p:extLst>
      <p:ext uri="{BB962C8B-B14F-4D97-AF65-F5344CB8AC3E}">
        <p14:creationId xmlns:p14="http://schemas.microsoft.com/office/powerpoint/2010/main" val="691711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1512</TotalTime>
  <Words>1343</Words>
  <Application>Microsoft Macintosh PowerPoint</Application>
  <PresentationFormat>Widescreen</PresentationFormat>
  <Paragraphs>327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Calibri</vt:lpstr>
      <vt:lpstr>Calibri Light</vt:lpstr>
      <vt:lpstr>Courier New</vt:lpstr>
      <vt:lpstr>Gill Sans</vt:lpstr>
      <vt:lpstr>Helvetica</vt:lpstr>
      <vt:lpstr>Mangal</vt:lpstr>
      <vt:lpstr>Menlo-Regular</vt:lpstr>
      <vt:lpstr>ＭＳ Ｐゴシック</vt:lpstr>
      <vt:lpstr>ヒラギノ角ゴ ProN W3</vt:lpstr>
      <vt:lpstr>Arial</vt:lpstr>
      <vt:lpstr>Office Theme</vt:lpstr>
      <vt:lpstr>Views and Templates</vt:lpstr>
      <vt:lpstr>PowerPoint Presentation</vt:lpstr>
      <vt:lpstr>Views are the core of our application</vt:lpstr>
      <vt:lpstr>PowerPoint Presentation</vt:lpstr>
      <vt:lpstr>PowerPoint Presentation</vt:lpstr>
      <vt:lpstr>PowerPoint Presentation</vt:lpstr>
      <vt:lpstr>Passing URL Path Values to the View</vt:lpstr>
      <vt:lpstr>Class Based Views – Inheritance</vt:lpstr>
      <vt:lpstr>Demo / Walkthrough</vt:lpstr>
      <vt:lpstr>Templates to Organize HTML</vt:lpstr>
      <vt:lpstr>Templates Organize Our HTML</vt:lpstr>
      <vt:lpstr>Template Render Process</vt:lpstr>
      <vt:lpstr>Template Render Process</vt:lpstr>
      <vt:lpstr>From the URL to the Template</vt:lpstr>
      <vt:lpstr>View Using a Template to make HTML</vt:lpstr>
      <vt:lpstr>Template Tags</vt:lpstr>
      <vt:lpstr>Template "coding"</vt:lpstr>
      <vt:lpstr>Template Inheritance</vt:lpstr>
      <vt:lpstr>Template Inheritance</vt:lpstr>
      <vt:lpstr>Demo / Walkthrough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73</cp:revision>
  <dcterms:created xsi:type="dcterms:W3CDTF">2019-01-19T02:12:54Z</dcterms:created>
  <dcterms:modified xsi:type="dcterms:W3CDTF">2019-09-22T13:52:33Z</dcterms:modified>
</cp:coreProperties>
</file>