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1"/>
  </p:notesMasterIdLst>
  <p:sldIdLst>
    <p:sldId id="258" r:id="rId2"/>
    <p:sldId id="312" r:id="rId3"/>
    <p:sldId id="274" r:id="rId4"/>
    <p:sldId id="304" r:id="rId5"/>
    <p:sldId id="305" r:id="rId6"/>
    <p:sldId id="306" r:id="rId7"/>
    <p:sldId id="284" r:id="rId8"/>
    <p:sldId id="342" r:id="rId9"/>
    <p:sldId id="316" r:id="rId10"/>
    <p:sldId id="315" r:id="rId11"/>
    <p:sldId id="317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44" r:id="rId21"/>
    <p:sldId id="328" r:id="rId22"/>
    <p:sldId id="346" r:id="rId23"/>
    <p:sldId id="343" r:id="rId24"/>
    <p:sldId id="345" r:id="rId25"/>
    <p:sldId id="330" r:id="rId26"/>
    <p:sldId id="340" r:id="rId27"/>
    <p:sldId id="350" r:id="rId28"/>
    <p:sldId id="349" r:id="rId29"/>
    <p:sldId id="338" r:id="rId30"/>
    <p:sldId id="331" r:id="rId31"/>
    <p:sldId id="333" r:id="rId32"/>
    <p:sldId id="336" r:id="rId33"/>
    <p:sldId id="335" r:id="rId34"/>
    <p:sldId id="332" r:id="rId35"/>
    <p:sldId id="341" r:id="rId36"/>
    <p:sldId id="347" r:id="rId37"/>
    <p:sldId id="348" r:id="rId38"/>
    <p:sldId id="311" r:id="rId39"/>
    <p:sldId id="27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DF6"/>
    <a:srgbClr val="FF40FF"/>
    <a:srgbClr val="00FDFF"/>
    <a:srgbClr val="FF7F00"/>
    <a:srgbClr val="00FF00"/>
    <a:srgbClr val="D7AC08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79"/>
    <p:restoredTop sz="94586"/>
  </p:normalViewPr>
  <p:slideViewPr>
    <p:cSldViewPr snapToGrid="0" snapToObjects="1">
      <p:cViewPr>
        <p:scale>
          <a:sx n="71" d="100"/>
          <a:sy n="71" d="100"/>
        </p:scale>
        <p:origin x="153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21711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253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5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613737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C62A426-2892-DD4B-9CD3-23FEA5FA4C81}" type="slidenum">
              <a:rPr lang="en-US" altLang="x-none" sz="1200"/>
              <a:pPr/>
              <a:t>6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940858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84230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066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15042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38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805214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en.wikipedia.org/wiki/Database_normalizati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20EB187-900F-4AF5-813B-101456D9F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Data Modelling</a:t>
            </a:r>
            <a:br>
              <a:rPr lang="en-US" sz="8000" dirty="0" smtClean="0"/>
            </a:br>
            <a:r>
              <a:rPr lang="en-US" sz="8000" dirty="0" smtClean="0"/>
              <a:t>One to Many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24D17C8-E9C2-48A4-AA36-D7048A6CCC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76699"/>
              </p:ext>
            </p:extLst>
          </p:nvPr>
        </p:nvGraphicFramePr>
        <p:xfrm>
          <a:off x="1371597" y="571495"/>
          <a:ext cx="9929819" cy="552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  <a:gridCol w="1241227"/>
                <a:gridCol w="1241227"/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Genre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Surowiecki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92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745293"/>
              </p:ext>
            </p:extLst>
          </p:nvPr>
        </p:nvGraphicFramePr>
        <p:xfrm>
          <a:off x="1335878" y="957263"/>
          <a:ext cx="9929819" cy="4843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Genre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Surowiecki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</a:tr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335878" y="1300163"/>
            <a:ext cx="3057528" cy="1185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00789" y="2343150"/>
            <a:ext cx="700088" cy="3483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29518" y="3028949"/>
            <a:ext cx="728658" cy="2114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72528" y="1428749"/>
            <a:ext cx="728658" cy="914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015537" y="2343150"/>
            <a:ext cx="1250159" cy="371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15536" y="4814887"/>
            <a:ext cx="1250159" cy="328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9" idx="3"/>
            <a:endCxn id="8" idx="3"/>
          </p:cNvCxnSpPr>
          <p:nvPr/>
        </p:nvCxnSpPr>
        <p:spPr>
          <a:xfrm flipV="1">
            <a:off x="11265695" y="2528888"/>
            <a:ext cx="1" cy="2450306"/>
          </a:xfrm>
          <a:prstGeom prst="bentConnector3">
            <a:avLst>
              <a:gd name="adj1" fmla="val 228601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529517" y="1428748"/>
            <a:ext cx="728658" cy="1285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15229" y="5462371"/>
            <a:ext cx="728658" cy="364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endCxn id="13" idx="3"/>
          </p:cNvCxnSpPr>
          <p:nvPr/>
        </p:nvCxnSpPr>
        <p:spPr>
          <a:xfrm rot="5400000" flipH="1" flipV="1">
            <a:off x="7258843" y="3064670"/>
            <a:ext cx="1992315" cy="6350"/>
          </a:xfrm>
          <a:prstGeom prst="bentConnector4">
            <a:avLst>
              <a:gd name="adj1" fmla="val 33865"/>
              <a:gd name="adj2" fmla="val 370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6" idx="3"/>
          </p:cNvCxnSpPr>
          <p:nvPr/>
        </p:nvCxnSpPr>
        <p:spPr>
          <a:xfrm rot="5400000" flipH="1" flipV="1">
            <a:off x="7380793" y="4949319"/>
            <a:ext cx="1740476" cy="14289"/>
          </a:xfrm>
          <a:prstGeom prst="bentConnector4">
            <a:avLst>
              <a:gd name="adj1" fmla="val 9776"/>
              <a:gd name="adj2" fmla="val 169983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00789" y="1359911"/>
            <a:ext cx="714376" cy="2974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779676" y="3871910"/>
            <a:ext cx="728658" cy="914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/>
          <p:cNvCxnSpPr>
            <a:stCxn id="30" idx="3"/>
            <a:endCxn id="7" idx="3"/>
          </p:cNvCxnSpPr>
          <p:nvPr/>
        </p:nvCxnSpPr>
        <p:spPr>
          <a:xfrm flipH="1" flipV="1">
            <a:off x="9501186" y="1885950"/>
            <a:ext cx="7148" cy="2443161"/>
          </a:xfrm>
          <a:prstGeom prst="bentConnector3">
            <a:avLst>
              <a:gd name="adj1" fmla="val -3198097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" idx="3"/>
            <a:endCxn id="29" idx="3"/>
          </p:cNvCxnSpPr>
          <p:nvPr/>
        </p:nvCxnSpPr>
        <p:spPr>
          <a:xfrm flipV="1">
            <a:off x="7000877" y="1508631"/>
            <a:ext cx="14288" cy="2576295"/>
          </a:xfrm>
          <a:prstGeom prst="bentConnector3">
            <a:avLst>
              <a:gd name="adj1" fmla="val 1699944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36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903474"/>
              </p:ext>
            </p:extLst>
          </p:nvPr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892850"/>
              </p:ext>
            </p:extLst>
          </p:nvPr>
        </p:nvGraphicFramePr>
        <p:xfrm>
          <a:off x="4595813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24231"/>
              </p:ext>
            </p:extLst>
          </p:nvPr>
        </p:nvGraphicFramePr>
        <p:xfrm>
          <a:off x="1095379" y="3738705"/>
          <a:ext cx="190738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993067"/>
              </p:ext>
            </p:extLst>
          </p:nvPr>
        </p:nvGraphicFramePr>
        <p:xfrm>
          <a:off x="9367841" y="3941797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/>
          <a:lstStyle/>
          <a:p>
            <a:r>
              <a:rPr lang="en-US" smtClean="0"/>
              <a:t>Removing Duplication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0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65853"/>
              </p:ext>
            </p:extLst>
          </p:nvPr>
        </p:nvGraphicFramePr>
        <p:xfrm>
          <a:off x="5510231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775877"/>
              </p:ext>
            </p:extLst>
          </p:nvPr>
        </p:nvGraphicFramePr>
        <p:xfrm>
          <a:off x="10182237" y="3941795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/>
          <a:lstStyle/>
          <a:p>
            <a:r>
              <a:rPr lang="en-US" dirty="0" smtClean="0"/>
              <a:t>Adding Links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31451" y="4271963"/>
            <a:ext cx="1593052" cy="71437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31451" y="4343400"/>
            <a:ext cx="1593052" cy="21431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31451" y="4343400"/>
            <a:ext cx="1593029" cy="63560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31451" y="4700588"/>
            <a:ext cx="1593052" cy="64293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31451" y="4979006"/>
            <a:ext cx="1593052" cy="63598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5242"/>
              </p:ext>
            </p:extLst>
          </p:nvPr>
        </p:nvGraphicFramePr>
        <p:xfrm>
          <a:off x="589954" y="3754443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8655262" y="4336257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655262" y="4488975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632052" y="4820819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265" y="5909558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81702" y="536638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357095" y="5468459"/>
            <a:ext cx="3983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39373" y="50900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954064" y="5343526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24374" y="514936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749683"/>
              </p:ext>
            </p:extLst>
          </p:nvPr>
        </p:nvGraphicFramePr>
        <p:xfrm>
          <a:off x="390524" y="1182689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197476"/>
              </p:ext>
            </p:extLst>
          </p:nvPr>
        </p:nvGraphicFramePr>
        <p:xfrm>
          <a:off x="5062530" y="1284313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3535555" y="1678775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535555" y="1831493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512345" y="2163337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19666" y="243255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34357" y="2686044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04667" y="2491879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5590" y="3924505"/>
            <a:ext cx="4458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Legend: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     One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..*  Many with a minimum of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0..*  Many with a minimum of 0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43762" y="726214"/>
            <a:ext cx="4557713" cy="4883781"/>
            <a:chOff x="7243762" y="726214"/>
            <a:chExt cx="4557713" cy="4883781"/>
          </a:xfrm>
        </p:grpSpPr>
        <p:pic>
          <p:nvPicPr>
            <p:cNvPr id="14" name="Picture 2" descr="ocalLibrary Model UML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Straight Arrow Connector 14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864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5590" y="3924505"/>
            <a:ext cx="4458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Legend: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     One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..*  Many with a minimum of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0..*  Many with a minimum of 0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200045"/>
              </p:ext>
            </p:extLst>
          </p:nvPr>
        </p:nvGraphicFramePr>
        <p:xfrm>
          <a:off x="5357815" y="938234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3679035" y="1370026"/>
            <a:ext cx="1593052" cy="7143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679035" y="1441463"/>
            <a:ext cx="1593052" cy="2143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679035" y="1441463"/>
            <a:ext cx="1593029" cy="63560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679035" y="1798651"/>
            <a:ext cx="1593052" cy="64293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79035" y="2077069"/>
            <a:ext cx="1593052" cy="6359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447505"/>
              </p:ext>
            </p:extLst>
          </p:nvPr>
        </p:nvGraphicFramePr>
        <p:xfrm>
          <a:off x="437538" y="852506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871849" y="3007621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29286" y="246444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204679" y="2566522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815388" y="750396"/>
            <a:ext cx="2543104" cy="4883781"/>
            <a:chOff x="7243763" y="726214"/>
            <a:chExt cx="2543104" cy="4883781"/>
          </a:xfrm>
        </p:grpSpPr>
        <p:pic>
          <p:nvPicPr>
            <p:cNvPr id="17" name="Picture 16" descr="ocalLibrary Model UML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64823"/>
            <a:stretch/>
          </p:blipFill>
          <p:spPr bwMode="auto">
            <a:xfrm>
              <a:off x="7243763" y="726214"/>
              <a:ext cx="2543104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Straight Arrow Connector 19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76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Links (Relationships) in a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get physical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10231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182237" y="3941795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Links in a Logical Model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31451" y="4271963"/>
            <a:ext cx="1593052" cy="71437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31451" y="4343400"/>
            <a:ext cx="1593052" cy="21431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31451" y="4343400"/>
            <a:ext cx="1593029" cy="63560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31451" y="4700588"/>
            <a:ext cx="1593052" cy="64293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31451" y="4979006"/>
            <a:ext cx="1593052" cy="63598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89954" y="3754443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8655262" y="4336257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655262" y="4488975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632052" y="4820819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265" y="5909558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81702" y="536638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357095" y="5468459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39373" y="50900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954064" y="5343526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24374" y="514936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2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53674"/>
              </p:ext>
            </p:extLst>
          </p:nvPr>
        </p:nvGraphicFramePr>
        <p:xfrm>
          <a:off x="4638695" y="3947259"/>
          <a:ext cx="4800600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/>
                <a:gridCol w="2141727"/>
                <a:gridCol w="1275953"/>
                <a:gridCol w="867173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034407"/>
              </p:ext>
            </p:extLst>
          </p:nvPr>
        </p:nvGraphicFramePr>
        <p:xfrm>
          <a:off x="10182235" y="4120323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/>
                <a:gridCol w="766758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25873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Links in </a:t>
            </a:r>
            <a:r>
              <a:rPr lang="en-US" smtClean="0"/>
              <a:t>a Physical Model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074440"/>
              </p:ext>
            </p:extLst>
          </p:nvPr>
        </p:nvGraphicFramePr>
        <p:xfrm>
          <a:off x="589953" y="3754443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/>
                <a:gridCol w="758403"/>
                <a:gridCol w="1100138"/>
                <a:gridCol w="79536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V="1">
            <a:off x="3500438" y="4829175"/>
            <a:ext cx="1138257" cy="50142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901113" y="4543425"/>
            <a:ext cx="1128712" cy="142876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8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Terminology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681287"/>
          </a:xfrm>
        </p:spPr>
        <p:txBody>
          <a:bodyPr>
            <a:normAutofit/>
          </a:bodyPr>
          <a:lstStyle/>
          <a:p>
            <a:r>
              <a:rPr lang="en-US" dirty="0" smtClean="0"/>
              <a:t>We add an </a:t>
            </a:r>
            <a:r>
              <a:rPr lang="en-US" i="1" dirty="0" smtClean="0"/>
              <a:t>automatically incrementing </a:t>
            </a:r>
            <a:r>
              <a:rPr lang="en-US" dirty="0" smtClean="0"/>
              <a:t>column to every row which we call the "</a:t>
            </a:r>
            <a:r>
              <a:rPr lang="en-US" dirty="0" smtClean="0">
                <a:solidFill>
                  <a:srgbClr val="FFFF00"/>
                </a:solidFill>
              </a:rPr>
              <a:t>Primary Key</a:t>
            </a:r>
            <a:r>
              <a:rPr lang="en-US" dirty="0" smtClean="0"/>
              <a:t>" for that row.   We often name the column "</a:t>
            </a:r>
            <a:r>
              <a:rPr lang="en-US" dirty="0" smtClean="0">
                <a:solidFill>
                  <a:srgbClr val="FFFF00"/>
                </a:solidFill>
              </a:rPr>
              <a:t>id</a:t>
            </a:r>
            <a:r>
              <a:rPr lang="en-US" dirty="0" smtClean="0"/>
              <a:t>" to indicate that it is the "identifier" for that row.</a:t>
            </a:r>
          </a:p>
          <a:p>
            <a:r>
              <a:rPr lang="en-US" dirty="0" smtClean="0"/>
              <a:t>When we add a column to a table that "points to" a row in another table we call it a "</a:t>
            </a:r>
            <a:r>
              <a:rPr lang="en-US" dirty="0" smtClean="0">
                <a:solidFill>
                  <a:srgbClr val="FFFF00"/>
                </a:solidFill>
              </a:rPr>
              <a:t>Foreign Key</a:t>
            </a:r>
            <a:r>
              <a:rPr lang="en-US" dirty="0" smtClean="0"/>
              <a:t>" and often include the name of the destination table in the column name like "</a:t>
            </a:r>
            <a:r>
              <a:rPr lang="en-US" dirty="0" err="1" smtClean="0">
                <a:solidFill>
                  <a:srgbClr val="FFFF00"/>
                </a:solidFill>
              </a:rPr>
              <a:t>lang_id</a:t>
            </a:r>
            <a:r>
              <a:rPr lang="en-US" dirty="0" smtClean="0"/>
              <a:t>"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344404"/>
              </p:ext>
            </p:extLst>
          </p:nvPr>
        </p:nvGraphicFramePr>
        <p:xfrm>
          <a:off x="1195389" y="4569533"/>
          <a:ext cx="7205662" cy="141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32"/>
                <a:gridCol w="3214715"/>
                <a:gridCol w="1915195"/>
                <a:gridCol w="1301620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95018"/>
              </p:ext>
            </p:extLst>
          </p:nvPr>
        </p:nvGraphicFramePr>
        <p:xfrm>
          <a:off x="9401174" y="4569533"/>
          <a:ext cx="1657352" cy="128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676"/>
                <a:gridCol w="828676"/>
              </a:tblGrid>
              <a:tr h="4476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6" idx="1"/>
          </p:cNvCxnSpPr>
          <p:nvPr/>
        </p:nvCxnSpPr>
        <p:spPr>
          <a:xfrm>
            <a:off x="8401051" y="5086355"/>
            <a:ext cx="1000123" cy="12335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1"/>
          </p:cNvCxnSpPr>
          <p:nvPr/>
        </p:nvCxnSpPr>
        <p:spPr>
          <a:xfrm flipV="1">
            <a:off x="8401051" y="5209709"/>
            <a:ext cx="1000123" cy="31955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45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45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91188" cy="1325563"/>
          </a:xfrm>
        </p:spPr>
        <p:txBody>
          <a:bodyPr/>
          <a:lstStyle/>
          <a:p>
            <a:r>
              <a:rPr lang="en-US" smtClean="0"/>
              <a:t>Physical / Logical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799404"/>
              </p:ext>
            </p:extLst>
          </p:nvPr>
        </p:nvGraphicFramePr>
        <p:xfrm>
          <a:off x="1495455" y="4435596"/>
          <a:ext cx="4800600" cy="1288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/>
                <a:gridCol w="2141727"/>
                <a:gridCol w="1275953"/>
                <a:gridCol w="867173"/>
              </a:tblGrid>
              <a:tr h="191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325989"/>
              </p:ext>
            </p:extLst>
          </p:nvPr>
        </p:nvGraphicFramePr>
        <p:xfrm>
          <a:off x="4843462" y="2390854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/>
                <a:gridCol w="766758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906561"/>
              </p:ext>
            </p:extLst>
          </p:nvPr>
        </p:nvGraphicFramePr>
        <p:xfrm>
          <a:off x="375613" y="1871660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/>
                <a:gridCol w="758403"/>
                <a:gridCol w="1100138"/>
                <a:gridCol w="79536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1757364" y="3947259"/>
            <a:ext cx="1128711" cy="867629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129213" y="3428063"/>
            <a:ext cx="371475" cy="1007533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184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Links (Relationships) in Django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get our ORM on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8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Field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8157" y="1716089"/>
            <a:ext cx="31908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AutoField</a:t>
            </a:r>
            <a:endParaRPr lang="en-US" dirty="0" smtClean="0"/>
          </a:p>
          <a:p>
            <a:r>
              <a:rPr lang="en-US" dirty="0" err="1" smtClean="0"/>
              <a:t>BigAutoField</a:t>
            </a:r>
            <a:endParaRPr lang="en-US" dirty="0" smtClean="0"/>
          </a:p>
          <a:p>
            <a:r>
              <a:rPr lang="en-US" dirty="0" err="1" smtClean="0"/>
              <a:t>BigIntegerField</a:t>
            </a:r>
            <a:endParaRPr lang="en-US" dirty="0" smtClean="0"/>
          </a:p>
          <a:p>
            <a:r>
              <a:rPr lang="en-US" dirty="0" err="1" smtClean="0"/>
              <a:t>BinaryField</a:t>
            </a:r>
            <a:endParaRPr lang="en-US" dirty="0" smtClean="0"/>
          </a:p>
          <a:p>
            <a:r>
              <a:rPr lang="en-US" dirty="0" err="1" smtClean="0"/>
              <a:t>BooleanField</a:t>
            </a:r>
            <a:endParaRPr lang="en-US" dirty="0" smtClean="0"/>
          </a:p>
          <a:p>
            <a:r>
              <a:rPr lang="en-US" dirty="0" err="1" smtClean="0"/>
              <a:t>CharField</a:t>
            </a:r>
            <a:endParaRPr lang="en-US" dirty="0" smtClean="0"/>
          </a:p>
          <a:p>
            <a:r>
              <a:rPr lang="en-US" dirty="0" err="1" smtClean="0"/>
              <a:t>DateField</a:t>
            </a:r>
            <a:endParaRPr lang="en-US" dirty="0" smtClean="0"/>
          </a:p>
          <a:p>
            <a:r>
              <a:rPr lang="en-US" dirty="0" err="1" smtClean="0"/>
              <a:t>DateTimeField</a:t>
            </a:r>
            <a:endParaRPr lang="en-US" dirty="0" smtClean="0"/>
          </a:p>
          <a:p>
            <a:r>
              <a:rPr lang="en-US" dirty="0" err="1" smtClean="0"/>
              <a:t>DecimalField</a:t>
            </a:r>
            <a:endParaRPr lang="en-US" dirty="0" smtClean="0"/>
          </a:p>
          <a:p>
            <a:r>
              <a:rPr lang="en-US" dirty="0" err="1"/>
              <a:t>DurationField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29032" y="1716089"/>
            <a:ext cx="352901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EmailField</a:t>
            </a:r>
            <a:endParaRPr lang="en-US" dirty="0" smtClean="0"/>
          </a:p>
          <a:p>
            <a:r>
              <a:rPr lang="en-US" dirty="0" err="1" smtClean="0"/>
              <a:t>FileField</a:t>
            </a:r>
            <a:endParaRPr lang="en-US" dirty="0"/>
          </a:p>
          <a:p>
            <a:r>
              <a:rPr lang="en-US" dirty="0" err="1" smtClean="0"/>
              <a:t>FilePathField</a:t>
            </a:r>
            <a:endParaRPr lang="en-US" dirty="0" smtClean="0"/>
          </a:p>
          <a:p>
            <a:r>
              <a:rPr lang="en-US" dirty="0" err="1" smtClean="0"/>
              <a:t>FloatField</a:t>
            </a:r>
            <a:endParaRPr lang="en-US" dirty="0" smtClean="0"/>
          </a:p>
          <a:p>
            <a:r>
              <a:rPr lang="en-US" dirty="0" err="1" smtClean="0"/>
              <a:t>ImageField</a:t>
            </a:r>
            <a:endParaRPr lang="en-US" dirty="0"/>
          </a:p>
          <a:p>
            <a:r>
              <a:rPr lang="en-US" dirty="0" err="1" smtClean="0"/>
              <a:t>IntegerField</a:t>
            </a:r>
            <a:endParaRPr lang="en-US" dirty="0" smtClean="0"/>
          </a:p>
          <a:p>
            <a:r>
              <a:rPr lang="en-US" dirty="0" err="1"/>
              <a:t>GenericIPAddressField</a:t>
            </a:r>
            <a:endParaRPr lang="en-US" dirty="0"/>
          </a:p>
          <a:p>
            <a:r>
              <a:rPr lang="en-US" dirty="0" err="1" smtClean="0"/>
              <a:t>NullBooleanField</a:t>
            </a:r>
            <a:endParaRPr lang="en-US" dirty="0" smtClean="0"/>
          </a:p>
          <a:p>
            <a:r>
              <a:rPr lang="en-US" dirty="0" err="1" smtClean="0"/>
              <a:t>PositiveIntegerField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3729032" y="5614988"/>
            <a:ext cx="678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/2.1/ref/models/fields/#field-types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450926" y="1716089"/>
            <a:ext cx="4329112" cy="3898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PositiveSmallIntegerField</a:t>
            </a:r>
            <a:endParaRPr lang="en-US" dirty="0"/>
          </a:p>
          <a:p>
            <a:r>
              <a:rPr lang="en-US" dirty="0" err="1" smtClean="0"/>
              <a:t>SlugField</a:t>
            </a:r>
            <a:endParaRPr lang="en-US" dirty="0" smtClean="0"/>
          </a:p>
          <a:p>
            <a:r>
              <a:rPr lang="en-US" dirty="0" err="1" smtClean="0"/>
              <a:t>SmallIntegerField</a:t>
            </a:r>
            <a:endParaRPr lang="en-US" dirty="0" smtClean="0"/>
          </a:p>
          <a:p>
            <a:r>
              <a:rPr lang="en-US" dirty="0" err="1" smtClean="0"/>
              <a:t>TextFIeld</a:t>
            </a:r>
            <a:endParaRPr lang="en-US" dirty="0" smtClean="0"/>
          </a:p>
          <a:p>
            <a:r>
              <a:rPr lang="en-US" dirty="0" err="1" smtClean="0"/>
              <a:t>TimeField</a:t>
            </a:r>
            <a:endParaRPr lang="en-US" dirty="0" smtClean="0"/>
          </a:p>
          <a:p>
            <a:r>
              <a:rPr lang="en-US" dirty="0" err="1" smtClean="0"/>
              <a:t>URLField</a:t>
            </a:r>
            <a:endParaRPr lang="en-US" dirty="0" smtClean="0"/>
          </a:p>
          <a:p>
            <a:r>
              <a:rPr lang="en-US" dirty="0" err="1" smtClean="0">
                <a:solidFill>
                  <a:srgbClr val="FFFF00"/>
                </a:solidFill>
              </a:rPr>
              <a:t>ForeignKey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ManyToManyField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OneToOneField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058277"/>
              </p:ext>
            </p:extLst>
          </p:nvPr>
        </p:nvGraphicFramePr>
        <p:xfrm>
          <a:off x="5610244" y="625485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53695"/>
              </p:ext>
            </p:extLst>
          </p:nvPr>
        </p:nvGraphicFramePr>
        <p:xfrm>
          <a:off x="10282250" y="727109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3931464" y="1197930"/>
            <a:ext cx="1591278" cy="16515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31464" y="1245713"/>
            <a:ext cx="1521589" cy="25448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31464" y="1214445"/>
            <a:ext cx="1591278" cy="70704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610309"/>
              </p:ext>
            </p:extLst>
          </p:nvPr>
        </p:nvGraphicFramePr>
        <p:xfrm>
          <a:off x="689967" y="696925"/>
          <a:ext cx="314860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8755275" y="1121571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755275" y="1274289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679559" y="2612929"/>
            <a:ext cx="9318577" cy="3293209"/>
            <a:chOff x="1498561" y="412654"/>
            <a:chExt cx="9318577" cy="3293209"/>
          </a:xfrm>
        </p:grpSpPr>
        <p:sp>
          <p:nvSpPr>
            <p:cNvPr id="36" name="TextBox 35"/>
            <p:cNvSpPr txBox="1"/>
            <p:nvPr/>
          </p:nvSpPr>
          <p:spPr>
            <a:xfrm>
              <a:off x="1498561" y="412654"/>
              <a:ext cx="9318577" cy="329320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from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django.db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import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models</a:t>
              </a:r>
            </a:p>
            <a:p>
              <a:r>
                <a:rPr lang="mr-IN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</a:t>
              </a: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name = </a:t>
              </a:r>
              <a:r>
                <a:rPr lang="en-US" sz="1600" dirty="0" err="1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smtClean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Book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title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isbn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13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FF40FF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'Lang'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models.SET_NULL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Instance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book = </a:t>
              </a:r>
              <a:r>
                <a:rPr lang="en-US" sz="1600" dirty="0" err="1">
                  <a:solidFill>
                    <a:srgbClr val="FF7F00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'Book'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models.CASCADE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due_back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models.DateField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blank=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9229725" y="1766045"/>
              <a:ext cx="400050" cy="577105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9274397" y="3276599"/>
              <a:ext cx="1300756" cy="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8732956" y="1601779"/>
            <a:ext cx="1506430" cy="262642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9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9923" y="781167"/>
            <a:ext cx="6417141" cy="35548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mr-IN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isbn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13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'Lang'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endParaRPr lang="en-US" sz="15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models.SET_NULL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null=</a:t>
            </a:r>
            <a:r>
              <a:rPr lang="en-US" sz="15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due_back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(null=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blank=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book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'Book'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endParaRPr lang="en-US" sz="15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94196" y="5731736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/csev/dj4e-samples/blob/master/</a:t>
            </a:r>
            <a:r>
              <a:rPr lang="en-US" dirty="0" err="1" smtClean="0"/>
              <a:t>bookone</a:t>
            </a:r>
            <a:r>
              <a:rPr lang="en-US" dirty="0" smtClean="0"/>
              <a:t>/</a:t>
            </a:r>
            <a:r>
              <a:rPr lang="en-US" dirty="0" err="1" smtClean="0"/>
              <a:t>models.py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843588" y="2857498"/>
            <a:ext cx="791765" cy="1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948835" y="3933824"/>
            <a:ext cx="1300756" cy="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327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813" y="1430803"/>
            <a:ext cx="52854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Migrations for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Book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Instance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Lang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Add field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book</a:t>
            </a: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Operations to perform: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Apply all migrations: admin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,... </a:t>
            </a:r>
          </a:p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Running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migrations: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Applying bookone.0001_initial...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OK</a:t>
            </a:r>
            <a:endParaRPr lang="en-US" b="1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29550" y="365125"/>
            <a:ext cx="3524249" cy="1406525"/>
          </a:xfrm>
        </p:spPr>
        <p:txBody>
          <a:bodyPr>
            <a:normAutofit/>
          </a:bodyPr>
          <a:lstStyle/>
          <a:p>
            <a:r>
              <a:rPr lang="en-US" smtClean="0"/>
              <a:t>From </a:t>
            </a:r>
            <a:r>
              <a:rPr lang="en-US" dirty="0" smtClean="0"/>
              <a:t>Model to Database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00812" y="2400300"/>
            <a:ext cx="5409296" cy="175432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Note that </a:t>
            </a:r>
            <a:r>
              <a:rPr lang="en-US" dirty="0" err="1" smtClean="0">
                <a:solidFill>
                  <a:srgbClr val="002060"/>
                </a:solidFill>
              </a:rPr>
              <a:t>makemigrations</a:t>
            </a:r>
            <a:r>
              <a:rPr lang="en-US" dirty="0" smtClean="0">
                <a:solidFill>
                  <a:srgbClr val="002060"/>
                </a:solidFill>
              </a:rPr>
              <a:t> only "does something" when you create or alter a </a:t>
            </a:r>
            <a:r>
              <a:rPr lang="en-US" dirty="0" err="1" smtClean="0">
                <a:solidFill>
                  <a:srgbClr val="002060"/>
                </a:solidFill>
              </a:rPr>
              <a:t>models.py</a:t>
            </a:r>
            <a:r>
              <a:rPr lang="en-US" dirty="0" smtClean="0">
                <a:solidFill>
                  <a:srgbClr val="002060"/>
                </a:solidFill>
              </a:rPr>
              <a:t> file. The migrate only "does something" when there are migrations that are not yet applied to the database.  Also an application must be added to </a:t>
            </a:r>
            <a:r>
              <a:rPr lang="en-US" dirty="0" err="1" smtClean="0">
                <a:solidFill>
                  <a:srgbClr val="002060"/>
                </a:solidFill>
              </a:rPr>
              <a:t>settings.py</a:t>
            </a:r>
            <a:r>
              <a:rPr lang="en-US" dirty="0" smtClean="0">
                <a:solidFill>
                  <a:srgbClr val="002060"/>
                </a:solidFill>
              </a:rPr>
              <a:t> before these commands see the </a:t>
            </a:r>
            <a:r>
              <a:rPr lang="en-US" dirty="0" err="1" smtClean="0">
                <a:solidFill>
                  <a:srgbClr val="002060"/>
                </a:solidFill>
              </a:rPr>
              <a:t>models.py</a:t>
            </a:r>
            <a:r>
              <a:rPr lang="en-US" dirty="0" smtClean="0">
                <a:solidFill>
                  <a:srgbClr val="002060"/>
                </a:solidFill>
              </a:rPr>
              <a:t> file for an application.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05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61974" y="235564"/>
            <a:ext cx="10939463" cy="629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smtClean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sz="1300" dirty="0">
                <a:latin typeface="Menlo-Regular" charset="0"/>
              </a:rPr>
              <a:t>sqlite3 db.sqlite3 </a:t>
            </a:r>
          </a:p>
          <a:p>
            <a:r>
              <a:rPr lang="de-DE" sz="1300" dirty="0" err="1">
                <a:latin typeface="Menlo-Regular" charset="0"/>
              </a:rPr>
              <a:t>SQLite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version</a:t>
            </a:r>
            <a:r>
              <a:rPr lang="de-DE" sz="1300" dirty="0">
                <a:latin typeface="Menlo-Regular" charset="0"/>
              </a:rPr>
              <a:t> 3.24.0 2018-06-04 14:10:15</a:t>
            </a:r>
          </a:p>
          <a:p>
            <a:r>
              <a:rPr lang="de-DE" sz="1300" dirty="0">
                <a:latin typeface="Menlo-Regular" charset="0"/>
              </a:rPr>
              <a:t>Enter ".</a:t>
            </a:r>
            <a:r>
              <a:rPr lang="de-DE" sz="1300" dirty="0" err="1">
                <a:latin typeface="Menlo-Regular" charset="0"/>
              </a:rPr>
              <a:t>help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for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usage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hints</a:t>
            </a:r>
            <a:r>
              <a:rPr lang="de-DE" sz="1300" dirty="0">
                <a:latin typeface="Menlo-Regular" charset="0"/>
              </a:rPr>
              <a:t>.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tables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'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%'</a:t>
            </a:r>
          </a:p>
          <a:p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      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  </a:t>
            </a:r>
            <a:r>
              <a:rPr lang="de-DE" sz="1300" dirty="0" err="1">
                <a:latin typeface="Menlo-Regular" charset="0"/>
              </a:rPr>
              <a:t>bookone_lang</a:t>
            </a:r>
            <a:r>
              <a:rPr lang="de-DE" sz="1300" dirty="0">
                <a:latin typeface="Menlo-Regular" charset="0"/>
              </a:rPr>
              <a:t>    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bookone_book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smtClean="0">
                <a:latin typeface="Menlo-Regular" charset="0"/>
              </a:rPr>
              <a:t>(</a:t>
            </a: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AUTOINCREMENT</a:t>
            </a:r>
            <a:r>
              <a:rPr lang="de-DE" sz="1300" dirty="0" smtClean="0">
                <a:latin typeface="Menlo-Regular" charset="0"/>
              </a:rPr>
              <a:t>,</a:t>
            </a: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"</a:t>
            </a:r>
            <a:r>
              <a:rPr lang="de-DE" sz="1300" dirty="0">
                <a:latin typeface="Menlo-Regular" charset="0"/>
              </a:rPr>
              <a:t>title"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(200) NOT NULL</a:t>
            </a:r>
            <a:r>
              <a:rPr lang="de-DE" sz="1300" dirty="0" smtClean="0">
                <a:latin typeface="Menlo-Regular" charset="0"/>
              </a:rPr>
              <a:t>,</a:t>
            </a: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"</a:t>
            </a:r>
            <a:r>
              <a:rPr lang="de-DE" sz="1300" dirty="0" err="1">
                <a:latin typeface="Menlo-Regular" charset="0"/>
              </a:rPr>
              <a:t>isbn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(13) NOT </a:t>
            </a:r>
            <a:r>
              <a:rPr lang="de-DE" sz="1300" dirty="0" smtClean="0">
                <a:latin typeface="Menlo-Regular" charset="0"/>
              </a:rPr>
              <a:t>NULL,</a:t>
            </a: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</a:t>
            </a:r>
            <a:r>
              <a:rPr lang="de-DE" sz="1300" dirty="0" smtClean="0">
                <a:solidFill>
                  <a:srgbClr val="FF40FF"/>
                </a:solidFill>
                <a:latin typeface="Menlo-Regular" charset="0"/>
              </a:rPr>
              <a:t>"</a:t>
            </a:r>
            <a:r>
              <a:rPr lang="de-DE" sz="1300" dirty="0" err="1" smtClean="0">
                <a:solidFill>
                  <a:srgbClr val="FF40FF"/>
                </a:solidFill>
                <a:latin typeface="Menlo-Regular" charset="0"/>
              </a:rPr>
              <a:t>lang_id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 integer NULL REFERENCES "</a:t>
            </a:r>
            <a:r>
              <a:rPr lang="de-DE" sz="1300" dirty="0" err="1">
                <a:solidFill>
                  <a:srgbClr val="FF40FF"/>
                </a:solidFill>
                <a:latin typeface="Menlo-Regular" charset="0"/>
              </a:rPr>
              <a:t>bookone_lang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 ("</a:t>
            </a:r>
            <a:r>
              <a:rPr lang="de-DE" sz="1300" dirty="0" err="1">
                <a:solidFill>
                  <a:srgbClr val="FF40FF"/>
                </a:solidFill>
                <a:latin typeface="Menlo-Regular" charset="0"/>
              </a:rPr>
              <a:t>id</a:t>
            </a:r>
            <a:r>
              <a:rPr lang="de-DE" sz="1300" dirty="0" smtClean="0">
                <a:solidFill>
                  <a:srgbClr val="FF40FF"/>
                </a:solidFill>
                <a:latin typeface="Menlo-Regular" charset="0"/>
              </a:rPr>
              <a:t>")</a:t>
            </a:r>
          </a:p>
          <a:p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 </a:t>
            </a:r>
            <a:r>
              <a:rPr lang="de-DE" sz="1300" dirty="0" smtClean="0">
                <a:solidFill>
                  <a:srgbClr val="FF40FF"/>
                </a:solidFill>
                <a:latin typeface="Menlo-Regular" charset="0"/>
              </a:rPr>
              <a:t>      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DEFERRABLE INITIALLY </a:t>
            </a:r>
            <a:r>
              <a:rPr lang="de-DE" sz="1300" dirty="0" smtClean="0">
                <a:solidFill>
                  <a:srgbClr val="FF40FF"/>
                </a:solidFill>
                <a:latin typeface="Menlo-Regular" charset="0"/>
              </a:rPr>
              <a:t>DEFERRED</a:t>
            </a:r>
          </a:p>
          <a:p>
            <a:r>
              <a:rPr lang="de-DE" sz="1300" dirty="0" smtClean="0">
                <a:latin typeface="Menlo-Regular" charset="0"/>
              </a:rPr>
              <a:t>);</a:t>
            </a:r>
            <a:endParaRPr lang="de-DE" sz="1300" dirty="0"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INDEX "bookone_book_lang_id_24ba3759" </a:t>
            </a:r>
            <a:endParaRPr lang="de-DE" sz="1300" dirty="0" smtClean="0"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ON </a:t>
            </a:r>
            <a:r>
              <a:rPr lang="de-DE" sz="1300" dirty="0">
                <a:latin typeface="Menlo-Regular" charset="0"/>
              </a:rPr>
              <a:t>"</a:t>
            </a:r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" ("</a:t>
            </a:r>
            <a:r>
              <a:rPr lang="de-DE" sz="1300" dirty="0" err="1">
                <a:latin typeface="Menlo-Regular" charset="0"/>
              </a:rPr>
              <a:t>lang_id</a:t>
            </a:r>
            <a:r>
              <a:rPr lang="de-DE" sz="1300" dirty="0">
                <a:latin typeface="Menlo-Regular" charset="0"/>
              </a:rPr>
              <a:t>");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bookone_lang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bookone_lang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smtClean="0">
                <a:latin typeface="Menlo-Regular" charset="0"/>
              </a:rPr>
              <a:t>(</a:t>
            </a:r>
          </a:p>
          <a:p>
            <a:r>
              <a:rPr lang="de-DE" sz="1300" dirty="0" smtClean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</a:t>
            </a:r>
            <a:r>
              <a:rPr lang="de-DE" sz="1300" dirty="0" smtClean="0">
                <a:latin typeface="Menlo-Regular" charset="0"/>
              </a:rPr>
              <a:t>AUTOINCREMENT,</a:t>
            </a:r>
          </a:p>
          <a:p>
            <a:r>
              <a:rPr lang="de-DE" sz="1300" dirty="0" smtClean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name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(200) NOT </a:t>
            </a:r>
            <a:r>
              <a:rPr lang="de-DE" sz="1300" dirty="0" smtClean="0">
                <a:latin typeface="Menlo-Regular" charset="0"/>
              </a:rPr>
              <a:t>NULL</a:t>
            </a:r>
          </a:p>
          <a:p>
            <a:r>
              <a:rPr lang="de-DE" sz="1300" dirty="0" smtClean="0">
                <a:latin typeface="Menlo-Regular" charset="0"/>
              </a:rPr>
              <a:t>);</a:t>
            </a:r>
            <a:endParaRPr lang="de-DE" sz="1300" dirty="0">
              <a:latin typeface="Menlo-Regular" charset="0"/>
            </a:endParaRP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bookone_instance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smtClean="0">
                <a:latin typeface="Menlo-Regular" charset="0"/>
              </a:rPr>
              <a:t>(</a:t>
            </a:r>
          </a:p>
          <a:p>
            <a:r>
              <a:rPr lang="de-DE" sz="1300" dirty="0" smtClean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</a:t>
            </a:r>
            <a:r>
              <a:rPr lang="de-DE" sz="1300" dirty="0" smtClean="0">
                <a:latin typeface="Menlo-Regular" charset="0"/>
              </a:rPr>
              <a:t>AUTOINCREMENT,</a:t>
            </a:r>
          </a:p>
          <a:p>
            <a:r>
              <a:rPr lang="de-DE" sz="1300" dirty="0" smtClean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due_back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date</a:t>
            </a:r>
            <a:r>
              <a:rPr lang="de-DE" sz="1300" dirty="0">
                <a:latin typeface="Menlo-Regular" charset="0"/>
              </a:rPr>
              <a:t> NULL</a:t>
            </a:r>
            <a:r>
              <a:rPr lang="de-DE" sz="1300" dirty="0" smtClean="0">
                <a:latin typeface="Menlo-Regular" charset="0"/>
              </a:rPr>
              <a:t>,</a:t>
            </a:r>
          </a:p>
          <a:p>
            <a:r>
              <a:rPr lang="de-DE" sz="1300" dirty="0" smtClean="0">
                <a:solidFill>
                  <a:srgbClr val="FFC000"/>
                </a:solidFill>
                <a:latin typeface="Menlo-Regular" charset="0"/>
              </a:rPr>
              <a:t>    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book_id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" integer NOT NULL REFERENCES 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bookone_book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" ("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id</a:t>
            </a:r>
            <a:r>
              <a:rPr lang="de-DE" sz="1300" dirty="0" smtClean="0">
                <a:solidFill>
                  <a:srgbClr val="FFC000"/>
                </a:solidFill>
                <a:latin typeface="Menlo-Regular" charset="0"/>
              </a:rPr>
              <a:t>")</a:t>
            </a:r>
          </a:p>
          <a:p>
            <a:r>
              <a:rPr lang="de-DE" sz="1300" dirty="0" smtClean="0">
                <a:solidFill>
                  <a:srgbClr val="FFC000"/>
                </a:solidFill>
                <a:latin typeface="Menlo-Regular" charset="0"/>
              </a:rPr>
              <a:t>      DEFERRABLE 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INITIALLY </a:t>
            </a:r>
            <a:r>
              <a:rPr lang="de-DE" sz="1300" dirty="0" smtClean="0">
                <a:solidFill>
                  <a:srgbClr val="FFC000"/>
                </a:solidFill>
                <a:latin typeface="Menlo-Regular" charset="0"/>
              </a:rPr>
              <a:t>DEFERRED</a:t>
            </a:r>
          </a:p>
          <a:p>
            <a:r>
              <a:rPr lang="de-DE" sz="1300" dirty="0" smtClean="0">
                <a:latin typeface="Menlo-Regular" charset="0"/>
              </a:rPr>
              <a:t>);</a:t>
            </a:r>
            <a:endParaRPr lang="de-DE" sz="1300" dirty="0"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INDEX "bookone_instance_book_id_1fa5e2e7" </a:t>
            </a:r>
            <a:endParaRPr lang="de-DE" sz="1300" dirty="0" smtClean="0"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ON </a:t>
            </a:r>
            <a:r>
              <a:rPr lang="de-DE" sz="1300" dirty="0">
                <a:latin typeface="Menlo-Regular" charset="0"/>
              </a:rPr>
              <a:t>"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" ("</a:t>
            </a:r>
            <a:r>
              <a:rPr lang="de-DE" sz="1300" dirty="0" err="1">
                <a:latin typeface="Menlo-Regular" charset="0"/>
              </a:rPr>
              <a:t>book_id</a:t>
            </a:r>
            <a:r>
              <a:rPr lang="de-DE" sz="1300" dirty="0">
                <a:latin typeface="Menlo-Regular" charset="0"/>
              </a:rPr>
              <a:t>");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quit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 smtClean="0">
                <a:solidFill>
                  <a:srgbClr val="00FDFF"/>
                </a:solidFill>
                <a:latin typeface="Menlo-Regular" charset="0"/>
              </a:rPr>
              <a:t>dj4e-samples$</a:t>
            </a:r>
            <a:endParaRPr lang="en-US" sz="1300" dirty="0">
              <a:solidFill>
                <a:srgbClr val="00FDFF"/>
              </a:solidFill>
            </a:endParaRPr>
          </a:p>
        </p:txBody>
      </p:sp>
      <p:pic>
        <p:nvPicPr>
          <p:cNvPr id="5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41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on_delete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746250"/>
          </a:xfrm>
        </p:spPr>
        <p:txBody>
          <a:bodyPr/>
          <a:lstStyle/>
          <a:p>
            <a:r>
              <a:rPr lang="en-US" dirty="0" smtClean="0"/>
              <a:t>What do we do when a row in one table points to a row in a "foreign" table via a </a:t>
            </a:r>
            <a:r>
              <a:rPr lang="en-US" dirty="0" err="1" smtClean="0"/>
              <a:t>forgign</a:t>
            </a:r>
            <a:r>
              <a:rPr lang="en-US" dirty="0" smtClean="0"/>
              <a:t> key and the "destination row" is deleted</a:t>
            </a:r>
          </a:p>
          <a:p>
            <a:pPr lvl="1"/>
            <a:r>
              <a:rPr lang="en-US" dirty="0" err="1"/>
              <a:t>on_delete</a:t>
            </a:r>
            <a:r>
              <a:rPr lang="en-US" dirty="0"/>
              <a:t> = </a:t>
            </a:r>
            <a:r>
              <a:rPr lang="en-US" dirty="0" err="1" smtClean="0"/>
              <a:t>set_null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Keep the row but set foreign key to null</a:t>
            </a:r>
          </a:p>
          <a:p>
            <a:pPr lvl="1"/>
            <a:r>
              <a:rPr lang="en-US" dirty="0" err="1" smtClean="0"/>
              <a:t>on_delete</a:t>
            </a:r>
            <a:r>
              <a:rPr lang="en-US" dirty="0" smtClean="0"/>
              <a:t> = cascade  - Delete the row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5705513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/2.2/ref/models/fields/#</a:t>
            </a:r>
            <a:r>
              <a:rPr lang="en-US" dirty="0" err="1"/>
              <a:t>django.db.models.ForeignKey.on_delete</a:t>
            </a:r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580014"/>
              </p:ext>
            </p:extLst>
          </p:nvPr>
        </p:nvGraphicFramePr>
        <p:xfrm>
          <a:off x="1034025" y="3850246"/>
          <a:ext cx="7205662" cy="141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32"/>
                <a:gridCol w="3214715"/>
                <a:gridCol w="1915195"/>
                <a:gridCol w="1301620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459651"/>
              </p:ext>
            </p:extLst>
          </p:nvPr>
        </p:nvGraphicFramePr>
        <p:xfrm>
          <a:off x="9239810" y="3850246"/>
          <a:ext cx="1657352" cy="128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676"/>
                <a:gridCol w="828676"/>
              </a:tblGrid>
              <a:tr h="4476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sng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800" b="0" i="0" u="none" strike="sng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rgbClr val="FF1D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800" b="0" i="0" u="none" strike="sng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rgbClr val="FF1DF6"/>
                    </a:solidFill>
                  </a:tcPr>
                </a:tc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37" name="Straight Arrow Connector 36"/>
          <p:cNvCxnSpPr/>
          <p:nvPr/>
        </p:nvCxnSpPr>
        <p:spPr>
          <a:xfrm>
            <a:off x="8239687" y="4367068"/>
            <a:ext cx="1000123" cy="12335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239687" y="4490422"/>
            <a:ext cx="1000123" cy="31955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25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5610244" y="625485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282250" y="727109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3931464" y="1197930"/>
            <a:ext cx="1591278" cy="16515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31464" y="1245713"/>
            <a:ext cx="1521589" cy="25448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31464" y="1214445"/>
            <a:ext cx="1591278" cy="70704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689967" y="696925"/>
          <a:ext cx="314860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8755275" y="1121571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755275" y="1274289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679559" y="2612929"/>
            <a:ext cx="9318577" cy="3293209"/>
            <a:chOff x="1498561" y="412654"/>
            <a:chExt cx="9318577" cy="3293209"/>
          </a:xfrm>
        </p:grpSpPr>
        <p:sp>
          <p:nvSpPr>
            <p:cNvPr id="36" name="TextBox 35"/>
            <p:cNvSpPr txBox="1"/>
            <p:nvPr/>
          </p:nvSpPr>
          <p:spPr>
            <a:xfrm>
              <a:off x="1498561" y="412654"/>
              <a:ext cx="9318577" cy="329320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from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django.db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import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models</a:t>
              </a:r>
            </a:p>
            <a:p>
              <a:r>
                <a:rPr lang="mr-IN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</a:t>
              </a: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name = </a:t>
              </a:r>
              <a:r>
                <a:rPr lang="en-US" sz="1600" dirty="0" err="1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smtClean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Book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title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isbn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13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FF40FF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'Lang'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models.SET_NULL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Instance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book = </a:t>
              </a:r>
              <a:r>
                <a:rPr lang="en-US" sz="1600" dirty="0" err="1">
                  <a:solidFill>
                    <a:srgbClr val="FF7F00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'Book'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models.CASCADE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due_back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models.DateField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blank=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9229725" y="1766045"/>
              <a:ext cx="400050" cy="577105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9274397" y="3276599"/>
              <a:ext cx="1300756" cy="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8732956" y="1601779"/>
            <a:ext cx="1506430" cy="262642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64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Models, Migrations, and Database Tables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8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</a:t>
            </a:r>
            <a:endParaRPr lang="en" sz="5733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866775" y="2131668"/>
            <a:ext cx="10449000" cy="4097755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338658" indent="-338658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an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 form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its own with particular skills and experience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Our goal is to avoid the really bad mistakes and design clean and easily understood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models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starts with a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data set and draws a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picture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69952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Migrations: From Model to Database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FFFF00"/>
                </a:solidFill>
              </a:rPr>
              <a:t>makemigrations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command reads all the </a:t>
            </a:r>
            <a:r>
              <a:rPr lang="en-US" dirty="0" err="1" smtClean="0">
                <a:solidFill>
                  <a:srgbClr val="FFFF00"/>
                </a:solidFill>
              </a:rPr>
              <a:t>models.py</a:t>
            </a:r>
            <a:r>
              <a:rPr lang="en-US" dirty="0" smtClean="0"/>
              <a:t> files in all the applications, end creates / evolves the migration files</a:t>
            </a:r>
          </a:p>
          <a:p>
            <a:r>
              <a:rPr lang="en-US" dirty="0" smtClean="0"/>
              <a:t>Guided by the applications listed in </a:t>
            </a:r>
            <a:r>
              <a:rPr lang="en-US" dirty="0" err="1" smtClean="0">
                <a:solidFill>
                  <a:srgbClr val="FFFF00"/>
                </a:solidFill>
              </a:rPr>
              <a:t>settings.py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Migrations are portable across databases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migrate </a:t>
            </a:r>
            <a:r>
              <a:rPr lang="en-US" dirty="0" smtClean="0"/>
              <a:t>command reads all the </a:t>
            </a:r>
            <a:r>
              <a:rPr lang="en-US" dirty="0" smtClean="0">
                <a:solidFill>
                  <a:srgbClr val="FFFF00"/>
                </a:solidFill>
              </a:rPr>
              <a:t>migrations</a:t>
            </a:r>
            <a:r>
              <a:rPr lang="en-US" dirty="0" smtClean="0"/>
              <a:t> folders in the application folders and creates / evolves the tables in the database (i.e. db.sqlite3)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3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makemigrations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62523" y="1721912"/>
            <a:ext cx="46281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 */migrations/0*.</a:t>
            </a:r>
            <a:r>
              <a:rPr lang="en-US" sz="16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endParaRPr lang="en-US" sz="1600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autos/migrations/0001_initial.py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favs/migrations/0001_initial.py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forums/migrations/0001_initial.py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many/migrations/0001_initial.py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pics/migrations/0001_initial.py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rest/migrations/0001_initial.py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tracks/migrations/0001_initial.py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users/migrations/0001_initial.py</a:t>
            </a:r>
          </a:p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en-US" sz="1600" b="1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266" y="1857612"/>
            <a:ext cx="5052986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*/</a:t>
            </a:r>
            <a:r>
              <a:rPr lang="en-US" sz="16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autos/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many/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menu/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crispy/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favs/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	pics/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rest/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form/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	route/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forums/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session/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tmpl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tracks/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hello/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users/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home/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	views/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endParaRPr lang="en-US" sz="1600" b="1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543550" y="3357563"/>
            <a:ext cx="82867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5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migrate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5439494" y="3083926"/>
            <a:ext cx="82867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07044" y="785929"/>
            <a:ext cx="53087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r>
              <a:rPr lang="en-US" sz="12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sz="1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qlite3 db.sqlite3 </a:t>
            </a:r>
          </a:p>
          <a:p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3.24.0 2018-06-04 14:10:15</a:t>
            </a:r>
          </a:p>
          <a:p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Enter ".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help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usage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hints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de-DE" sz="1200" b="1" dirty="0" err="1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de-DE" sz="12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de-DE" sz="1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de-DE" sz="1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tables</a:t>
            </a:r>
            <a:endParaRPr lang="de-DE" sz="12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auth_group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gview_car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auth_group_permissions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gview_cat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auth_permission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gview_dog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auth_user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gview_horse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auth_user_groups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many_course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auth_user_user_permissions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many_membership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autos_auto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many_person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autos_make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myarts_article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bookone_book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pics_pic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bookone_instance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rest_breed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bookone_lang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rest_cat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django_admin_log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social_auth_association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django_content_type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social_auth_code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django_migrations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social_auth_nonce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django_session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social_auth_partial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favs_fav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social_auth_usersocialauth</a:t>
            </a:r>
            <a:endParaRPr lang="en-US" sz="12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favs_thing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tracks_album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favsql_fav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tracks_artist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favsql_thing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tracks_genre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forums_comment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tracks_track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forums_forum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users_user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</a:p>
          <a:p>
            <a:r>
              <a:rPr lang="en-US" sz="1200" b="1" dirty="0" err="1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sz="12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sz="1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.quit</a:t>
            </a:r>
          </a:p>
          <a:p>
            <a:r>
              <a:rPr lang="en-US" sz="12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is-IS" sz="1200" b="1" dirty="0">
              <a:solidFill>
                <a:srgbClr val="00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731870"/>
            <a:ext cx="46281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 */migrations/0*.</a:t>
            </a:r>
            <a:r>
              <a:rPr lang="en-US" sz="16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endParaRPr lang="en-US" sz="1600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autos/migrations/0001_initial.py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favs/migrations/0001_initial.py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forums/migrations/0001_initial.py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many/migrations/0001_initial.py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pics/migrations/0001_initial.py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rest/migrations/0001_initial.py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tracks/migrations/0001_initial.py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users/migrations/0001_initial.py</a:t>
            </a:r>
          </a:p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en-US" sz="1600" b="1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98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Re-running </a:t>
            </a:r>
            <a:r>
              <a:rPr lang="en-US" dirty="0" err="1" smtClean="0"/>
              <a:t>makemigrate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1602" y="1871663"/>
            <a:ext cx="964879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dj4e-samples$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bookone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/migrations/0001_initial.py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MacBook-Pro-92:dj4e-samples csev$ python3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manage.py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makemigrations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Menlo-Bold" charset="0"/>
              </a:rPr>
              <a:t>Migrations for '</a:t>
            </a:r>
            <a:r>
              <a:rPr lang="en-US" b="1" dirty="0" err="1">
                <a:solidFill>
                  <a:srgbClr val="2EAEBB"/>
                </a:solidFill>
                <a:latin typeface="Menlo-Bold" charset="0"/>
              </a:rPr>
              <a:t>bookone</a:t>
            </a:r>
            <a:r>
              <a:rPr lang="en-US" b="1" dirty="0">
                <a:solidFill>
                  <a:srgbClr val="2EAEBB"/>
                </a:solidFill>
                <a:latin typeface="Menlo-Bold" charset="0"/>
              </a:rPr>
              <a:t>':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Menlo-Bold" charset="0"/>
              </a:rPr>
              <a:t>bookone</a:t>
            </a:r>
            <a:r>
              <a:rPr lang="en-US" b="1" dirty="0">
                <a:solidFill>
                  <a:srgbClr val="000000"/>
                </a:solidFill>
                <a:latin typeface="Menlo-Bold" charset="0"/>
              </a:rPr>
              <a:t>/migrations/0001_initial.py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- Create model Book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- Create model Instance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- Create model Lang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- Add field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lang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to book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dj4e-samples$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26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Re-running migrate from scratch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7313" y="1485900"/>
            <a:ext cx="9834744" cy="452431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db.sqlite3 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Operations to perform: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 all migrations: admin,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autos,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contenttypes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Running migrations: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contenttypes.0001_initial...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auth.0001_initial...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admin.0001_initial...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admin.0002_logentry_remove_auto_add...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contenttypes.0002_remove_content_type_name...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auth.0002_alter_permission_name_max_length...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[ ...snip ... ]</a:t>
            </a:r>
            <a:endParaRPr lang="en-US" b="1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social_django.0008_partial_timestamp...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tracks.0001_initial...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users.0001_initial...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7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Models in the </a:t>
            </a:r>
            <a:br>
              <a:rPr lang="en-US" dirty="0" smtClean="0"/>
            </a:br>
            <a:r>
              <a:rPr lang="en-US" dirty="0" smtClean="0"/>
              <a:t>Django Shell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326" y="604837"/>
            <a:ext cx="84724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bookone.models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Book,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Instance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='PY4E',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isbn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='42', </a:t>
            </a:r>
            <a:r>
              <a:rPr lang="mr-IN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mr-IN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due_back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="2020-07-06", </a:t>
            </a:r>
            <a:r>
              <a:rPr lang="mr-IN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mr-IN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1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quit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34287" y="762073"/>
            <a:ext cx="4557713" cy="4883781"/>
            <a:chOff x="7243762" y="726214"/>
            <a:chExt cx="4557713" cy="4883781"/>
          </a:xfrm>
        </p:grpSpPr>
        <p:pic>
          <p:nvPicPr>
            <p:cNvPr id="7" name="Picture 6" descr="ocalLibrary Model UML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462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8302" y="587178"/>
            <a:ext cx="744743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  <a:endParaRPr lang="en-US" dirty="0" smtClean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bookone.models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Book, Lang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Book.objects.get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=1)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&lt;Book: Book object (1)&gt;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x.title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'PY4E'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</a:t>
            </a:r>
            <a:r>
              <a:rPr lang="en-US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.name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 =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Instance.objects.get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=1)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y.due_back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s-IS" dirty="0">
                <a:latin typeface="Courier" charset="0"/>
                <a:ea typeface="Courier" charset="0"/>
                <a:cs typeface="Courier" charset="0"/>
              </a:rPr>
              <a:t>datetime.date(2020, 7, 6)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</a:t>
            </a:r>
            <a:r>
              <a:rPr lang="en-US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.title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'PY4E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'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</a:t>
            </a:r>
            <a:r>
              <a:rPr lang="en-US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.name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'</a:t>
            </a:r>
            <a:endParaRPr lang="mr-IN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quit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endParaRPr lang="en-US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34287" y="762073"/>
            <a:ext cx="4557713" cy="4883781"/>
            <a:chOff x="7243762" y="726214"/>
            <a:chExt cx="4557713" cy="4883781"/>
          </a:xfrm>
        </p:grpSpPr>
        <p:pic>
          <p:nvPicPr>
            <p:cNvPr id="10" name="Picture 9" descr="ocalLibrary Model UML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832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4" y="2036763"/>
            <a:ext cx="3548063" cy="1763712"/>
          </a:xfrm>
        </p:spPr>
        <p:txBody>
          <a:bodyPr>
            <a:normAutofit/>
          </a:bodyPr>
          <a:lstStyle/>
          <a:p>
            <a:r>
              <a:rPr lang="en-US" dirty="0" smtClean="0"/>
              <a:t>Coming Up</a:t>
            </a:r>
            <a:br>
              <a:rPr lang="en-US" dirty="0" smtClean="0"/>
            </a:br>
            <a:r>
              <a:rPr lang="en-US" dirty="0" smtClean="0"/>
              <a:t>Many-to-Many</a:t>
            </a:r>
            <a:endParaRPr lang="en-US" dirty="0"/>
          </a:p>
        </p:txBody>
      </p:sp>
      <p:pic>
        <p:nvPicPr>
          <p:cNvPr id="6" name="Picture 2" descr="ocalLibrary Model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6997"/>
            <a:ext cx="7229475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90524" y="5521418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9186" y="4081115"/>
            <a:ext cx="269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"The relationship between Book and Genre is many-to-many"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3814762" y="1871663"/>
            <a:ext cx="3586163" cy="2671117"/>
          </a:xfrm>
          <a:prstGeom prst="straightConnector1">
            <a:avLst/>
          </a:prstGeom>
          <a:ln w="5715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1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calLibrary Model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6997"/>
            <a:ext cx="7229475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0524" y="3152609"/>
            <a:ext cx="269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"One Book can </a:t>
            </a:r>
            <a:r>
              <a:rPr lang="en-US" dirty="0" err="1" smtClean="0">
                <a:solidFill>
                  <a:srgbClr val="FFFF00"/>
                </a:solidFill>
              </a:rPr>
              <a:t>hav</a:t>
            </a:r>
            <a:r>
              <a:rPr lang="en-US" dirty="0" smtClean="0">
                <a:solidFill>
                  <a:srgbClr val="FFFF00"/>
                </a:solidFill>
              </a:rPr>
              <a:t> between zero and infinite number of </a:t>
            </a:r>
            <a:r>
              <a:rPr lang="en-US" dirty="0" err="1" smtClean="0">
                <a:solidFill>
                  <a:srgbClr val="FFFF00"/>
                </a:solidFill>
              </a:rPr>
              <a:t>BookInstances</a:t>
            </a:r>
            <a:r>
              <a:rPr lang="en-US" dirty="0" smtClean="0">
                <a:solidFill>
                  <a:srgbClr val="FFFF00"/>
                </a:solidFill>
              </a:rPr>
              <a:t>"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 flipV="1">
            <a:off x="3086100" y="2871790"/>
            <a:ext cx="2614613" cy="74248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04330" y="365313"/>
            <a:ext cx="84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Table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49498" y="596146"/>
            <a:ext cx="1522515" cy="23083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82100" y="1092904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Field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164687" y="1300163"/>
            <a:ext cx="1507326" cy="2357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87995" y="1943529"/>
            <a:ext cx="1188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>
            <a:off x="2976205" y="2174362"/>
            <a:ext cx="1695808" cy="23635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63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5" name="Group 1"/>
          <p:cNvGrpSpPr>
            <a:grpSpLocks/>
          </p:cNvGrpSpPr>
          <p:nvPr/>
        </p:nvGrpSpPr>
        <p:grpSpPr bwMode="auto">
          <a:xfrm>
            <a:off x="2116667" y="482600"/>
            <a:ext cx="7321551" cy="5791200"/>
            <a:chOff x="1400175" y="214313"/>
            <a:chExt cx="6129338" cy="4848225"/>
          </a:xfrm>
        </p:grpSpPr>
        <p:pic>
          <p:nvPicPr>
            <p:cNvPr id="11266" name="Picture 3" descr="Untitl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0" name="TextBox 4"/>
            <p:cNvSpPr txBox="1">
              <a:spLocks noChangeArrowheads="1"/>
            </p:cNvSpPr>
            <p:nvPr/>
          </p:nvSpPr>
          <p:spPr bwMode="auto">
            <a:xfrm>
              <a:off x="2918650" y="4585867"/>
              <a:ext cx="1825410" cy="42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20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84200"/>
            <a:ext cx="9088967" cy="573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extBox 3"/>
          <p:cNvSpPr txBox="1">
            <a:spLocks noChangeArrowheads="1"/>
          </p:cNvSpPr>
          <p:nvPr/>
        </p:nvSpPr>
        <p:spPr bwMode="auto">
          <a:xfrm>
            <a:off x="7256274" y="5600701"/>
            <a:ext cx="320607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accent2"/>
                </a:solidFill>
              </a:rPr>
              <a:t>www.sakaiproject.org</a:t>
            </a:r>
          </a:p>
        </p:txBody>
      </p:sp>
    </p:spTree>
    <p:extLst>
      <p:ext uri="{BB962C8B-B14F-4D97-AF65-F5344CB8AC3E}">
        <p14:creationId xmlns:p14="http://schemas.microsoft.com/office/powerpoint/2010/main" val="186950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Database Normalization (3NF)</a:t>
            </a:r>
          </a:p>
        </p:txBody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866775" y="2161905"/>
            <a:ext cx="10449000" cy="406751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609585" indent="-474121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is *tons* of database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theory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math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simplify this to a few rules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  <a:buFont typeface="Cabin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 not replicate data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reference data - point at data</a:t>
            </a: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special </a:t>
            </a:r>
            <a:r>
              <a:rPr lang="en" sz="2667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6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unique k</a:t>
            </a:r>
            <a:r>
              <a:rPr lang="en" sz="2667" dirty="0" err="1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ey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column to each table which we will make references to.   By convention, many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frameworks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 this column 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  <a:r>
              <a:rPr lang="en" sz="2667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lang="en-US" sz="2667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make links between tables 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integers are fast and small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endParaRPr lang="en" sz="266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Shape 586"/>
          <p:cNvSpPr txBox="1"/>
          <p:nvPr/>
        </p:nvSpPr>
        <p:spPr>
          <a:xfrm>
            <a:off x="2275387" y="6122156"/>
            <a:ext cx="7940700" cy="4666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667" u="sng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http://en.wikipedia.org/wiki/Database_normalization</a:t>
            </a:r>
          </a:p>
        </p:txBody>
      </p:sp>
    </p:spTree>
    <p:extLst>
      <p:ext uri="{BB962C8B-B14F-4D97-AF65-F5344CB8AC3E}">
        <p14:creationId xmlns:p14="http://schemas.microsoft.com/office/powerpoint/2010/main" val="146450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Data Model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1000"/>
            <a:ext cx="95885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1416</TotalTime>
  <Words>2339</Words>
  <Application>Microsoft Macintosh PowerPoint</Application>
  <PresentationFormat>Widescreen</PresentationFormat>
  <Paragraphs>1010</Paragraphs>
  <Slides>39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Cabin</vt:lpstr>
      <vt:lpstr>Calibri</vt:lpstr>
      <vt:lpstr>Calibri Light</vt:lpstr>
      <vt:lpstr>Courier</vt:lpstr>
      <vt:lpstr>Gill Sans</vt:lpstr>
      <vt:lpstr>Helvetica</vt:lpstr>
      <vt:lpstr>Mangal</vt:lpstr>
      <vt:lpstr>Menlo-Bold</vt:lpstr>
      <vt:lpstr>Menlo-Regular</vt:lpstr>
      <vt:lpstr>ＭＳ Ｐゴシック</vt:lpstr>
      <vt:lpstr>ヒラギノ角ゴ ProN W3</vt:lpstr>
      <vt:lpstr>Arial</vt:lpstr>
      <vt:lpstr>Office Theme</vt:lpstr>
      <vt:lpstr>Data Modelling One to Many</vt:lpstr>
      <vt:lpstr>PowerPoint Presentation</vt:lpstr>
      <vt:lpstr>Model Design</vt:lpstr>
      <vt:lpstr>PowerPoint Presentation</vt:lpstr>
      <vt:lpstr>PowerPoint Presentation</vt:lpstr>
      <vt:lpstr>PowerPoint Presentation</vt:lpstr>
      <vt:lpstr>Database Normalization (3NF)</vt:lpstr>
      <vt:lpstr>Designing a Data Model</vt:lpstr>
      <vt:lpstr>PowerPoint Presentation</vt:lpstr>
      <vt:lpstr>PowerPoint Presentation</vt:lpstr>
      <vt:lpstr>PowerPoint Presentation</vt:lpstr>
      <vt:lpstr>Removing Duplication</vt:lpstr>
      <vt:lpstr>Adding Links</vt:lpstr>
      <vt:lpstr>PowerPoint Presentation</vt:lpstr>
      <vt:lpstr>PowerPoint Presentation</vt:lpstr>
      <vt:lpstr>Representing Links (Relationships) in a Database</vt:lpstr>
      <vt:lpstr>Links in a Logical Model</vt:lpstr>
      <vt:lpstr>Links in a Physical Model</vt:lpstr>
      <vt:lpstr>Key Terminology </vt:lpstr>
      <vt:lpstr>Physical / Logical</vt:lpstr>
      <vt:lpstr>Representing Links (Relationships) in Django</vt:lpstr>
      <vt:lpstr>Model Field Types</vt:lpstr>
      <vt:lpstr>PowerPoint Presentation</vt:lpstr>
      <vt:lpstr>PowerPoint Presentation</vt:lpstr>
      <vt:lpstr>From Model to Database</vt:lpstr>
      <vt:lpstr>PowerPoint Presentation</vt:lpstr>
      <vt:lpstr>About on_delete</vt:lpstr>
      <vt:lpstr>PowerPoint Presentation</vt:lpstr>
      <vt:lpstr>Models, Migrations, and Database Tables</vt:lpstr>
      <vt:lpstr>Migrations: From Model to Database</vt:lpstr>
      <vt:lpstr>makemigrations</vt:lpstr>
      <vt:lpstr>migrate</vt:lpstr>
      <vt:lpstr>Re-running makemigrate</vt:lpstr>
      <vt:lpstr>Re-running migrate from scratch</vt:lpstr>
      <vt:lpstr>Using Models in the  Django Shell</vt:lpstr>
      <vt:lpstr>PowerPoint Presentation</vt:lpstr>
      <vt:lpstr>PowerPoint Presentation</vt:lpstr>
      <vt:lpstr>Coming Up Many-to-Many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103</cp:revision>
  <dcterms:created xsi:type="dcterms:W3CDTF">2019-01-19T02:12:54Z</dcterms:created>
  <dcterms:modified xsi:type="dcterms:W3CDTF">2019-09-20T16:16:28Z</dcterms:modified>
</cp:coreProperties>
</file>