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2"/>
  </p:notesMasterIdLst>
  <p:sldIdLst>
    <p:sldId id="258" r:id="rId2"/>
    <p:sldId id="282" r:id="rId3"/>
    <p:sldId id="283" r:id="rId4"/>
    <p:sldId id="286" r:id="rId5"/>
    <p:sldId id="285" r:id="rId6"/>
    <p:sldId id="284" r:id="rId7"/>
    <p:sldId id="318" r:id="rId8"/>
    <p:sldId id="287" r:id="rId9"/>
    <p:sldId id="288" r:id="rId10"/>
    <p:sldId id="289" r:id="rId11"/>
    <p:sldId id="314" r:id="rId12"/>
    <p:sldId id="301" r:id="rId13"/>
    <p:sldId id="302" r:id="rId14"/>
    <p:sldId id="309" r:id="rId15"/>
    <p:sldId id="310" r:id="rId16"/>
    <p:sldId id="315" r:id="rId17"/>
    <p:sldId id="316" r:id="rId18"/>
    <p:sldId id="311" r:id="rId19"/>
    <p:sldId id="312" r:id="rId20"/>
    <p:sldId id="313" r:id="rId21"/>
    <p:sldId id="331" r:id="rId22"/>
    <p:sldId id="347" r:id="rId23"/>
    <p:sldId id="348" r:id="rId24"/>
    <p:sldId id="343" r:id="rId25"/>
    <p:sldId id="344" r:id="rId26"/>
    <p:sldId id="346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41" r:id="rId35"/>
    <p:sldId id="339" r:id="rId36"/>
    <p:sldId id="340" r:id="rId37"/>
    <p:sldId id="349" r:id="rId38"/>
    <p:sldId id="317" r:id="rId39"/>
    <p:sldId id="281" r:id="rId40"/>
    <p:sldId id="27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40FF"/>
    <a:srgbClr val="FF7F00"/>
    <a:srgbClr val="00FDFF"/>
    <a:srgbClr val="D7AC08"/>
    <a:srgbClr val="00FF00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34"/>
    <p:restoredTop sz="94586"/>
  </p:normalViewPr>
  <p:slideViewPr>
    <p:cSldViewPr snapToGrid="0" snapToObjects="1">
      <p:cViewPr>
        <p:scale>
          <a:sx n="89" d="100"/>
          <a:sy n="89" d="100"/>
        </p:scale>
        <p:origin x="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9/20/19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64EDD44A-CBA7-AD48-A835-5788FC7E2BF3}" type="slidenum">
              <a:rPr lang="en-US" altLang="x-none" sz="1200"/>
              <a:pPr/>
              <a:t>9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679591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5AEDC517-1B11-AD4A-BBCA-4A5100C55EB5}" type="slidenum">
              <a:rPr lang="en-US" altLang="x-none" sz="1200"/>
              <a:pPr/>
              <a:t>14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609375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20EB187-900F-4AF5-813B-101456D9FD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 smtClean="0"/>
              <a:t>Form Processing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624D17C8-E9C2-48A4-AA36-D7048A6CCC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865718" y="381001"/>
            <a:ext cx="10449983" cy="1181100"/>
          </a:xfrm>
        </p:spPr>
        <p:txBody>
          <a:bodyPr/>
          <a:lstStyle/>
          <a:p>
            <a:r>
              <a:rPr lang="en-US" altLang="x-none" sz="5600">
                <a:solidFill>
                  <a:srgbClr val="FFCC66"/>
                </a:solidFill>
              </a:rPr>
              <a:t>Rules of the POST/GET Choice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65718" y="1485901"/>
            <a:ext cx="10449983" cy="4762500"/>
          </a:xfrm>
        </p:spPr>
        <p:txBody>
          <a:bodyPr/>
          <a:lstStyle/>
          <a:p>
            <a:pPr marL="560903"/>
            <a:r>
              <a:rPr lang="en-US" altLang="x-none" sz="2667" dirty="0"/>
              <a:t>POST is used when data is being created or modified.</a:t>
            </a:r>
          </a:p>
          <a:p>
            <a:pPr marL="560903"/>
            <a:r>
              <a:rPr lang="en-US" altLang="x-none" sz="2667" dirty="0"/>
              <a:t>GET is used when your are reading or searching things</a:t>
            </a:r>
            <a:r>
              <a:rPr lang="en-US" altLang="x-none" sz="2667" dirty="0" smtClean="0"/>
              <a:t>.</a:t>
            </a:r>
          </a:p>
          <a:p>
            <a:pPr marL="560903"/>
            <a:r>
              <a:rPr lang="en-US" altLang="x-none" sz="2667" dirty="0" smtClean="0"/>
              <a:t>GET should never be used to insert, modify or delete data.</a:t>
            </a:r>
            <a:endParaRPr lang="en-US" altLang="x-none" sz="2667" dirty="0"/>
          </a:p>
          <a:p>
            <a:pPr marL="560903"/>
            <a:r>
              <a:rPr lang="en-US" altLang="x-none" sz="2667" dirty="0"/>
              <a:t>Web search spiders will follow GET URLs but generally not POST URLs.</a:t>
            </a:r>
          </a:p>
          <a:p>
            <a:pPr marL="560903"/>
            <a:r>
              <a:rPr lang="en-US" altLang="x-none" sz="2667" dirty="0"/>
              <a:t>GET URLs should be </a:t>
            </a:r>
            <a:r>
              <a:rPr lang="ja-JP" altLang="en-US" sz="2667" dirty="0">
                <a:latin typeface="Arial" charset="0"/>
              </a:rPr>
              <a:t>“</a:t>
            </a:r>
            <a:r>
              <a:rPr lang="en-US" altLang="ja-JP" sz="2667" dirty="0"/>
              <a:t>idempotent</a:t>
            </a:r>
            <a:r>
              <a:rPr lang="ja-JP" altLang="en-US" sz="2667" dirty="0">
                <a:latin typeface="Arial" charset="0"/>
              </a:rPr>
              <a:t>”</a:t>
            </a:r>
            <a:r>
              <a:rPr lang="en-US" altLang="ja-JP" sz="2667" dirty="0"/>
              <a:t> - the same URL should give the </a:t>
            </a:r>
            <a:r>
              <a:rPr lang="ja-JP" altLang="en-US" sz="2667" dirty="0">
                <a:latin typeface="Arial" charset="0"/>
              </a:rPr>
              <a:t>“</a:t>
            </a:r>
            <a:r>
              <a:rPr lang="en-US" altLang="ja-JP" sz="2667" dirty="0"/>
              <a:t>same thing</a:t>
            </a:r>
            <a:r>
              <a:rPr lang="ja-JP" altLang="en-US" sz="2667" dirty="0">
                <a:latin typeface="Arial" charset="0"/>
              </a:rPr>
              <a:t>”</a:t>
            </a:r>
            <a:r>
              <a:rPr lang="en-US" altLang="ja-JP" sz="2667" dirty="0"/>
              <a:t> each time you access it.</a:t>
            </a:r>
          </a:p>
          <a:p>
            <a:pPr marL="560903"/>
            <a:r>
              <a:rPr lang="en-US" altLang="x-none" sz="2667" dirty="0"/>
              <a:t>GET has an upper limit of the number of bytes of parameters and values (think about 2K).</a:t>
            </a:r>
          </a:p>
        </p:txBody>
      </p:sp>
    </p:spTree>
    <p:extLst>
      <p:ext uri="{BB962C8B-B14F-4D97-AF65-F5344CB8AC3E}">
        <p14:creationId xmlns:p14="http://schemas.microsoft.com/office/powerpoint/2010/main" val="83580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POST-REDIRECT-GET (Refresh)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6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5600">
                <a:solidFill>
                  <a:srgbClr val="FFCC66"/>
                </a:solidFill>
              </a:rPr>
              <a:t>HTTP Status Codes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1117601" y="2108201"/>
            <a:ext cx="9927167" cy="3111500"/>
          </a:xfrm>
        </p:spPr>
        <p:txBody>
          <a:bodyPr/>
          <a:lstStyle/>
          <a:p>
            <a:r>
              <a:rPr lang="en-US" altLang="x-none"/>
              <a:t>http://www.dr-chuck.com/page1.htm - </a:t>
            </a:r>
            <a:r>
              <a:rPr lang="en-US" altLang="x-none">
                <a:solidFill>
                  <a:srgbClr val="FFFF00"/>
                </a:solidFill>
              </a:rPr>
              <a:t>200 OK</a:t>
            </a:r>
          </a:p>
          <a:p>
            <a:r>
              <a:rPr lang="en-US" altLang="x-none"/>
              <a:t>http://www.wa4e.com/nowhere.htm - </a:t>
            </a:r>
            <a:r>
              <a:rPr lang="en-US" altLang="x-none">
                <a:solidFill>
                  <a:srgbClr val="FFFF00"/>
                </a:solidFill>
              </a:rPr>
              <a:t>404 Not Found</a:t>
            </a:r>
          </a:p>
          <a:p>
            <a:r>
              <a:rPr lang="en-US" altLang="x-none"/>
              <a:t>http://www.drchuck.com/ - </a:t>
            </a:r>
            <a:r>
              <a:rPr lang="en-US" altLang="x-none">
                <a:solidFill>
                  <a:srgbClr val="FFFF00"/>
                </a:solidFill>
              </a:rPr>
              <a:t>302 Found / Moved</a:t>
            </a:r>
          </a:p>
          <a:p>
            <a:pPr marL="533387" lvl="1" indent="0">
              <a:buNone/>
            </a:pPr>
            <a:r>
              <a:rPr lang="en-US" altLang="x-none"/>
              <a:t>  Also known as </a:t>
            </a:r>
            <a:r>
              <a:rPr lang="en-US" altLang="en-US"/>
              <a:t>“</a:t>
            </a:r>
            <a:r>
              <a:rPr lang="en-US" altLang="x-none"/>
              <a:t>redirect</a:t>
            </a:r>
            <a:r>
              <a:rPr lang="en-US" altLang="en-US"/>
              <a:t>”</a:t>
            </a:r>
            <a:endParaRPr lang="en-US" altLang="x-none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2032000" y="5664201"/>
            <a:ext cx="8839200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en-US" altLang="x-none" sz="2667">
                <a:solidFill>
                  <a:srgbClr val="FFFF00"/>
                </a:solidFill>
              </a:rPr>
              <a:t>https://en.wikipedia.org/wiki/List_of_HTTP_status_codes</a:t>
            </a:r>
          </a:p>
        </p:txBody>
      </p:sp>
    </p:spTree>
    <p:extLst>
      <p:ext uri="{BB962C8B-B14F-4D97-AF65-F5344CB8AC3E}">
        <p14:creationId xmlns:p14="http://schemas.microsoft.com/office/powerpoint/2010/main" val="20490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5600">
                <a:solidFill>
                  <a:srgbClr val="FFCC66"/>
                </a:solidFill>
              </a:rPr>
              <a:t>HTTP Location Header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idx="1"/>
          </p:nvPr>
        </p:nvSpPr>
        <p:spPr>
          <a:xfrm>
            <a:off x="1132418" y="2006600"/>
            <a:ext cx="9927167" cy="3956051"/>
          </a:xfrm>
        </p:spPr>
        <p:txBody>
          <a:bodyPr/>
          <a:lstStyle/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If your application has not yet sent any data, it can send a special header as part of the HTTP Response.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The redirect header includes a URL that the browser is supposed to forward itself to.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It was originally used for web sites that moved from one URL to another.</a:t>
            </a:r>
          </a:p>
        </p:txBody>
      </p:sp>
      <p:sp>
        <p:nvSpPr>
          <p:cNvPr id="9219" name="Rectangle 3"/>
          <p:cNvSpPr>
            <a:spLocks/>
          </p:cNvSpPr>
          <p:nvPr/>
        </p:nvSpPr>
        <p:spPr bwMode="auto">
          <a:xfrm>
            <a:off x="5080000" y="5846334"/>
            <a:ext cx="6468533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667">
                <a:solidFill>
                  <a:srgbClr val="FFFF00"/>
                </a:solidFill>
                <a:ea typeface="ＭＳ Ｐゴシック" charset="-128"/>
              </a:rPr>
              <a:t>http://en.wikipedia.org/wiki/URL_redirection</a:t>
            </a:r>
          </a:p>
        </p:txBody>
      </p:sp>
    </p:spTree>
    <p:extLst>
      <p:ext uri="{BB962C8B-B14F-4D97-AF65-F5344CB8AC3E}">
        <p14:creationId xmlns:p14="http://schemas.microsoft.com/office/powerpoint/2010/main" val="136015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FFCC66"/>
                </a:solidFill>
              </a:rPr>
              <a:t>POST / Refresh /</a:t>
            </a:r>
            <a:r>
              <a:rPr lang="en-US" altLang="x-none">
                <a:solidFill>
                  <a:srgbClr val="00FF00"/>
                </a:solidFill>
              </a:rPr>
              <a:t> </a:t>
            </a:r>
            <a:r>
              <a:rPr lang="en-US" altLang="x-none">
                <a:solidFill>
                  <a:srgbClr val="FF0000"/>
                </a:solidFill>
                <a:sym typeface="Wingdings" charset="2"/>
              </a:rPr>
              <a:t></a:t>
            </a:r>
            <a:endParaRPr lang="en-US" altLang="x-none">
              <a:solidFill>
                <a:srgbClr val="FF0000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17601" y="2209800"/>
            <a:ext cx="9927167" cy="2743200"/>
          </a:xfrm>
        </p:spPr>
        <p:txBody>
          <a:bodyPr/>
          <a:lstStyle/>
          <a:p>
            <a:pPr marL="828654">
              <a:spcBef>
                <a:spcPts val="1725"/>
              </a:spcBef>
              <a:defRPr/>
            </a:pPr>
            <a:r>
              <a:rPr lang="en-US" sz="2851"/>
              <a:t>Once you do a POST, if you refresh, the browser will re-send the POST data a second time.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/>
              <a:t>The user gets a pop-up that tries to explain what is about to happen.</a:t>
            </a:r>
          </a:p>
        </p:txBody>
      </p:sp>
    </p:spTree>
    <p:extLst>
      <p:ext uri="{BB962C8B-B14F-4D97-AF65-F5344CB8AC3E}">
        <p14:creationId xmlns:p14="http://schemas.microsoft.com/office/powerpoint/2010/main" val="69275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67216"/>
            <a:ext cx="6388100" cy="5130800"/>
          </a:xfrm>
          <a:prstGeom prst="rect">
            <a:avLst/>
          </a:prstGeom>
        </p:spPr>
      </p:pic>
      <p:sp>
        <p:nvSpPr>
          <p:cNvPr id="18436" name="Rectangle 5"/>
          <p:cNvSpPr>
            <a:spLocks/>
          </p:cNvSpPr>
          <p:nvPr/>
        </p:nvSpPr>
        <p:spPr bwMode="auto">
          <a:xfrm>
            <a:off x="536576" y="5290635"/>
            <a:ext cx="199601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2400" dirty="0">
                <a:solidFill>
                  <a:srgbClr val="FF00FF"/>
                </a:solidFill>
                <a:ea typeface="ＭＳ Ｐゴシック" charset="-128"/>
              </a:rPr>
              <a:t>Press Submit </a:t>
            </a:r>
            <a:r>
              <a:rPr lang="en-US" altLang="x-none" sz="2400" dirty="0" smtClean="0">
                <a:solidFill>
                  <a:srgbClr val="FF00FF"/>
                </a:solidFill>
                <a:ea typeface="ＭＳ Ｐゴシック" charset="-128"/>
              </a:rPr>
              <a:t>then  Refresh</a:t>
            </a:r>
            <a:endParaRPr lang="en-US" altLang="x-none" sz="2400" dirty="0">
              <a:solidFill>
                <a:srgbClr val="FF00FF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818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67216"/>
            <a:ext cx="6388100" cy="5130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684" y="779992"/>
            <a:ext cx="6388100" cy="5130800"/>
          </a:xfrm>
          <a:prstGeom prst="rect">
            <a:avLst/>
          </a:prstGeom>
        </p:spPr>
      </p:pic>
      <p:sp>
        <p:nvSpPr>
          <p:cNvPr id="18436" name="Rectangle 5"/>
          <p:cNvSpPr>
            <a:spLocks/>
          </p:cNvSpPr>
          <p:nvPr/>
        </p:nvSpPr>
        <p:spPr bwMode="auto">
          <a:xfrm>
            <a:off x="536576" y="5290635"/>
            <a:ext cx="199601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2400" dirty="0">
                <a:solidFill>
                  <a:srgbClr val="FF00FF"/>
                </a:solidFill>
                <a:ea typeface="ＭＳ Ｐゴシック" charset="-128"/>
              </a:rPr>
              <a:t>Press Submit </a:t>
            </a:r>
            <a:r>
              <a:rPr lang="en-US" altLang="x-none" sz="2400" dirty="0" smtClean="0">
                <a:solidFill>
                  <a:srgbClr val="FF00FF"/>
                </a:solidFill>
                <a:ea typeface="ＭＳ Ｐゴシック" charset="-128"/>
              </a:rPr>
              <a:t>then  Refresh</a:t>
            </a:r>
            <a:endParaRPr lang="en-US" altLang="x-none" sz="2400" dirty="0">
              <a:solidFill>
                <a:srgbClr val="FF00FF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030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67216"/>
            <a:ext cx="6388100" cy="5130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684" y="779992"/>
            <a:ext cx="6388100" cy="5130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718" y="1727200"/>
            <a:ext cx="6388100" cy="5130800"/>
          </a:xfrm>
          <a:prstGeom prst="rect">
            <a:avLst/>
          </a:prstGeom>
        </p:spPr>
      </p:pic>
      <p:sp>
        <p:nvSpPr>
          <p:cNvPr id="18436" name="Rectangle 5"/>
          <p:cNvSpPr>
            <a:spLocks/>
          </p:cNvSpPr>
          <p:nvPr/>
        </p:nvSpPr>
        <p:spPr bwMode="auto">
          <a:xfrm>
            <a:off x="536576" y="5290635"/>
            <a:ext cx="199601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2400" dirty="0">
                <a:solidFill>
                  <a:srgbClr val="FF00FF"/>
                </a:solidFill>
                <a:ea typeface="ＭＳ Ｐゴシック" charset="-128"/>
              </a:rPr>
              <a:t>Press Submit </a:t>
            </a:r>
            <a:r>
              <a:rPr lang="en-US" altLang="x-none" sz="2400" dirty="0" smtClean="0">
                <a:solidFill>
                  <a:srgbClr val="FF00FF"/>
                </a:solidFill>
                <a:ea typeface="ＭＳ Ｐゴシック" charset="-128"/>
              </a:rPr>
              <a:t>then  Refresh</a:t>
            </a:r>
            <a:endParaRPr lang="en-US" altLang="x-none" sz="2400" dirty="0">
              <a:solidFill>
                <a:srgbClr val="FF00FF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69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5600">
                <a:solidFill>
                  <a:srgbClr val="FFCC66"/>
                </a:solidFill>
              </a:rPr>
              <a:t>No Double Posts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Typically POST requests are adding or modifying data whilst GET requests view data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It may be dangerous to do the same POST twice (say withdrawing funds from a bank account)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So the browser insists on asking the user (out of your control)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Kind of an ugly UX / bad usability</a:t>
            </a:r>
          </a:p>
        </p:txBody>
      </p:sp>
    </p:spTree>
    <p:extLst>
      <p:ext uri="{BB962C8B-B14F-4D97-AF65-F5344CB8AC3E}">
        <p14:creationId xmlns:p14="http://schemas.microsoft.com/office/powerpoint/2010/main" val="201280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="" xmlns:a16="http://schemas.microsoft.com/office/drawing/2014/main" id="{867D4867-5BA7-4462-B2F6-A23F4A622A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 eaLnBrk="1" hangingPunct="1"/>
            <a:r>
              <a:rPr lang="en-US" altLang="x-none" sz="2800">
                <a:solidFill>
                  <a:schemeClr val="bg1"/>
                </a:solidFill>
              </a:rPr>
              <a:t>POST Redirect Rule</a:t>
            </a: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 lnSpcReduction="10000"/>
          </a:bodyPr>
          <a:lstStyle/>
          <a:p>
            <a:pPr marL="695307" indent="-457189">
              <a:spcBef>
                <a:spcPts val="1725"/>
              </a:spcBef>
              <a:defRPr/>
            </a:pPr>
            <a:r>
              <a:rPr lang="en-US" sz="1900" dirty="0">
                <a:solidFill>
                  <a:schemeClr val="bg1"/>
                </a:solidFill>
              </a:rPr>
              <a:t>The simple rule for pages intended for a browser is to never generate a page with HTML content when the app receives POST </a:t>
            </a:r>
            <a:r>
              <a:rPr lang="en-US" sz="1900" dirty="0" smtClean="0">
                <a:solidFill>
                  <a:schemeClr val="bg1"/>
                </a:solidFill>
              </a:rPr>
              <a:t>data and data has been modified</a:t>
            </a:r>
            <a:endParaRPr lang="en-US" sz="1900" dirty="0">
              <a:solidFill>
                <a:schemeClr val="bg1"/>
              </a:solidFill>
            </a:endParaRPr>
          </a:p>
          <a:p>
            <a:pPr marL="695307" indent="-457189">
              <a:spcBef>
                <a:spcPts val="1725"/>
              </a:spcBef>
              <a:defRPr/>
            </a:pPr>
            <a:r>
              <a:rPr lang="en-US" sz="1900" dirty="0">
                <a:solidFill>
                  <a:schemeClr val="bg1"/>
                </a:solidFill>
              </a:rPr>
              <a:t>Must redirect somewhere - even to  the same script - forcing the browser to make a GET after the POST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840446"/>
            <a:ext cx="6250769" cy="501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614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err="1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WGSIConfig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347167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Routing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47167" y="2675805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9813128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0090027" y="2904193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 smtClean="0"/>
              <a:t>G</a:t>
            </a:r>
          </a:p>
          <a:p>
            <a:pPr algn="ctr"/>
            <a:r>
              <a:rPr lang="en-US" dirty="0" smtClean="0"/>
              <a:t>I</a:t>
            </a:r>
          </a:p>
          <a:p>
            <a:pPr algn="ctr"/>
            <a:r>
              <a:rPr lang="en-US" dirty="0" smtClean="0"/>
              <a:t>N</a:t>
            </a:r>
            <a:br>
              <a:rPr lang="en-US" dirty="0" smtClean="0"/>
            </a:br>
            <a:r>
              <a:rPr lang="en-US" dirty="0" smtClean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433845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433845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433845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433845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9207965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838712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59824" y="2316546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8459824" y="3465107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121287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9207965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6890506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6890506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890328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models.py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497" y="2609953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8102028" y="5683135"/>
            <a:ext cx="1319815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396262" y="4400416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/>
          <p:cNvCxnSpPr>
            <a:endCxn id="9" idx="1"/>
          </p:cNvCxnSpPr>
          <p:nvPr/>
        </p:nvCxnSpPr>
        <p:spPr>
          <a:xfrm>
            <a:off x="1337179" y="1543199"/>
            <a:ext cx="5009988" cy="753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028161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428560" y="5430454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7482940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7515238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7515238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9421843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8" idx="2"/>
          </p:cNvCxnSpPr>
          <p:nvPr/>
        </p:nvCxnSpPr>
        <p:spPr>
          <a:xfrm flipV="1">
            <a:off x="691404" y="1668102"/>
            <a:ext cx="345527" cy="13845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669158" y="3052660"/>
            <a:ext cx="409604" cy="4049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692725" y="1396262"/>
            <a:ext cx="688412" cy="2718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890506" y="2135365"/>
            <a:ext cx="196094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629400" y="2135365"/>
            <a:ext cx="261106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09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3"/>
          <p:cNvSpPr>
            <a:spLocks noChangeArrowheads="1"/>
          </p:cNvSpPr>
          <p:nvPr/>
        </p:nvSpPr>
        <p:spPr bwMode="auto">
          <a:xfrm>
            <a:off x="1930400" y="5664201"/>
            <a:ext cx="7620000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667">
                <a:solidFill>
                  <a:srgbClr val="FFFF00"/>
                </a:solidFill>
              </a:rPr>
              <a:t>https://en.wikipedia.org/wiki/Post/Redirect/Get</a:t>
            </a:r>
          </a:p>
        </p:txBody>
      </p:sp>
      <p:pic>
        <p:nvPicPr>
          <p:cNvPr id="21506" name="Picture 4" descr="PostRedirectGet_DoubleSubmitProble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1" y="1644651"/>
            <a:ext cx="5257800" cy="2800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5" descr="PostRedirectGet_DoubleSubmitSolu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51" y="863600"/>
            <a:ext cx="5372100" cy="439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560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Validation in FORMS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Data Errors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5067423" cy="4351338"/>
          </a:xfrm>
        </p:spPr>
        <p:txBody>
          <a:bodyPr/>
          <a:lstStyle/>
          <a:p>
            <a:r>
              <a:rPr lang="en-US" dirty="0" smtClean="0"/>
              <a:t>Sometimes there are validation rules when you are filling out a form.</a:t>
            </a:r>
          </a:p>
          <a:p>
            <a:r>
              <a:rPr lang="en-US" dirty="0" smtClean="0"/>
              <a:t>When you submit the form, the view code checks the data to see if there are errors</a:t>
            </a:r>
          </a:p>
          <a:p>
            <a:r>
              <a:rPr lang="en-US" dirty="0" smtClean="0"/>
              <a:t>If there are errors, data is not saved and the user is notified and often given a chance to edit and resubmit the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623" y="2026444"/>
            <a:ext cx="67818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27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Django form validation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9539" y="2257424"/>
            <a:ext cx="10644261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1651C"/>
                </a:solidFill>
                <a:latin typeface="Menlo-Regular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2EAEBB"/>
                </a:solidFill>
                <a:latin typeface="Menlo-Regular" charset="0"/>
              </a:rPr>
              <a:t>BasicForm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forms.Form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title =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forms.CharField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(validators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=[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     </a:t>
            </a:r>
            <a:r>
              <a:rPr lang="en-US" dirty="0" err="1" smtClean="0">
                <a:solidFill>
                  <a:srgbClr val="000000"/>
                </a:solidFill>
                <a:latin typeface="Menlo-Regular" charset="0"/>
              </a:rPr>
              <a:t>validators.MinLengthValidator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 smtClean="0">
                <a:solidFill>
                  <a:srgbClr val="B42419"/>
                </a:solidFill>
                <a:latin typeface="Menlo-Regular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"Please enter 2 or more characters</a:t>
            </a:r>
            <a:r>
              <a:rPr lang="en-US" dirty="0" smtClean="0">
                <a:solidFill>
                  <a:srgbClr val="B42419"/>
                </a:solidFill>
                <a:latin typeface="Menlo-Regular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   ])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mileage =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forms.IntegerField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purchase_date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forms.DateField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84648" y="5614987"/>
            <a:ext cx="6997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https://</a:t>
            </a:r>
            <a:r>
              <a:rPr lang="en-US" sz="2400" dirty="0" err="1">
                <a:solidFill>
                  <a:srgbClr val="FFFF00"/>
                </a:solidFill>
              </a:rPr>
              <a:t>docs.djangoproject.com</a:t>
            </a:r>
            <a:r>
              <a:rPr lang="en-US" sz="2400" dirty="0">
                <a:solidFill>
                  <a:srgbClr val="FFFF00"/>
                </a:solidFill>
              </a:rPr>
              <a:t>/</a:t>
            </a:r>
            <a:r>
              <a:rPr lang="en-US" sz="2400" dirty="0" err="1">
                <a:solidFill>
                  <a:srgbClr val="FFFF00"/>
                </a:solidFill>
              </a:rPr>
              <a:t>en</a:t>
            </a:r>
            <a:r>
              <a:rPr lang="en-US" sz="2400" dirty="0">
                <a:solidFill>
                  <a:srgbClr val="FFFF00"/>
                </a:solidFill>
              </a:rPr>
              <a:t>/2.1/ref/validators/</a:t>
            </a:r>
          </a:p>
        </p:txBody>
      </p:sp>
    </p:spTree>
    <p:extLst>
      <p:ext uri="{BB962C8B-B14F-4D97-AF65-F5344CB8AC3E}">
        <p14:creationId xmlns:p14="http://schemas.microsoft.com/office/powerpoint/2010/main" val="75232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124" y="1171575"/>
            <a:ext cx="6781800" cy="39497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702672" y="737462"/>
            <a:ext cx="7353295" cy="590931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Validate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(View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 :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old_data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{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SakaiCar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mileage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42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purchase_date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'2018-08-14'</a:t>
            </a:r>
            <a:endParaRPr lang="mr-IN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}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form =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BasicForm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(initial=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old_data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ctx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{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form.html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ctx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post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 :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form =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BasicForm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request.POST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not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form.is_valid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 :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ctx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{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form.html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ctx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# Save the Data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b="1" dirty="0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redirect(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'/form/success'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success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(request) :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HttpResponse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'Thank you!'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612208" y="2982119"/>
            <a:ext cx="2231382" cy="40401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1871663" y="328614"/>
            <a:ext cx="3314700" cy="91439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036094" y="500064"/>
            <a:ext cx="985838" cy="50006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GET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407694" y="2974975"/>
            <a:ext cx="985838" cy="50006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79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504" y="3086030"/>
            <a:ext cx="6794500" cy="3987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5900" y="-159613"/>
            <a:ext cx="6781800" cy="39497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702672" y="737462"/>
            <a:ext cx="7353295" cy="590931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Validate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DumpPostView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 :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old_data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{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SakaiCar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mileage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42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purchase_date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'2018-08-14'</a:t>
            </a:r>
            <a:endParaRPr lang="mr-IN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}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form =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BasicForm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(initial=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old_data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ctx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{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form.html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ctx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post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 :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form =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BasicForm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request.POST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not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form.is_valid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 :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ctx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{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form.html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ctx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# Save the 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Data</a:t>
            </a:r>
            <a:b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       return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redirect(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'/form/success'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success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(request) :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HttpResponse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'Thank you!'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14413" y="2500313"/>
            <a:ext cx="4286250" cy="142875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570832" y="2600323"/>
            <a:ext cx="985838" cy="50006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865020" y="4375804"/>
            <a:ext cx="6050756" cy="866483"/>
          </a:xfrm>
          <a:prstGeom prst="rect">
            <a:avLst/>
          </a:prstGeom>
          <a:solidFill>
            <a:srgbClr val="000000">
              <a:alpha val="2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2396931" y="4894450"/>
            <a:ext cx="3346644" cy="1220600"/>
          </a:xfrm>
          <a:custGeom>
            <a:avLst/>
            <a:gdLst>
              <a:gd name="connsiteX0" fmla="*/ 3346644 w 3346644"/>
              <a:gd name="connsiteY0" fmla="*/ 706250 h 1220600"/>
              <a:gd name="connsiteX1" fmla="*/ 1089219 w 3346644"/>
              <a:gd name="connsiteY1" fmla="*/ 20450 h 1220600"/>
              <a:gd name="connsiteX2" fmla="*/ 3369 w 3346644"/>
              <a:gd name="connsiteY2" fmla="*/ 234763 h 1220600"/>
              <a:gd name="connsiteX3" fmla="*/ 803469 w 3346644"/>
              <a:gd name="connsiteY3" fmla="*/ 791975 h 1220600"/>
              <a:gd name="connsiteX4" fmla="*/ 2289369 w 3346644"/>
              <a:gd name="connsiteY4" fmla="*/ 1220600 h 122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6644" h="1220600">
                <a:moveTo>
                  <a:pt x="3346644" y="706250"/>
                </a:moveTo>
                <a:cubicBezTo>
                  <a:pt x="2496537" y="402640"/>
                  <a:pt x="1646431" y="99031"/>
                  <a:pt x="1089219" y="20450"/>
                </a:cubicBezTo>
                <a:cubicBezTo>
                  <a:pt x="532007" y="-58131"/>
                  <a:pt x="50994" y="106175"/>
                  <a:pt x="3369" y="234763"/>
                </a:cubicBezTo>
                <a:cubicBezTo>
                  <a:pt x="-44256" y="363350"/>
                  <a:pt x="422469" y="627669"/>
                  <a:pt x="803469" y="791975"/>
                </a:cubicBezTo>
                <a:cubicBezTo>
                  <a:pt x="1184469" y="956281"/>
                  <a:pt x="2289369" y="1220600"/>
                  <a:pt x="2289369" y="1220600"/>
                </a:cubicBezTo>
              </a:path>
            </a:pathLst>
          </a:cu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3136752" y="4719657"/>
            <a:ext cx="985838" cy="50006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302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966740" y="5398127"/>
            <a:ext cx="985838" cy="50006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685800" y="4772025"/>
            <a:ext cx="4600575" cy="1671638"/>
          </a:xfrm>
          <a:custGeom>
            <a:avLst/>
            <a:gdLst>
              <a:gd name="connsiteX0" fmla="*/ 4600575 w 4600575"/>
              <a:gd name="connsiteY0" fmla="*/ 1671638 h 1671638"/>
              <a:gd name="connsiteX1" fmla="*/ 1143000 w 4600575"/>
              <a:gd name="connsiteY1" fmla="*/ 1228725 h 1671638"/>
              <a:gd name="connsiteX2" fmla="*/ 0 w 4600575"/>
              <a:gd name="connsiteY2" fmla="*/ 0 h 1671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00575" h="1671638">
                <a:moveTo>
                  <a:pt x="4600575" y="1671638"/>
                </a:moveTo>
                <a:cubicBezTo>
                  <a:pt x="3255169" y="1589484"/>
                  <a:pt x="1909763" y="1507331"/>
                  <a:pt x="1143000" y="1228725"/>
                </a:cubicBezTo>
                <a:cubicBezTo>
                  <a:pt x="376237" y="950119"/>
                  <a:pt x="0" y="0"/>
                  <a:pt x="0" y="0"/>
                </a:cubicBezTo>
              </a:path>
            </a:pathLst>
          </a:cu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1197942" y="5681456"/>
            <a:ext cx="985838" cy="50006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62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6564" y="3149940"/>
            <a:ext cx="6781800" cy="39497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5900" y="-125487"/>
            <a:ext cx="6781800" cy="39497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702672" y="737462"/>
            <a:ext cx="7353295" cy="590931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Validate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DumpPostView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 :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old_data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{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SakaiCar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mileage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42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purchase_date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'2018-08-14'</a:t>
            </a:r>
            <a:endParaRPr lang="mr-IN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}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form =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BasicForm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(initial=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old_data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ctx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{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form.html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ctx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post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 :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form =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BasicForm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request.POST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not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form.is_valid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 :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ctx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{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form.html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ctx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# Save 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the Data</a:t>
            </a:r>
            <a:endParaRPr lang="en-US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        return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redirect(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'/form/success'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success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(request) :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HttpResponse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'Thank you!'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14413" y="2500313"/>
            <a:ext cx="4286250" cy="142875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570832" y="2600323"/>
            <a:ext cx="985838" cy="50006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2229350" y="4916780"/>
            <a:ext cx="4171450" cy="12670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4329363" y="4730026"/>
            <a:ext cx="985838" cy="50006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62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Cross-Site-Request-Forgery (CSRF)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CSRF Attack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rogue site generates a page that includes form that posts data to a site where the user is logged in via a session cookie</a:t>
            </a:r>
          </a:p>
          <a:p>
            <a:r>
              <a:rPr lang="en-US" dirty="0" smtClean="0"/>
              <a:t>The form is submitted to the legitimate site and the cookie is included</a:t>
            </a:r>
          </a:p>
          <a:p>
            <a:r>
              <a:rPr lang="en-US" dirty="0" smtClean="0"/>
              <a:t>The legitimate site accepts the request because of the cookie value</a:t>
            </a:r>
          </a:p>
          <a:p>
            <a:endParaRPr lang="en-US" dirty="0"/>
          </a:p>
          <a:p>
            <a:r>
              <a:rPr lang="en-US" dirty="0" smtClean="0"/>
              <a:t>Note that the rogue site does not need to know the cookie value </a:t>
            </a:r>
            <a:r>
              <a:rPr lang="mr-IN" dirty="0" smtClean="0"/>
              <a:t>–</a:t>
            </a:r>
            <a:r>
              <a:rPr lang="en-US" dirty="0" smtClean="0"/>
              <a:t> it just knows that the cookie will be sent on requests to the legitimate site</a:t>
            </a:r>
          </a:p>
        </p:txBody>
      </p:sp>
      <p:sp>
        <p:nvSpPr>
          <p:cNvPr id="6" name="Rectangle 5"/>
          <p:cNvSpPr/>
          <p:nvPr/>
        </p:nvSpPr>
        <p:spPr>
          <a:xfrm>
            <a:off x="5210580" y="5616060"/>
            <a:ext cx="61432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https://</a:t>
            </a:r>
            <a:r>
              <a:rPr lang="en-US" sz="2000" dirty="0" err="1">
                <a:solidFill>
                  <a:srgbClr val="FFFF00"/>
                </a:solidFill>
              </a:rPr>
              <a:t>en.wikipedia.org</a:t>
            </a:r>
            <a:r>
              <a:rPr lang="en-US" sz="2000" dirty="0">
                <a:solidFill>
                  <a:srgbClr val="FFFF00"/>
                </a:solidFill>
              </a:rPr>
              <a:t>/wiki/Cross-</a:t>
            </a:r>
            <a:r>
              <a:rPr lang="en-US" sz="2000" dirty="0" err="1">
                <a:solidFill>
                  <a:srgbClr val="FFFF00"/>
                </a:solidFill>
              </a:rPr>
              <a:t>site_request_forgery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CSRF Defense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legitimate site chooses a large random number (the CSRF Token) and puts it in the session</a:t>
            </a:r>
          </a:p>
          <a:p>
            <a:r>
              <a:rPr lang="en-US" dirty="0" smtClean="0"/>
              <a:t>When the legitimate site generates a POST form, it includes the CSRF Token as a hidden input field</a:t>
            </a:r>
          </a:p>
          <a:p>
            <a:r>
              <a:rPr lang="en-US" dirty="0" smtClean="0"/>
              <a:t>When the form is submitted the CSRF Token is sent as well as the cookie</a:t>
            </a:r>
          </a:p>
          <a:p>
            <a:r>
              <a:rPr lang="en-US" dirty="0" smtClean="0"/>
              <a:t>The site looks up the session and rejects the request if the incoming CSRF Token does not match the session's CSRF Token</a:t>
            </a:r>
          </a:p>
          <a:p>
            <a:pPr lvl="1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10580" y="5616060"/>
            <a:ext cx="61432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https://</a:t>
            </a:r>
            <a:r>
              <a:rPr lang="en-US" sz="2000" dirty="0" err="1">
                <a:solidFill>
                  <a:srgbClr val="FFFF00"/>
                </a:solidFill>
              </a:rPr>
              <a:t>en.wikipedia.org</a:t>
            </a:r>
            <a:r>
              <a:rPr lang="en-US" sz="2000" dirty="0">
                <a:solidFill>
                  <a:srgbClr val="FFFF00"/>
                </a:solidFill>
              </a:rPr>
              <a:t>/wiki/Cross-</a:t>
            </a:r>
            <a:r>
              <a:rPr lang="en-US" sz="2000" dirty="0" err="1">
                <a:solidFill>
                  <a:srgbClr val="FFFF00"/>
                </a:solidFill>
              </a:rPr>
              <a:t>site_request_forgery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3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="" xmlns:a16="http://schemas.microsoft.com/office/drawing/2014/main" id="{73DE2CFE-42F2-48F0-8706-5264E012B1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Forms gather data and send it to the server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="" xmlns:a16="http://schemas.microsoft.com/office/drawing/2014/main" id="{10441444-F734-43CA-98E6-1F3C07414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10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401" y="952500"/>
            <a:ext cx="6639124" cy="48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82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Scenario: Time to Change a Student Grade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1690" y="1885954"/>
            <a:ext cx="4712292" cy="4443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60338" y="1690688"/>
            <a:ext cx="1680371" cy="4638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www.dj4e.com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10082603" y="3541455"/>
            <a:ext cx="1721018" cy="13991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user: csev</a:t>
            </a:r>
          </a:p>
          <a:p>
            <a:pPr algn="ctr"/>
            <a:r>
              <a:rPr lang="en-US" dirty="0" smtClean="0"/>
              <a:t>instructor: true</a:t>
            </a:r>
          </a:p>
        </p:txBody>
      </p:sp>
      <p:sp>
        <p:nvSpPr>
          <p:cNvPr id="9" name="Rectangle 8"/>
          <p:cNvSpPr/>
          <p:nvPr/>
        </p:nvSpPr>
        <p:spPr>
          <a:xfrm>
            <a:off x="2809626" y="4792580"/>
            <a:ext cx="1671638" cy="130016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cookies</a:t>
            </a:r>
          </a:p>
          <a:p>
            <a:r>
              <a:rPr lang="en-US" dirty="0" smtClean="0"/>
              <a:t>www.dj4e.com</a:t>
            </a:r>
          </a:p>
          <a:p>
            <a:r>
              <a:rPr lang="en-US" dirty="0" err="1" smtClean="0"/>
              <a:t>sessid</a:t>
            </a:r>
            <a:r>
              <a:rPr lang="en-US" dirty="0" smtClean="0"/>
              <a:t>: 42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0082603" y="5156194"/>
          <a:ext cx="185956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784"/>
                <a:gridCol w="929784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758497" y="354330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5565" y="2821671"/>
            <a:ext cx="446385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&lt;form method="post"</a:t>
            </a:r>
          </a:p>
          <a:p>
            <a:r>
              <a:rPr lang="en-US" dirty="0" smtClean="0"/>
              <a:t>action="https://www.dj4e.com/grades/123"&gt;</a:t>
            </a:r>
          </a:p>
          <a:p>
            <a:r>
              <a:rPr lang="en-US" dirty="0" smtClean="0"/>
              <a:t>&lt;input type="text" name="new-grade</a:t>
            </a:r>
            <a:r>
              <a:rPr lang="en-US" dirty="0"/>
              <a:t>"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value</a:t>
            </a:r>
            <a:r>
              <a:rPr lang="en-US" dirty="0"/>
              <a:t>="0.5"&gt; </a:t>
            </a:r>
            <a:endParaRPr lang="en-US" dirty="0" smtClean="0"/>
          </a:p>
          <a:p>
            <a:r>
              <a:rPr lang="en-US" dirty="0" smtClean="0"/>
              <a:t>&lt;input type="submit"&gt;</a:t>
            </a:r>
          </a:p>
          <a:p>
            <a:r>
              <a:rPr lang="en-US" dirty="0" smtClean="0"/>
              <a:t>&lt;/form&gt;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715000" y="4397803"/>
            <a:ext cx="2055819" cy="158866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POST /grades/123</a:t>
            </a:r>
          </a:p>
          <a:p>
            <a:r>
              <a:rPr lang="en-US" dirty="0" smtClean="0"/>
              <a:t>cookie: </a:t>
            </a:r>
            <a:r>
              <a:rPr lang="en-US" dirty="0" err="1" smtClean="0"/>
              <a:t>sessid</a:t>
            </a:r>
            <a:r>
              <a:rPr lang="en-US" dirty="0" smtClean="0"/>
              <a:t>=42</a:t>
            </a:r>
          </a:p>
          <a:p>
            <a:endParaRPr lang="en-US" dirty="0" smtClean="0"/>
          </a:p>
          <a:p>
            <a:r>
              <a:rPr lang="en-US" dirty="0" smtClean="0"/>
              <a:t>new-grade=0.5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186238" y="2616072"/>
            <a:ext cx="3874100" cy="332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4" idx="1"/>
          </p:cNvCxnSpPr>
          <p:nvPr/>
        </p:nvCxnSpPr>
        <p:spPr>
          <a:xfrm>
            <a:off x="4186238" y="4098383"/>
            <a:ext cx="1528762" cy="1093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14" idx="1"/>
          </p:cNvCxnSpPr>
          <p:nvPr/>
        </p:nvCxnSpPr>
        <p:spPr>
          <a:xfrm flipV="1">
            <a:off x="4481264" y="5192133"/>
            <a:ext cx="1233736" cy="250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3"/>
          </p:cNvCxnSpPr>
          <p:nvPr/>
        </p:nvCxnSpPr>
        <p:spPr>
          <a:xfrm flipV="1">
            <a:off x="7770819" y="5156195"/>
            <a:ext cx="1001706" cy="35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</p:cNvCxnSpPr>
          <p:nvPr/>
        </p:nvCxnSpPr>
        <p:spPr>
          <a:xfrm flipH="1">
            <a:off x="8787121" y="4241021"/>
            <a:ext cx="1295482" cy="915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11" idx="1"/>
          </p:cNvCxnSpPr>
          <p:nvPr/>
        </p:nvCxnSpPr>
        <p:spPr>
          <a:xfrm>
            <a:off x="8787121" y="5192133"/>
            <a:ext cx="1295482" cy="5177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15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(without CSRF)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1690" y="1885954"/>
            <a:ext cx="4712292" cy="444341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60338" y="3986212"/>
            <a:ext cx="1680371" cy="2343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www.dj4e.com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10082603" y="3541455"/>
            <a:ext cx="1721018" cy="13991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user: csev</a:t>
            </a:r>
          </a:p>
          <a:p>
            <a:pPr algn="ctr"/>
            <a:r>
              <a:rPr lang="en-US" dirty="0" smtClean="0"/>
              <a:t>instructor: true</a:t>
            </a:r>
          </a:p>
        </p:txBody>
      </p:sp>
      <p:sp>
        <p:nvSpPr>
          <p:cNvPr id="9" name="Rectangle 8"/>
          <p:cNvSpPr/>
          <p:nvPr/>
        </p:nvSpPr>
        <p:spPr>
          <a:xfrm>
            <a:off x="2809626" y="4792580"/>
            <a:ext cx="1671638" cy="130016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cookies</a:t>
            </a:r>
          </a:p>
          <a:p>
            <a:r>
              <a:rPr lang="en-US" dirty="0" smtClean="0"/>
              <a:t>www.dj4e.com</a:t>
            </a:r>
          </a:p>
          <a:p>
            <a:r>
              <a:rPr lang="en-US" dirty="0" err="1" smtClean="0"/>
              <a:t>sessid</a:t>
            </a:r>
            <a:r>
              <a:rPr lang="en-US" dirty="0" smtClean="0"/>
              <a:t>: 42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0082603" y="5156194"/>
          <a:ext cx="185956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784"/>
                <a:gridCol w="929784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758497" y="354330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5565" y="2821671"/>
            <a:ext cx="446385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&lt;form method="post"</a:t>
            </a:r>
          </a:p>
          <a:p>
            <a:r>
              <a:rPr lang="en-US" dirty="0" smtClean="0"/>
              <a:t>action="https://www.dj4e.com/grades/123"&gt;</a:t>
            </a:r>
          </a:p>
          <a:p>
            <a:r>
              <a:rPr lang="en-US" dirty="0" smtClean="0"/>
              <a:t>&lt;input type="text" name="</a:t>
            </a:r>
            <a:r>
              <a:rPr lang="en-US" dirty="0"/>
              <a:t>new-grade"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value</a:t>
            </a:r>
            <a:r>
              <a:rPr lang="en-US" dirty="0"/>
              <a:t>="</a:t>
            </a:r>
            <a:r>
              <a:rPr lang="en-US" dirty="0">
                <a:solidFill>
                  <a:srgbClr val="FFFF00"/>
                </a:solidFill>
              </a:rPr>
              <a:t>1.0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&lt;input type="submit"&gt;</a:t>
            </a:r>
          </a:p>
          <a:p>
            <a:r>
              <a:rPr lang="en-US" dirty="0" smtClean="0"/>
              <a:t>&lt;/form&gt;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715000" y="4397803"/>
            <a:ext cx="2055819" cy="158866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POST /grades/123</a:t>
            </a:r>
          </a:p>
          <a:p>
            <a:r>
              <a:rPr lang="en-US" dirty="0" smtClean="0"/>
              <a:t>cookie: </a:t>
            </a:r>
            <a:r>
              <a:rPr lang="en-US" dirty="0" err="1" smtClean="0"/>
              <a:t>sessid</a:t>
            </a:r>
            <a:r>
              <a:rPr lang="en-US" dirty="0" smtClean="0"/>
              <a:t>=42</a:t>
            </a:r>
          </a:p>
          <a:p>
            <a:endParaRPr lang="en-US" dirty="0" smtClean="0"/>
          </a:p>
          <a:p>
            <a:r>
              <a:rPr lang="en-US" dirty="0" smtClean="0"/>
              <a:t>new-grade=</a:t>
            </a:r>
            <a:r>
              <a:rPr lang="en-US" dirty="0" smtClean="0">
                <a:solidFill>
                  <a:srgbClr val="FFFF00"/>
                </a:solidFill>
              </a:rPr>
              <a:t>1.0</a:t>
            </a:r>
          </a:p>
        </p:txBody>
      </p:sp>
      <p:cxnSp>
        <p:nvCxnSpPr>
          <p:cNvPr id="16" name="Straight Arrow Connector 15"/>
          <p:cNvCxnSpPr>
            <a:stCxn id="17" idx="1"/>
          </p:cNvCxnSpPr>
          <p:nvPr/>
        </p:nvCxnSpPr>
        <p:spPr>
          <a:xfrm flipH="1">
            <a:off x="4186238" y="2616072"/>
            <a:ext cx="3874100" cy="332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4" idx="1"/>
          </p:cNvCxnSpPr>
          <p:nvPr/>
        </p:nvCxnSpPr>
        <p:spPr>
          <a:xfrm>
            <a:off x="4186238" y="4098383"/>
            <a:ext cx="1528762" cy="1093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14" idx="1"/>
          </p:cNvCxnSpPr>
          <p:nvPr/>
        </p:nvCxnSpPr>
        <p:spPr>
          <a:xfrm flipV="1">
            <a:off x="4481264" y="5192133"/>
            <a:ext cx="1233736" cy="250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3"/>
          </p:cNvCxnSpPr>
          <p:nvPr/>
        </p:nvCxnSpPr>
        <p:spPr>
          <a:xfrm flipV="1">
            <a:off x="7770819" y="5156195"/>
            <a:ext cx="1001706" cy="35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</p:cNvCxnSpPr>
          <p:nvPr/>
        </p:nvCxnSpPr>
        <p:spPr>
          <a:xfrm flipH="1">
            <a:off x="8787121" y="4241021"/>
            <a:ext cx="1295482" cy="915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060338" y="1690687"/>
            <a:ext cx="1680371" cy="18507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mtClean="0"/>
              <a:t>www.csrf.com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8787121" y="5192133"/>
            <a:ext cx="1295482" cy="5177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ightning Bolt 1"/>
          <p:cNvSpPr/>
          <p:nvPr/>
        </p:nvSpPr>
        <p:spPr>
          <a:xfrm>
            <a:off x="10553621" y="4788355"/>
            <a:ext cx="614372" cy="698628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7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CSRF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1690" y="1885954"/>
            <a:ext cx="4712292" cy="4443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60338" y="1690688"/>
            <a:ext cx="1680371" cy="4638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www.dj4e.com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10082603" y="3541455"/>
            <a:ext cx="1721018" cy="13991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user: csev</a:t>
            </a:r>
          </a:p>
          <a:p>
            <a:pPr algn="ctr"/>
            <a:r>
              <a:rPr lang="en-US" dirty="0" smtClean="0"/>
              <a:t>instructor: true</a:t>
            </a:r>
          </a:p>
          <a:p>
            <a:pPr algn="ctr"/>
            <a:r>
              <a:rPr lang="en-US" dirty="0" err="1" smtClean="0"/>
              <a:t>csrf</a:t>
            </a:r>
            <a:r>
              <a:rPr lang="en-US" dirty="0" smtClean="0"/>
              <a:t>: 99</a:t>
            </a:r>
          </a:p>
        </p:txBody>
      </p:sp>
      <p:sp>
        <p:nvSpPr>
          <p:cNvPr id="9" name="Rectangle 8"/>
          <p:cNvSpPr/>
          <p:nvPr/>
        </p:nvSpPr>
        <p:spPr>
          <a:xfrm>
            <a:off x="2809626" y="4792580"/>
            <a:ext cx="1671638" cy="130016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cookies</a:t>
            </a:r>
          </a:p>
          <a:p>
            <a:r>
              <a:rPr lang="en-US" dirty="0" smtClean="0"/>
              <a:t>www.dj4e.com</a:t>
            </a:r>
          </a:p>
          <a:p>
            <a:r>
              <a:rPr lang="en-US" dirty="0" err="1" smtClean="0"/>
              <a:t>sessid</a:t>
            </a:r>
            <a:r>
              <a:rPr lang="en-US" dirty="0" smtClean="0"/>
              <a:t>: 42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0082603" y="5156194"/>
          <a:ext cx="185956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784"/>
                <a:gridCol w="929784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758497" y="354330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5565" y="2821671"/>
            <a:ext cx="46538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/>
              <a:t>form method="post"</a:t>
            </a:r>
          </a:p>
          <a:p>
            <a:r>
              <a:rPr lang="en-US" dirty="0"/>
              <a:t>action="https://www.dj4e.com/grades/123</a:t>
            </a:r>
            <a:r>
              <a:rPr lang="en-US" dirty="0" smtClean="0"/>
              <a:t>"&gt;</a:t>
            </a:r>
          </a:p>
          <a:p>
            <a:r>
              <a:rPr lang="en-US" dirty="0"/>
              <a:t>&lt;input type</a:t>
            </a:r>
            <a:r>
              <a:rPr lang="en-US" dirty="0" smtClean="0"/>
              <a:t>="hidden" </a:t>
            </a:r>
            <a:r>
              <a:rPr lang="en-US" dirty="0"/>
              <a:t>name="</a:t>
            </a:r>
            <a:r>
              <a:rPr lang="en-US" dirty="0" err="1"/>
              <a:t>csrf</a:t>
            </a:r>
            <a:r>
              <a:rPr lang="en-US" dirty="0"/>
              <a:t>" value="99</a:t>
            </a:r>
            <a:r>
              <a:rPr lang="en-US" dirty="0" smtClean="0"/>
              <a:t>"&gt;</a:t>
            </a:r>
            <a:endParaRPr lang="en-US" dirty="0"/>
          </a:p>
          <a:p>
            <a:r>
              <a:rPr lang="en-US" dirty="0"/>
              <a:t>&lt;input type="text" name="new-grade" </a:t>
            </a:r>
          </a:p>
          <a:p>
            <a:r>
              <a:rPr lang="en-US" dirty="0"/>
              <a:t>   value</a:t>
            </a:r>
            <a:r>
              <a:rPr lang="en-US" dirty="0" smtClean="0"/>
              <a:t>="</a:t>
            </a:r>
            <a:r>
              <a:rPr lang="en-US" dirty="0" smtClean="0">
                <a:solidFill>
                  <a:srgbClr val="FFFF00"/>
                </a:solidFill>
              </a:rPr>
              <a:t>0.5</a:t>
            </a:r>
            <a:r>
              <a:rPr lang="en-US" dirty="0" smtClean="0"/>
              <a:t>"&gt;</a:t>
            </a:r>
            <a:endParaRPr lang="en-US" dirty="0"/>
          </a:p>
          <a:p>
            <a:r>
              <a:rPr lang="en-US" dirty="0"/>
              <a:t>&lt;input type="submit"&gt;</a:t>
            </a:r>
          </a:p>
          <a:p>
            <a:r>
              <a:rPr lang="en-US" dirty="0"/>
              <a:t>&lt;/form&gt;</a:t>
            </a:r>
          </a:p>
          <a:p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715000" y="4397803"/>
            <a:ext cx="2055819" cy="158866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POST /grades/123</a:t>
            </a:r>
          </a:p>
          <a:p>
            <a:r>
              <a:rPr lang="en-US" dirty="0" smtClean="0"/>
              <a:t>cookie: </a:t>
            </a:r>
            <a:r>
              <a:rPr lang="en-US" dirty="0" err="1" smtClean="0"/>
              <a:t>sessid</a:t>
            </a:r>
            <a:r>
              <a:rPr lang="en-US" dirty="0" smtClean="0"/>
              <a:t>=42</a:t>
            </a:r>
          </a:p>
          <a:p>
            <a:endParaRPr lang="en-US" dirty="0" smtClean="0"/>
          </a:p>
          <a:p>
            <a:r>
              <a:rPr lang="en-US" dirty="0" smtClean="0"/>
              <a:t>new-grade=0.5</a:t>
            </a:r>
          </a:p>
          <a:p>
            <a:r>
              <a:rPr lang="en-US" dirty="0" err="1" smtClean="0"/>
              <a:t>csrf</a:t>
            </a:r>
            <a:r>
              <a:rPr lang="en-US" dirty="0" smtClean="0"/>
              <a:t>=99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186238" y="2616072"/>
            <a:ext cx="3874100" cy="332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4" idx="1"/>
          </p:cNvCxnSpPr>
          <p:nvPr/>
        </p:nvCxnSpPr>
        <p:spPr>
          <a:xfrm>
            <a:off x="4186238" y="4098383"/>
            <a:ext cx="1528762" cy="1093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14" idx="1"/>
          </p:cNvCxnSpPr>
          <p:nvPr/>
        </p:nvCxnSpPr>
        <p:spPr>
          <a:xfrm flipV="1">
            <a:off x="4481264" y="5192133"/>
            <a:ext cx="1233736" cy="250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3"/>
          </p:cNvCxnSpPr>
          <p:nvPr/>
        </p:nvCxnSpPr>
        <p:spPr>
          <a:xfrm flipV="1">
            <a:off x="7770819" y="5156195"/>
            <a:ext cx="1001706" cy="35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</p:cNvCxnSpPr>
          <p:nvPr/>
        </p:nvCxnSpPr>
        <p:spPr>
          <a:xfrm flipH="1">
            <a:off x="8787121" y="4241021"/>
            <a:ext cx="1295482" cy="915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787121" y="5192133"/>
            <a:ext cx="1295482" cy="5177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</p:cNvCxnSpPr>
          <p:nvPr/>
        </p:nvCxnSpPr>
        <p:spPr>
          <a:xfrm flipH="1" flipV="1">
            <a:off x="8080240" y="2679739"/>
            <a:ext cx="2002363" cy="15612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67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CSRF Attack Blocked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1690" y="1885954"/>
            <a:ext cx="4712292" cy="444341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60338" y="3986212"/>
            <a:ext cx="1680371" cy="2343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www.dj4e.com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10082603" y="3541455"/>
            <a:ext cx="1721018" cy="13991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user: csev</a:t>
            </a:r>
          </a:p>
          <a:p>
            <a:pPr algn="ctr"/>
            <a:r>
              <a:rPr lang="en-US" dirty="0" smtClean="0"/>
              <a:t>instructor: true</a:t>
            </a:r>
          </a:p>
          <a:p>
            <a:pPr algn="ctr"/>
            <a:r>
              <a:rPr lang="en-US" dirty="0" err="1" smtClean="0"/>
              <a:t>csrf</a:t>
            </a:r>
            <a:r>
              <a:rPr lang="en-US" dirty="0" smtClean="0"/>
              <a:t>: 99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09626" y="4792580"/>
            <a:ext cx="1671638" cy="130016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cookies</a:t>
            </a:r>
          </a:p>
          <a:p>
            <a:r>
              <a:rPr lang="en-US" dirty="0" smtClean="0"/>
              <a:t>www.dj4e.com</a:t>
            </a:r>
          </a:p>
          <a:p>
            <a:r>
              <a:rPr lang="en-US" dirty="0" err="1" smtClean="0"/>
              <a:t>sessid</a:t>
            </a:r>
            <a:r>
              <a:rPr lang="en-US" dirty="0" smtClean="0"/>
              <a:t>: 42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0082603" y="5156194"/>
          <a:ext cx="185956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784"/>
                <a:gridCol w="929784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758497" y="354330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5565" y="2821671"/>
            <a:ext cx="465383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&lt;form method="post"</a:t>
            </a:r>
          </a:p>
          <a:p>
            <a:r>
              <a:rPr lang="en-US" dirty="0"/>
              <a:t>action="https://www.dj4e.com/grades/123"&gt;</a:t>
            </a:r>
          </a:p>
          <a:p>
            <a:r>
              <a:rPr lang="en-US" dirty="0"/>
              <a:t>&lt;input type</a:t>
            </a:r>
            <a:r>
              <a:rPr lang="en-US" dirty="0" smtClean="0"/>
              <a:t>="hidden" </a:t>
            </a:r>
            <a:r>
              <a:rPr lang="en-US" dirty="0"/>
              <a:t>name="</a:t>
            </a:r>
            <a:r>
              <a:rPr lang="en-US" dirty="0" err="1"/>
              <a:t>csrf</a:t>
            </a:r>
            <a:r>
              <a:rPr lang="en-US" dirty="0"/>
              <a:t>" value</a:t>
            </a:r>
            <a:r>
              <a:rPr lang="en-US" dirty="0" smtClean="0"/>
              <a:t>="42"&gt;</a:t>
            </a:r>
            <a:endParaRPr lang="en-US" dirty="0"/>
          </a:p>
          <a:p>
            <a:r>
              <a:rPr lang="en-US" dirty="0"/>
              <a:t>&lt;input type="text" name="new-grade" </a:t>
            </a:r>
          </a:p>
          <a:p>
            <a:r>
              <a:rPr lang="en-US" dirty="0"/>
              <a:t>   value</a:t>
            </a:r>
            <a:r>
              <a:rPr lang="en-US" dirty="0" smtClean="0"/>
              <a:t>="</a:t>
            </a:r>
            <a:r>
              <a:rPr lang="en-US" dirty="0" smtClean="0">
                <a:solidFill>
                  <a:srgbClr val="FFFF00"/>
                </a:solidFill>
              </a:rPr>
              <a:t>1.0</a:t>
            </a:r>
            <a:r>
              <a:rPr lang="en-US" dirty="0" smtClean="0"/>
              <a:t>"&gt;</a:t>
            </a:r>
            <a:endParaRPr lang="en-US" dirty="0"/>
          </a:p>
          <a:p>
            <a:r>
              <a:rPr lang="en-US" dirty="0"/>
              <a:t>&lt;input type="submit"&gt;</a:t>
            </a:r>
          </a:p>
          <a:p>
            <a:r>
              <a:rPr lang="en-US" dirty="0"/>
              <a:t>&lt;/form&gt;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715000" y="4397803"/>
            <a:ext cx="2055819" cy="158866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POST /grades/123</a:t>
            </a:r>
          </a:p>
          <a:p>
            <a:r>
              <a:rPr lang="en-US" dirty="0" smtClean="0"/>
              <a:t>cookie: </a:t>
            </a:r>
            <a:r>
              <a:rPr lang="en-US" dirty="0" err="1" smtClean="0"/>
              <a:t>sessid</a:t>
            </a:r>
            <a:r>
              <a:rPr lang="en-US" dirty="0" smtClean="0"/>
              <a:t>=42</a:t>
            </a:r>
          </a:p>
          <a:p>
            <a:endParaRPr lang="en-US" dirty="0" smtClean="0"/>
          </a:p>
          <a:p>
            <a:r>
              <a:rPr lang="en-US" dirty="0" smtClean="0"/>
              <a:t>new-grade=1.0</a:t>
            </a:r>
          </a:p>
          <a:p>
            <a:r>
              <a:rPr lang="en-US" dirty="0" err="1" smtClean="0"/>
              <a:t>csrf</a:t>
            </a:r>
            <a:r>
              <a:rPr lang="en-US" dirty="0" smtClean="0"/>
              <a:t>=42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7" idx="1"/>
          </p:cNvCxnSpPr>
          <p:nvPr/>
        </p:nvCxnSpPr>
        <p:spPr>
          <a:xfrm flipH="1">
            <a:off x="4186238" y="2616072"/>
            <a:ext cx="3874100" cy="332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4" idx="1"/>
          </p:cNvCxnSpPr>
          <p:nvPr/>
        </p:nvCxnSpPr>
        <p:spPr>
          <a:xfrm>
            <a:off x="4186238" y="4098383"/>
            <a:ext cx="1528762" cy="1093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14" idx="1"/>
          </p:cNvCxnSpPr>
          <p:nvPr/>
        </p:nvCxnSpPr>
        <p:spPr>
          <a:xfrm flipV="1">
            <a:off x="4481264" y="5192133"/>
            <a:ext cx="1233736" cy="250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3"/>
            <a:endCxn id="50" idx="3"/>
          </p:cNvCxnSpPr>
          <p:nvPr/>
        </p:nvCxnSpPr>
        <p:spPr>
          <a:xfrm flipV="1">
            <a:off x="7770819" y="5133141"/>
            <a:ext cx="688561" cy="589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</p:cNvCxnSpPr>
          <p:nvPr/>
        </p:nvCxnSpPr>
        <p:spPr>
          <a:xfrm flipH="1">
            <a:off x="9263915" y="4241021"/>
            <a:ext cx="818688" cy="474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060338" y="1690687"/>
            <a:ext cx="1680371" cy="18507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mtClean="0"/>
              <a:t>www.csrf.com</a:t>
            </a:r>
            <a:endParaRPr lang="en-US" dirty="0"/>
          </a:p>
        </p:txBody>
      </p:sp>
      <p:sp>
        <p:nvSpPr>
          <p:cNvPr id="50" name="Hexagon 49"/>
          <p:cNvSpPr/>
          <p:nvPr/>
        </p:nvSpPr>
        <p:spPr>
          <a:xfrm>
            <a:off x="8459380" y="4715820"/>
            <a:ext cx="968184" cy="834641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STOP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8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0"/>
            <a:ext cx="86332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40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Django support for CSRF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1875"/>
          </a:xfrm>
        </p:spPr>
        <p:txBody>
          <a:bodyPr/>
          <a:lstStyle/>
          <a:p>
            <a:r>
              <a:rPr lang="en-US" dirty="0" smtClean="0"/>
              <a:t>Django has built in support to generate, use, and check </a:t>
            </a:r>
            <a:r>
              <a:rPr lang="en-US" smtClean="0"/>
              <a:t>CSRF Tokens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28776" y="2857500"/>
            <a:ext cx="873187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MIDDLEWARE = [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django.middleware.security.SecurityMiddleware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django.contrib.sessions.middleware.SessionMiddleware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django.middleware.common.CommonMiddleware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django.middleware.csrf.CsrfViewMiddleware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django.contrib.auth.middleware.AuthenticationMiddleware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django.contrib.messages.middleware.MessageMiddleware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django.middleware.clickjacking.XFrameOptionsMiddleware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mr-IN" b="1" dirty="0" smtClean="0">
                <a:latin typeface="Courier" charset="0"/>
                <a:ea typeface="Courier" charset="0"/>
                <a:cs typeface="Courier" charset="0"/>
              </a:rPr>
              <a:t>]</a:t>
            </a:r>
            <a:endParaRPr lang="mr-IN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6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Django CSRF in Templates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52675" y="2357439"/>
            <a:ext cx="7622600" cy="267765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2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en-US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action</a:t>
            </a:r>
            <a:r>
              <a:rPr lang="en-US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""</a:t>
            </a:r>
            <a:r>
              <a:rPr lang="en-US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method</a:t>
            </a:r>
            <a:r>
              <a:rPr lang="en-US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"post"</a:t>
            </a:r>
            <a:r>
              <a:rPr lang="en-US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2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24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2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csrf_token</a:t>
            </a:r>
            <a:r>
              <a:rPr lang="mr-IN" sz="24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endParaRPr lang="mr-IN" sz="2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2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table</a:t>
            </a:r>
            <a:r>
              <a:rPr lang="mr-IN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2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24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mr-IN" sz="2400" b="1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form.as_table</a:t>
            </a:r>
            <a:r>
              <a:rPr lang="mr-IN" sz="24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  <a:endParaRPr lang="mr-IN" sz="2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2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table</a:t>
            </a:r>
            <a:r>
              <a:rPr lang="mr-IN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2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2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en-US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"submit"</a:t>
            </a:r>
            <a:r>
              <a:rPr lang="en-US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value</a:t>
            </a:r>
            <a:r>
              <a:rPr lang="en-US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"Submit</a:t>
            </a:r>
            <a:r>
              <a:rPr lang="en-US" sz="2400" b="1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2400" b="1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2400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b="1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400" b="1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2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24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19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Django CSRF in </a:t>
            </a:r>
            <a:r>
              <a:rPr lang="en-US" smtClean="0"/>
              <a:t>HTML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2012" y="2214563"/>
            <a:ext cx="10710625" cy="369331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&lt;form action="" method="post"&gt;		</a:t>
            </a:r>
            <a:endParaRPr lang="en-US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input type="hidden" name="</a:t>
            </a:r>
            <a:r>
              <a:rPr lang="en-US" b="1" dirty="0" err="1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csrfmiddlewaretoken</a:t>
            </a:r>
            <a:r>
              <a:rPr lang="en-US" b="1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value</a:t>
            </a:r>
            <a:r>
              <a:rPr lang="en-US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="mzuvSAjCqJ2N61cX6m17t1jBvqULLbavAMZYoIgM1DQpRZFZFaRLzm3GrBukk95P</a:t>
            </a:r>
            <a:r>
              <a:rPr lang="en-US" b="1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"&gt;</a:t>
            </a:r>
            <a:endParaRPr lang="en-US" b="1" dirty="0">
              <a:solidFill>
                <a:schemeClr val="accent4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table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	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tr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&gt;&lt;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th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&gt;&lt;label for="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id_name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"&gt;Name:&lt;/label&gt;&lt;/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th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td&gt;&lt;input type="text" name="name" value="Tabby"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maxlength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="200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required id="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id_name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"&gt;&lt;/td&gt;&lt;/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tr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	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tr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&gt;&lt;td&gt;&amp;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nbsp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;&lt;/td&gt;&lt;td&gt;&lt;span class="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helptext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"&gt;Enter an item&lt;/span&gt;&lt;/td&gt;&lt;/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tr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	</a:t>
            </a:r>
          </a:p>
          <a:p>
            <a:r>
              <a:rPr lang="mr-IN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table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	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input type="submit" value="Submit"&gt;	</a:t>
            </a:r>
          </a:p>
          <a:p>
            <a:r>
              <a:rPr lang="mr-IN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	</a:t>
            </a:r>
          </a:p>
          <a:p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15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- Forms in Code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8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 smtClean="0">
                <a:solidFill>
                  <a:srgbClr val="FFFF00"/>
                </a:solidFill>
              </a:rPr>
              <a:t>Summary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5365">
              <a:defRPr/>
            </a:pPr>
            <a:r>
              <a:rPr lang="en-US" altLang="x-none" dirty="0" smtClean="0"/>
              <a:t>HTML for Forms</a:t>
            </a:r>
          </a:p>
          <a:p>
            <a:pPr marL="385365">
              <a:defRPr/>
            </a:pPr>
            <a:r>
              <a:rPr lang="en-US" altLang="x-none" dirty="0" smtClean="0"/>
              <a:t>GET versus POST</a:t>
            </a:r>
          </a:p>
          <a:p>
            <a:pPr marL="385365">
              <a:defRPr/>
            </a:pPr>
            <a:r>
              <a:rPr lang="en-US" altLang="x-none" dirty="0" smtClean="0"/>
              <a:t>POST Redirect GET</a:t>
            </a:r>
          </a:p>
          <a:p>
            <a:pPr marL="385365">
              <a:defRPr/>
            </a:pPr>
            <a:r>
              <a:rPr lang="en-US" altLang="x-none" dirty="0" smtClean="0"/>
              <a:t>CSRF</a:t>
            </a:r>
          </a:p>
          <a:p>
            <a:pPr marL="385365">
              <a:defRPr/>
            </a:pPr>
            <a:r>
              <a:rPr lang="en-US" altLang="x-none" smtClean="0"/>
              <a:t>Form Validation</a:t>
            </a:r>
            <a:endParaRPr lang="en-US" altLang="x-none" dirty="0" smtClean="0"/>
          </a:p>
        </p:txBody>
      </p:sp>
    </p:spTree>
    <p:extLst>
      <p:ext uri="{BB962C8B-B14F-4D97-AF65-F5344CB8AC3E}">
        <p14:creationId xmlns:p14="http://schemas.microsoft.com/office/powerpoint/2010/main" val="18851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in HTML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312" y="171450"/>
            <a:ext cx="8331127" cy="378565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simple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(request):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response = </a:t>
            </a:r>
            <a:r>
              <a:rPr lang="en-US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'&lt;p&gt;Impossible guessing game...&lt;/p</a:t>
            </a:r>
            <a:r>
              <a:rPr lang="en-US" sz="1600" b="1" dirty="0" smtClean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&gt;'</a:t>
            </a:r>
            <a:endParaRPr lang="en-US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response</a:t>
            </a:r>
            <a:r>
              <a:rPr lang="mr-IN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+= </a:t>
            </a:r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'''&lt;</a:t>
            </a:r>
            <a:r>
              <a:rPr lang="mr-IN" sz="16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form</a:t>
            </a:r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    &lt;p&gt;&lt;label for="guess"&gt;Input Guess&lt;/label&gt;</a:t>
            </a:r>
            <a:endParaRPr lang="en-US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    &lt;input type="text" name="guess" size="40" id="guess"/&gt;&lt;/p&gt;</a:t>
            </a:r>
            <a:endParaRPr lang="en-US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    &lt;</a:t>
            </a:r>
            <a:r>
              <a:rPr lang="mr-IN" sz="16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input</a:t>
            </a:r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type</a:t>
            </a:r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="</a:t>
            </a:r>
            <a:r>
              <a:rPr lang="mr-IN" sz="16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submit</a:t>
            </a:r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"/&gt;</a:t>
            </a:r>
            <a:endParaRPr lang="mr-IN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    &lt;/</a:t>
            </a:r>
            <a:r>
              <a:rPr lang="mr-IN" sz="16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form</a:t>
            </a:r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sz="1600" b="1" dirty="0" smtClean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'''</a:t>
            </a:r>
            <a:endParaRPr lang="mr-IN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600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 err="1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len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request.GET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 &gt; </a:t>
            </a:r>
            <a:r>
              <a:rPr lang="en-US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: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response += </a:t>
            </a:r>
            <a:r>
              <a:rPr lang="en-US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'&lt;p&gt;Incoming GET data:&lt;</a:t>
            </a:r>
            <a:r>
              <a:rPr lang="en-US" sz="16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br</a:t>
            </a:r>
            <a:r>
              <a:rPr lang="en-US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/&gt;</a:t>
            </a:r>
            <a:r>
              <a:rPr lang="en-US" sz="1600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\n</a:t>
            </a:r>
            <a:r>
              <a:rPr lang="en-US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endParaRPr lang="en-US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1600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key, value </a:t>
            </a:r>
            <a:r>
              <a:rPr lang="en-US" sz="1600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in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request.GET.items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():</a:t>
            </a:r>
          </a:p>
          <a:p>
            <a:r>
              <a:rPr lang="mr-IN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mr-IN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response</a:t>
            </a:r>
            <a:r>
              <a:rPr lang="mr-IN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+= </a:t>
            </a:r>
            <a:r>
              <a:rPr lang="mr-IN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html.escape</a:t>
            </a:r>
            <a:r>
              <a:rPr lang="mr-IN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key</a:t>
            </a:r>
            <a:r>
              <a:rPr lang="mr-IN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 + </a:t>
            </a:r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'='</a:t>
            </a:r>
            <a:r>
              <a:rPr lang="mr-IN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endParaRPr lang="en-US" sz="1600" b="1" dirty="0" smtClean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</a:t>
            </a:r>
            <a:r>
              <a:rPr lang="mr-IN" sz="16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html.escape</a:t>
            </a:r>
            <a:r>
              <a:rPr lang="mr-IN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value</a:t>
            </a:r>
            <a:r>
              <a:rPr lang="mr-IN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 + </a:t>
            </a:r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'&lt;/</a:t>
            </a:r>
            <a:r>
              <a:rPr lang="mr-IN" sz="16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br</a:t>
            </a:r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mr-IN" sz="1600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\</a:t>
            </a:r>
            <a:r>
              <a:rPr lang="mr-IN" sz="1600" b="1" dirty="0" err="1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endParaRPr lang="mr-IN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response</a:t>
            </a:r>
            <a:r>
              <a:rPr lang="mr-IN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+= </a:t>
            </a:r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'&lt;/</a:t>
            </a:r>
            <a:r>
              <a:rPr lang="mr-IN" sz="16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mr-IN" sz="1600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\</a:t>
            </a:r>
            <a:r>
              <a:rPr lang="mr-IN" sz="1600" b="1" dirty="0" err="1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mr-IN" sz="1600" b="1" dirty="0" smtClean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endParaRPr lang="mr-IN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600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HttpResponse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(response)</a:t>
            </a: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844"/>
          <a:stretch/>
        </p:blipFill>
        <p:spPr>
          <a:xfrm>
            <a:off x="6283643" y="2211348"/>
            <a:ext cx="5474969" cy="464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65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8650" y="585788"/>
            <a:ext cx="9421169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&lt;form method="post"&gt;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&gt;&lt;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label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mr-IN" b="1" dirty="0">
                <a:solidFill>
                  <a:schemeClr val="accent5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abc123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"&gt;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Tsugi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label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mr-IN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text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mr-IN" b="1" dirty="0" err="1">
                <a:solidFill>
                  <a:schemeClr val="accent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tsugi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size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="40"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id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mr-IN" b="1" dirty="0">
                <a:solidFill>
                  <a:schemeClr val="accent5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abc123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"/&gt;&lt;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br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/&gt;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label for="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xyzzy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"&gt;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SakaiCar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&lt;/label&gt;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input type="text" name="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sakaicar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 size="40" id="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xyzzy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"/&gt;&lt;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br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/&gt;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mr-IN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submit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"/&gt;&lt;/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mr-IN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&gt;&lt;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hr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/&gt;</a:t>
            </a:r>
          </a:p>
          <a:p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876" y="2028037"/>
            <a:ext cx="6639124" cy="48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92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in HTTP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2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1132418" y="482601"/>
            <a:ext cx="9927167" cy="1411817"/>
          </a:xfrm>
        </p:spPr>
        <p:txBody>
          <a:bodyPr/>
          <a:lstStyle/>
          <a:p>
            <a:r>
              <a:rPr lang="en-US" altLang="x-none" sz="5600">
                <a:solidFill>
                  <a:srgbClr val="FFCC66"/>
                </a:solidFill>
              </a:rPr>
              <a:t>Forms GET vs. POST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65717" y="1953685"/>
            <a:ext cx="11097683" cy="3710516"/>
          </a:xfrm>
        </p:spPr>
        <p:txBody>
          <a:bodyPr/>
          <a:lstStyle/>
          <a:p>
            <a:pPr marL="0" indent="0">
              <a:spcBef>
                <a:spcPts val="1725"/>
              </a:spcBef>
              <a:buNone/>
              <a:defRPr/>
            </a:pPr>
            <a:r>
              <a:rPr lang="en-US" sz="2851"/>
              <a:t>Two ways the browser can send parameters to the web server</a:t>
            </a:r>
          </a:p>
          <a:p>
            <a:pPr marL="979991" lvl="2" indent="-457189">
              <a:spcBef>
                <a:spcPts val="1725"/>
              </a:spcBef>
              <a:defRPr/>
            </a:pPr>
            <a:r>
              <a:rPr lang="en-US" sz="2851">
                <a:solidFill>
                  <a:srgbClr val="00FF00"/>
                </a:solidFill>
              </a:rPr>
              <a:t>GET</a:t>
            </a:r>
            <a:r>
              <a:rPr lang="en-US" sz="2851"/>
              <a:t> - Parameters are placed on the URL which is retrieved.</a:t>
            </a:r>
          </a:p>
          <a:p>
            <a:pPr marL="979991" lvl="2" indent="-457189">
              <a:spcBef>
                <a:spcPts val="1725"/>
              </a:spcBef>
              <a:defRPr/>
            </a:pPr>
            <a:r>
              <a:rPr lang="en-US" sz="2851">
                <a:solidFill>
                  <a:srgbClr val="00FF00"/>
                </a:solidFill>
              </a:rPr>
              <a:t>POST</a:t>
            </a:r>
            <a:r>
              <a:rPr lang="en-US" sz="2851"/>
              <a:t> - The URL is retrieved and parameters are appended to the request in the the HTTP connection.</a:t>
            </a:r>
          </a:p>
        </p:txBody>
      </p:sp>
    </p:spTree>
    <p:extLst>
      <p:ext uri="{BB962C8B-B14F-4D97-AF65-F5344CB8AC3E}">
        <p14:creationId xmlns:p14="http://schemas.microsoft.com/office/powerpoint/2010/main" val="31173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865718" y="179917"/>
            <a:ext cx="10449983" cy="1371600"/>
          </a:xfrm>
        </p:spPr>
        <p:txBody>
          <a:bodyPr/>
          <a:lstStyle/>
          <a:p>
            <a:r>
              <a:rPr lang="en-US" altLang="x-none" sz="5333">
                <a:solidFill>
                  <a:srgbClr val="FFCC66"/>
                </a:solidFill>
              </a:rPr>
              <a:t>Passing </a:t>
            </a:r>
            <a:r>
              <a:rPr lang="en-US" altLang="x-none" sz="5333">
                <a:solidFill>
                  <a:srgbClr val="FF6600"/>
                </a:solidFill>
              </a:rPr>
              <a:t>Parameters</a:t>
            </a:r>
            <a:r>
              <a:rPr lang="en-US" altLang="x-none" sz="5333">
                <a:solidFill>
                  <a:srgbClr val="FFCC66"/>
                </a:solidFill>
              </a:rPr>
              <a:t> to The Server</a:t>
            </a:r>
          </a:p>
        </p:txBody>
      </p:sp>
      <p:sp>
        <p:nvSpPr>
          <p:cNvPr id="17410" name="Rectangle 2"/>
          <p:cNvSpPr>
            <a:spLocks/>
          </p:cNvSpPr>
          <p:nvPr/>
        </p:nvSpPr>
        <p:spPr bwMode="auto">
          <a:xfrm>
            <a:off x="4667251" y="1462617"/>
            <a:ext cx="6457949" cy="1157816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133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</a:t>
            </a:r>
            <a:r>
              <a:rPr lang="en-US" altLang="x-none" sz="2133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GET </a:t>
            </a:r>
            <a:r>
              <a:rPr lang="en-US" altLang="x-none" sz="2133" smtClean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/</a:t>
            </a:r>
            <a:r>
              <a:rPr lang="en-US" altLang="x-none" sz="2133" dirty="0" err="1" smtClean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simple</a:t>
            </a:r>
            <a:r>
              <a:rPr lang="en-US" altLang="x-none" sz="2133" dirty="0" err="1" smtClean="0">
                <a:solidFill>
                  <a:srgbClr val="FF6600"/>
                </a:solidFill>
                <a:latin typeface="Courier" charset="0"/>
                <a:ea typeface="ＭＳ Ｐゴシック" charset="-128"/>
              </a:rPr>
              <a:t>?guess</a:t>
            </a:r>
            <a:r>
              <a:rPr lang="en-US" altLang="x-none" sz="2133" dirty="0" smtClean="0">
                <a:solidFill>
                  <a:srgbClr val="FF6600"/>
                </a:solidFill>
                <a:latin typeface="Courier" charset="0"/>
                <a:ea typeface="ＭＳ Ｐゴシック" charset="-128"/>
              </a:rPr>
              <a:t>=42</a:t>
            </a:r>
            <a:endParaRPr lang="en-US" altLang="x-none" sz="2133" dirty="0">
              <a:solidFill>
                <a:srgbClr val="FF6600"/>
              </a:solidFill>
              <a:latin typeface="Courier" charset="0"/>
              <a:ea typeface="ＭＳ Ｐゴシック" charset="-128"/>
            </a:endParaRPr>
          </a:p>
          <a:p>
            <a:pPr eaLnBrk="1" hangingPunct="1"/>
            <a:r>
              <a:rPr lang="en-US" altLang="x-none" sz="2133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Accept: text/html</a:t>
            </a:r>
          </a:p>
          <a:p>
            <a:pPr eaLnBrk="1" hangingPunct="1"/>
            <a:r>
              <a:rPr lang="en-US" altLang="x-none" sz="2133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User-Agent: Lynx/2.4 </a:t>
            </a:r>
            <a:r>
              <a:rPr lang="en-US" altLang="x-none" sz="2133" dirty="0" err="1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libwww</a:t>
            </a:r>
            <a:r>
              <a:rPr lang="en-US" altLang="x-none" sz="2133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/2.14</a:t>
            </a:r>
          </a:p>
        </p:txBody>
      </p:sp>
      <p:sp>
        <p:nvSpPr>
          <p:cNvPr id="17411" name="Rectangle 3"/>
          <p:cNvSpPr>
            <a:spLocks/>
          </p:cNvSpPr>
          <p:nvPr/>
        </p:nvSpPr>
        <p:spPr bwMode="auto">
          <a:xfrm>
            <a:off x="4152900" y="3223685"/>
            <a:ext cx="7772400" cy="2338916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POST </a:t>
            </a:r>
            <a:r>
              <a:rPr lang="en-US" altLang="x-none" dirty="0" smtClean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/guess </a:t>
            </a:r>
            <a:endParaRPr lang="en-US" altLang="x-none" dirty="0">
              <a:solidFill>
                <a:srgbClr val="FFFF00"/>
              </a:solidFill>
              <a:latin typeface="Courier" charset="0"/>
              <a:ea typeface="ＭＳ Ｐゴシック" charset="-128"/>
            </a:endParaRP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Accept: text/html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User-Agent: Lynx/2.4 </a:t>
            </a:r>
            <a:r>
              <a:rPr lang="en-US" altLang="x-none" dirty="0" err="1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libwww</a:t>
            </a:r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/2.14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Content-type: </a:t>
            </a:r>
            <a:r>
              <a:rPr lang="en-US" altLang="x-none" dirty="0">
                <a:solidFill>
                  <a:schemeClr val="tx1"/>
                </a:solidFill>
                <a:latin typeface="Courier" charset="0"/>
                <a:ea typeface="ＭＳ Ｐゴシック" charset="-128"/>
              </a:rPr>
              <a:t>application/x-www-form-</a:t>
            </a:r>
            <a:r>
              <a:rPr lang="en-US" altLang="x-none" dirty="0" err="1">
                <a:solidFill>
                  <a:schemeClr val="tx1"/>
                </a:solidFill>
                <a:latin typeface="Courier" charset="0"/>
                <a:ea typeface="ＭＳ Ｐゴシック" charset="-128"/>
              </a:rPr>
              <a:t>urlencoded</a:t>
            </a:r>
            <a:endParaRPr lang="en-US" altLang="x-none" dirty="0">
              <a:solidFill>
                <a:schemeClr val="tx1"/>
              </a:solidFill>
              <a:latin typeface="Courier" charset="0"/>
              <a:ea typeface="ＭＳ Ｐゴシック" charset="-128"/>
            </a:endParaRP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Content-length: 13</a:t>
            </a:r>
          </a:p>
          <a:p>
            <a:pPr eaLnBrk="1" hangingPunct="1"/>
            <a:endParaRPr lang="en-US" altLang="x-none" dirty="0">
              <a:solidFill>
                <a:srgbClr val="FF0000"/>
              </a:solidFill>
              <a:latin typeface="Courier" charset="0"/>
              <a:ea typeface="ＭＳ Ｐゴシック" charset="-128"/>
            </a:endParaRPr>
          </a:p>
          <a:p>
            <a:pPr eaLnBrk="1" hangingPunct="1"/>
            <a:r>
              <a:rPr lang="en-US" altLang="x-none" dirty="0">
                <a:solidFill>
                  <a:srgbClr val="FF0000"/>
                </a:solidFill>
                <a:latin typeface="Courier" charset="0"/>
                <a:ea typeface="ＭＳ Ｐゴシック" charset="-128"/>
              </a:rPr>
              <a:t> </a:t>
            </a:r>
            <a:r>
              <a:rPr lang="en-US" altLang="x-none" dirty="0">
                <a:solidFill>
                  <a:srgbClr val="FF6600"/>
                </a:solidFill>
                <a:latin typeface="Courier" charset="0"/>
                <a:ea typeface="ＭＳ Ｐゴシック" charset="-128"/>
              </a:rPr>
              <a:t>guess=42</a:t>
            </a:r>
          </a:p>
        </p:txBody>
      </p:sp>
      <p:sp>
        <p:nvSpPr>
          <p:cNvPr id="29700" name="Rectangle 4"/>
          <p:cNvSpPr>
            <a:spLocks/>
          </p:cNvSpPr>
          <p:nvPr/>
        </p:nvSpPr>
        <p:spPr bwMode="auto">
          <a:xfrm>
            <a:off x="600680" y="3103461"/>
            <a:ext cx="113332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rgbClr val="FFFF00"/>
                </a:solidFill>
                <a:ea typeface="ＭＳ Ｐゴシック" charset="-128"/>
              </a:rPr>
              <a:t>HTTP</a:t>
            </a:r>
          </a:p>
          <a:p>
            <a:pPr algn="ctr" eaLnBrk="1" hangingPunct="1">
              <a:defRPr/>
            </a:pPr>
            <a:r>
              <a:rPr lang="en-US" altLang="en-US" sz="2700">
                <a:solidFill>
                  <a:srgbClr val="FFFF00"/>
                </a:solidFill>
                <a:ea typeface="ＭＳ Ｐゴシック" charset="-128"/>
              </a:rPr>
              <a:t>Request</a:t>
            </a:r>
          </a:p>
        </p:txBody>
      </p:sp>
      <p:sp>
        <p:nvSpPr>
          <p:cNvPr id="29701" name="Rectangle 5"/>
          <p:cNvSpPr>
            <a:spLocks/>
          </p:cNvSpPr>
          <p:nvPr/>
        </p:nvSpPr>
        <p:spPr bwMode="auto">
          <a:xfrm>
            <a:off x="1350733" y="4535845"/>
            <a:ext cx="1997535" cy="69249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4500">
                <a:solidFill>
                  <a:srgbClr val="0000FF"/>
                </a:solidFill>
                <a:ea typeface="ＭＳ Ｐゴシック" charset="-128"/>
              </a:rPr>
              <a:t>Browser</a:t>
            </a:r>
          </a:p>
        </p:txBody>
      </p:sp>
      <p:sp>
        <p:nvSpPr>
          <p:cNvPr id="29702" name="Rectangle 6"/>
          <p:cNvSpPr>
            <a:spLocks/>
          </p:cNvSpPr>
          <p:nvPr/>
        </p:nvSpPr>
        <p:spPr bwMode="auto">
          <a:xfrm>
            <a:off x="1132789" y="2019784"/>
            <a:ext cx="2433423" cy="60016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3900">
                <a:solidFill>
                  <a:srgbClr val="0000FF"/>
                </a:solidFill>
                <a:ea typeface="ＭＳ Ｐゴシック" charset="-128"/>
              </a:rPr>
              <a:t>Web Server</a:t>
            </a:r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 flipH="1">
            <a:off x="2061634" y="2804584"/>
            <a:ext cx="16933" cy="1549400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519"/>
          </a:p>
        </p:txBody>
      </p:sp>
      <p:sp>
        <p:nvSpPr>
          <p:cNvPr id="29704" name="Rectangle 8"/>
          <p:cNvSpPr>
            <a:spLocks/>
          </p:cNvSpPr>
          <p:nvPr/>
        </p:nvSpPr>
        <p:spPr bwMode="auto">
          <a:xfrm>
            <a:off x="2061633" y="5793317"/>
            <a:ext cx="8077200" cy="465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2700" dirty="0">
                <a:solidFill>
                  <a:srgbClr val="00FF00"/>
                </a:solidFill>
                <a:ea typeface="ＭＳ Ｐゴシック" charset="-128"/>
              </a:rPr>
              <a:t>     &lt;input type="text" name="</a:t>
            </a:r>
            <a:r>
              <a:rPr lang="en-US" altLang="en-US" sz="2700" dirty="0">
                <a:solidFill>
                  <a:srgbClr val="FF6600"/>
                </a:solidFill>
                <a:ea typeface="ＭＳ Ｐゴシック" charset="-128"/>
              </a:rPr>
              <a:t>guess</a:t>
            </a:r>
            <a:r>
              <a:rPr lang="en-US" altLang="en-US" sz="2700" dirty="0">
                <a:solidFill>
                  <a:srgbClr val="00FF00"/>
                </a:solidFill>
                <a:ea typeface="ＭＳ Ｐゴシック" charset="-128"/>
              </a:rPr>
              <a:t>" id="</a:t>
            </a:r>
            <a:r>
              <a:rPr lang="en-US" altLang="en-US" sz="2700" dirty="0" err="1">
                <a:solidFill>
                  <a:srgbClr val="00FF00"/>
                </a:solidFill>
                <a:ea typeface="ＭＳ Ｐゴシック" charset="-128"/>
              </a:rPr>
              <a:t>yourid</a:t>
            </a:r>
            <a:r>
              <a:rPr lang="en-US" altLang="en-US" sz="2700" dirty="0">
                <a:solidFill>
                  <a:srgbClr val="00FF00"/>
                </a:solidFill>
                <a:ea typeface="ＭＳ Ｐゴシック" charset="-128"/>
              </a:rPr>
              <a:t>" /&gt;</a:t>
            </a:r>
          </a:p>
        </p:txBody>
      </p:sp>
      <p:cxnSp>
        <p:nvCxnSpPr>
          <p:cNvPr id="17417" name="Straight Arrow Connector 2"/>
          <p:cNvCxnSpPr>
            <a:cxnSpLocks noChangeShapeType="1"/>
            <a:stCxn id="17410" idx="1"/>
          </p:cNvCxnSpPr>
          <p:nvPr/>
        </p:nvCxnSpPr>
        <p:spPr bwMode="auto">
          <a:xfrm flipH="1">
            <a:off x="2324101" y="2042584"/>
            <a:ext cx="2343151" cy="1615016"/>
          </a:xfrm>
          <a:prstGeom prst="straightConnector1">
            <a:avLst/>
          </a:prstGeom>
          <a:noFill/>
          <a:ln w="57150">
            <a:solidFill>
              <a:srgbClr val="FFFF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8" name="Straight Arrow Connector 11"/>
          <p:cNvCxnSpPr>
            <a:cxnSpLocks noChangeShapeType="1"/>
            <a:stCxn id="17411" idx="1"/>
          </p:cNvCxnSpPr>
          <p:nvPr/>
        </p:nvCxnSpPr>
        <p:spPr bwMode="auto">
          <a:xfrm flipH="1" flipV="1">
            <a:off x="2381252" y="3714752"/>
            <a:ext cx="1771649" cy="679449"/>
          </a:xfrm>
          <a:prstGeom prst="straightConnector1">
            <a:avLst/>
          </a:prstGeom>
          <a:noFill/>
          <a:ln w="57150">
            <a:solidFill>
              <a:srgbClr val="FFFF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6490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977</TotalTime>
  <Words>1855</Words>
  <Application>Microsoft Macintosh PowerPoint</Application>
  <PresentationFormat>Widescreen</PresentationFormat>
  <Paragraphs>392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4" baseType="lpstr">
      <vt:lpstr>Calibri</vt:lpstr>
      <vt:lpstr>Calibri Light</vt:lpstr>
      <vt:lpstr>Courier</vt:lpstr>
      <vt:lpstr>Courier New</vt:lpstr>
      <vt:lpstr>Gill Sans</vt:lpstr>
      <vt:lpstr>Helvetica</vt:lpstr>
      <vt:lpstr>Mangal</vt:lpstr>
      <vt:lpstr>Menlo-Regular</vt:lpstr>
      <vt:lpstr>ＭＳ Ｐゴシック</vt:lpstr>
      <vt:lpstr>Wingdings</vt:lpstr>
      <vt:lpstr>ヒラギノ角ゴ ProN W3</vt:lpstr>
      <vt:lpstr>游ゴシック</vt:lpstr>
      <vt:lpstr>Arial</vt:lpstr>
      <vt:lpstr>Office Theme</vt:lpstr>
      <vt:lpstr>Form Processing</vt:lpstr>
      <vt:lpstr>PowerPoint Presentation</vt:lpstr>
      <vt:lpstr>Forms gather data and send it to the server</vt:lpstr>
      <vt:lpstr>FORMS in HTML</vt:lpstr>
      <vt:lpstr>PowerPoint Presentation</vt:lpstr>
      <vt:lpstr>PowerPoint Presentation</vt:lpstr>
      <vt:lpstr>FORMS in HTTP</vt:lpstr>
      <vt:lpstr>Forms GET vs. POST</vt:lpstr>
      <vt:lpstr>Passing Parameters to The Server</vt:lpstr>
      <vt:lpstr>Rules of the POST/GET Choice</vt:lpstr>
      <vt:lpstr>POST-REDIRECT-GET (Refresh)</vt:lpstr>
      <vt:lpstr>HTTP Status Codes</vt:lpstr>
      <vt:lpstr>HTTP Location Header</vt:lpstr>
      <vt:lpstr>POST / Refresh / </vt:lpstr>
      <vt:lpstr>PowerPoint Presentation</vt:lpstr>
      <vt:lpstr>PowerPoint Presentation</vt:lpstr>
      <vt:lpstr>PowerPoint Presentation</vt:lpstr>
      <vt:lpstr>No Double Posts</vt:lpstr>
      <vt:lpstr>POST Redirect Rule</vt:lpstr>
      <vt:lpstr>PowerPoint Presentation</vt:lpstr>
      <vt:lpstr>Data Validation in FORMS</vt:lpstr>
      <vt:lpstr>Form Data Errors</vt:lpstr>
      <vt:lpstr>Django form validation</vt:lpstr>
      <vt:lpstr>PowerPoint Presentation</vt:lpstr>
      <vt:lpstr>PowerPoint Presentation</vt:lpstr>
      <vt:lpstr>PowerPoint Presentation</vt:lpstr>
      <vt:lpstr>Cross-Site-Request-Forgery (CSRF)</vt:lpstr>
      <vt:lpstr>CSRF Attack</vt:lpstr>
      <vt:lpstr>CSRF Defense</vt:lpstr>
      <vt:lpstr>Scenario: Time to Change a Student Grade</vt:lpstr>
      <vt:lpstr>Attack (without CSRF)</vt:lpstr>
      <vt:lpstr>With CSRF</vt:lpstr>
      <vt:lpstr>CSRF Attack Blocked</vt:lpstr>
      <vt:lpstr>PowerPoint Presentation</vt:lpstr>
      <vt:lpstr>Django support for CSRF</vt:lpstr>
      <vt:lpstr>Django CSRF in Templates</vt:lpstr>
      <vt:lpstr>Django CSRF in HTML</vt:lpstr>
      <vt:lpstr>Demo - Forms in Code…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97</cp:revision>
  <dcterms:created xsi:type="dcterms:W3CDTF">2019-01-19T02:12:54Z</dcterms:created>
  <dcterms:modified xsi:type="dcterms:W3CDTF">2019-09-20T16:19:02Z</dcterms:modified>
</cp:coreProperties>
</file>