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8"/>
  </p:notesMasterIdLst>
  <p:sldIdLst>
    <p:sldId id="258" r:id="rId2"/>
    <p:sldId id="307" r:id="rId3"/>
    <p:sldId id="282" r:id="rId4"/>
    <p:sldId id="283" r:id="rId5"/>
    <p:sldId id="284" r:id="rId6"/>
    <p:sldId id="285" r:id="rId7"/>
    <p:sldId id="286" r:id="rId8"/>
    <p:sldId id="287" r:id="rId9"/>
    <p:sldId id="288" r:id="rId10"/>
    <p:sldId id="289" r:id="rId11"/>
    <p:sldId id="293" r:id="rId12"/>
    <p:sldId id="294" r:id="rId13"/>
    <p:sldId id="305" r:id="rId14"/>
    <p:sldId id="303" r:id="rId15"/>
    <p:sldId id="304" r:id="rId16"/>
    <p:sldId id="295" r:id="rId17"/>
    <p:sldId id="296" r:id="rId18"/>
    <p:sldId id="306" r:id="rId19"/>
    <p:sldId id="290" r:id="rId20"/>
    <p:sldId id="291" r:id="rId21"/>
    <p:sldId id="297" r:id="rId22"/>
    <p:sldId id="298" r:id="rId23"/>
    <p:sldId id="301" r:id="rId24"/>
    <p:sldId id="302" r:id="rId25"/>
    <p:sldId id="300" r:id="rId26"/>
    <p:sldId id="273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DFF"/>
    <a:srgbClr val="FF40FF"/>
    <a:srgbClr val="084429"/>
    <a:srgbClr val="FF7F00"/>
    <a:srgbClr val="D7AC08"/>
    <a:srgbClr val="00FF00"/>
    <a:srgbClr val="05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98"/>
    <p:restoredTop sz="94586"/>
  </p:normalViewPr>
  <p:slideViewPr>
    <p:cSldViewPr snapToGrid="0" snapToObjects="1">
      <p:cViewPr varScale="1">
        <p:scale>
          <a:sx n="89" d="100"/>
          <a:sy n="89" d="100"/>
        </p:scale>
        <p:origin x="5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7B56FC-7D2E-F343-9D09-0D14B00AA564}" type="datetimeFigureOut">
              <a:rPr lang="en-US" smtClean="0"/>
              <a:t>9/30/19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6D6606-78EC-E24C-A3B3-B3666C6F4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047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9/30/19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9/30/19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9/30/19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9/30/19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9/30/19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9/30/19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7C04C-7AF8-1445-A186-502B631B934F}" type="datetimeFigureOut">
              <a:rPr lang="en-US" smtClean="0"/>
              <a:t>9/30/19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372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D7AC08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00/authz/open" TargetMode="External"/><Relationship Id="rId4" Type="http://schemas.openxmlformats.org/officeDocument/2006/relationships/hyperlink" Target="http://localhost:8000/authz/apereo" TargetMode="External"/><Relationship Id="rId5" Type="http://schemas.openxmlformats.org/officeDocument/2006/relationships/hyperlink" Target="http://localhost:8000/authz/manual" TargetMode="External"/><Relationship Id="rId6" Type="http://schemas.openxmlformats.org/officeDocument/2006/relationships/hyperlink" Target="http://localhost:8000/authz/protect" TargetMode="External"/><Relationship Id="rId7" Type="http://schemas.openxmlformats.org/officeDocument/2006/relationships/hyperlink" Target="http://localhost:8000/authz/python" TargetMode="External"/><Relationship Id="rId1" Type="http://schemas.openxmlformats.org/officeDocument/2006/relationships/slideLayout" Target="../slideLayouts/slideLayout7.xml"/><Relationship Id="rId2" Type="http://schemas.openxmlformats.org/officeDocument/2006/relationships/hyperlink" Target="http://localhost:8000/accounts/login/?next=/authz/open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00/authz/open" TargetMode="External"/><Relationship Id="rId4" Type="http://schemas.openxmlformats.org/officeDocument/2006/relationships/hyperlink" Target="http://localhost:8000/authz/apereo" TargetMode="External"/><Relationship Id="rId5" Type="http://schemas.openxmlformats.org/officeDocument/2006/relationships/hyperlink" Target="http://localhost:8000/authz/manual" TargetMode="External"/><Relationship Id="rId6" Type="http://schemas.openxmlformats.org/officeDocument/2006/relationships/hyperlink" Target="http://localhost:8000/authz/protect" TargetMode="External"/><Relationship Id="rId7" Type="http://schemas.openxmlformats.org/officeDocument/2006/relationships/hyperlink" Target="http://localhost:8000/authz/python" TargetMode="External"/><Relationship Id="rId1" Type="http://schemas.openxmlformats.org/officeDocument/2006/relationships/slideLayout" Target="../slideLayouts/slideLayout7.xml"/><Relationship Id="rId2" Type="http://schemas.openxmlformats.org/officeDocument/2006/relationships/hyperlink" Target="http://localhost:8000/accounts/logout/?next=/authz/open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samples.dj4e.com/accounts/login/" TargetMode="External"/><Relationship Id="rId3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samples.dj4e.com/accounts/login/" TargetMode="External"/><Relationship Id="rId3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00/accounts/logout/?next=/authz/open" TargetMode="External"/><Relationship Id="rId4" Type="http://schemas.openxmlformats.org/officeDocument/2006/relationships/hyperlink" Target="http://localhost:8000/authz/open" TargetMode="External"/><Relationship Id="rId5" Type="http://schemas.openxmlformats.org/officeDocument/2006/relationships/hyperlink" Target="http://localhost:8000/authz/apereo" TargetMode="External"/><Relationship Id="rId6" Type="http://schemas.openxmlformats.org/officeDocument/2006/relationships/hyperlink" Target="http://localhost:8000/authz/manual" TargetMode="External"/><Relationship Id="rId7" Type="http://schemas.openxmlformats.org/officeDocument/2006/relationships/hyperlink" Target="http://localhost:8000/authz/protect" TargetMode="External"/><Relationship Id="rId8" Type="http://schemas.openxmlformats.org/officeDocument/2006/relationships/hyperlink" Target="http://localhost:8000/authz/python" TargetMode="External"/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samples.dj4e.com/authz/open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samples.dj4e.com/authz/python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xkcd.com/149/" TargetMode="Externa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E20EB187-900F-4AF5-813B-101456D9FD3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87349" y="1200152"/>
            <a:ext cx="6897171" cy="4457696"/>
          </a:xfrm>
        </p:spPr>
        <p:txBody>
          <a:bodyPr anchor="ctr">
            <a:normAutofit/>
          </a:bodyPr>
          <a:lstStyle/>
          <a:p>
            <a:pPr algn="l"/>
            <a:r>
              <a:rPr lang="en-US" sz="8000" dirty="0" smtClean="0"/>
              <a:t>Login and Logout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9963" y="1200152"/>
            <a:ext cx="2816535" cy="4457696"/>
          </a:xfrm>
        </p:spPr>
        <p:txBody>
          <a:bodyPr anchor="ctr">
            <a:normAutofit/>
          </a:bodyPr>
          <a:lstStyle/>
          <a:p>
            <a:pPr algn="r"/>
            <a:r>
              <a:rPr lang="en-US" sz="2800" dirty="0">
                <a:solidFill>
                  <a:srgbClr val="FFFFFF"/>
                </a:solidFill>
              </a:rPr>
              <a:t>Charles Severance</a:t>
            </a:r>
          </a:p>
          <a:p>
            <a:pPr algn="r"/>
            <a:r>
              <a:rPr lang="en-US" sz="2800" dirty="0">
                <a:solidFill>
                  <a:srgbClr val="FFFFFF"/>
                </a:solidFill>
              </a:rPr>
              <a:t>www.dj4e.com</a:t>
            </a:r>
          </a:p>
          <a:p>
            <a:pPr algn="r"/>
            <a:endParaRPr lang="en-US" sz="2800" dirty="0">
              <a:solidFill>
                <a:srgbClr val="FFFFFF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="" xmlns:a16="http://schemas.microsoft.com/office/drawing/2014/main" id="{624D17C8-E9C2-48A4-AA36-D7048A6CCC4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286000"/>
            <a:ext cx="0" cy="22860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6" descr="CCb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9754" y="5638800"/>
            <a:ext cx="1106488" cy="37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70542" y="5253335"/>
            <a:ext cx="56186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/>
              <a:t>samples.dj4e.com/</a:t>
            </a:r>
            <a:r>
              <a:rPr lang="en-US" dirty="0" err="1"/>
              <a:t>authz</a:t>
            </a:r>
            <a:r>
              <a:rPr lang="en-US" dirty="0" smtClean="0"/>
              <a:t>/</a:t>
            </a:r>
          </a:p>
          <a:p>
            <a:endParaRPr lang="en-US" dirty="0"/>
          </a:p>
          <a:p>
            <a:r>
              <a:rPr lang="en-US" dirty="0" smtClean="0"/>
              <a:t>https</a:t>
            </a:r>
            <a:r>
              <a:rPr lang="en-US" dirty="0"/>
              <a:t>://</a:t>
            </a:r>
            <a:r>
              <a:rPr lang="en-US" dirty="0" err="1"/>
              <a:t>github.com</a:t>
            </a:r>
            <a:r>
              <a:rPr lang="en-US" dirty="0"/>
              <a:t>/csev/dj4e-samples/tree/master/</a:t>
            </a:r>
            <a:r>
              <a:rPr lang="en-US" dirty="0" err="1"/>
              <a:t>authz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135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Sessions, Users, Login, and Django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25719"/>
            <a:ext cx="10515600" cy="1451589"/>
          </a:xfrm>
        </p:spPr>
        <p:txBody>
          <a:bodyPr>
            <a:normAutofit/>
          </a:bodyPr>
          <a:lstStyle/>
          <a:p>
            <a:r>
              <a:rPr lang="en-US" dirty="0" smtClean="0"/>
              <a:t>We need to add a path to the code that gives us login and logout </a:t>
            </a:r>
            <a:r>
              <a:rPr lang="en-US" dirty="0" err="1" smtClean="0"/>
              <a:t>urls</a:t>
            </a:r>
            <a:endParaRPr lang="en-US" dirty="0" smtClean="0"/>
          </a:p>
          <a:p>
            <a:r>
              <a:rPr lang="en-US" dirty="0" smtClean="0"/>
              <a:t>We can reverse lookup these </a:t>
            </a:r>
            <a:r>
              <a:rPr lang="en-US" dirty="0" err="1" smtClean="0"/>
              <a:t>urls</a:t>
            </a:r>
            <a:r>
              <a:rPr lang="en-US" dirty="0" smtClean="0"/>
              <a:t> using the 'login' and 'logout' view names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5542691"/>
            <a:ext cx="57830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docs.djangoproject.com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/2.2/topics/</a:t>
            </a:r>
            <a:r>
              <a:rPr lang="en-US" dirty="0" err="1"/>
              <a:t>auth</a:t>
            </a:r>
            <a:r>
              <a:rPr lang="en-US" dirty="0"/>
              <a:t>/default</a:t>
            </a:r>
          </a:p>
        </p:txBody>
      </p:sp>
      <p:sp>
        <p:nvSpPr>
          <p:cNvPr id="5" name="Rectangle 4"/>
          <p:cNvSpPr/>
          <p:nvPr/>
        </p:nvSpPr>
        <p:spPr>
          <a:xfrm>
            <a:off x="1799166" y="3320614"/>
            <a:ext cx="859366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urlpatterns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= [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path('', include('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home.urls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')),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path('admin/',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admin.site.urls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),</a:t>
            </a:r>
          </a:p>
          <a:p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  path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('accounts/', include('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django.contrib.auth.urls</a:t>
            </a: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')),</a:t>
            </a:r>
          </a:p>
          <a:p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...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78943" y="2983518"/>
            <a:ext cx="3479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dj4e-samples/dj4e-samples/</a:t>
            </a:r>
            <a:r>
              <a:rPr lang="en-US" dirty="0" err="1" smtClean="0">
                <a:solidFill>
                  <a:srgbClr val="FFFF00"/>
                </a:solidFill>
              </a:rPr>
              <a:t>urls.py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67506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79585" y="1139695"/>
            <a:ext cx="8469923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django.urls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import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reverse</a:t>
            </a:r>
          </a:p>
          <a:p>
            <a:endParaRPr lang="en-US" dirty="0" smtClean="0">
              <a:solidFill>
                <a:srgbClr val="C1651C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DumpPython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(View) :</a:t>
            </a:r>
            <a:endParaRPr lang="en-US" dirty="0">
              <a:solidFill>
                <a:srgbClr val="2EAEBB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</a:t>
            </a:r>
            <a:r>
              <a:rPr lang="en-US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(self,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req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):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   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resp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"&lt;pre&gt;</a:t>
            </a:r>
            <a:r>
              <a:rPr lang="en-US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\</a:t>
            </a:r>
            <a:r>
              <a:rPr lang="en-US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n</a:t>
            </a:r>
            <a:r>
              <a:rPr lang="en-US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User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Data in Python:</a:t>
            </a:r>
            <a:r>
              <a:rPr lang="en-US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\n\n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   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resp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+= 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"Login </a:t>
            </a:r>
            <a:r>
              <a:rPr lang="en-US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url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: "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+ reverse(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'login'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 + 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\n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   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resp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+= 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"Logout </a:t>
            </a:r>
            <a:r>
              <a:rPr lang="en-US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url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: "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+ reverse(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'logout'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 + 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\n\n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endParaRPr lang="en-US" dirty="0">
              <a:solidFill>
                <a:srgbClr val="000000"/>
              </a:solidFill>
              <a:effectLst/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79585" y="675108"/>
            <a:ext cx="39068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dj4e-samples/</a:t>
            </a:r>
            <a:r>
              <a:rPr lang="en-US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authz</a:t>
            </a: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views.py</a:t>
            </a:r>
            <a:endParaRPr lang="en-US" dirty="0">
              <a:solidFill>
                <a:srgbClr val="FFFF00"/>
              </a:solidFill>
              <a:effectLst/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47104" y="4005420"/>
            <a:ext cx="2971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You can get the login and logout </a:t>
            </a:r>
            <a:r>
              <a:rPr lang="en-US" dirty="0" err="1" smtClean="0"/>
              <a:t>urls</a:t>
            </a:r>
            <a:r>
              <a:rPr lang="en-US" dirty="0" smtClean="0"/>
              <a:t> using reverse()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168630" y="4061006"/>
            <a:ext cx="6096000" cy="1477328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urier" charset="0"/>
              </a:rPr>
              <a:t>User Data in Python: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ourier" charset="0"/>
              </a:rPr>
            </a:br>
            <a:endParaRPr lang="en-US" dirty="0">
              <a:solidFill>
                <a:srgbClr val="000000"/>
              </a:solidFill>
              <a:latin typeface="Courie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" charset="0"/>
              </a:rPr>
              <a:t>Login </a:t>
            </a:r>
            <a:r>
              <a:rPr lang="en-US" dirty="0" err="1">
                <a:solidFill>
                  <a:srgbClr val="000000"/>
                </a:solidFill>
                <a:latin typeface="Courier" charset="0"/>
              </a:rPr>
              <a:t>url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: /accounts/login/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</a:rPr>
              <a:t>Logout </a:t>
            </a:r>
            <a:r>
              <a:rPr lang="en-US" dirty="0" err="1">
                <a:solidFill>
                  <a:srgbClr val="000000"/>
                </a:solidFill>
                <a:latin typeface="Courier" charset="0"/>
              </a:rPr>
              <a:t>url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: /accounts/logout/</a:t>
            </a:r>
            <a:endParaRPr lang="en-US" dirty="0">
              <a:solidFill>
                <a:srgbClr val="000000"/>
              </a:solidFill>
              <a:effectLst/>
              <a:latin typeface="Courier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129720" y="3642060"/>
            <a:ext cx="52854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https://samples.dj4e.com/</a:t>
            </a:r>
            <a:r>
              <a:rPr lang="en-US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authz</a:t>
            </a: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/python</a:t>
            </a:r>
            <a:endParaRPr lang="en-US" dirty="0">
              <a:solidFill>
                <a:srgbClr val="FFFF00"/>
              </a:solidFill>
              <a:effectLst/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50675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to go after </a:t>
            </a:r>
            <a:r>
              <a:rPr lang="en-US" dirty="0"/>
              <a:t>l</a:t>
            </a:r>
            <a:r>
              <a:rPr lang="en-US" dirty="0" smtClean="0"/>
              <a:t>ogin / logout completion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71590"/>
          </a:xfrm>
        </p:spPr>
        <p:txBody>
          <a:bodyPr/>
          <a:lstStyle/>
          <a:p>
            <a:r>
              <a:rPr lang="en-US" dirty="0" smtClean="0"/>
              <a:t>We want to transfer the user to a login page from many pages in our application and when they successfully log in, we want to bring them back to our page or some other page</a:t>
            </a:r>
          </a:p>
          <a:p>
            <a:r>
              <a:rPr lang="en-US" dirty="0" smtClean="0"/>
              <a:t>The "next=" parameter tells login or logout  where to </a:t>
            </a:r>
            <a:r>
              <a:rPr lang="en-US" i="1" dirty="0" smtClean="0">
                <a:solidFill>
                  <a:srgbClr val="FFFF00"/>
                </a:solidFill>
              </a:rPr>
              <a:t>redirect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smtClean="0"/>
              <a:t>the user after login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2145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19199" y="1646289"/>
            <a:ext cx="9656323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urlpatterns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[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path(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''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TemplateView.as_view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template_name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authz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main.html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)),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path(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'open'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views.OpenView.as_view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(), name=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'open'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),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path(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apereo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views.ApereoView.as_view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(), name=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apereo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),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path(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'manual'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views.ManualProtect.as_view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(), name=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'manual'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),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path(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'protect'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views.ProtectView.as_view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(), name=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'protect'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),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path(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'python'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views.DumpPython.as_view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(), name=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'python'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),</a:t>
            </a:r>
          </a:p>
          <a:p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]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61947" y="723474"/>
            <a:ext cx="54232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dj4e-samples/</a:t>
            </a:r>
            <a:r>
              <a:rPr lang="en-US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authz</a:t>
            </a: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/templates/</a:t>
            </a:r>
            <a:r>
              <a:rPr lang="en-US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main.html</a:t>
            </a:r>
            <a:endParaRPr lang="en-US" dirty="0">
              <a:solidFill>
                <a:srgbClr val="FFFF00"/>
              </a:solidFill>
              <a:effectLst/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53394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0289" y="1354461"/>
            <a:ext cx="10142706" cy="452431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1396A3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h1</a:t>
            </a:r>
            <a:r>
              <a:rPr lang="en-US" dirty="0">
                <a:solidFill>
                  <a:srgbClr val="1396A3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en-US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Current </a:t>
            </a:r>
            <a:r>
              <a:rPr lang="en-US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request.path</a:t>
            </a:r>
            <a:r>
              <a:rPr lang="en-US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 {{ </a:t>
            </a:r>
            <a:r>
              <a:rPr lang="en-US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request.path</a:t>
            </a:r>
            <a:r>
              <a:rPr lang="en-US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 }}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h1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{% if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user.is_authenticated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%}</a:t>
            </a:r>
          </a:p>
          <a:p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Authenticated as</a:t>
            </a:r>
          </a:p>
          <a:p>
            <a:r>
              <a:rPr lang="mr-IN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mr-IN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pre</a:t>
            </a:r>
            <a:r>
              <a:rPr lang="mr-IN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Name: {{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user.get_full_name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}}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Email: {{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user.email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}}</a:t>
            </a:r>
          </a:p>
          <a:p>
            <a:r>
              <a:rPr lang="nb-NO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Id: {{ </a:t>
            </a:r>
            <a:r>
              <a:rPr lang="nb-NO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user.id</a:t>
            </a:r>
            <a:r>
              <a:rPr lang="nb-NO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}}</a:t>
            </a:r>
          </a:p>
          <a:p>
            <a:r>
              <a:rPr lang="mr-IN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pre</a:t>
            </a:r>
            <a:r>
              <a:rPr lang="mr-IN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mr-IN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You can 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href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"{% </a:t>
            </a:r>
            <a:r>
              <a:rPr lang="en-US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url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'logout' %}?next={% </a:t>
            </a:r>
            <a:r>
              <a:rPr lang="en-US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url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'</a:t>
            </a:r>
            <a:r>
              <a:rPr lang="en-US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authz:open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 %}"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en-US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Logout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&gt;&lt;/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{% else %}</a:t>
            </a:r>
          </a:p>
          <a:p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You are not logged in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You can 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href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"{% </a:t>
            </a:r>
            <a:r>
              <a:rPr lang="en-US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url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'login' %}?next={{ </a:t>
            </a:r>
            <a:r>
              <a:rPr lang="en-US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request.path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}}"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en-US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Login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if you like.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{% </a:t>
            </a:r>
            <a:r>
              <a:rPr lang="mr-IN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endif</a:t>
            </a:r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%}</a:t>
            </a:r>
          </a:p>
        </p:txBody>
      </p:sp>
      <p:sp>
        <p:nvSpPr>
          <p:cNvPr id="5" name="Rectangle 4"/>
          <p:cNvSpPr/>
          <p:nvPr/>
        </p:nvSpPr>
        <p:spPr>
          <a:xfrm>
            <a:off x="1161947" y="723474"/>
            <a:ext cx="62504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dj4e-samples/</a:t>
            </a:r>
            <a:r>
              <a:rPr lang="en-US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authz</a:t>
            </a: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/templates/</a:t>
            </a:r>
            <a:r>
              <a:rPr lang="en-US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authz</a:t>
            </a: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main.html</a:t>
            </a:r>
            <a:endParaRPr lang="en-US" dirty="0">
              <a:solidFill>
                <a:srgbClr val="FFFF00"/>
              </a:solidFill>
              <a:effectLst/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15290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86775" y="522108"/>
            <a:ext cx="9961123" cy="550920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mr-IN" sz="16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ul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mr-IN" sz="16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li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mr-IN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Go</a:t>
            </a:r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to 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mr-IN" sz="16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600" dirty="0" err="1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href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mr-IN" sz="16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"{% </a:t>
            </a:r>
            <a:r>
              <a:rPr lang="mr-IN" sz="16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url</a:t>
            </a:r>
            <a:r>
              <a:rPr lang="mr-IN" sz="16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'</a:t>
            </a:r>
            <a:r>
              <a:rPr lang="mr-IN" sz="16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authz:open</a:t>
            </a:r>
            <a:r>
              <a:rPr lang="mr-IN" sz="16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 %}"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mr-IN" sz="16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{% </a:t>
            </a:r>
            <a:r>
              <a:rPr lang="mr-IN" sz="1600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url</a:t>
            </a:r>
            <a:r>
              <a:rPr lang="mr-IN" sz="16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 '</a:t>
            </a:r>
            <a:r>
              <a:rPr lang="mr-IN" sz="1600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authz:open</a:t>
            </a:r>
            <a:r>
              <a:rPr lang="mr-IN" sz="16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' %}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sz="16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    (</a:t>
            </a:r>
            <a:r>
              <a:rPr lang="mr-IN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no</a:t>
            </a:r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login</a:t>
            </a:r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required</a:t>
            </a:r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sz="16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li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mr-IN" sz="16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li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mr-IN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Go</a:t>
            </a:r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to 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mr-IN" sz="16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600" dirty="0" err="1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href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mr-IN" sz="16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"{% </a:t>
            </a:r>
            <a:r>
              <a:rPr lang="mr-IN" sz="16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url</a:t>
            </a:r>
            <a:r>
              <a:rPr lang="mr-IN" sz="16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'</a:t>
            </a:r>
            <a:r>
              <a:rPr lang="mr-IN" sz="16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authz:apereo</a:t>
            </a:r>
            <a:r>
              <a:rPr lang="mr-IN" sz="16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 %}"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mr-IN" sz="16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{% </a:t>
            </a:r>
            <a:r>
              <a:rPr lang="mr-IN" sz="1600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url</a:t>
            </a:r>
            <a:r>
              <a:rPr lang="mr-IN" sz="16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 '</a:t>
            </a:r>
            <a:r>
              <a:rPr lang="mr-IN" sz="1600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authz:apereo</a:t>
            </a:r>
            <a:r>
              <a:rPr lang="mr-IN" sz="16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' %}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sz="16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    (</a:t>
            </a:r>
            <a:r>
              <a:rPr lang="mr-IN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no</a:t>
            </a:r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login</a:t>
            </a:r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required</a:t>
            </a:r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sz="16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li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mr-IN" sz="16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li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mr-IN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Go</a:t>
            </a:r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to 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mr-IN" sz="16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600" dirty="0" err="1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href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mr-IN" sz="16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"{% </a:t>
            </a:r>
            <a:r>
              <a:rPr lang="mr-IN" sz="16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url</a:t>
            </a:r>
            <a:r>
              <a:rPr lang="mr-IN" sz="16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'</a:t>
            </a:r>
            <a:r>
              <a:rPr lang="mr-IN" sz="16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authz:manual</a:t>
            </a:r>
            <a:r>
              <a:rPr lang="mr-IN" sz="16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 %}"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mr-IN" sz="16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{% </a:t>
            </a:r>
            <a:r>
              <a:rPr lang="mr-IN" sz="1600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url</a:t>
            </a:r>
            <a:r>
              <a:rPr lang="mr-IN" sz="16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 '</a:t>
            </a:r>
            <a:r>
              <a:rPr lang="mr-IN" sz="1600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authz:manual</a:t>
            </a:r>
            <a:r>
              <a:rPr lang="mr-IN" sz="16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' %}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sz="16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    (protected by 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user.is_authenticated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sz="16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li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mr-IN" sz="16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li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mr-IN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Go</a:t>
            </a:r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to 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mr-IN" sz="16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600" dirty="0" err="1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href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mr-IN" sz="16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"{% </a:t>
            </a:r>
            <a:r>
              <a:rPr lang="mr-IN" sz="16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url</a:t>
            </a:r>
            <a:r>
              <a:rPr lang="mr-IN" sz="16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'</a:t>
            </a:r>
            <a:r>
              <a:rPr lang="mr-IN" sz="16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authz:protect</a:t>
            </a:r>
            <a:r>
              <a:rPr lang="mr-IN" sz="16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 %}"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mr-IN" sz="16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{% </a:t>
            </a:r>
            <a:r>
              <a:rPr lang="mr-IN" sz="1600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url</a:t>
            </a:r>
            <a:r>
              <a:rPr lang="mr-IN" sz="16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 '</a:t>
            </a:r>
            <a:r>
              <a:rPr lang="mr-IN" sz="1600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authz:protect</a:t>
            </a:r>
            <a:r>
              <a:rPr lang="mr-IN" sz="16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' %}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sz="16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    (protected by 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LoginRequiredMixin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sz="16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li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mr-IN" sz="16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li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mr-IN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Go</a:t>
            </a:r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to 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mr-IN" sz="16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600" dirty="0" err="1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href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mr-IN" sz="16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"{% </a:t>
            </a:r>
            <a:r>
              <a:rPr lang="mr-IN" sz="16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url</a:t>
            </a:r>
            <a:r>
              <a:rPr lang="mr-IN" sz="16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'</a:t>
            </a:r>
            <a:r>
              <a:rPr lang="mr-IN" sz="16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authz:python</a:t>
            </a:r>
            <a:r>
              <a:rPr lang="mr-IN" sz="16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 %}"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mr-IN" sz="16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{% </a:t>
            </a:r>
            <a:r>
              <a:rPr lang="mr-IN" sz="1600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url</a:t>
            </a:r>
            <a:r>
              <a:rPr lang="mr-IN" sz="16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 '</a:t>
            </a:r>
            <a:r>
              <a:rPr lang="mr-IN" sz="1600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authz:python</a:t>
            </a:r>
            <a:r>
              <a:rPr lang="mr-IN" sz="16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' %}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sz="16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    dump 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request.user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data in python</a:t>
            </a:r>
          </a:p>
          <a:p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sz="16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li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sz="16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ul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en-US" sz="16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8858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48677" y="1385550"/>
            <a:ext cx="10861431" cy="70788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2EAEBB"/>
                </a:solidFill>
                <a:latin typeface="Menlo-Regular" charset="0"/>
              </a:rPr>
              <a:t>&lt;</a:t>
            </a:r>
            <a:r>
              <a:rPr lang="en-US" sz="2000" dirty="0">
                <a:solidFill>
                  <a:srgbClr val="C1651C"/>
                </a:solidFill>
                <a:latin typeface="Menlo-Regular" charset="0"/>
              </a:rPr>
              <a:t>p</a:t>
            </a:r>
            <a:r>
              <a:rPr lang="en-US" sz="2000" dirty="0">
                <a:solidFill>
                  <a:srgbClr val="2EAEBB"/>
                </a:solidFill>
                <a:latin typeface="Menlo-Regular" charset="0"/>
              </a:rPr>
              <a:t>&gt;</a:t>
            </a:r>
            <a:r>
              <a:rPr lang="en-US" sz="2000" dirty="0">
                <a:solidFill>
                  <a:srgbClr val="000000"/>
                </a:solidFill>
                <a:latin typeface="Menlo-Regular" charset="0"/>
              </a:rPr>
              <a:t>You can </a:t>
            </a:r>
            <a:r>
              <a:rPr lang="en-US" sz="2000" dirty="0">
                <a:solidFill>
                  <a:srgbClr val="2EAEBB"/>
                </a:solidFill>
                <a:latin typeface="Menlo-Regular" charset="0"/>
              </a:rPr>
              <a:t>&lt;</a:t>
            </a:r>
            <a:r>
              <a:rPr lang="en-US" sz="2000" dirty="0">
                <a:solidFill>
                  <a:srgbClr val="C1651C"/>
                </a:solidFill>
                <a:latin typeface="Menlo-Regular" charset="0"/>
              </a:rPr>
              <a:t>a</a:t>
            </a:r>
            <a:r>
              <a:rPr lang="en-US" sz="2000" dirty="0">
                <a:solidFill>
                  <a:srgbClr val="2EAEBB"/>
                </a:solidFill>
                <a:latin typeface="Menlo-Regular" charset="0"/>
              </a:rPr>
              <a:t> </a:t>
            </a:r>
            <a:r>
              <a:rPr lang="en-US" sz="2000" dirty="0" err="1">
                <a:solidFill>
                  <a:srgbClr val="2FB41D"/>
                </a:solidFill>
                <a:latin typeface="Menlo-Regular" charset="0"/>
              </a:rPr>
              <a:t>href</a:t>
            </a:r>
            <a:r>
              <a:rPr lang="en-US" sz="2000" dirty="0">
                <a:solidFill>
                  <a:srgbClr val="2EAEBB"/>
                </a:solidFill>
                <a:latin typeface="Menlo-Regular" charset="0"/>
              </a:rPr>
              <a:t>=</a:t>
            </a:r>
            <a:r>
              <a:rPr lang="en-US" sz="2000" dirty="0">
                <a:solidFill>
                  <a:srgbClr val="B42419"/>
                </a:solidFill>
                <a:latin typeface="Menlo-Regular" charset="0"/>
              </a:rPr>
              <a:t>"{% </a:t>
            </a:r>
            <a:r>
              <a:rPr lang="en-US" sz="2000" dirty="0" err="1">
                <a:solidFill>
                  <a:srgbClr val="B42419"/>
                </a:solidFill>
                <a:latin typeface="Menlo-Regular" charset="0"/>
              </a:rPr>
              <a:t>url</a:t>
            </a:r>
            <a:r>
              <a:rPr lang="en-US" sz="2000" dirty="0">
                <a:solidFill>
                  <a:srgbClr val="B42419"/>
                </a:solidFill>
                <a:latin typeface="Menlo-Regular" charset="0"/>
              </a:rPr>
              <a:t> 'login' %}?next={{ </a:t>
            </a:r>
            <a:r>
              <a:rPr lang="en-US" sz="2000" dirty="0" err="1">
                <a:solidFill>
                  <a:srgbClr val="B42419"/>
                </a:solidFill>
                <a:latin typeface="Menlo-Regular" charset="0"/>
              </a:rPr>
              <a:t>request.path</a:t>
            </a:r>
            <a:r>
              <a:rPr lang="en-US" sz="2000" dirty="0">
                <a:solidFill>
                  <a:srgbClr val="B42419"/>
                </a:solidFill>
                <a:latin typeface="Menlo-Regular" charset="0"/>
              </a:rPr>
              <a:t> </a:t>
            </a:r>
            <a:r>
              <a:rPr lang="en-US" sz="2000" dirty="0" smtClean="0">
                <a:solidFill>
                  <a:srgbClr val="B42419"/>
                </a:solidFill>
                <a:latin typeface="Menlo-Regular" charset="0"/>
              </a:rPr>
              <a:t>}}"</a:t>
            </a:r>
            <a:r>
              <a:rPr lang="en-US" sz="2000" dirty="0" smtClean="0">
                <a:solidFill>
                  <a:srgbClr val="2EAEBB"/>
                </a:solidFill>
                <a:latin typeface="Menlo-Regular" charset="0"/>
              </a:rPr>
              <a:t>&gt;</a:t>
            </a:r>
          </a:p>
          <a:p>
            <a:r>
              <a:rPr lang="en-US" sz="2000" u="sng" dirty="0" smtClean="0">
                <a:solidFill>
                  <a:srgbClr val="C814C9"/>
                </a:solidFill>
                <a:latin typeface="Menlo-Regular" charset="0"/>
              </a:rPr>
              <a:t>Login</a:t>
            </a:r>
            <a:r>
              <a:rPr lang="en-US" sz="2000" u="sng" dirty="0">
                <a:solidFill>
                  <a:srgbClr val="2EAEBB"/>
                </a:solidFill>
                <a:latin typeface="Menlo-Regular" charset="0"/>
              </a:rPr>
              <a:t>&lt;/</a:t>
            </a:r>
            <a:r>
              <a:rPr lang="en-US" sz="2000" u="sng" dirty="0">
                <a:solidFill>
                  <a:srgbClr val="C1651C"/>
                </a:solidFill>
                <a:latin typeface="Menlo-Regular" charset="0"/>
              </a:rPr>
              <a:t>a</a:t>
            </a:r>
            <a:r>
              <a:rPr lang="en-US" sz="2000" u="sng" dirty="0">
                <a:solidFill>
                  <a:srgbClr val="2EAEBB"/>
                </a:solidFill>
                <a:latin typeface="Menlo-Regular" charset="0"/>
              </a:rPr>
              <a:t>&gt;</a:t>
            </a:r>
            <a:r>
              <a:rPr lang="en-US" sz="2000" u="sng" dirty="0">
                <a:solidFill>
                  <a:srgbClr val="000000"/>
                </a:solidFill>
                <a:latin typeface="Menlo-Regular" charset="0"/>
              </a:rPr>
              <a:t> if you like.</a:t>
            </a:r>
            <a:r>
              <a:rPr lang="en-US" sz="2000" u="sng" dirty="0">
                <a:solidFill>
                  <a:srgbClr val="2EAEBB"/>
                </a:solidFill>
                <a:latin typeface="Menlo-Regular" charset="0"/>
              </a:rPr>
              <a:t>&lt;/</a:t>
            </a:r>
            <a:r>
              <a:rPr lang="en-US" sz="2000" u="sng" dirty="0">
                <a:solidFill>
                  <a:srgbClr val="C1651C"/>
                </a:solidFill>
                <a:latin typeface="Menlo-Regular" charset="0"/>
              </a:rPr>
              <a:t>p</a:t>
            </a:r>
            <a:r>
              <a:rPr lang="en-US" sz="2000" u="sng" dirty="0">
                <a:solidFill>
                  <a:srgbClr val="2EAEBB"/>
                </a:solidFill>
                <a:latin typeface="Menlo-Regular" charset="0"/>
              </a:rPr>
              <a:t>&gt;</a:t>
            </a:r>
            <a:endParaRPr lang="en-US" sz="2000" u="sng" dirty="0">
              <a:solidFill>
                <a:srgbClr val="000000"/>
              </a:solidFill>
              <a:latin typeface="Menlo-Regular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17199" y="898569"/>
            <a:ext cx="62504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dj4e-samples/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authz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/templates/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authz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main.html</a:t>
            </a:r>
            <a:endParaRPr lang="en-US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48677" y="5413536"/>
            <a:ext cx="113672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&lt;p&gt;You can &lt;a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href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="</a:t>
            </a:r>
            <a:r>
              <a:rPr lang="en-US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/accounts/login/?next=/</a:t>
            </a:r>
            <a:r>
              <a:rPr lang="en-US" dirty="0" err="1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authz</a:t>
            </a:r>
            <a:r>
              <a:rPr lang="en-US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/open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"&gt;</a:t>
            </a:r>
            <a:r>
              <a:rPr lang="en-US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Login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&lt;/a&gt; if you like.&lt;/p&gt;</a:t>
            </a:r>
          </a:p>
        </p:txBody>
      </p:sp>
      <p:sp>
        <p:nvSpPr>
          <p:cNvPr id="7" name="Rectangle 6"/>
          <p:cNvSpPr/>
          <p:nvPr/>
        </p:nvSpPr>
        <p:spPr>
          <a:xfrm>
            <a:off x="5414108" y="2934140"/>
            <a:ext cx="6096000" cy="2308324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Times" charset="0"/>
              </a:rPr>
              <a:t>Current </a:t>
            </a:r>
            <a:r>
              <a:rPr lang="en-US" b="1" dirty="0" err="1">
                <a:solidFill>
                  <a:srgbClr val="000000"/>
                </a:solidFill>
                <a:latin typeface="Times" charset="0"/>
              </a:rPr>
              <a:t>request.path</a:t>
            </a:r>
            <a:r>
              <a:rPr lang="en-US" b="1" dirty="0">
                <a:solidFill>
                  <a:srgbClr val="000000"/>
                </a:solidFill>
                <a:latin typeface="Times" charset="0"/>
              </a:rPr>
              <a:t> /</a:t>
            </a:r>
            <a:r>
              <a:rPr lang="en-US" b="1" dirty="0" err="1">
                <a:solidFill>
                  <a:srgbClr val="000000"/>
                </a:solidFill>
                <a:latin typeface="Times" charset="0"/>
              </a:rPr>
              <a:t>authz</a:t>
            </a:r>
            <a:r>
              <a:rPr lang="en-US" b="1" dirty="0">
                <a:solidFill>
                  <a:srgbClr val="000000"/>
                </a:solidFill>
                <a:latin typeface="Times" charset="0"/>
              </a:rPr>
              <a:t>/open</a:t>
            </a:r>
            <a:endParaRPr lang="en-US" dirty="0">
              <a:solidFill>
                <a:srgbClr val="000000"/>
              </a:solidFill>
              <a:latin typeface="Times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Times" charset="0"/>
              </a:rPr>
              <a:t>You are not logged in</a:t>
            </a:r>
          </a:p>
          <a:p>
            <a:r>
              <a:rPr lang="en-US" dirty="0">
                <a:solidFill>
                  <a:srgbClr val="000000"/>
                </a:solidFill>
                <a:latin typeface="Times" charset="0"/>
              </a:rPr>
              <a:t>You can </a:t>
            </a:r>
            <a:r>
              <a:rPr lang="en-US" u="sng" dirty="0">
                <a:solidFill>
                  <a:srgbClr val="0000E9"/>
                </a:solidFill>
                <a:latin typeface="Times" charset="0"/>
                <a:hlinkClick r:id="rId2"/>
              </a:rPr>
              <a:t>Login</a:t>
            </a:r>
            <a:r>
              <a:rPr lang="en-US" dirty="0">
                <a:solidFill>
                  <a:srgbClr val="000000"/>
                </a:solidFill>
                <a:latin typeface="Times" charset="0"/>
              </a:rPr>
              <a:t> if you like.</a:t>
            </a:r>
          </a:p>
          <a:p>
            <a:pPr>
              <a:buFont typeface="Arial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" charset="0"/>
              </a:rPr>
              <a:t>Go to </a:t>
            </a:r>
            <a:r>
              <a:rPr lang="en-US" u="sng" dirty="0">
                <a:solidFill>
                  <a:srgbClr val="0000E9"/>
                </a:solidFill>
                <a:latin typeface="Times" charset="0"/>
                <a:hlinkClick r:id="rId3"/>
              </a:rPr>
              <a:t>/authz/open</a:t>
            </a:r>
            <a:r>
              <a:rPr lang="en-US" dirty="0">
                <a:solidFill>
                  <a:srgbClr val="000000"/>
                </a:solidFill>
                <a:latin typeface="Times" charset="0"/>
              </a:rPr>
              <a:t> (no login required) </a:t>
            </a:r>
          </a:p>
          <a:p>
            <a:pPr>
              <a:buFont typeface="Arial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" charset="0"/>
              </a:rPr>
              <a:t>Go to </a:t>
            </a:r>
            <a:r>
              <a:rPr lang="en-US" u="sng" dirty="0">
                <a:solidFill>
                  <a:srgbClr val="0000E9"/>
                </a:solidFill>
                <a:latin typeface="Times" charset="0"/>
                <a:hlinkClick r:id="rId4"/>
              </a:rPr>
              <a:t>/authz/apereo</a:t>
            </a:r>
            <a:r>
              <a:rPr lang="en-US" dirty="0">
                <a:solidFill>
                  <a:srgbClr val="000000"/>
                </a:solidFill>
                <a:latin typeface="Times" charset="0"/>
              </a:rPr>
              <a:t> (no login required) </a:t>
            </a:r>
          </a:p>
          <a:p>
            <a:pPr>
              <a:buFont typeface="Arial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" charset="0"/>
              </a:rPr>
              <a:t>Go to </a:t>
            </a:r>
            <a:r>
              <a:rPr lang="en-US" u="sng" dirty="0">
                <a:solidFill>
                  <a:srgbClr val="0000E9"/>
                </a:solidFill>
                <a:latin typeface="Times" charset="0"/>
                <a:hlinkClick r:id="rId5"/>
              </a:rPr>
              <a:t>/authz/manual</a:t>
            </a:r>
            <a:r>
              <a:rPr lang="en-US" dirty="0">
                <a:solidFill>
                  <a:srgbClr val="000000"/>
                </a:solidFill>
                <a:latin typeface="Times" charset="0"/>
              </a:rPr>
              <a:t> (protected by </a:t>
            </a:r>
            <a:r>
              <a:rPr lang="en-US" dirty="0" err="1">
                <a:solidFill>
                  <a:srgbClr val="000000"/>
                </a:solidFill>
                <a:latin typeface="Times" charset="0"/>
              </a:rPr>
              <a:t>user.is_authenticated</a:t>
            </a:r>
            <a:r>
              <a:rPr lang="en-US" dirty="0">
                <a:solidFill>
                  <a:srgbClr val="000000"/>
                </a:solidFill>
                <a:latin typeface="Times" charset="0"/>
              </a:rPr>
              <a:t>) </a:t>
            </a:r>
          </a:p>
          <a:p>
            <a:pPr>
              <a:buFont typeface="Arial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" charset="0"/>
              </a:rPr>
              <a:t>Go to </a:t>
            </a:r>
            <a:r>
              <a:rPr lang="en-US" u="sng" dirty="0">
                <a:solidFill>
                  <a:srgbClr val="0000E9"/>
                </a:solidFill>
                <a:latin typeface="Times" charset="0"/>
                <a:hlinkClick r:id="rId6"/>
              </a:rPr>
              <a:t>/authz/protect</a:t>
            </a:r>
            <a:r>
              <a:rPr lang="en-US" dirty="0">
                <a:solidFill>
                  <a:srgbClr val="000000"/>
                </a:solidFill>
                <a:latin typeface="Times" charset="0"/>
              </a:rPr>
              <a:t> (protected by </a:t>
            </a:r>
            <a:r>
              <a:rPr lang="en-US" dirty="0" err="1">
                <a:solidFill>
                  <a:srgbClr val="000000"/>
                </a:solidFill>
                <a:latin typeface="Times" charset="0"/>
              </a:rPr>
              <a:t>LoginRequiredMixin</a:t>
            </a:r>
            <a:r>
              <a:rPr lang="en-US" dirty="0">
                <a:solidFill>
                  <a:srgbClr val="000000"/>
                </a:solidFill>
                <a:latin typeface="Times" charset="0"/>
              </a:rPr>
              <a:t>) </a:t>
            </a:r>
          </a:p>
          <a:p>
            <a:pPr>
              <a:buFont typeface="Arial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" charset="0"/>
              </a:rPr>
              <a:t>Go to </a:t>
            </a:r>
            <a:r>
              <a:rPr lang="en-US" u="sng" dirty="0">
                <a:solidFill>
                  <a:srgbClr val="0000E9"/>
                </a:solidFill>
                <a:latin typeface="Times" charset="0"/>
                <a:hlinkClick r:id="rId7"/>
              </a:rPr>
              <a:t>/authz/python</a:t>
            </a:r>
            <a:r>
              <a:rPr lang="en-US" dirty="0">
                <a:solidFill>
                  <a:srgbClr val="000000"/>
                </a:solidFill>
                <a:latin typeface="Times" charset="0"/>
              </a:rPr>
              <a:t> dump </a:t>
            </a:r>
            <a:r>
              <a:rPr lang="en-US" dirty="0" err="1">
                <a:solidFill>
                  <a:srgbClr val="000000"/>
                </a:solidFill>
                <a:latin typeface="Times" charset="0"/>
              </a:rPr>
              <a:t>request.user</a:t>
            </a:r>
            <a:r>
              <a:rPr lang="en-US" dirty="0">
                <a:solidFill>
                  <a:srgbClr val="000000"/>
                </a:solidFill>
                <a:latin typeface="Times" charset="0"/>
              </a:rPr>
              <a:t> data in python </a:t>
            </a:r>
            <a:endParaRPr lang="en-US" dirty="0">
              <a:solidFill>
                <a:srgbClr val="000000"/>
              </a:solidFill>
              <a:effectLst/>
              <a:latin typeface="Times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414108" y="2432318"/>
            <a:ext cx="50097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https://samples.dj4e.com/</a:t>
            </a:r>
            <a:r>
              <a:rPr lang="en-US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authz</a:t>
            </a: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/open</a:t>
            </a:r>
            <a:endParaRPr lang="en-US" dirty="0">
              <a:solidFill>
                <a:srgbClr val="FFFF00"/>
              </a:solidFill>
              <a:effectLst/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83029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48677" y="899168"/>
            <a:ext cx="10861431" cy="70788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2EAEBB"/>
                </a:solidFill>
                <a:latin typeface="Menlo-Regular" charset="0"/>
              </a:rPr>
              <a:t>&lt;</a:t>
            </a:r>
            <a:r>
              <a:rPr lang="en-US" sz="2000" dirty="0">
                <a:solidFill>
                  <a:srgbClr val="C1651C"/>
                </a:solidFill>
                <a:latin typeface="Menlo-Regular" charset="0"/>
              </a:rPr>
              <a:t>p</a:t>
            </a:r>
            <a:r>
              <a:rPr lang="en-US" sz="2000" dirty="0">
                <a:solidFill>
                  <a:srgbClr val="2EAEBB"/>
                </a:solidFill>
                <a:latin typeface="Menlo-Regular" charset="0"/>
              </a:rPr>
              <a:t>&gt;</a:t>
            </a:r>
            <a:r>
              <a:rPr lang="en-US" sz="2000" dirty="0">
                <a:solidFill>
                  <a:srgbClr val="000000"/>
                </a:solidFill>
                <a:latin typeface="Menlo-Regular" charset="0"/>
              </a:rPr>
              <a:t>You can </a:t>
            </a:r>
            <a:r>
              <a:rPr lang="en-US" sz="2000" dirty="0">
                <a:solidFill>
                  <a:srgbClr val="2EAEBB"/>
                </a:solidFill>
                <a:latin typeface="Menlo-Regular" charset="0"/>
              </a:rPr>
              <a:t>&lt;</a:t>
            </a:r>
            <a:r>
              <a:rPr lang="en-US" sz="2000" dirty="0">
                <a:solidFill>
                  <a:srgbClr val="C1651C"/>
                </a:solidFill>
                <a:latin typeface="Menlo-Regular" charset="0"/>
              </a:rPr>
              <a:t>a</a:t>
            </a:r>
            <a:r>
              <a:rPr lang="en-US" sz="2000" dirty="0">
                <a:solidFill>
                  <a:srgbClr val="2EAEBB"/>
                </a:solidFill>
                <a:latin typeface="Menlo-Regular" charset="0"/>
              </a:rPr>
              <a:t> </a:t>
            </a:r>
            <a:r>
              <a:rPr lang="en-US" sz="2000" dirty="0" err="1">
                <a:solidFill>
                  <a:srgbClr val="2FB41D"/>
                </a:solidFill>
                <a:latin typeface="Menlo-Regular" charset="0"/>
              </a:rPr>
              <a:t>href</a:t>
            </a:r>
            <a:r>
              <a:rPr lang="en-US" sz="2000" dirty="0">
                <a:solidFill>
                  <a:srgbClr val="2EAEBB"/>
                </a:solidFill>
                <a:latin typeface="Menlo-Regular" charset="0"/>
              </a:rPr>
              <a:t>=</a:t>
            </a:r>
            <a:r>
              <a:rPr lang="en-US" sz="2000" dirty="0">
                <a:solidFill>
                  <a:srgbClr val="B42419"/>
                </a:solidFill>
                <a:latin typeface="Menlo-Regular" charset="0"/>
              </a:rPr>
              <a:t>"{% </a:t>
            </a:r>
            <a:r>
              <a:rPr lang="en-US" sz="2000" dirty="0" err="1">
                <a:solidFill>
                  <a:srgbClr val="B42419"/>
                </a:solidFill>
                <a:latin typeface="Menlo-Regular" charset="0"/>
              </a:rPr>
              <a:t>url</a:t>
            </a:r>
            <a:r>
              <a:rPr lang="en-US" sz="2000" dirty="0">
                <a:solidFill>
                  <a:srgbClr val="B42419"/>
                </a:solidFill>
                <a:latin typeface="Menlo-Regular" charset="0"/>
              </a:rPr>
              <a:t> 'logout' %}?next={% </a:t>
            </a:r>
            <a:r>
              <a:rPr lang="en-US" sz="2000" dirty="0" err="1">
                <a:solidFill>
                  <a:srgbClr val="B42419"/>
                </a:solidFill>
                <a:latin typeface="Menlo-Regular" charset="0"/>
              </a:rPr>
              <a:t>url</a:t>
            </a:r>
            <a:r>
              <a:rPr lang="en-US" sz="2000" dirty="0">
                <a:solidFill>
                  <a:srgbClr val="B42419"/>
                </a:solidFill>
                <a:latin typeface="Menlo-Regular" charset="0"/>
              </a:rPr>
              <a:t> '</a:t>
            </a:r>
            <a:r>
              <a:rPr lang="en-US" sz="2000" dirty="0" err="1">
                <a:solidFill>
                  <a:srgbClr val="B42419"/>
                </a:solidFill>
                <a:latin typeface="Menlo-Regular" charset="0"/>
              </a:rPr>
              <a:t>authz:open</a:t>
            </a:r>
            <a:r>
              <a:rPr lang="en-US" sz="2000" dirty="0">
                <a:solidFill>
                  <a:srgbClr val="B42419"/>
                </a:solidFill>
                <a:latin typeface="Menlo-Regular" charset="0"/>
              </a:rPr>
              <a:t>' </a:t>
            </a:r>
            <a:r>
              <a:rPr lang="en-US" sz="2000" dirty="0" smtClean="0">
                <a:solidFill>
                  <a:srgbClr val="B42419"/>
                </a:solidFill>
                <a:latin typeface="Menlo-Regular" charset="0"/>
              </a:rPr>
              <a:t>%}"</a:t>
            </a:r>
            <a:r>
              <a:rPr lang="en-US" sz="2000" dirty="0" smtClean="0">
                <a:solidFill>
                  <a:srgbClr val="2EAEBB"/>
                </a:solidFill>
                <a:latin typeface="Menlo-Regular" charset="0"/>
              </a:rPr>
              <a:t>&gt;</a:t>
            </a:r>
          </a:p>
          <a:p>
            <a:r>
              <a:rPr lang="en-US" sz="2000" u="sng" dirty="0" smtClean="0">
                <a:solidFill>
                  <a:srgbClr val="C814C9"/>
                </a:solidFill>
                <a:latin typeface="Menlo-Regular" charset="0"/>
              </a:rPr>
              <a:t>Logout</a:t>
            </a:r>
            <a:r>
              <a:rPr lang="en-US" sz="2000" u="sng" dirty="0">
                <a:solidFill>
                  <a:srgbClr val="2EAEBB"/>
                </a:solidFill>
                <a:latin typeface="Menlo-Regular" charset="0"/>
              </a:rPr>
              <a:t>&lt;/</a:t>
            </a:r>
            <a:r>
              <a:rPr lang="en-US" sz="2000" u="sng" dirty="0">
                <a:solidFill>
                  <a:srgbClr val="C1651C"/>
                </a:solidFill>
                <a:latin typeface="Menlo-Regular" charset="0"/>
              </a:rPr>
              <a:t>a</a:t>
            </a:r>
            <a:r>
              <a:rPr lang="en-US" sz="2000" u="sng" dirty="0">
                <a:solidFill>
                  <a:srgbClr val="2EAEBB"/>
                </a:solidFill>
                <a:latin typeface="Menlo-Regular" charset="0"/>
              </a:rPr>
              <a:t>&gt;&lt;/</a:t>
            </a:r>
            <a:r>
              <a:rPr lang="en-US" sz="2000" u="sng" dirty="0">
                <a:solidFill>
                  <a:srgbClr val="C1651C"/>
                </a:solidFill>
                <a:latin typeface="Menlo-Regular" charset="0"/>
              </a:rPr>
              <a:t>p</a:t>
            </a:r>
            <a:r>
              <a:rPr lang="en-US" sz="2000" u="sng" dirty="0">
                <a:solidFill>
                  <a:srgbClr val="2EAEBB"/>
                </a:solidFill>
                <a:latin typeface="Menlo-Regular" charset="0"/>
              </a:rPr>
              <a:t>&gt;</a:t>
            </a:r>
            <a:endParaRPr lang="en-US" sz="2000" u="sng" dirty="0">
              <a:solidFill>
                <a:srgbClr val="000000"/>
              </a:solidFill>
              <a:latin typeface="Menlo-Regular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17206" y="5448270"/>
            <a:ext cx="104929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&lt;p&gt;You can &lt;a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href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="</a:t>
            </a:r>
            <a:r>
              <a:rPr lang="en-US" dirty="0" smtClean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accounts/logout/?next=/</a:t>
            </a:r>
            <a:r>
              <a:rPr lang="en-US" dirty="0" err="1" smtClean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authz</a:t>
            </a:r>
            <a:r>
              <a:rPr lang="en-US" dirty="0" smtClean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/open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"&gt;</a:t>
            </a:r>
            <a:r>
              <a:rPr lang="en-US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Logout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&lt;/a&gt;&lt;/p&gt;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17205" y="3458722"/>
            <a:ext cx="37743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When logging out, make sure to set next to a </a:t>
            </a:r>
            <a:r>
              <a:rPr lang="en-US" i="1" dirty="0" err="1" smtClean="0"/>
              <a:t>url</a:t>
            </a:r>
            <a:r>
              <a:rPr lang="en-US" i="1" dirty="0" smtClean="0"/>
              <a:t> that does not require login. If you do </a:t>
            </a:r>
            <a:r>
              <a:rPr lang="mr-IN" i="1" dirty="0" smtClean="0"/>
              <a:t>–</a:t>
            </a:r>
            <a:r>
              <a:rPr lang="en-US" i="1" dirty="0" smtClean="0"/>
              <a:t> the user will be in a frustrating logout / login loop.</a:t>
            </a:r>
            <a:endParaRPr lang="en-US" i="1" dirty="0"/>
          </a:p>
        </p:txBody>
      </p:sp>
      <p:sp>
        <p:nvSpPr>
          <p:cNvPr id="11" name="Rectangle 10"/>
          <p:cNvSpPr/>
          <p:nvPr/>
        </p:nvSpPr>
        <p:spPr>
          <a:xfrm>
            <a:off x="5414108" y="1829661"/>
            <a:ext cx="6096000" cy="3416320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Times" charset="0"/>
              </a:rPr>
              <a:t>Current </a:t>
            </a:r>
            <a:r>
              <a:rPr lang="en-US" b="1" dirty="0" err="1">
                <a:solidFill>
                  <a:srgbClr val="000000"/>
                </a:solidFill>
                <a:latin typeface="Times" charset="0"/>
              </a:rPr>
              <a:t>request.path</a:t>
            </a:r>
            <a:r>
              <a:rPr lang="en-US" b="1" dirty="0">
                <a:solidFill>
                  <a:srgbClr val="000000"/>
                </a:solidFill>
                <a:latin typeface="Times" charset="0"/>
              </a:rPr>
              <a:t> /</a:t>
            </a:r>
            <a:r>
              <a:rPr lang="en-US" b="1" dirty="0" err="1">
                <a:solidFill>
                  <a:srgbClr val="000000"/>
                </a:solidFill>
                <a:latin typeface="Times" charset="0"/>
              </a:rPr>
              <a:t>authz</a:t>
            </a:r>
            <a:r>
              <a:rPr lang="en-US" b="1" dirty="0">
                <a:solidFill>
                  <a:srgbClr val="000000"/>
                </a:solidFill>
                <a:latin typeface="Times" charset="0"/>
              </a:rPr>
              <a:t>/open</a:t>
            </a:r>
            <a:endParaRPr lang="en-US" dirty="0">
              <a:solidFill>
                <a:srgbClr val="000000"/>
              </a:solidFill>
              <a:latin typeface="Times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Times" charset="0"/>
              </a:rPr>
              <a:t>Authenticated as 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</a:rPr>
              <a:t>Name: 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</a:rPr>
              <a:t>Email: </a:t>
            </a:r>
            <a:r>
              <a:rPr lang="en-US" dirty="0" err="1">
                <a:solidFill>
                  <a:srgbClr val="000000"/>
                </a:solidFill>
                <a:latin typeface="Courier" charset="0"/>
              </a:rPr>
              <a:t>csev@umich.edu</a:t>
            </a:r>
            <a:endParaRPr lang="en-US" dirty="0">
              <a:solidFill>
                <a:srgbClr val="000000"/>
              </a:solidFill>
              <a:latin typeface="Courie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" charset="0"/>
              </a:rPr>
              <a:t>Id: 1</a:t>
            </a:r>
          </a:p>
          <a:p>
            <a:endParaRPr lang="en-US" dirty="0">
              <a:solidFill>
                <a:srgbClr val="000000"/>
              </a:solidFill>
              <a:latin typeface="Times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Times" charset="0"/>
              </a:rPr>
              <a:t>You can </a:t>
            </a:r>
            <a:r>
              <a:rPr lang="en-US" u="sng" dirty="0">
                <a:solidFill>
                  <a:srgbClr val="0000E9"/>
                </a:solidFill>
                <a:latin typeface="Times" charset="0"/>
                <a:hlinkClick r:id="rId2"/>
              </a:rPr>
              <a:t>Logout</a:t>
            </a:r>
            <a:endParaRPr lang="en-US" dirty="0">
              <a:solidFill>
                <a:srgbClr val="000000"/>
              </a:solidFill>
              <a:latin typeface="Times" charset="0"/>
            </a:endParaRPr>
          </a:p>
          <a:p>
            <a:pPr>
              <a:buFont typeface="Arial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" charset="0"/>
              </a:rPr>
              <a:t>Go to </a:t>
            </a:r>
            <a:r>
              <a:rPr lang="en-US" u="sng" dirty="0">
                <a:solidFill>
                  <a:srgbClr val="0000E9"/>
                </a:solidFill>
                <a:latin typeface="Times" charset="0"/>
                <a:hlinkClick r:id="rId3"/>
              </a:rPr>
              <a:t>/authz/open</a:t>
            </a:r>
            <a:r>
              <a:rPr lang="en-US" dirty="0">
                <a:solidFill>
                  <a:srgbClr val="000000"/>
                </a:solidFill>
                <a:latin typeface="Times" charset="0"/>
              </a:rPr>
              <a:t> (no login required) </a:t>
            </a:r>
          </a:p>
          <a:p>
            <a:pPr>
              <a:buFont typeface="Arial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" charset="0"/>
              </a:rPr>
              <a:t>Go to </a:t>
            </a:r>
            <a:r>
              <a:rPr lang="en-US" u="sng" dirty="0">
                <a:solidFill>
                  <a:srgbClr val="0000E9"/>
                </a:solidFill>
                <a:latin typeface="Times" charset="0"/>
                <a:hlinkClick r:id="rId4"/>
              </a:rPr>
              <a:t>/authz/apereo</a:t>
            </a:r>
            <a:r>
              <a:rPr lang="en-US" dirty="0">
                <a:solidFill>
                  <a:srgbClr val="000000"/>
                </a:solidFill>
                <a:latin typeface="Times" charset="0"/>
              </a:rPr>
              <a:t> (no login required) </a:t>
            </a:r>
          </a:p>
          <a:p>
            <a:pPr>
              <a:buFont typeface="Arial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" charset="0"/>
              </a:rPr>
              <a:t>Go to </a:t>
            </a:r>
            <a:r>
              <a:rPr lang="en-US" u="sng" dirty="0">
                <a:solidFill>
                  <a:srgbClr val="0000E9"/>
                </a:solidFill>
                <a:latin typeface="Times" charset="0"/>
                <a:hlinkClick r:id="rId5"/>
              </a:rPr>
              <a:t>/authz/manual</a:t>
            </a:r>
            <a:r>
              <a:rPr lang="en-US" dirty="0">
                <a:solidFill>
                  <a:srgbClr val="000000"/>
                </a:solidFill>
                <a:latin typeface="Times" charset="0"/>
              </a:rPr>
              <a:t> (protected by </a:t>
            </a:r>
            <a:r>
              <a:rPr lang="en-US" dirty="0" err="1">
                <a:solidFill>
                  <a:srgbClr val="000000"/>
                </a:solidFill>
                <a:latin typeface="Times" charset="0"/>
              </a:rPr>
              <a:t>user.is_authenticated</a:t>
            </a:r>
            <a:r>
              <a:rPr lang="en-US" dirty="0">
                <a:solidFill>
                  <a:srgbClr val="000000"/>
                </a:solidFill>
                <a:latin typeface="Times" charset="0"/>
              </a:rPr>
              <a:t>) </a:t>
            </a:r>
          </a:p>
          <a:p>
            <a:pPr>
              <a:buFont typeface="Arial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" charset="0"/>
              </a:rPr>
              <a:t>Go to </a:t>
            </a:r>
            <a:r>
              <a:rPr lang="en-US" u="sng" dirty="0">
                <a:solidFill>
                  <a:srgbClr val="0000E9"/>
                </a:solidFill>
                <a:latin typeface="Times" charset="0"/>
                <a:hlinkClick r:id="rId6"/>
              </a:rPr>
              <a:t>/authz/protect</a:t>
            </a:r>
            <a:r>
              <a:rPr lang="en-US" dirty="0">
                <a:solidFill>
                  <a:srgbClr val="000000"/>
                </a:solidFill>
                <a:latin typeface="Times" charset="0"/>
              </a:rPr>
              <a:t> (protected by </a:t>
            </a:r>
            <a:r>
              <a:rPr lang="en-US" dirty="0" err="1">
                <a:solidFill>
                  <a:srgbClr val="000000"/>
                </a:solidFill>
                <a:latin typeface="Times" charset="0"/>
              </a:rPr>
              <a:t>LoginRequiredMixin</a:t>
            </a:r>
            <a:r>
              <a:rPr lang="en-US" dirty="0">
                <a:solidFill>
                  <a:srgbClr val="000000"/>
                </a:solidFill>
                <a:latin typeface="Times" charset="0"/>
              </a:rPr>
              <a:t>) </a:t>
            </a:r>
          </a:p>
          <a:p>
            <a:pPr>
              <a:buFont typeface="Arial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" charset="0"/>
              </a:rPr>
              <a:t>Go to </a:t>
            </a:r>
            <a:r>
              <a:rPr lang="en-US" u="sng" dirty="0">
                <a:solidFill>
                  <a:srgbClr val="0000E9"/>
                </a:solidFill>
                <a:latin typeface="Times" charset="0"/>
                <a:hlinkClick r:id="rId7"/>
              </a:rPr>
              <a:t>/authz/python</a:t>
            </a:r>
            <a:r>
              <a:rPr lang="en-US" dirty="0">
                <a:solidFill>
                  <a:srgbClr val="000000"/>
                </a:solidFill>
                <a:latin typeface="Times" charset="0"/>
              </a:rPr>
              <a:t> dump </a:t>
            </a:r>
            <a:r>
              <a:rPr lang="en-US" dirty="0" err="1">
                <a:solidFill>
                  <a:srgbClr val="000000"/>
                </a:solidFill>
                <a:latin typeface="Times" charset="0"/>
              </a:rPr>
              <a:t>request.user</a:t>
            </a:r>
            <a:r>
              <a:rPr lang="en-US" dirty="0">
                <a:solidFill>
                  <a:srgbClr val="000000"/>
                </a:solidFill>
                <a:latin typeface="Times" charset="0"/>
              </a:rPr>
              <a:t> data in python </a:t>
            </a:r>
            <a:endParaRPr lang="en-US" dirty="0">
              <a:solidFill>
                <a:srgbClr val="000000"/>
              </a:solidFill>
              <a:effectLst/>
              <a:latin typeface="Times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51992" y="1992892"/>
            <a:ext cx="45047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https://samples.dj4e.com/</a:t>
            </a:r>
            <a:r>
              <a:rPr lang="en-US" sz="16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authz</a:t>
            </a:r>
            <a:r>
              <a:rPr lang="en-US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/open</a:t>
            </a:r>
          </a:p>
        </p:txBody>
      </p:sp>
    </p:spTree>
    <p:extLst>
      <p:ext uri="{BB962C8B-B14F-4D97-AF65-F5344CB8AC3E}">
        <p14:creationId xmlns:p14="http://schemas.microsoft.com/office/powerpoint/2010/main" val="18183096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Login Page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0506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Look and Feel - Login Template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368800" cy="4351338"/>
          </a:xfrm>
        </p:spPr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en-US" dirty="0" smtClean="0"/>
              <a:t>To allow us to control the look and feel of the login page we must provide a template called "registration/</a:t>
            </a:r>
            <a:r>
              <a:rPr lang="en-US" dirty="0" err="1" smtClean="0"/>
              <a:t>login.html</a:t>
            </a:r>
            <a:r>
              <a:rPr lang="en-US" dirty="0" smtClean="0"/>
              <a:t>"</a:t>
            </a:r>
          </a:p>
          <a:p>
            <a:pPr marL="228600" lvl="1">
              <a:spcBef>
                <a:spcPts val="1000"/>
              </a:spcBef>
            </a:pPr>
            <a:r>
              <a:rPr lang="en-US" dirty="0" smtClean="0"/>
              <a:t>Django describes what needs to be in this template</a:t>
            </a:r>
          </a:p>
          <a:p>
            <a:pPr marL="228600" lvl="1">
              <a:spcBef>
                <a:spcPts val="1000"/>
              </a:spcBef>
            </a:pPr>
            <a:r>
              <a:rPr lang="en-US" dirty="0" smtClean="0"/>
              <a:t>We can put this in any of our application templates folders</a:t>
            </a:r>
          </a:p>
        </p:txBody>
      </p:sp>
      <p:sp>
        <p:nvSpPr>
          <p:cNvPr id="4" name="Rectangle 3"/>
          <p:cNvSpPr/>
          <p:nvPr/>
        </p:nvSpPr>
        <p:spPr>
          <a:xfrm>
            <a:off x="1354666" y="5510369"/>
            <a:ext cx="106002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docs.djangoproject.com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/2.2/topics/</a:t>
            </a:r>
            <a:r>
              <a:rPr lang="en-US" dirty="0" err="1"/>
              <a:t>auth</a:t>
            </a:r>
            <a:r>
              <a:rPr lang="en-US" dirty="0"/>
              <a:t>/default/#</a:t>
            </a:r>
            <a:r>
              <a:rPr lang="en-US" dirty="0" err="1"/>
              <a:t>django.contrib.auth.views.LoginView</a:t>
            </a:r>
            <a:endParaRPr lang="en-US" dirty="0"/>
          </a:p>
        </p:txBody>
      </p:sp>
      <p:pic>
        <p:nvPicPr>
          <p:cNvPr id="6" name="Picture 5" descr="This has a username and password field and a submit button." title="Screen shot of Django login page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5435" y="1821697"/>
            <a:ext cx="6311062" cy="375221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803214" y="1603297"/>
            <a:ext cx="55611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https://samples.dj4e.com/accounts/login</a:t>
            </a:r>
            <a:endParaRPr lang="en-US" dirty="0">
              <a:solidFill>
                <a:srgbClr val="FFFF00"/>
              </a:solidFill>
              <a:effectLst/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367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715" y="1565330"/>
            <a:ext cx="3237854" cy="1985156"/>
          </a:xfrm>
        </p:spPr>
        <p:txBody>
          <a:bodyPr>
            <a:normAutofit/>
          </a:bodyPr>
          <a:lstStyle/>
          <a:p>
            <a:r>
              <a:rPr lang="en-US" dirty="0" smtClean="0"/>
              <a:t>Update your dj4e-samples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98715" y="4060556"/>
            <a:ext cx="33185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cd ~/dj4e-samples</a:t>
            </a:r>
          </a:p>
          <a:p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git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 pull</a:t>
            </a:r>
            <a:endParaRPr lang="en-US" sz="2400" dirty="0">
              <a:latin typeface="Courier" charset="0"/>
              <a:ea typeface="Courier" charset="0"/>
              <a:cs typeface="Courier" charset="0"/>
            </a:endParaRPr>
          </a:p>
        </p:txBody>
      </p:sp>
      <p:pic>
        <p:nvPicPr>
          <p:cNvPr id="6" name="Picture 5" descr="cd ~/dj4e-samples&#10;git pull" title="Screen shot of a git pull on PythonAnywher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5252" y="1177451"/>
            <a:ext cx="7486656" cy="4746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125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20207" y="1078666"/>
            <a:ext cx="7197341" cy="529375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rgbClr val="1396A3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13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html</a:t>
            </a:r>
            <a:r>
              <a:rPr lang="en-US" sz="1300" dirty="0">
                <a:solidFill>
                  <a:srgbClr val="1396A3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en-US" sz="13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3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3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13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title</a:t>
            </a:r>
            <a:r>
              <a:rPr lang="en-US" sz="13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en-US" sz="13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Login Page</a:t>
            </a:r>
            <a:r>
              <a:rPr lang="en-US" sz="13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en-US" sz="13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title</a:t>
            </a:r>
            <a:r>
              <a:rPr lang="en-US" sz="13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en-US" sz="13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3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sz="13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head</a:t>
            </a:r>
            <a:r>
              <a:rPr lang="mr-IN" sz="13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3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3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13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body</a:t>
            </a:r>
            <a:r>
              <a:rPr lang="en-US" sz="13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en-US" sz="13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sz="13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3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{% if </a:t>
            </a:r>
            <a:r>
              <a:rPr lang="en-US" sz="13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form.errors</a:t>
            </a:r>
            <a:r>
              <a:rPr lang="en-US" sz="13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%}</a:t>
            </a:r>
          </a:p>
          <a:p>
            <a:r>
              <a:rPr lang="en-US" sz="13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13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13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en-US" sz="13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en-US" sz="13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Your username and password didn't match. Please try again.</a:t>
            </a:r>
            <a:r>
              <a:rPr lang="en-US" sz="13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en-US" sz="13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en-US" sz="13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en-US" sz="13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3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{% </a:t>
            </a:r>
            <a:r>
              <a:rPr lang="mr-IN" sz="13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endif</a:t>
            </a:r>
            <a:r>
              <a:rPr lang="mr-IN" sz="13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%}</a:t>
            </a:r>
          </a:p>
          <a:p>
            <a:endParaRPr lang="mr-IN" sz="13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3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{% if next %}</a:t>
            </a:r>
          </a:p>
          <a:p>
            <a:r>
              <a:rPr lang="en-US" sz="13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{% if </a:t>
            </a:r>
            <a:r>
              <a:rPr lang="en-US" sz="13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user.is_authenticated</a:t>
            </a:r>
            <a:r>
              <a:rPr lang="en-US" sz="13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%}</a:t>
            </a:r>
          </a:p>
          <a:p>
            <a:r>
              <a:rPr lang="en-US" sz="13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3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13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en-US" sz="13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en-US" sz="13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Your account doesn't have access to this page. To proceed,</a:t>
            </a:r>
          </a:p>
          <a:p>
            <a:r>
              <a:rPr lang="en-US" sz="13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please login with an account that has access.</a:t>
            </a:r>
            <a:r>
              <a:rPr lang="en-US" sz="13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en-US" sz="13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en-US" sz="13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en-US" sz="13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3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{% </a:t>
            </a:r>
            <a:r>
              <a:rPr lang="mr-IN" sz="13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else</a:t>
            </a:r>
            <a:r>
              <a:rPr lang="mr-IN" sz="13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%}</a:t>
            </a:r>
          </a:p>
          <a:p>
            <a:r>
              <a:rPr lang="en-US" sz="13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3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13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en-US" sz="13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en-US" sz="13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Please login to see this site.</a:t>
            </a:r>
            <a:r>
              <a:rPr lang="en-US" sz="13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en-US" sz="13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en-US" sz="13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en-US" sz="13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3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{% </a:t>
            </a:r>
            <a:r>
              <a:rPr lang="mr-IN" sz="13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endif</a:t>
            </a:r>
            <a:r>
              <a:rPr lang="mr-IN" sz="13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%}</a:t>
            </a:r>
          </a:p>
          <a:p>
            <a:r>
              <a:rPr lang="mr-IN" sz="13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{% </a:t>
            </a:r>
            <a:r>
              <a:rPr lang="mr-IN" sz="13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endif</a:t>
            </a:r>
            <a:r>
              <a:rPr lang="mr-IN" sz="13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%}</a:t>
            </a:r>
          </a:p>
          <a:p>
            <a:endParaRPr lang="mr-IN" sz="13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3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13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form</a:t>
            </a:r>
            <a:r>
              <a:rPr lang="en-US" sz="13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300" dirty="0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method</a:t>
            </a:r>
            <a:r>
              <a:rPr lang="en-US" sz="13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3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"post"</a:t>
            </a:r>
            <a:r>
              <a:rPr lang="en-US" sz="13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300" dirty="0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action</a:t>
            </a:r>
            <a:r>
              <a:rPr lang="en-US" sz="13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3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"{% </a:t>
            </a:r>
            <a:r>
              <a:rPr lang="en-US" sz="13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url</a:t>
            </a:r>
            <a:r>
              <a:rPr lang="en-US" sz="13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'login' %}"</a:t>
            </a:r>
            <a:r>
              <a:rPr lang="en-US" sz="13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en-US" sz="13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3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{% </a:t>
            </a:r>
            <a:r>
              <a:rPr lang="en-US" sz="13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csrf_token</a:t>
            </a:r>
            <a:r>
              <a:rPr lang="en-US" sz="13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%}</a:t>
            </a:r>
          </a:p>
          <a:p>
            <a:r>
              <a:rPr lang="en-US" sz="13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{{ </a:t>
            </a:r>
            <a:r>
              <a:rPr lang="en-US" sz="13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form.as_p</a:t>
            </a:r>
            <a:r>
              <a:rPr lang="en-US" sz="13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}}</a:t>
            </a:r>
          </a:p>
          <a:p>
            <a:r>
              <a:rPr lang="en-US" sz="13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13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input</a:t>
            </a:r>
            <a:r>
              <a:rPr lang="en-US" sz="13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300" dirty="0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type</a:t>
            </a:r>
            <a:r>
              <a:rPr lang="en-US" sz="13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3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"submit"</a:t>
            </a:r>
            <a:r>
              <a:rPr lang="en-US" sz="13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300" dirty="0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sz="13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3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sz="13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btn</a:t>
            </a:r>
            <a:r>
              <a:rPr lang="en-US" sz="13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3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btn</a:t>
            </a:r>
            <a:r>
              <a:rPr lang="en-US" sz="13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-primary"</a:t>
            </a:r>
            <a:r>
              <a:rPr lang="en-US" sz="13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300" dirty="0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value</a:t>
            </a:r>
            <a:r>
              <a:rPr lang="en-US" sz="13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3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"Login"</a:t>
            </a:r>
            <a:r>
              <a:rPr lang="en-US" sz="13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/&gt;</a:t>
            </a:r>
            <a:endParaRPr lang="en-US" sz="13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3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13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input</a:t>
            </a:r>
            <a:r>
              <a:rPr lang="en-US" sz="13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300" dirty="0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type</a:t>
            </a:r>
            <a:r>
              <a:rPr lang="en-US" sz="13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3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"hidden"</a:t>
            </a:r>
            <a:r>
              <a:rPr lang="en-US" sz="13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300" dirty="0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name</a:t>
            </a:r>
            <a:r>
              <a:rPr lang="en-US" sz="13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3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"next"</a:t>
            </a:r>
            <a:r>
              <a:rPr lang="en-US" sz="13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300" dirty="0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value</a:t>
            </a:r>
            <a:r>
              <a:rPr lang="en-US" sz="13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3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"{{ next }}"</a:t>
            </a:r>
            <a:r>
              <a:rPr lang="en-US" sz="13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/&gt;</a:t>
            </a:r>
            <a:endParaRPr lang="en-US" sz="13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3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sz="13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form</a:t>
            </a:r>
            <a:r>
              <a:rPr lang="mr-IN" sz="13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3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3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sz="13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body</a:t>
            </a:r>
            <a:r>
              <a:rPr lang="mr-IN" sz="13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en-US" sz="1300" dirty="0">
              <a:latin typeface="Courier" charset="0"/>
              <a:ea typeface="Courier" charset="0"/>
              <a:cs typeface="Courier" charset="0"/>
            </a:endParaRPr>
          </a:p>
        </p:txBody>
      </p:sp>
      <p:pic>
        <p:nvPicPr>
          <p:cNvPr id="6" name="Picture 5" descr="This has a username and password field and a submit button." title="Screen shot of Django login page">
            <a:hlinkClick r:id="rId2"/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992"/>
          <a:stretch/>
        </p:blipFill>
        <p:spPr>
          <a:xfrm>
            <a:off x="8017548" y="1812321"/>
            <a:ext cx="3611541" cy="302391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20207" y="498319"/>
            <a:ext cx="72971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dj4e-samples/home/templates/registration/</a:t>
            </a:r>
            <a:r>
              <a:rPr lang="en-US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login.html</a:t>
            </a:r>
            <a:endParaRPr lang="en-US" dirty="0">
              <a:solidFill>
                <a:srgbClr val="FFFF00"/>
              </a:solidFill>
              <a:effectLst/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25739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 the logged in user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10183" y="1842043"/>
            <a:ext cx="4979884" cy="313932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{% if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user.is_authenticated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%}</a:t>
            </a:r>
          </a:p>
          <a:p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Authenticated as</a:t>
            </a:r>
          </a:p>
          <a:p>
            <a:r>
              <a:rPr lang="mr-IN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mr-IN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pre</a:t>
            </a:r>
            <a:r>
              <a:rPr lang="mr-IN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Name: {{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user.get_full_name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}}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Email: {{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user.email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}}</a:t>
            </a:r>
          </a:p>
          <a:p>
            <a:r>
              <a:rPr lang="nb-NO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Id: {{ </a:t>
            </a:r>
            <a:r>
              <a:rPr lang="nb-NO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user.id</a:t>
            </a:r>
            <a:r>
              <a:rPr lang="nb-NO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}}</a:t>
            </a:r>
          </a:p>
          <a:p>
            <a:r>
              <a:rPr lang="mr-IN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pre</a:t>
            </a:r>
            <a:r>
              <a:rPr lang="mr-IN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mr-IN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{% 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else %}</a:t>
            </a:r>
          </a:p>
          <a:p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You are not logged in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{% </a:t>
            </a:r>
            <a:r>
              <a:rPr lang="mr-IN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endif</a:t>
            </a:r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%}</a:t>
            </a:r>
          </a:p>
        </p:txBody>
      </p:sp>
      <p:sp>
        <p:nvSpPr>
          <p:cNvPr id="7" name="Rectangle 6"/>
          <p:cNvSpPr/>
          <p:nvPr/>
        </p:nvSpPr>
        <p:spPr>
          <a:xfrm>
            <a:off x="410183" y="5412792"/>
            <a:ext cx="62504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dj4e-samples/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authz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/templates/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authz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main.html</a:t>
            </a:r>
            <a:endParaRPr lang="en-US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8" name="Rectangle 7">
            <a:hlinkClick r:id="rId2"/>
          </p:cNvPr>
          <p:cNvSpPr/>
          <p:nvPr/>
        </p:nvSpPr>
        <p:spPr>
          <a:xfrm>
            <a:off x="5818084" y="1842043"/>
            <a:ext cx="6096000" cy="3416320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Times" charset="0"/>
              </a:rPr>
              <a:t>Current </a:t>
            </a:r>
            <a:r>
              <a:rPr lang="en-US" b="1" dirty="0" err="1">
                <a:solidFill>
                  <a:srgbClr val="000000"/>
                </a:solidFill>
                <a:latin typeface="Times" charset="0"/>
              </a:rPr>
              <a:t>request.path</a:t>
            </a:r>
            <a:r>
              <a:rPr lang="en-US" b="1" dirty="0">
                <a:solidFill>
                  <a:srgbClr val="000000"/>
                </a:solidFill>
                <a:latin typeface="Times" charset="0"/>
              </a:rPr>
              <a:t> /</a:t>
            </a:r>
            <a:r>
              <a:rPr lang="en-US" b="1" dirty="0" err="1">
                <a:solidFill>
                  <a:srgbClr val="000000"/>
                </a:solidFill>
                <a:latin typeface="Times" charset="0"/>
              </a:rPr>
              <a:t>authz</a:t>
            </a:r>
            <a:r>
              <a:rPr lang="en-US" b="1" dirty="0">
                <a:solidFill>
                  <a:srgbClr val="000000"/>
                </a:solidFill>
                <a:latin typeface="Times" charset="0"/>
              </a:rPr>
              <a:t>/open</a:t>
            </a:r>
            <a:endParaRPr lang="en-US" dirty="0">
              <a:solidFill>
                <a:srgbClr val="000000"/>
              </a:solidFill>
              <a:latin typeface="Times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Times" charset="0"/>
              </a:rPr>
              <a:t>Authenticated as 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</a:rPr>
              <a:t>Name: 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</a:rPr>
              <a:t>Email: </a:t>
            </a:r>
            <a:r>
              <a:rPr lang="en-US" dirty="0" err="1">
                <a:solidFill>
                  <a:srgbClr val="000000"/>
                </a:solidFill>
                <a:latin typeface="Courier" charset="0"/>
              </a:rPr>
              <a:t>csev@umich.edu</a:t>
            </a:r>
            <a:endParaRPr lang="en-US" dirty="0">
              <a:solidFill>
                <a:srgbClr val="000000"/>
              </a:solidFill>
              <a:latin typeface="Courie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" charset="0"/>
              </a:rPr>
              <a:t>Id: 1</a:t>
            </a:r>
          </a:p>
          <a:p>
            <a:endParaRPr lang="en-US" dirty="0">
              <a:solidFill>
                <a:srgbClr val="000000"/>
              </a:solidFill>
              <a:latin typeface="Times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Times" charset="0"/>
              </a:rPr>
              <a:t>You can </a:t>
            </a:r>
            <a:r>
              <a:rPr lang="en-US" u="sng" dirty="0">
                <a:solidFill>
                  <a:srgbClr val="0000E9"/>
                </a:solidFill>
                <a:latin typeface="Times" charset="0"/>
                <a:hlinkClick r:id="rId3"/>
              </a:rPr>
              <a:t>Logout</a:t>
            </a:r>
            <a:endParaRPr lang="en-US" dirty="0">
              <a:solidFill>
                <a:srgbClr val="000000"/>
              </a:solidFill>
              <a:latin typeface="Times" charset="0"/>
            </a:endParaRPr>
          </a:p>
          <a:p>
            <a:pPr>
              <a:buFont typeface="Arial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" charset="0"/>
              </a:rPr>
              <a:t>Go to </a:t>
            </a:r>
            <a:r>
              <a:rPr lang="en-US" u="sng" dirty="0">
                <a:solidFill>
                  <a:srgbClr val="0000E9"/>
                </a:solidFill>
                <a:latin typeface="Times" charset="0"/>
                <a:hlinkClick r:id="rId4"/>
              </a:rPr>
              <a:t>/authz/open</a:t>
            </a:r>
            <a:r>
              <a:rPr lang="en-US" dirty="0">
                <a:solidFill>
                  <a:srgbClr val="000000"/>
                </a:solidFill>
                <a:latin typeface="Times" charset="0"/>
              </a:rPr>
              <a:t> (no login required) </a:t>
            </a:r>
          </a:p>
          <a:p>
            <a:pPr>
              <a:buFont typeface="Arial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" charset="0"/>
              </a:rPr>
              <a:t>Go to </a:t>
            </a:r>
            <a:r>
              <a:rPr lang="en-US" u="sng" dirty="0">
                <a:solidFill>
                  <a:srgbClr val="0000E9"/>
                </a:solidFill>
                <a:latin typeface="Times" charset="0"/>
                <a:hlinkClick r:id="rId5"/>
              </a:rPr>
              <a:t>/authz/apereo</a:t>
            </a:r>
            <a:r>
              <a:rPr lang="en-US" dirty="0">
                <a:solidFill>
                  <a:srgbClr val="000000"/>
                </a:solidFill>
                <a:latin typeface="Times" charset="0"/>
              </a:rPr>
              <a:t> (no login required) </a:t>
            </a:r>
          </a:p>
          <a:p>
            <a:pPr>
              <a:buFont typeface="Arial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" charset="0"/>
              </a:rPr>
              <a:t>Go to </a:t>
            </a:r>
            <a:r>
              <a:rPr lang="en-US" u="sng" dirty="0">
                <a:solidFill>
                  <a:srgbClr val="0000E9"/>
                </a:solidFill>
                <a:latin typeface="Times" charset="0"/>
                <a:hlinkClick r:id="rId6"/>
              </a:rPr>
              <a:t>/authz/manual</a:t>
            </a:r>
            <a:r>
              <a:rPr lang="en-US" dirty="0">
                <a:solidFill>
                  <a:srgbClr val="000000"/>
                </a:solidFill>
                <a:latin typeface="Times" charset="0"/>
              </a:rPr>
              <a:t> (protected by </a:t>
            </a:r>
            <a:r>
              <a:rPr lang="en-US" dirty="0" err="1">
                <a:solidFill>
                  <a:srgbClr val="000000"/>
                </a:solidFill>
                <a:latin typeface="Times" charset="0"/>
              </a:rPr>
              <a:t>user.is_authenticated</a:t>
            </a:r>
            <a:r>
              <a:rPr lang="en-US" dirty="0">
                <a:solidFill>
                  <a:srgbClr val="000000"/>
                </a:solidFill>
                <a:latin typeface="Times" charset="0"/>
              </a:rPr>
              <a:t>) </a:t>
            </a:r>
          </a:p>
          <a:p>
            <a:pPr>
              <a:buFont typeface="Arial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" charset="0"/>
              </a:rPr>
              <a:t>Go to </a:t>
            </a:r>
            <a:r>
              <a:rPr lang="en-US" u="sng" dirty="0">
                <a:solidFill>
                  <a:srgbClr val="0000E9"/>
                </a:solidFill>
                <a:latin typeface="Times" charset="0"/>
                <a:hlinkClick r:id="rId7"/>
              </a:rPr>
              <a:t>/authz/protect</a:t>
            </a:r>
            <a:r>
              <a:rPr lang="en-US" dirty="0">
                <a:solidFill>
                  <a:srgbClr val="000000"/>
                </a:solidFill>
                <a:latin typeface="Times" charset="0"/>
              </a:rPr>
              <a:t> (protected by </a:t>
            </a:r>
            <a:r>
              <a:rPr lang="en-US" dirty="0" err="1">
                <a:solidFill>
                  <a:srgbClr val="000000"/>
                </a:solidFill>
                <a:latin typeface="Times" charset="0"/>
              </a:rPr>
              <a:t>LoginRequiredMixin</a:t>
            </a:r>
            <a:r>
              <a:rPr lang="en-US" dirty="0">
                <a:solidFill>
                  <a:srgbClr val="000000"/>
                </a:solidFill>
                <a:latin typeface="Times" charset="0"/>
              </a:rPr>
              <a:t>) </a:t>
            </a:r>
          </a:p>
          <a:p>
            <a:pPr>
              <a:buFont typeface="Arial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" charset="0"/>
              </a:rPr>
              <a:t>Go to </a:t>
            </a:r>
            <a:r>
              <a:rPr lang="en-US" u="sng" dirty="0">
                <a:solidFill>
                  <a:srgbClr val="0000E9"/>
                </a:solidFill>
                <a:latin typeface="Times" charset="0"/>
                <a:hlinkClick r:id="rId8"/>
              </a:rPr>
              <a:t>/authz/python</a:t>
            </a:r>
            <a:r>
              <a:rPr lang="en-US" dirty="0">
                <a:solidFill>
                  <a:srgbClr val="000000"/>
                </a:solidFill>
                <a:latin typeface="Times" charset="0"/>
              </a:rPr>
              <a:t> dump </a:t>
            </a:r>
            <a:r>
              <a:rPr lang="en-US" dirty="0" err="1">
                <a:solidFill>
                  <a:srgbClr val="000000"/>
                </a:solidFill>
                <a:latin typeface="Times" charset="0"/>
              </a:rPr>
              <a:t>request.user</a:t>
            </a:r>
            <a:r>
              <a:rPr lang="en-US" dirty="0">
                <a:solidFill>
                  <a:srgbClr val="000000"/>
                </a:solidFill>
                <a:latin typeface="Times" charset="0"/>
              </a:rPr>
              <a:t> data in python </a:t>
            </a:r>
            <a:r>
              <a:rPr lang="en-US" dirty="0" smtClean="0">
                <a:solidFill>
                  <a:srgbClr val="000000"/>
                </a:solidFill>
                <a:latin typeface="Times" charset="0"/>
              </a:rPr>
              <a:t> </a:t>
            </a:r>
            <a:endParaRPr lang="en-US" dirty="0">
              <a:solidFill>
                <a:srgbClr val="000000"/>
              </a:solidFill>
              <a:effectLst/>
              <a:latin typeface="Times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818084" y="1366185"/>
            <a:ext cx="50097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https://samples.dj4e.com/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authz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/open</a:t>
            </a:r>
            <a:endParaRPr lang="en-US" dirty="0">
              <a:solidFill>
                <a:srgbClr val="FFFF00"/>
              </a:solidFill>
              <a:effectLst/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5031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75025"/>
            <a:ext cx="6010072" cy="1325563"/>
          </a:xfrm>
        </p:spPr>
        <p:txBody>
          <a:bodyPr/>
          <a:lstStyle/>
          <a:p>
            <a:r>
              <a:rPr lang="en-US" smtClean="0"/>
              <a:t>Accessing user </a:t>
            </a:r>
            <a:r>
              <a:rPr lang="en-US" dirty="0" smtClean="0"/>
              <a:t>data in Python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2870838"/>
            <a:ext cx="8383621" cy="332398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sz="14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 smtClean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DumpPython</a:t>
            </a:r>
            <a:r>
              <a:rPr lang="en-US" sz="14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(View) :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400" dirty="0" err="1" smtClean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sz="14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smtClean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get</a:t>
            </a:r>
            <a:r>
              <a:rPr lang="en-US" sz="14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(self, </a:t>
            </a:r>
            <a:r>
              <a:rPr lang="en-US" sz="1400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req</a:t>
            </a:r>
            <a:r>
              <a:rPr lang="en-US" sz="14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):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sz="1400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resp</a:t>
            </a:r>
            <a:r>
              <a:rPr lang="en-US" sz="14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1400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"&lt;pre&gt;</a:t>
            </a:r>
            <a:r>
              <a:rPr lang="en-US" sz="1400" dirty="0" smtClean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\</a:t>
            </a:r>
            <a:r>
              <a:rPr lang="en-US" sz="1400" dirty="0" err="1" smtClean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n</a:t>
            </a:r>
            <a:r>
              <a:rPr lang="en-US" sz="1400" dirty="0" err="1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User</a:t>
            </a:r>
            <a:r>
              <a:rPr lang="en-US" sz="1400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Data in Python:</a:t>
            </a:r>
            <a:r>
              <a:rPr lang="en-US" sz="1400" dirty="0" smtClean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\n\n</a:t>
            </a:r>
            <a:r>
              <a:rPr lang="en-US" sz="1400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endParaRPr lang="en-US" sz="1400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mr-IN" sz="1400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resp</a:t>
            </a:r>
            <a:r>
              <a:rPr lang="mr-IN" sz="14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+= </a:t>
            </a:r>
            <a:r>
              <a:rPr lang="mr-IN" sz="1400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mr-IN" sz="1400" dirty="0" err="1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Login</a:t>
            </a:r>
            <a:r>
              <a:rPr lang="mr-IN" sz="1400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400" dirty="0" err="1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url</a:t>
            </a:r>
            <a:r>
              <a:rPr lang="mr-IN" sz="1400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: "</a:t>
            </a:r>
            <a:r>
              <a:rPr lang="mr-IN" sz="14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+ </a:t>
            </a:r>
            <a:r>
              <a:rPr lang="mr-IN" sz="1400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reverse</a:t>
            </a:r>
            <a:r>
              <a:rPr lang="mr-IN" sz="14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sz="1400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sz="1400" dirty="0" err="1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login</a:t>
            </a:r>
            <a:r>
              <a:rPr lang="mr-IN" sz="1400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sz="14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 + </a:t>
            </a:r>
            <a:r>
              <a:rPr lang="mr-IN" sz="1400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mr-IN" sz="1400" dirty="0" smtClean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\</a:t>
            </a:r>
            <a:r>
              <a:rPr lang="mr-IN" sz="1400" dirty="0" err="1" smtClean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n</a:t>
            </a:r>
            <a:r>
              <a:rPr lang="mr-IN" sz="1400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endParaRPr lang="mr-IN" sz="1400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mr-IN" sz="1400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resp</a:t>
            </a:r>
            <a:r>
              <a:rPr lang="mr-IN" sz="14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+= </a:t>
            </a:r>
            <a:r>
              <a:rPr lang="mr-IN" sz="1400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mr-IN" sz="1400" dirty="0" err="1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Logout</a:t>
            </a:r>
            <a:r>
              <a:rPr lang="mr-IN" sz="1400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400" dirty="0" err="1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url</a:t>
            </a:r>
            <a:r>
              <a:rPr lang="mr-IN" sz="1400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: "</a:t>
            </a:r>
            <a:r>
              <a:rPr lang="mr-IN" sz="14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+ </a:t>
            </a:r>
            <a:r>
              <a:rPr lang="mr-IN" sz="1400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reverse</a:t>
            </a:r>
            <a:r>
              <a:rPr lang="mr-IN" sz="14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sz="1400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sz="1400" dirty="0" err="1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logout</a:t>
            </a:r>
            <a:r>
              <a:rPr lang="mr-IN" sz="1400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sz="14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 + </a:t>
            </a:r>
            <a:r>
              <a:rPr lang="mr-IN" sz="1400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mr-IN" sz="1400" dirty="0" smtClean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\</a:t>
            </a:r>
            <a:r>
              <a:rPr lang="mr-IN" sz="1400" dirty="0" err="1" smtClean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n</a:t>
            </a:r>
            <a:r>
              <a:rPr lang="mr-IN" sz="1400" dirty="0" smtClean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\</a:t>
            </a:r>
            <a:r>
              <a:rPr lang="mr-IN" sz="1400" dirty="0" err="1" smtClean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n</a:t>
            </a:r>
            <a:r>
              <a:rPr lang="mr-IN" sz="1400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endParaRPr lang="mr-IN" sz="1400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sz="1400" dirty="0" smtClean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if</a:t>
            </a:r>
            <a:r>
              <a:rPr lang="en-US" sz="14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req.user.is_authenticated</a:t>
            </a:r>
            <a:r>
              <a:rPr lang="en-US" sz="14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:</a:t>
            </a:r>
          </a:p>
          <a:p>
            <a:r>
              <a:rPr lang="mr-IN" sz="14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    </a:t>
            </a:r>
            <a:r>
              <a:rPr lang="mr-IN" sz="1400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resp</a:t>
            </a:r>
            <a:r>
              <a:rPr lang="mr-IN" sz="14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+= </a:t>
            </a:r>
            <a:r>
              <a:rPr lang="mr-IN" sz="1400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mr-IN" sz="1400" dirty="0" err="1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User</a:t>
            </a:r>
            <a:r>
              <a:rPr lang="mr-IN" sz="1400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: "</a:t>
            </a:r>
            <a:r>
              <a:rPr lang="mr-IN" sz="14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+ </a:t>
            </a:r>
            <a:r>
              <a:rPr lang="mr-IN" sz="1400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req.user.username</a:t>
            </a:r>
            <a:r>
              <a:rPr lang="mr-IN" sz="14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+ </a:t>
            </a:r>
            <a:r>
              <a:rPr lang="mr-IN" sz="1400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mr-IN" sz="1400" dirty="0" smtClean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\</a:t>
            </a:r>
            <a:r>
              <a:rPr lang="mr-IN" sz="1400" dirty="0" err="1" smtClean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n</a:t>
            </a:r>
            <a:r>
              <a:rPr lang="mr-IN" sz="1400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endParaRPr lang="mr-IN" sz="1400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    </a:t>
            </a:r>
            <a:r>
              <a:rPr lang="mr-IN" sz="1400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resp</a:t>
            </a:r>
            <a:r>
              <a:rPr lang="mr-IN" sz="14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+= </a:t>
            </a:r>
            <a:r>
              <a:rPr lang="mr-IN" sz="1400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mr-IN" sz="1400" dirty="0" err="1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Email</a:t>
            </a:r>
            <a:r>
              <a:rPr lang="mr-IN" sz="1400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: "</a:t>
            </a:r>
            <a:r>
              <a:rPr lang="mr-IN" sz="14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+ </a:t>
            </a:r>
            <a:r>
              <a:rPr lang="mr-IN" sz="1400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req.user.email</a:t>
            </a:r>
            <a:r>
              <a:rPr lang="mr-IN" sz="14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+ </a:t>
            </a:r>
            <a:r>
              <a:rPr lang="mr-IN" sz="1400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mr-IN" sz="1400" dirty="0" smtClean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\</a:t>
            </a:r>
            <a:r>
              <a:rPr lang="mr-IN" sz="1400" dirty="0" err="1" smtClean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n</a:t>
            </a:r>
            <a:r>
              <a:rPr lang="mr-IN" sz="1400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endParaRPr lang="mr-IN" sz="1400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mr-IN" sz="1400" dirty="0" err="1" smtClean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else</a:t>
            </a:r>
            <a:r>
              <a:rPr lang="mr-IN" sz="14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:</a:t>
            </a:r>
          </a:p>
          <a:p>
            <a:r>
              <a:rPr lang="mr-IN" sz="14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    </a:t>
            </a:r>
            <a:r>
              <a:rPr lang="mr-IN" sz="1400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resp</a:t>
            </a:r>
            <a:r>
              <a:rPr lang="mr-IN" sz="14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+= </a:t>
            </a:r>
            <a:r>
              <a:rPr lang="mr-IN" sz="1400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mr-IN" sz="1400" dirty="0" err="1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User</a:t>
            </a:r>
            <a:r>
              <a:rPr lang="mr-IN" sz="1400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400" dirty="0" err="1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is</a:t>
            </a:r>
            <a:r>
              <a:rPr lang="mr-IN" sz="1400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400" dirty="0" err="1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not</a:t>
            </a:r>
            <a:r>
              <a:rPr lang="mr-IN" sz="1400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400" dirty="0" err="1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logged</a:t>
            </a:r>
            <a:r>
              <a:rPr lang="mr-IN" sz="1400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400" dirty="0" err="1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in</a:t>
            </a:r>
            <a:r>
              <a:rPr lang="mr-IN" sz="1400" dirty="0" smtClean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\</a:t>
            </a:r>
            <a:r>
              <a:rPr lang="mr-IN" sz="1400" dirty="0" err="1" smtClean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n</a:t>
            </a:r>
            <a:r>
              <a:rPr lang="mr-IN" sz="1400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endParaRPr lang="mr-IN" sz="1400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mr-IN" sz="1400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mr-IN" sz="1400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resp</a:t>
            </a:r>
            <a:r>
              <a:rPr lang="mr-IN" sz="14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+= </a:t>
            </a:r>
            <a:r>
              <a:rPr lang="mr-IN" sz="1400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mr-IN" sz="1400" dirty="0" smtClean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\</a:t>
            </a:r>
            <a:r>
              <a:rPr lang="mr-IN" sz="1400" dirty="0" err="1" smtClean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n</a:t>
            </a:r>
            <a:r>
              <a:rPr lang="mr-IN" sz="1400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endParaRPr lang="mr-IN" sz="1400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mr-IN" sz="1400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resp</a:t>
            </a:r>
            <a:r>
              <a:rPr lang="mr-IN" sz="14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+= </a:t>
            </a:r>
            <a:r>
              <a:rPr lang="mr-IN" sz="1400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"&lt;/</a:t>
            </a:r>
            <a:r>
              <a:rPr lang="mr-IN" sz="1400" dirty="0" err="1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pre</a:t>
            </a:r>
            <a:r>
              <a:rPr lang="mr-IN" sz="1400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mr-IN" sz="1400" dirty="0" smtClean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\</a:t>
            </a:r>
            <a:r>
              <a:rPr lang="mr-IN" sz="1400" dirty="0" err="1" smtClean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n</a:t>
            </a:r>
            <a:r>
              <a:rPr lang="mr-IN" sz="1400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endParaRPr lang="mr-IN" sz="1400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mr-IN" sz="1400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resp</a:t>
            </a:r>
            <a:r>
              <a:rPr lang="mr-IN" sz="14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+= </a:t>
            </a:r>
            <a:r>
              <a:rPr lang="mr-IN" sz="1400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"""&lt;</a:t>
            </a:r>
            <a:r>
              <a:rPr lang="mr-IN" sz="1400" dirty="0" err="1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1400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400" dirty="0" err="1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href</a:t>
            </a:r>
            <a:r>
              <a:rPr lang="mr-IN" sz="1400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="/</a:t>
            </a:r>
            <a:r>
              <a:rPr lang="mr-IN" sz="1400" dirty="0" err="1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authz</a:t>
            </a:r>
            <a:r>
              <a:rPr lang="mr-IN" sz="1400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"&gt;</a:t>
            </a:r>
            <a:r>
              <a:rPr lang="mr-IN" sz="1400" dirty="0" err="1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Go</a:t>
            </a:r>
            <a:r>
              <a:rPr lang="mr-IN" sz="1400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400" dirty="0" err="1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back</a:t>
            </a:r>
            <a:r>
              <a:rPr lang="mr-IN" sz="1400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sz="1400" dirty="0" err="1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1400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&gt;"""</a:t>
            </a:r>
            <a:endParaRPr lang="mr-IN" sz="1400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sz="1400" dirty="0" smtClean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sz="14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HttpResponse</a:t>
            </a:r>
            <a:r>
              <a:rPr lang="en-US" sz="14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400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resp</a:t>
            </a:r>
            <a:r>
              <a:rPr lang="en-US" sz="14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endParaRPr lang="en-US" sz="14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" name="Rectangle 4">
            <a:hlinkClick r:id="rId2"/>
          </p:cNvPr>
          <p:cNvSpPr/>
          <p:nvPr/>
        </p:nvSpPr>
        <p:spPr>
          <a:xfrm>
            <a:off x="7448142" y="1604716"/>
            <a:ext cx="4302870" cy="2031325"/>
          </a:xfrm>
          <a:prstGeom prst="rect">
            <a:avLst/>
          </a:prstGeom>
          <a:solidFill>
            <a:schemeClr val="tx2"/>
          </a:solidFill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ourier" charset="0"/>
              </a:rPr>
              <a:t>User Data in Python:</a:t>
            </a:r>
          </a:p>
          <a:p>
            <a:endParaRPr lang="en-US" dirty="0" smtClean="0">
              <a:solidFill>
                <a:schemeClr val="bg1"/>
              </a:solidFill>
              <a:latin typeface="Courier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ourier" charset="0"/>
              </a:rPr>
              <a:t>Login </a:t>
            </a:r>
            <a:r>
              <a:rPr lang="en-US" dirty="0" err="1" smtClean="0">
                <a:solidFill>
                  <a:schemeClr val="bg1"/>
                </a:solidFill>
                <a:latin typeface="Courier" charset="0"/>
              </a:rPr>
              <a:t>url</a:t>
            </a:r>
            <a:r>
              <a:rPr lang="en-US" dirty="0" smtClean="0">
                <a:solidFill>
                  <a:schemeClr val="bg1"/>
                </a:solidFill>
                <a:latin typeface="Courier" charset="0"/>
              </a:rPr>
              <a:t>: /accounts/login/</a:t>
            </a:r>
          </a:p>
          <a:p>
            <a:r>
              <a:rPr lang="en-US" dirty="0" smtClean="0">
                <a:solidFill>
                  <a:schemeClr val="bg1"/>
                </a:solidFill>
                <a:latin typeface="Courier" charset="0"/>
              </a:rPr>
              <a:t>Logout </a:t>
            </a:r>
            <a:r>
              <a:rPr lang="en-US" dirty="0" err="1" smtClean="0">
                <a:solidFill>
                  <a:schemeClr val="bg1"/>
                </a:solidFill>
                <a:latin typeface="Courier" charset="0"/>
              </a:rPr>
              <a:t>url</a:t>
            </a:r>
            <a:r>
              <a:rPr lang="en-US" dirty="0" smtClean="0">
                <a:solidFill>
                  <a:schemeClr val="bg1"/>
                </a:solidFill>
                <a:latin typeface="Courier" charset="0"/>
              </a:rPr>
              <a:t>: /accounts/logout/</a:t>
            </a:r>
          </a:p>
          <a:p>
            <a:endParaRPr lang="en-US" dirty="0" smtClean="0">
              <a:solidFill>
                <a:schemeClr val="bg1"/>
              </a:solidFill>
              <a:latin typeface="Courier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ourier" charset="0"/>
              </a:rPr>
              <a:t>User: dj4e-samples</a:t>
            </a:r>
          </a:p>
          <a:p>
            <a:r>
              <a:rPr lang="en-US" dirty="0" smtClean="0">
                <a:solidFill>
                  <a:schemeClr val="bg1"/>
                </a:solidFill>
                <a:latin typeface="Courier" charset="0"/>
              </a:rPr>
              <a:t>Email: </a:t>
            </a:r>
            <a:r>
              <a:rPr lang="en-US" dirty="0" err="1" smtClean="0">
                <a:solidFill>
                  <a:schemeClr val="bg1"/>
                </a:solidFill>
                <a:latin typeface="Courier" charset="0"/>
              </a:rPr>
              <a:t>csev@umich.edu</a:t>
            </a:r>
            <a:endParaRPr lang="en-US" dirty="0">
              <a:solidFill>
                <a:schemeClr val="bg1"/>
              </a:solidFill>
              <a:latin typeface="Courier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8200" y="2251047"/>
            <a:ext cx="39068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dj4e-samples/</a:t>
            </a:r>
            <a:r>
              <a:rPr lang="en-US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authz</a:t>
            </a: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views.py</a:t>
            </a:r>
            <a:endParaRPr lang="en-US" dirty="0">
              <a:solidFill>
                <a:srgbClr val="FFFF00"/>
              </a:solidFill>
              <a:effectLst/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579110" y="968474"/>
            <a:ext cx="52854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https://samples.dj4e.com/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authz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/python</a:t>
            </a:r>
          </a:p>
        </p:txBody>
      </p:sp>
    </p:spTree>
    <p:extLst>
      <p:ext uri="{BB962C8B-B14F-4D97-AF65-F5344CB8AC3E}">
        <p14:creationId xmlns:p14="http://schemas.microsoft.com/office/powerpoint/2010/main" val="6687411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Views that require a logged in user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of your views need to make sure that someone is logged in before performing some operation that depends on the </a:t>
            </a:r>
            <a:r>
              <a:rPr lang="en-US" dirty="0" err="1" smtClean="0">
                <a:solidFill>
                  <a:srgbClr val="FFFF00"/>
                </a:solidFill>
              </a:rPr>
              <a:t>request.user</a:t>
            </a:r>
            <a:r>
              <a:rPr lang="en-US" dirty="0" smtClean="0"/>
              <a:t> data being set</a:t>
            </a:r>
          </a:p>
          <a:p>
            <a:pPr lvl="1"/>
            <a:r>
              <a:rPr lang="en-US" dirty="0" err="1" smtClean="0"/>
              <a:t>request.user.id</a:t>
            </a:r>
            <a:endParaRPr lang="en-US" dirty="0" smtClean="0"/>
          </a:p>
          <a:p>
            <a:pPr lvl="1"/>
            <a:r>
              <a:rPr lang="en-US" dirty="0" err="1" smtClean="0"/>
              <a:t>request.user.email</a:t>
            </a:r>
            <a:endParaRPr lang="en-US" dirty="0" smtClean="0"/>
          </a:p>
          <a:p>
            <a:r>
              <a:rPr lang="en-US" dirty="0" smtClean="0"/>
              <a:t>You could check </a:t>
            </a:r>
            <a:r>
              <a:rPr lang="en-US" dirty="0" err="1" smtClean="0">
                <a:solidFill>
                  <a:srgbClr val="FFFF00"/>
                </a:solidFill>
              </a:rPr>
              <a:t>user.is_authenticated</a:t>
            </a:r>
            <a:r>
              <a:rPr lang="en-US" dirty="0" smtClean="0"/>
              <a:t> at the beginning of each view and if the user is not logged, redirect them to reverse('login') with the appropriate next= parameter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744494" y="5596116"/>
            <a:ext cx="93644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docs.djangoproject.com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/2.2/topics/</a:t>
            </a:r>
            <a:r>
              <a:rPr lang="en-US" dirty="0" err="1"/>
              <a:t>auth</a:t>
            </a:r>
            <a:r>
              <a:rPr lang="en-US" dirty="0"/>
              <a:t>/default/#the-</a:t>
            </a:r>
            <a:r>
              <a:rPr lang="en-US" dirty="0" err="1"/>
              <a:t>loginrequired</a:t>
            </a:r>
            <a:r>
              <a:rPr lang="en-US" dirty="0"/>
              <a:t>-</a:t>
            </a:r>
            <a:r>
              <a:rPr lang="en-US" dirty="0" err="1"/>
              <a:t>mixin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9637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0130" y="1338675"/>
            <a:ext cx="10544783" cy="397031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django.utils.http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import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urlencode</a:t>
            </a:r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dirty="0" smtClean="0">
              <a:solidFill>
                <a:srgbClr val="C1651C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ManualProtect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(View) :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(self, request):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request.user.is_authenticated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: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    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render(request, 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authz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main.html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loginurl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reverse(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'login'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)+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'?'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+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urlencode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({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'next'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: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request.path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})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redirect(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loginurl</a:t>
            </a:r>
            <a:r>
              <a:rPr lang="en-US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django.contrib.auth.mixins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import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LoginRequiredMixin</a:t>
            </a:r>
            <a:endParaRPr lang="en-US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ProtectView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LoginRequiredMixin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View) :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(self, request):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render(request, 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authz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main.html</a:t>
            </a:r>
            <a:r>
              <a:rPr lang="en-US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</p:txBody>
      </p:sp>
      <p:sp>
        <p:nvSpPr>
          <p:cNvPr id="5" name="Rectangle 4"/>
          <p:cNvSpPr/>
          <p:nvPr/>
        </p:nvSpPr>
        <p:spPr>
          <a:xfrm>
            <a:off x="760130" y="733477"/>
            <a:ext cx="39068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dj4e-samples/</a:t>
            </a:r>
            <a:r>
              <a:rPr lang="en-US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authz</a:t>
            </a: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views.py</a:t>
            </a:r>
            <a:endParaRPr lang="en-US" dirty="0">
              <a:solidFill>
                <a:srgbClr val="FFFF00"/>
              </a:solidFill>
              <a:effectLst/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0130" y="5505949"/>
            <a:ext cx="84890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docs.djangoproject.com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/2.2/topics/</a:t>
            </a:r>
            <a:r>
              <a:rPr lang="en-US" dirty="0" err="1"/>
              <a:t>auth</a:t>
            </a:r>
            <a:r>
              <a:rPr lang="en-US" dirty="0"/>
              <a:t>/default/#the-</a:t>
            </a:r>
            <a:r>
              <a:rPr lang="en-US" dirty="0" err="1"/>
              <a:t>loginrequired</a:t>
            </a:r>
            <a:r>
              <a:rPr lang="en-US" dirty="0"/>
              <a:t>-</a:t>
            </a:r>
            <a:r>
              <a:rPr lang="en-US" dirty="0" err="1"/>
              <a:t>mixin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2061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- Setting up login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</a:t>
            </a:r>
            <a:r>
              <a:rPr lang="en-US" dirty="0" err="1" smtClean="0">
                <a:solidFill>
                  <a:srgbClr val="FFFF00"/>
                </a:solidFill>
              </a:rPr>
              <a:t>django.contrib.auth</a:t>
            </a:r>
            <a:r>
              <a:rPr lang="en-US" dirty="0" smtClean="0"/>
              <a:t> entries to </a:t>
            </a:r>
            <a:r>
              <a:rPr lang="en-US" dirty="0" smtClean="0">
                <a:solidFill>
                  <a:srgbClr val="00FDFF"/>
                </a:solidFill>
              </a:rPr>
              <a:t>INSTALLED_APPS</a:t>
            </a:r>
            <a:r>
              <a:rPr lang="en-US" dirty="0" smtClean="0"/>
              <a:t> and </a:t>
            </a:r>
            <a:r>
              <a:rPr lang="en-US" dirty="0" err="1" smtClean="0">
                <a:solidFill>
                  <a:srgbClr val="00FDFF"/>
                </a:solidFill>
              </a:rPr>
              <a:t>urlpatterns</a:t>
            </a:r>
            <a:endParaRPr lang="en-US" dirty="0" smtClean="0">
              <a:solidFill>
                <a:srgbClr val="00FDFF"/>
              </a:solidFill>
            </a:endParaRPr>
          </a:p>
          <a:p>
            <a:r>
              <a:rPr lang="en-US" dirty="0" smtClean="0"/>
              <a:t>Create a template named '</a:t>
            </a:r>
            <a:r>
              <a:rPr lang="en-US" dirty="0" smtClean="0">
                <a:solidFill>
                  <a:srgbClr val="FFFF00"/>
                </a:solidFill>
              </a:rPr>
              <a:t>registration/</a:t>
            </a:r>
            <a:r>
              <a:rPr lang="en-US" dirty="0" err="1" smtClean="0">
                <a:solidFill>
                  <a:srgbClr val="FFFF00"/>
                </a:solidFill>
              </a:rPr>
              <a:t>login.htm</a:t>
            </a:r>
            <a:r>
              <a:rPr lang="en-US" dirty="0" smtClean="0"/>
              <a:t>'</a:t>
            </a:r>
          </a:p>
          <a:p>
            <a:r>
              <a:rPr lang="en-US" dirty="0" smtClean="0"/>
              <a:t>Get </a:t>
            </a:r>
            <a:r>
              <a:rPr lang="en-US" dirty="0" err="1" smtClean="0"/>
              <a:t>urls</a:t>
            </a:r>
            <a:r>
              <a:rPr lang="en-US" dirty="0" smtClean="0"/>
              <a:t> for login and logout using </a:t>
            </a:r>
            <a:r>
              <a:rPr lang="en-US" dirty="0" smtClean="0">
                <a:solidFill>
                  <a:srgbClr val="FFFF00"/>
                </a:solidFill>
              </a:rPr>
              <a:t>reverse</a:t>
            </a:r>
            <a:r>
              <a:rPr lang="en-US" dirty="0" smtClean="0"/>
              <a:t>, </a:t>
            </a:r>
            <a:r>
              <a:rPr lang="en-US" dirty="0" err="1" smtClean="0">
                <a:solidFill>
                  <a:srgbClr val="FFFF00"/>
                </a:solidFill>
              </a:rPr>
              <a:t>reverse_lazy</a:t>
            </a:r>
            <a:r>
              <a:rPr lang="en-US" dirty="0" smtClean="0"/>
              <a:t>, or the </a:t>
            </a:r>
            <a:r>
              <a:rPr lang="en-US" dirty="0" err="1" smtClean="0">
                <a:solidFill>
                  <a:srgbClr val="FFFF00"/>
                </a:solidFill>
              </a:rPr>
              <a:t>url</a:t>
            </a:r>
            <a:r>
              <a:rPr lang="en-US" dirty="0" smtClean="0">
                <a:solidFill>
                  <a:srgbClr val="FFFF00"/>
                </a:solidFill>
              </a:rPr>
              <a:t> template tag</a:t>
            </a:r>
          </a:p>
          <a:p>
            <a:r>
              <a:rPr lang="en-US" dirty="0" smtClean="0"/>
              <a:t>Add the "</a:t>
            </a:r>
            <a:r>
              <a:rPr lang="en-US" dirty="0" smtClean="0">
                <a:solidFill>
                  <a:srgbClr val="FF40FF"/>
                </a:solidFill>
              </a:rPr>
              <a:t>next=</a:t>
            </a:r>
            <a:r>
              <a:rPr lang="en-US" dirty="0" smtClean="0"/>
              <a:t>" parameter to those URLs to bring the user back to a page after successful login or logout</a:t>
            </a:r>
          </a:p>
          <a:p>
            <a:r>
              <a:rPr lang="en-US" dirty="0" smtClean="0"/>
              <a:t>Add </a:t>
            </a:r>
            <a:r>
              <a:rPr lang="en-US" dirty="0" err="1" smtClean="0">
                <a:solidFill>
                  <a:srgbClr val="00FDFF"/>
                </a:solidFill>
              </a:rPr>
              <a:t>LoginRequiredMixin</a:t>
            </a:r>
            <a:r>
              <a:rPr lang="en-US" dirty="0" smtClean="0">
                <a:solidFill>
                  <a:srgbClr val="00FDFF"/>
                </a:solidFill>
              </a:rPr>
              <a:t> </a:t>
            </a:r>
            <a:r>
              <a:rPr lang="en-US" dirty="0" smtClean="0"/>
              <a:t>to views that can only be accessed  by a logged in user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419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 / Contributions</a:t>
            </a:r>
          </a:p>
        </p:txBody>
      </p:sp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838200" y="1512888"/>
            <a:ext cx="5257800" cy="440120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x-none" sz="1400" dirty="0">
                <a:solidFill>
                  <a:schemeClr val="tx1"/>
                </a:solidFill>
              </a:rPr>
              <a:t>These slides are Copyright 2019-  Charles R. Severance (</a:t>
            </a:r>
            <a:r>
              <a:rPr lang="en-US" altLang="x-none" sz="1400" dirty="0" err="1">
                <a:solidFill>
                  <a:schemeClr val="tx1"/>
                </a:solidFill>
              </a:rPr>
              <a:t>www.dr-chuck.com</a:t>
            </a:r>
            <a:r>
              <a:rPr lang="en-US" altLang="x-none" sz="1400" dirty="0">
                <a:solidFill>
                  <a:schemeClr val="tx1"/>
                </a:solidFill>
              </a:rPr>
              <a:t>) as part of www.dj4e.com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eaLnBrk="1" hangingPunct="1"/>
            <a:endParaRPr lang="en-US" altLang="x-none" sz="1400" dirty="0">
              <a:solidFill>
                <a:schemeClr val="tx1"/>
              </a:solidFill>
            </a:endParaRPr>
          </a:p>
          <a:p>
            <a:pPr eaLnBrk="1" hangingPunct="1"/>
            <a:r>
              <a:rPr lang="en-US" altLang="x-none" sz="1400" dirty="0">
                <a:solidFill>
                  <a:schemeClr val="tx1"/>
                </a:solidFill>
              </a:rPr>
              <a:t>Initial Development: Charles Severance, University of Michigan School of Information</a:t>
            </a:r>
          </a:p>
          <a:p>
            <a:pPr eaLnBrk="1" hangingPunct="1"/>
            <a:endParaRPr lang="en-US" altLang="x-none" sz="1400" dirty="0">
              <a:solidFill>
                <a:schemeClr val="tx1"/>
              </a:solidFill>
            </a:endParaRPr>
          </a:p>
          <a:p>
            <a:pPr eaLnBrk="1" hangingPunct="1"/>
            <a:r>
              <a:rPr lang="en-US" altLang="x-none" sz="1400" dirty="0">
                <a:solidFill>
                  <a:srgbClr val="FFCC66"/>
                </a:solidFill>
              </a:rPr>
              <a:t>Insert new Contributors and Translators here including names and dates</a:t>
            </a: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</p:txBody>
      </p:sp>
      <p:sp>
        <p:nvSpPr>
          <p:cNvPr id="9" name="TextBox 5"/>
          <p:cNvSpPr txBox="1">
            <a:spLocks noChangeArrowheads="1"/>
          </p:cNvSpPr>
          <p:nvPr/>
        </p:nvSpPr>
        <p:spPr bwMode="auto">
          <a:xfrm>
            <a:off x="6310312" y="1512888"/>
            <a:ext cx="5257800" cy="489364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200" dirty="0">
                <a:solidFill>
                  <a:srgbClr val="FFCC66"/>
                </a:solidFill>
                <a:latin typeface="Helvetica" charset="0"/>
                <a:ea typeface="ＭＳ Ｐゴシック" charset="-128"/>
                <a:sym typeface="Helvetica" charset="0"/>
              </a:rPr>
              <a:t>Continue new Contributors and Translators here</a:t>
            </a: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8975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authentication in </a:t>
            </a:r>
            <a:r>
              <a:rPr lang="en-US" dirty="0" smtClean="0"/>
              <a:t>Django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49035" y="1668125"/>
            <a:ext cx="10293927" cy="378565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084429"/>
                </a:solidFill>
              </a:rPr>
              <a:t>Django </a:t>
            </a:r>
            <a:r>
              <a:rPr lang="en-US" sz="2000" dirty="0">
                <a:solidFill>
                  <a:srgbClr val="084429"/>
                </a:solidFill>
              </a:rPr>
              <a:t>comes with a user authentication system. It handles user accounts, groups, permissions and cookie-based user sessions</a:t>
            </a:r>
            <a:r>
              <a:rPr lang="en-US" sz="2000" dirty="0" smtClean="0">
                <a:solidFill>
                  <a:srgbClr val="084429"/>
                </a:solidFill>
              </a:rPr>
              <a:t>.  The authentication </a:t>
            </a:r>
            <a:r>
              <a:rPr lang="en-US" sz="2000" dirty="0">
                <a:solidFill>
                  <a:srgbClr val="084429"/>
                </a:solidFill>
              </a:rPr>
              <a:t>system consists of</a:t>
            </a:r>
            <a:r>
              <a:rPr lang="en-US" sz="2000" dirty="0" smtClean="0">
                <a:solidFill>
                  <a:srgbClr val="084429"/>
                </a:solidFill>
              </a:rPr>
              <a:t>:</a:t>
            </a:r>
          </a:p>
          <a:p>
            <a:endParaRPr lang="en-US" sz="2000" dirty="0">
              <a:solidFill>
                <a:srgbClr val="084429"/>
              </a:solidFill>
            </a:endParaRPr>
          </a:p>
          <a:p>
            <a:pPr marL="342900" indent="-342900">
              <a:buFont typeface="Arial" charset="0"/>
              <a:buChar char="•"/>
            </a:pPr>
            <a:r>
              <a:rPr lang="en-US" sz="2000" dirty="0">
                <a:solidFill>
                  <a:srgbClr val="084429"/>
                </a:solidFill>
              </a:rPr>
              <a:t>Users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>
                <a:solidFill>
                  <a:srgbClr val="084429"/>
                </a:solidFill>
              </a:rPr>
              <a:t>Permissions: Binary (yes/no) flags designating whether a user may perform a certain task.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>
                <a:solidFill>
                  <a:srgbClr val="084429"/>
                </a:solidFill>
              </a:rPr>
              <a:t>Groups: A generic way of applying labels and permissions to more than one user.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>
                <a:solidFill>
                  <a:srgbClr val="084429"/>
                </a:solidFill>
              </a:rPr>
              <a:t>A configurable password hashing system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>
                <a:solidFill>
                  <a:srgbClr val="084429"/>
                </a:solidFill>
              </a:rPr>
              <a:t>Forms and view tools for logging in users, or restricting content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>
                <a:solidFill>
                  <a:srgbClr val="084429"/>
                </a:solidFill>
              </a:rPr>
              <a:t>A pluggable backend </a:t>
            </a:r>
            <a:r>
              <a:rPr lang="en-US" sz="2000" dirty="0" smtClean="0">
                <a:solidFill>
                  <a:srgbClr val="084429"/>
                </a:solidFill>
              </a:rPr>
              <a:t>system</a:t>
            </a:r>
          </a:p>
          <a:p>
            <a:endParaRPr lang="en-US" sz="2000" dirty="0" smtClean="0">
              <a:solidFill>
                <a:srgbClr val="084429"/>
              </a:solidFill>
            </a:endParaRPr>
          </a:p>
          <a:p>
            <a:r>
              <a:rPr lang="en-US" sz="2000" dirty="0" smtClean="0">
                <a:solidFill>
                  <a:srgbClr val="084429"/>
                </a:solidFill>
              </a:rPr>
              <a:t>Authentication </a:t>
            </a:r>
            <a:r>
              <a:rPr lang="en-US" sz="2000" dirty="0">
                <a:solidFill>
                  <a:srgbClr val="084429"/>
                </a:solidFill>
              </a:rPr>
              <a:t>support is bundled as a Django </a:t>
            </a:r>
            <a:r>
              <a:rPr lang="en-US" sz="2000" b="1" dirty="0" err="1">
                <a:solidFill>
                  <a:srgbClr val="084429"/>
                </a:solidFill>
              </a:rPr>
              <a:t>contrib</a:t>
            </a:r>
            <a:r>
              <a:rPr lang="en-US" sz="2000" dirty="0">
                <a:solidFill>
                  <a:srgbClr val="084429"/>
                </a:solidFill>
              </a:rPr>
              <a:t> module in </a:t>
            </a:r>
            <a:r>
              <a:rPr lang="en-US" sz="2000" b="1" dirty="0" err="1">
                <a:solidFill>
                  <a:srgbClr val="084429"/>
                </a:solidFill>
              </a:rPr>
              <a:t>django.contrib.auth</a:t>
            </a:r>
            <a:r>
              <a:rPr lang="en-US" sz="2000" dirty="0">
                <a:solidFill>
                  <a:srgbClr val="084429"/>
                </a:solidFill>
              </a:rPr>
              <a:t>. By default, the required configuration is already included in </a:t>
            </a:r>
            <a:r>
              <a:rPr lang="en-US" sz="2000" b="1" dirty="0" err="1" smtClean="0">
                <a:solidFill>
                  <a:srgbClr val="084429"/>
                </a:solidFill>
              </a:rPr>
              <a:t>settings.py</a:t>
            </a:r>
            <a:r>
              <a:rPr lang="en-US" sz="2000" dirty="0">
                <a:solidFill>
                  <a:srgbClr val="084429"/>
                </a:solidFill>
              </a:rPr>
              <a:t>.</a:t>
            </a:r>
            <a:endParaRPr lang="en-US" sz="2000" dirty="0" smtClean="0">
              <a:solidFill>
                <a:srgbClr val="084429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49035" y="5716600"/>
            <a:ext cx="51192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docs.djangoproject.com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/2.2/topics/</a:t>
            </a:r>
            <a:r>
              <a:rPr lang="en-US" dirty="0" err="1"/>
              <a:t>auth</a:t>
            </a:r>
            <a:r>
              <a:rPr lang="en-US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105176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the super user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931090" cy="1436559"/>
          </a:xfrm>
        </p:spPr>
        <p:txBody>
          <a:bodyPr/>
          <a:lstStyle/>
          <a:p>
            <a:r>
              <a:rPr lang="en-US" dirty="0" smtClean="0"/>
              <a:t>We need to "bootstrap" our system and make a user that can log into the admin </a:t>
            </a:r>
            <a:r>
              <a:rPr lang="en-US" smtClean="0"/>
              <a:t>page and make more users</a:t>
            </a:r>
          </a:p>
        </p:txBody>
      </p:sp>
      <p:pic>
        <p:nvPicPr>
          <p:cNvPr id="1026" name="Picture 2" descr="[[ A man is sitting on a couch, talking to another man.  They are both stick figures. ]]&#10;First man:  Make me a sandwich.&#10;Second man:  What?  Make it yourself.&#10;First man:  Sudo make me a sandwich.&#10;Second man:  Okay" title="Comic about super users from https://xkcd.com/149/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0699" y="1690688"/>
            <a:ext cx="3429000" cy="2847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8817125" y="4702718"/>
            <a:ext cx="23161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xkcd.com</a:t>
            </a:r>
            <a:r>
              <a:rPr lang="en-US" dirty="0"/>
              <a:t>/149/</a:t>
            </a:r>
          </a:p>
        </p:txBody>
      </p:sp>
      <p:sp>
        <p:nvSpPr>
          <p:cNvPr id="5" name="Rectangle 4"/>
          <p:cNvSpPr/>
          <p:nvPr/>
        </p:nvSpPr>
        <p:spPr>
          <a:xfrm>
            <a:off x="993710" y="3661500"/>
            <a:ext cx="677558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dj4e-samples$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python3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manage.py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createsuperuser</a:t>
            </a:r>
            <a:endParaRPr lang="en-US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Username: </a:t>
            </a: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dj4e-samples</a:t>
            </a:r>
            <a:endParaRPr lang="en-US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Email address: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csev@umich.edu</a:t>
            </a:r>
            <a:endParaRPr lang="en-US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Password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: 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Password (again): </a:t>
            </a:r>
          </a:p>
          <a:p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Superuser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created successfully.</a:t>
            </a:r>
          </a:p>
        </p:txBody>
      </p:sp>
    </p:spTree>
    <p:extLst>
      <p:ext uri="{BB962C8B-B14F-4D97-AF65-F5344CB8AC3E}">
        <p14:creationId xmlns:p14="http://schemas.microsoft.com/office/powerpoint/2010/main" val="1117775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Restarting the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570718"/>
          </a:xfrm>
        </p:spPr>
        <p:txBody>
          <a:bodyPr/>
          <a:lstStyle/>
          <a:p>
            <a:r>
              <a:rPr lang="en-US" dirty="0" smtClean="0"/>
              <a:t>Sometimes you want to clear out and re-initialize your db.sqlite3 file</a:t>
            </a:r>
          </a:p>
          <a:p>
            <a:r>
              <a:rPr lang="en-US" dirty="0" smtClean="0"/>
              <a:t>The super users and users are stored in the database so when you remove it, you need to re-create the super users.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708210" y="3396343"/>
            <a:ext cx="677558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dj4e-samples$ </a:t>
            </a:r>
            <a:r>
              <a:rPr lang="en-US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rm</a:t>
            </a: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db.sqlite3</a:t>
            </a:r>
            <a:endParaRPr lang="en-US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dj4e-samples$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python3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manage.py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migrate</a:t>
            </a:r>
            <a:endParaRPr lang="en-US" dirty="0" smtClean="0">
              <a:solidFill>
                <a:srgbClr val="00FDFF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dj4e-samples$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python3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manage.py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createsuperuser</a:t>
            </a:r>
            <a:endParaRPr lang="en-US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Username: </a:t>
            </a: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dj4e-samples</a:t>
            </a:r>
            <a:endParaRPr lang="en-US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Email address: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csev@umich.edu</a:t>
            </a:r>
            <a:endParaRPr lang="en-US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Password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: 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Password (again): </a:t>
            </a:r>
          </a:p>
          <a:p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Superuser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created successfully.</a:t>
            </a:r>
          </a:p>
        </p:txBody>
      </p:sp>
    </p:spTree>
    <p:extLst>
      <p:ext uri="{BB962C8B-B14F-4D97-AF65-F5344CB8AC3E}">
        <p14:creationId xmlns:p14="http://schemas.microsoft.com/office/powerpoint/2010/main" val="1737250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Users and Permissions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021424" cy="4351338"/>
          </a:xfrm>
        </p:spPr>
        <p:txBody>
          <a:bodyPr/>
          <a:lstStyle/>
          <a:p>
            <a:r>
              <a:rPr lang="en-US" dirty="0" smtClean="0"/>
              <a:t>Once you have a super user you can log into your application and create additional new users, associate them with groups, and give them permissions in the "/admin" user interface</a:t>
            </a:r>
          </a:p>
          <a:p>
            <a:r>
              <a:rPr lang="en-US" dirty="0" smtClean="0"/>
              <a:t>Many applications don</a:t>
            </a:r>
            <a:r>
              <a:rPr lang="mr-IN" dirty="0" smtClean="0"/>
              <a:t>’</a:t>
            </a:r>
            <a:r>
              <a:rPr lang="en-US" dirty="0" smtClean="0"/>
              <a:t>t need to use the groups or permissions features of Django</a:t>
            </a:r>
            <a:endParaRPr lang="en-US" dirty="0"/>
          </a:p>
        </p:txBody>
      </p:sp>
      <p:pic>
        <p:nvPicPr>
          <p:cNvPr id="4" name="Picture 3" descr="Django administration&#10;Welcome, dj4e-samples. View site / Change password / Log out &#10;Site administration&#10; Authentication and Authorization Groups Add | Change &#10;Users Add | Change&#10;" title="Screen shot of the Django admin interfac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9624" y="1825625"/>
            <a:ext cx="6025852" cy="3814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762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 Users into Our Application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187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Sessions are not "logging in"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session is a way of marking a browser  and storing data on the server which can be stored and retrieved across multiple request-response-cycles</a:t>
            </a:r>
          </a:p>
          <a:p>
            <a:r>
              <a:rPr lang="en-US" dirty="0" smtClean="0"/>
              <a:t>Sessions exist irrespective of whether or not the user is logged in</a:t>
            </a:r>
          </a:p>
          <a:p>
            <a:r>
              <a:rPr lang="en-US" dirty="0" smtClean="0"/>
              <a:t>When the user passes the login check, the server </a:t>
            </a:r>
            <a:r>
              <a:rPr lang="en-US" smtClean="0"/>
              <a:t>adds </a:t>
            </a:r>
            <a:r>
              <a:rPr lang="en-US" smtClean="0"/>
              <a:t>data to </a:t>
            </a:r>
            <a:r>
              <a:rPr lang="en-US" dirty="0" smtClean="0"/>
              <a:t>the session identifying the user</a:t>
            </a:r>
          </a:p>
          <a:p>
            <a:r>
              <a:rPr lang="en-US" dirty="0" smtClean="0"/>
              <a:t>When the user logs out, that information in the session is removed</a:t>
            </a:r>
          </a:p>
          <a:p>
            <a:endParaRPr lang="en-US" dirty="0"/>
          </a:p>
          <a:p>
            <a:r>
              <a:rPr lang="en-US" dirty="0" smtClean="0"/>
              <a:t>Sessions are required to implement login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1337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Sessions, Users, Login, and Django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25719"/>
            <a:ext cx="10515600" cy="1214137"/>
          </a:xfrm>
        </p:spPr>
        <p:txBody>
          <a:bodyPr/>
          <a:lstStyle/>
          <a:p>
            <a:r>
              <a:rPr lang="en-US" dirty="0" smtClean="0"/>
              <a:t>Login functionality is built into Django and included in your </a:t>
            </a:r>
            <a:r>
              <a:rPr lang="en-US" b="1" dirty="0" err="1" smtClean="0"/>
              <a:t>settings.py</a:t>
            </a:r>
            <a:r>
              <a:rPr lang="en-US" dirty="0" smtClean="0"/>
              <a:t> by default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5542691"/>
            <a:ext cx="57830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docs.djangoproject.com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/2.2/topics/</a:t>
            </a:r>
            <a:r>
              <a:rPr lang="en-US" dirty="0" err="1"/>
              <a:t>auth</a:t>
            </a:r>
            <a:r>
              <a:rPr lang="en-US" dirty="0"/>
              <a:t>/default</a:t>
            </a:r>
          </a:p>
        </p:txBody>
      </p:sp>
      <p:sp>
        <p:nvSpPr>
          <p:cNvPr id="5" name="Rectangle 4"/>
          <p:cNvSpPr/>
          <p:nvPr/>
        </p:nvSpPr>
        <p:spPr>
          <a:xfrm>
            <a:off x="2565963" y="3361786"/>
            <a:ext cx="500860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INSTALLED_APPS = [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'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django.contrib.admin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',</a:t>
            </a:r>
          </a:p>
          <a:p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   '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django.contrib.auth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',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'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django.contrib.contenttypes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',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...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68394" y="2581950"/>
            <a:ext cx="3858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dj4e-samples/dj4e-samples/</a:t>
            </a:r>
            <a:r>
              <a:rPr lang="en-US" dirty="0" err="1" smtClean="0">
                <a:solidFill>
                  <a:srgbClr val="FFFF00"/>
                </a:solidFill>
              </a:rPr>
              <a:t>settings.py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38818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1482</TotalTime>
  <Words>1836</Words>
  <Application>Microsoft Macintosh PowerPoint</Application>
  <PresentationFormat>Widescreen</PresentationFormat>
  <Paragraphs>312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8" baseType="lpstr">
      <vt:lpstr>Arial</vt:lpstr>
      <vt:lpstr>Calibri</vt:lpstr>
      <vt:lpstr>Calibri Light</vt:lpstr>
      <vt:lpstr>Courier</vt:lpstr>
      <vt:lpstr>Gill Sans</vt:lpstr>
      <vt:lpstr>Helvetica</vt:lpstr>
      <vt:lpstr>Mangal</vt:lpstr>
      <vt:lpstr>Menlo-Regular</vt:lpstr>
      <vt:lpstr>ＭＳ Ｐゴシック</vt:lpstr>
      <vt:lpstr>Times</vt:lpstr>
      <vt:lpstr>ヒラギノ角ゴ ProN W3</vt:lpstr>
      <vt:lpstr>Office Theme</vt:lpstr>
      <vt:lpstr>Login and Logout</vt:lpstr>
      <vt:lpstr>Update your dj4e-samples </vt:lpstr>
      <vt:lpstr>User authentication in Django</vt:lpstr>
      <vt:lpstr>Making the super user</vt:lpstr>
      <vt:lpstr>Restarting the database</vt:lpstr>
      <vt:lpstr>Additional Users and Permissions</vt:lpstr>
      <vt:lpstr>Logging Users into Our Application</vt:lpstr>
      <vt:lpstr>Sessions are not "logging in"</vt:lpstr>
      <vt:lpstr>Sessions, Users, Login, and Django</vt:lpstr>
      <vt:lpstr>Sessions, Users, Login, and Django</vt:lpstr>
      <vt:lpstr>PowerPoint Presentation</vt:lpstr>
      <vt:lpstr>Where to go after login / logout completion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Login Page</vt:lpstr>
      <vt:lpstr>Look and Feel - Login Template</vt:lpstr>
      <vt:lpstr>PowerPoint Presentation</vt:lpstr>
      <vt:lpstr>Data for the logged in user</vt:lpstr>
      <vt:lpstr>Accessing user data in Python</vt:lpstr>
      <vt:lpstr>Views that require a logged in user</vt:lpstr>
      <vt:lpstr>PowerPoint Presentation</vt:lpstr>
      <vt:lpstr>Summary - Setting up login</vt:lpstr>
      <vt:lpstr>Acknowledgements / Contributions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Dynamic Web Content</dc:title>
  <dc:creator>Severance, Charles</dc:creator>
  <cp:lastModifiedBy>Severance, Charles</cp:lastModifiedBy>
  <cp:revision>111</cp:revision>
  <dcterms:created xsi:type="dcterms:W3CDTF">2019-01-19T02:12:54Z</dcterms:created>
  <dcterms:modified xsi:type="dcterms:W3CDTF">2019-09-30T13:31:17Z</dcterms:modified>
</cp:coreProperties>
</file>