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8" r:id="rId2"/>
    <p:sldId id="337" r:id="rId3"/>
    <p:sldId id="324" r:id="rId4"/>
    <p:sldId id="335" r:id="rId5"/>
    <p:sldId id="321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6" r:id="rId14"/>
    <p:sldId id="333" r:id="rId15"/>
    <p:sldId id="33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4372C4"/>
    <a:srgbClr val="00FDFF"/>
    <a:srgbClr val="D7AC08"/>
    <a:srgbClr val="00FF00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8"/>
    <p:restoredTop sz="94586"/>
  </p:normalViewPr>
  <p:slideViewPr>
    <p:cSldViewPr snapToGrid="0" snapToObjects="1">
      <p:cViewPr>
        <p:scale>
          <a:sx n="89" d="100"/>
          <a:sy n="89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x-none" altLang="x-none">
              <a:ea typeface="ＭＳ Ｐゴシック" charset="-128"/>
            </a:endParaRPr>
          </a:p>
        </p:txBody>
      </p:sp>
      <p:sp>
        <p:nvSpPr>
          <p:cNvPr id="133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6FF31ED5-7C20-294A-98B2-1C5CE6453DA8}" type="slidenum">
              <a:rPr lang="en-US" altLang="x-none" sz="1200"/>
              <a:pPr/>
              <a:t>3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956785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919014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Shape 4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3774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0EB187-900F-4AF5-813B-101456D9FD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smtClean="0"/>
              <a:t>Simple Django Models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624D17C8-E9C2-48A4-AA36-D7048A6CCC4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Inserting a Record</a:t>
            </a:r>
            <a:endParaRPr lang="en-US" dirty="0"/>
          </a:p>
        </p:txBody>
      </p:sp>
      <p:sp>
        <p:nvSpPr>
          <p:cNvPr id="3" name="Shape 382"/>
          <p:cNvSpPr txBox="1"/>
          <p:nvPr/>
        </p:nvSpPr>
        <p:spPr>
          <a:xfrm>
            <a:off x="206957" y="5284784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57488" y="1690688"/>
            <a:ext cx="70775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users.models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import User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 = User(name='Kristen', email='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kf@umich.edu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u.id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print(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u.email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kf@umich.edu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&gt;&gt;&gt;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84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3307" y="2005786"/>
            <a:ext cx="878205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from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django.db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 import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</a:t>
            </a:r>
            <a:endParaRPr lang="pl-PL" dirty="0">
              <a:solidFill>
                <a:srgbClr val="FFFF00"/>
              </a:solidFill>
              <a:latin typeface="Menlo" charset="0"/>
            </a:endParaRPr>
          </a:p>
          <a:p>
            <a:r>
              <a:rPr lang="pl-PL" dirty="0">
                <a:latin typeface="Menlo" charset="0"/>
              </a:rPr>
              <a:t>    &gt;&gt;&gt; 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print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(</a:t>
            </a:r>
            <a:r>
              <a:rPr lang="pl-PL" dirty="0" err="1">
                <a:solidFill>
                  <a:srgbClr val="FFFF00"/>
                </a:solidFill>
                <a:latin typeface="Menlo" charset="0"/>
              </a:rPr>
              <a:t>connection.queries</a:t>
            </a:r>
            <a:r>
              <a:rPr lang="pl-PL" dirty="0">
                <a:solidFill>
                  <a:srgbClr val="FFFF00"/>
                </a:solidFill>
                <a:latin typeface="Menlo" charset="0"/>
              </a:rPr>
              <a:t>)</a:t>
            </a:r>
          </a:p>
          <a:p>
            <a:r>
              <a:rPr lang="pl-PL" dirty="0">
                <a:latin typeface="Menlo" charset="0"/>
              </a:rPr>
              <a:t>    [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'BEGIN',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'0.000'}, </a:t>
            </a:r>
          </a:p>
          <a:p>
            <a:r>
              <a:rPr lang="pl-PL" dirty="0">
                <a:latin typeface="Menlo" charset="0"/>
              </a:rPr>
              <a:t>    {'</a:t>
            </a:r>
            <a:r>
              <a:rPr lang="pl-PL" dirty="0" err="1">
                <a:latin typeface="Menlo" charset="0"/>
              </a:rPr>
              <a:t>sql</a:t>
            </a:r>
            <a:r>
              <a:rPr lang="pl-PL" dirty="0">
                <a:latin typeface="Menlo" charset="0"/>
              </a:rPr>
              <a:t>': 'INSERT INTO </a:t>
            </a:r>
            <a:r>
              <a:rPr lang="pl-PL" dirty="0" smtClean="0">
                <a:latin typeface="Menlo" charset="0"/>
              </a:rPr>
              <a:t>"</a:t>
            </a:r>
            <a:r>
              <a:rPr lang="pl-PL" dirty="0" err="1" smtClean="0">
                <a:latin typeface="Menlo" charset="0"/>
              </a:rPr>
              <a:t>users_user</a:t>
            </a:r>
            <a:r>
              <a:rPr lang="pl-PL" dirty="0">
                <a:latin typeface="Menlo" charset="0"/>
              </a:rPr>
              <a:t>" ("</a:t>
            </a:r>
            <a:r>
              <a:rPr lang="pl-PL" dirty="0" err="1">
                <a:latin typeface="Menlo" charset="0"/>
              </a:rPr>
              <a:t>name</a:t>
            </a:r>
            <a:r>
              <a:rPr lang="pl-PL" dirty="0">
                <a:latin typeface="Menlo" charset="0"/>
              </a:rPr>
              <a:t>", "email") </a:t>
            </a:r>
            <a:endParaRPr lang="pl-PL" dirty="0" smtClean="0">
              <a:latin typeface="Menlo" charset="0"/>
            </a:endParaRPr>
          </a:p>
          <a:p>
            <a:r>
              <a:rPr lang="pl-PL" dirty="0">
                <a:latin typeface="Menlo" charset="0"/>
              </a:rPr>
              <a:t> </a:t>
            </a:r>
            <a:r>
              <a:rPr lang="pl-PL" dirty="0" smtClean="0">
                <a:latin typeface="Menlo" charset="0"/>
              </a:rPr>
              <a:t>            VALUES </a:t>
            </a:r>
            <a:r>
              <a:rPr lang="pl-PL" dirty="0">
                <a:latin typeface="Menlo" charset="0"/>
              </a:rPr>
              <a:t>(\'</a:t>
            </a:r>
            <a:r>
              <a:rPr lang="pl-PL" dirty="0" err="1">
                <a:latin typeface="Menlo" charset="0"/>
              </a:rPr>
              <a:t>Kristen</a:t>
            </a:r>
            <a:r>
              <a:rPr lang="pl-PL" dirty="0">
                <a:latin typeface="Menlo" charset="0"/>
              </a:rPr>
              <a:t>\', \'</a:t>
            </a:r>
            <a:r>
              <a:rPr lang="pl-PL" dirty="0" err="1">
                <a:latin typeface="Menlo" charset="0"/>
              </a:rPr>
              <a:t>kf@umich.edu</a:t>
            </a:r>
            <a:r>
              <a:rPr lang="pl-PL" dirty="0">
                <a:latin typeface="Menlo" charset="0"/>
              </a:rPr>
              <a:t>\')',</a:t>
            </a:r>
          </a:p>
          <a:p>
            <a:r>
              <a:rPr lang="pl-PL" dirty="0">
                <a:latin typeface="Menlo" charset="0"/>
              </a:rPr>
              <a:t>        '</a:t>
            </a:r>
            <a:r>
              <a:rPr lang="pl-PL" dirty="0" err="1">
                <a:latin typeface="Menlo" charset="0"/>
              </a:rPr>
              <a:t>time</a:t>
            </a:r>
            <a:r>
              <a:rPr lang="pl-PL" dirty="0">
                <a:latin typeface="Menlo" charset="0"/>
              </a:rPr>
              <a:t>': '0.002'}</a:t>
            </a:r>
          </a:p>
          <a:p>
            <a:r>
              <a:rPr lang="pl-PL" dirty="0">
                <a:latin typeface="Menlo" charset="0"/>
              </a:rPr>
              <a:t>    ]</a:t>
            </a:r>
          </a:p>
          <a:p>
            <a:r>
              <a:rPr lang="pl-PL" dirty="0">
                <a:latin typeface="Menlo" charset="0"/>
              </a:rPr>
              <a:t>    &gt;&gt;&gt;</a:t>
            </a:r>
            <a:endParaRPr lang="pl-PL" dirty="0"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5" name="Shape 382"/>
          <p:cNvSpPr txBox="1"/>
          <p:nvPr/>
        </p:nvSpPr>
        <p:spPr>
          <a:xfrm>
            <a:off x="206957" y="5041897"/>
            <a:ext cx="11799224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7F00"/>
              </a:buClr>
              <a:buSzPct val="25000"/>
            </a:pP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INSERT INTO </a:t>
            </a:r>
            <a:r>
              <a:rPr lang="en" sz="2667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Users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(name, email) 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VALUES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('Kristin', '</a:t>
            </a:r>
            <a:r>
              <a:rPr lang="en" sz="2667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kf@umich.edu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8578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CRUD in the ORM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85874" y="1828801"/>
            <a:ext cx="1034129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u = User(name='Sally', email='a2@umich.edu')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u.save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').values()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ted@umich.edu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').delete()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User.objects.filter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(email='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csev@umich.edu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').update(name='Charles')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('email')</a:t>
            </a:r>
          </a:p>
          <a:p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User.objects.values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order_by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('-name')</a:t>
            </a:r>
          </a:p>
          <a:p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3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Field Types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AutoField</a:t>
            </a:r>
            <a:endParaRPr lang="en-US" dirty="0" smtClean="0"/>
          </a:p>
          <a:p>
            <a:r>
              <a:rPr lang="en-US" dirty="0" err="1" smtClean="0"/>
              <a:t>BigAutoField</a:t>
            </a:r>
            <a:endParaRPr lang="en-US" dirty="0" smtClean="0"/>
          </a:p>
          <a:p>
            <a:r>
              <a:rPr lang="en-US" dirty="0" err="1" smtClean="0"/>
              <a:t>BigIntegerField</a:t>
            </a:r>
            <a:endParaRPr lang="en-US" dirty="0" smtClean="0"/>
          </a:p>
          <a:p>
            <a:r>
              <a:rPr lang="en-US" dirty="0" err="1" smtClean="0"/>
              <a:t>BinaryField</a:t>
            </a:r>
            <a:endParaRPr lang="en-US" dirty="0" smtClean="0"/>
          </a:p>
          <a:p>
            <a:r>
              <a:rPr lang="en-US" dirty="0" err="1" smtClean="0"/>
              <a:t>BooleanField</a:t>
            </a:r>
            <a:endParaRPr lang="en-US" dirty="0" smtClean="0"/>
          </a:p>
          <a:p>
            <a:r>
              <a:rPr lang="en-US" dirty="0" err="1" smtClean="0"/>
              <a:t>CharField</a:t>
            </a:r>
            <a:endParaRPr lang="en-US" dirty="0" smtClean="0"/>
          </a:p>
          <a:p>
            <a:r>
              <a:rPr lang="en-US" dirty="0" err="1" smtClean="0"/>
              <a:t>DateField</a:t>
            </a:r>
            <a:endParaRPr lang="en-US" dirty="0" smtClean="0"/>
          </a:p>
          <a:p>
            <a:r>
              <a:rPr lang="en-US" dirty="0" err="1" smtClean="0"/>
              <a:t>DateTimeField</a:t>
            </a:r>
            <a:endParaRPr lang="en-US" dirty="0" smtClean="0"/>
          </a:p>
          <a:p>
            <a:r>
              <a:rPr lang="en-US" dirty="0" err="1" smtClean="0"/>
              <a:t>DecimalField</a:t>
            </a:r>
            <a:endParaRPr lang="en-US" dirty="0" smtClean="0"/>
          </a:p>
          <a:p>
            <a:r>
              <a:rPr lang="en-US" dirty="0" err="1"/>
              <a:t>DurationField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EmailField</a:t>
            </a:r>
            <a:endParaRPr lang="en-US" dirty="0" smtClean="0"/>
          </a:p>
          <a:p>
            <a:r>
              <a:rPr lang="en-US" dirty="0" err="1" smtClean="0"/>
              <a:t>FileField</a:t>
            </a:r>
            <a:endParaRPr lang="en-US" dirty="0"/>
          </a:p>
          <a:p>
            <a:r>
              <a:rPr lang="en-US" dirty="0" err="1" smtClean="0"/>
              <a:t>FilePathField</a:t>
            </a:r>
            <a:endParaRPr lang="en-US" dirty="0" smtClean="0"/>
          </a:p>
          <a:p>
            <a:r>
              <a:rPr lang="en-US" dirty="0" err="1" smtClean="0"/>
              <a:t>FloatField</a:t>
            </a:r>
            <a:endParaRPr lang="en-US" dirty="0" smtClean="0"/>
          </a:p>
          <a:p>
            <a:r>
              <a:rPr lang="en-US" dirty="0" err="1" smtClean="0"/>
              <a:t>ImageField</a:t>
            </a:r>
            <a:endParaRPr lang="en-US" dirty="0"/>
          </a:p>
          <a:p>
            <a:r>
              <a:rPr lang="en-US" dirty="0" err="1" smtClean="0"/>
              <a:t>IntegerField</a:t>
            </a:r>
            <a:endParaRPr lang="en-US" dirty="0" smtClean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 smtClean="0"/>
              <a:t>NullBooleanField</a:t>
            </a:r>
            <a:endParaRPr lang="en-US" dirty="0" smtClean="0"/>
          </a:p>
          <a:p>
            <a:r>
              <a:rPr lang="en-US" dirty="0" err="1" smtClean="0"/>
              <a:t>PositiveIntegerField</a:t>
            </a:r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4060286" y="5640389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/2.1/ref/models/fields/#field-types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 smtClean="0"/>
              <a:t>SlugField</a:t>
            </a:r>
            <a:endParaRPr lang="en-US" dirty="0" smtClean="0"/>
          </a:p>
          <a:p>
            <a:r>
              <a:rPr lang="en-US" dirty="0" err="1" smtClean="0"/>
              <a:t>SmallIntegerField</a:t>
            </a:r>
            <a:endParaRPr lang="en-US" dirty="0" smtClean="0"/>
          </a:p>
          <a:p>
            <a:r>
              <a:rPr lang="en-US" dirty="0" err="1" smtClean="0"/>
              <a:t>TextFIeld</a:t>
            </a:r>
            <a:endParaRPr lang="en-US" dirty="0" smtClean="0"/>
          </a:p>
          <a:p>
            <a:r>
              <a:rPr lang="en-US" dirty="0" err="1" smtClean="0"/>
              <a:t>TimeField</a:t>
            </a:r>
            <a:endParaRPr lang="en-US" dirty="0" smtClean="0"/>
          </a:p>
          <a:p>
            <a:r>
              <a:rPr lang="en-US" dirty="0" err="1" smtClean="0"/>
              <a:t>URLField</a:t>
            </a:r>
            <a:endParaRPr lang="en-US" dirty="0" smtClean="0"/>
          </a:p>
          <a:p>
            <a:r>
              <a:rPr lang="en-US" dirty="0" err="1" smtClean="0">
                <a:solidFill>
                  <a:srgbClr val="FFFF00"/>
                </a:solidFill>
              </a:rPr>
              <a:t>ForeignKey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ManyToManyField</a:t>
            </a:r>
            <a:endParaRPr lang="en-US" dirty="0" smtClean="0">
              <a:solidFill>
                <a:srgbClr val="FFFF00"/>
              </a:solidFill>
            </a:endParaRPr>
          </a:p>
          <a:p>
            <a:r>
              <a:rPr lang="en-US" dirty="0" err="1" smtClean="0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19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www.dj4e.com/lectures/DJ-03-Model-Single.txt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8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Django Models feature implements an Object Relational Mapper</a:t>
            </a:r>
          </a:p>
          <a:p>
            <a:r>
              <a:rPr lang="en-US" dirty="0" smtClean="0"/>
              <a:t>Benefits</a:t>
            </a:r>
          </a:p>
          <a:p>
            <a:pPr lvl="1"/>
            <a:r>
              <a:rPr lang="en-US" dirty="0" smtClean="0"/>
              <a:t>We can write only Python code (i.e. no explicit SQL)</a:t>
            </a:r>
          </a:p>
          <a:p>
            <a:pPr lvl="1"/>
            <a:r>
              <a:rPr lang="en-US" dirty="0" smtClean="0"/>
              <a:t>We gain database portability</a:t>
            </a:r>
          </a:p>
          <a:p>
            <a:pPr lvl="1"/>
            <a:r>
              <a:rPr lang="en-US" dirty="0" smtClean="0"/>
              <a:t>Migrations both create and evolve our database schema</a:t>
            </a:r>
          </a:p>
          <a:p>
            <a:pPr lvl="1"/>
            <a:r>
              <a:rPr lang="en-US" dirty="0" smtClean="0"/>
              <a:t>A sweet administrator interface</a:t>
            </a:r>
          </a:p>
          <a:p>
            <a:pPr lvl="1"/>
            <a:r>
              <a:rPr lang="en-US" dirty="0" smtClean="0"/>
              <a:t>Automatic form generation and validation (later)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 smtClean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20" y="11704"/>
            <a:ext cx="12191980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smtClean="0"/>
              <a:t>Linux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 smtClean="0"/>
          </a:p>
          <a:p>
            <a:pPr algn="r"/>
            <a:r>
              <a:rPr lang="en-US" dirty="0" smtClean="0"/>
              <a:t>Browser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mtClean="0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Routing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Views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Templates</a:t>
            </a:r>
            <a:endParaRPr lang="en-US" dirty="0" smtClean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 smtClean="0"/>
              <a:t>N</a:t>
            </a:r>
          </a:p>
          <a:p>
            <a:pPr algn="ctr"/>
            <a:r>
              <a:rPr lang="en-US" dirty="0" smtClean="0"/>
              <a:t>G</a:t>
            </a:r>
          </a:p>
          <a:p>
            <a:pPr algn="ctr"/>
            <a:r>
              <a:rPr lang="en-US" dirty="0" smtClean="0"/>
              <a:t>I</a:t>
            </a:r>
          </a:p>
          <a:p>
            <a:pPr algn="ctr"/>
            <a:r>
              <a:rPr lang="en-US" dirty="0" smtClean="0"/>
              <a:t>N</a:t>
            </a:r>
            <a:br>
              <a:rPr lang="en-US" dirty="0" smtClean="0"/>
            </a:br>
            <a:r>
              <a:rPr lang="en-US" dirty="0" smtClean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views.py</a:t>
            </a:r>
            <a:endParaRPr lang="en-US" dirty="0" smtClean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Models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model.py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</a:p>
          <a:p>
            <a:pPr algn="ctr"/>
            <a:r>
              <a:rPr lang="en-US" dirty="0" smtClean="0"/>
              <a:t>O</a:t>
            </a:r>
          </a:p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 smtClean="0"/>
              <a:t>Javascript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7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66775" y="180975"/>
            <a:ext cx="5915025" cy="1724025"/>
          </a:xfrm>
        </p:spPr>
        <p:txBody>
          <a:bodyPr/>
          <a:lstStyle/>
          <a:p>
            <a:pPr eaLnBrk="1" hangingPunct="1"/>
            <a:r>
              <a:rPr lang="en-US" altLang="x-none" sz="5400">
                <a:solidFill>
                  <a:srgbClr val="FFCC66"/>
                </a:solidFill>
              </a:rPr>
              <a:t>SQL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66750" y="1943100"/>
            <a:ext cx="5343525" cy="4276725"/>
          </a:xfrm>
        </p:spPr>
        <p:txBody>
          <a:bodyPr/>
          <a:lstStyle/>
          <a:p>
            <a:pPr marL="161925" indent="0">
              <a:buNone/>
            </a:pPr>
            <a:r>
              <a:rPr lang="en-US" altLang="x-none">
                <a:solidFill>
                  <a:srgbClr val="FFFF00"/>
                </a:solidFill>
              </a:rPr>
              <a:t>Structured Query Language</a:t>
            </a:r>
            <a:r>
              <a:rPr lang="en-US" altLang="x-none"/>
              <a:t> is the language we use to issue commands to the database</a:t>
            </a:r>
          </a:p>
          <a:p>
            <a:pPr marL="600075" lvl="2" indent="0">
              <a:buNone/>
            </a:pPr>
            <a:r>
              <a:rPr lang="en-US" altLang="x-none"/>
              <a:t>-  Create/Insert data</a:t>
            </a:r>
          </a:p>
          <a:p>
            <a:pPr marL="600075" lvl="2" indent="0">
              <a:buNone/>
            </a:pPr>
            <a:r>
              <a:rPr lang="en-US" altLang="x-none"/>
              <a:t>-  Read/Select some data</a:t>
            </a:r>
          </a:p>
          <a:p>
            <a:pPr marL="600075" lvl="2" indent="0">
              <a:buNone/>
            </a:pPr>
            <a:r>
              <a:rPr lang="en-US" altLang="x-none"/>
              <a:t>-  Update data</a:t>
            </a:r>
          </a:p>
          <a:p>
            <a:pPr marL="600075" lvl="2" indent="0">
              <a:buNone/>
            </a:pPr>
            <a:r>
              <a:rPr lang="en-US" altLang="x-none"/>
              <a:t>-  Delete data </a:t>
            </a:r>
          </a:p>
        </p:txBody>
      </p:sp>
      <p:sp>
        <p:nvSpPr>
          <p:cNvPr id="12291" name="Rectangle 3"/>
          <p:cNvSpPr>
            <a:spLocks/>
          </p:cNvSpPr>
          <p:nvPr/>
        </p:nvSpPr>
        <p:spPr bwMode="auto">
          <a:xfrm>
            <a:off x="3524250" y="5600731"/>
            <a:ext cx="835461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http://en.wikipedia.org/wiki/SQL</a:t>
            </a:r>
          </a:p>
          <a:p>
            <a:pPr algn="r" eaLnBrk="1" hangingPunct="1"/>
            <a:r>
              <a:rPr lang="en-US" altLang="x-none" sz="2700">
                <a:solidFill>
                  <a:srgbClr val="FFFF00"/>
                </a:solidFill>
                <a:ea typeface="ＭＳ Ｐゴシック" charset="-128"/>
              </a:rPr>
              <a:t>https://en.wikipedia.org/wiki/ANSI-SPARC_Architecture</a:t>
            </a:r>
          </a:p>
        </p:txBody>
      </p:sp>
      <p:pic>
        <p:nvPicPr>
          <p:cNvPr id="12292" name="Picture 4" descr="ANSI-SPARC_DB_model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1" y="1200150"/>
            <a:ext cx="4242197" cy="412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891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 txBox="1">
            <a:spLocks noGrp="1"/>
          </p:cNvSpPr>
          <p:nvPr>
            <p:ph type="title"/>
          </p:nvPr>
        </p:nvSpPr>
        <p:spPr>
          <a:xfrm>
            <a:off x="6257924" y="365125"/>
            <a:ext cx="5095875" cy="1325563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FF00"/>
              </a:buClr>
              <a:buSzPct val="25000"/>
            </a:pPr>
            <a:r>
              <a:rPr lang="en" sz="40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Start Simple - A Single Table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7415212" y="2367678"/>
            <a:ext cx="4397347" cy="2618660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lang="en-US" sz="2133" b="1" dirty="0" smtClean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id 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NOT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PRIMARY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KEY  </a:t>
            </a:r>
          </a:p>
          <a:p>
            <a:pPr>
              <a:buClr>
                <a:srgbClr val="FF8000"/>
              </a:buClr>
              <a:buSzPct val="25000"/>
            </a:pPr>
            <a:r>
              <a:rPr lang="en-US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AUTOINCREMENT</a:t>
            </a:r>
            <a:r>
              <a:rPr lang="en-US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133" b="1" dirty="0" smtClean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" sz="2133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1070" y="782509"/>
            <a:ext cx="58368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zip.sqlite3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version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3.11.0 2016-02-15 17:29:24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Enter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".help" for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usage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hints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tables</a:t>
            </a:r>
            <a:endParaRPr lang="it-IT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CREATE TABLE </a:t>
            </a:r>
            <a:r>
              <a:rPr lang="it-IT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smtClean="0">
                <a:latin typeface="Courier" charset="0"/>
                <a:ea typeface="Courier" charset="0"/>
                <a:cs typeface="Courier" charset="0"/>
              </a:rPr>
              <a:t>...&gt; 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id INTEGER NOT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NULL </a:t>
            </a:r>
            <a:endParaRPr lang="it-IT" dirty="0" smtClean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t-IT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  ...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      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PRIMARY 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KEY </a:t>
            </a:r>
            <a:r>
              <a:rPr lang="it-IT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AUTOINCREMENT</a:t>
            </a:r>
            <a:r>
              <a:rPr lang="it-IT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 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email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VARCHAR(128)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   ...&gt; </a:t>
            </a:r>
            <a:r>
              <a:rPr lang="mr-IN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;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err="1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Users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Users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CREATE TABLE Users</a:t>
            </a:r>
            <a:r>
              <a:rPr lang="en-US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id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INTEGER NOT NULL </a:t>
            </a:r>
          </a:p>
          <a:p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    PRIMARY </a:t>
            </a:r>
            <a:r>
              <a:rPr lang="it-IT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KEY AUTOINCREMENT</a:t>
            </a:r>
            <a:r>
              <a:rPr lang="it-IT" dirty="0" smtClean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  <a:endParaRPr lang="en-US" dirty="0">
              <a:solidFill>
                <a:schemeClr val="tx2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mr-IN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VARCHAR(128), </a:t>
            </a:r>
          </a:p>
          <a:p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  email VARCHAR(128)</a:t>
            </a:r>
          </a:p>
          <a:p>
            <a:r>
              <a:rPr lang="mr-IN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);</a:t>
            </a:r>
          </a:p>
          <a:p>
            <a:r>
              <a:rPr lang="en-US" dirty="0" err="1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solidFill>
                  <a:schemeClr val="tx2"/>
                </a:solidFill>
                <a:latin typeface="Courier" charset="0"/>
                <a:ea typeface="Courier" charset="0"/>
                <a:cs typeface="Courier" charset="0"/>
              </a:rPr>
              <a:t>&gt;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962898" y="6045488"/>
            <a:ext cx="48496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https://www.dj4e.com/lectures/SQL-01-Basics.txt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291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25000"/>
            </a:pP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SQL Summary</a:t>
            </a:r>
          </a:p>
        </p:txBody>
      </p:sp>
      <p:sp>
        <p:nvSpPr>
          <p:cNvPr id="469" name="Shape 469"/>
          <p:cNvSpPr txBox="1"/>
          <p:nvPr/>
        </p:nvSpPr>
        <p:spPr>
          <a:xfrm>
            <a:off x="4130278" y="3933825"/>
            <a:ext cx="3688649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</a:t>
            </a:r>
          </a:p>
        </p:txBody>
      </p:sp>
      <p:sp>
        <p:nvSpPr>
          <p:cNvPr id="470" name="Shape 470"/>
          <p:cNvSpPr txBox="1"/>
          <p:nvPr/>
        </p:nvSpPr>
        <p:spPr>
          <a:xfrm>
            <a:off x="1146571" y="4562476"/>
            <a:ext cx="9657223" cy="6000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email='csev@umich.edu'</a:t>
            </a:r>
          </a:p>
        </p:txBody>
      </p:sp>
      <p:sp>
        <p:nvSpPr>
          <p:cNvPr id="471" name="Shape 471"/>
          <p:cNvSpPr txBox="1"/>
          <p:nvPr/>
        </p:nvSpPr>
        <p:spPr>
          <a:xfrm>
            <a:off x="691752" y="3248025"/>
            <a:ext cx="10794149" cy="54292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UPDATE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name="Charles"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email='csev@umich.edu'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282543" y="1926675"/>
            <a:ext cx="11745899" cy="55237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INSERT INTO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(name, email)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VALUES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('Kristin', 'kf@umich.edu')</a:t>
            </a:r>
          </a:p>
        </p:txBody>
      </p:sp>
      <p:sp>
        <p:nvSpPr>
          <p:cNvPr id="473" name="Shape 473"/>
          <p:cNvSpPr txBox="1"/>
          <p:nvPr/>
        </p:nvSpPr>
        <p:spPr>
          <a:xfrm>
            <a:off x="1556156" y="2544478"/>
            <a:ext cx="8851049" cy="5809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DELETE FROM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WHERE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email='ted@umich.edu'</a:t>
            </a:r>
          </a:p>
        </p:txBody>
      </p:sp>
      <p:sp>
        <p:nvSpPr>
          <p:cNvPr id="474" name="Shape 474"/>
          <p:cNvSpPr txBox="1"/>
          <p:nvPr/>
        </p:nvSpPr>
        <p:spPr>
          <a:xfrm>
            <a:off x="2920604" y="5248275"/>
            <a:ext cx="6118649" cy="5620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SELECT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*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FROM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 Users </a:t>
            </a:r>
            <a:r>
              <a:rPr lang="en" sz="2267">
                <a:solidFill>
                  <a:srgbClr val="FF6600"/>
                </a:solidFill>
                <a:latin typeface="Courier"/>
                <a:ea typeface="Courier New"/>
                <a:cs typeface="Courier"/>
                <a:sym typeface="Courier New"/>
              </a:rPr>
              <a:t>ORDER BY </a:t>
            </a:r>
            <a:r>
              <a:rPr lang="en" sz="2267">
                <a:solidFill>
                  <a:srgbClr val="FFFF00"/>
                </a:solidFill>
                <a:latin typeface="Courier"/>
                <a:ea typeface="Courier New"/>
                <a:cs typeface="Courier"/>
                <a:sym typeface="Courier New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61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Relational Mapping (ORM)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74850"/>
          </a:xfrm>
        </p:spPr>
        <p:txBody>
          <a:bodyPr/>
          <a:lstStyle/>
          <a:p>
            <a:r>
              <a:rPr lang="en-US" dirty="0" smtClean="0"/>
              <a:t>Allows us to map tables to objects and columns</a:t>
            </a:r>
          </a:p>
          <a:p>
            <a:r>
              <a:rPr lang="en-US" dirty="0" smtClean="0"/>
              <a:t>We use those objects to store and retrieve data from the database</a:t>
            </a:r>
          </a:p>
          <a:p>
            <a:r>
              <a:rPr lang="en-US" dirty="0" smtClean="0"/>
              <a:t>Improved portability across database dialects (SQLite, MySQL, Postgres, Oracle)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057400" y="4271962"/>
            <a:ext cx="3814763" cy="2071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smtClean="0"/>
              <a:t>Python</a:t>
            </a:r>
            <a:endParaRPr lang="en-US" sz="2400"/>
          </a:p>
        </p:txBody>
      </p:sp>
      <p:sp>
        <p:nvSpPr>
          <p:cNvPr id="6" name="Rounded Rectangle 5"/>
          <p:cNvSpPr/>
          <p:nvPr/>
        </p:nvSpPr>
        <p:spPr>
          <a:xfrm>
            <a:off x="3800476" y="4486275"/>
            <a:ext cx="1643062" cy="1628775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Model library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 err="1" smtClean="0"/>
              <a:t>models.py</a:t>
            </a:r>
            <a:endParaRPr lang="en-US" sz="2400" dirty="0"/>
          </a:p>
        </p:txBody>
      </p:sp>
      <p:sp>
        <p:nvSpPr>
          <p:cNvPr id="7" name="Can 6"/>
          <p:cNvSpPr/>
          <p:nvPr/>
        </p:nvSpPr>
        <p:spPr>
          <a:xfrm>
            <a:off x="8915401" y="4271962"/>
            <a:ext cx="1752600" cy="62865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SQLite</a:t>
            </a:r>
            <a:endParaRPr lang="en-US" sz="2400"/>
          </a:p>
        </p:txBody>
      </p:sp>
      <p:sp>
        <p:nvSpPr>
          <p:cNvPr id="8" name="Left-Right Arrow 7"/>
          <p:cNvSpPr/>
          <p:nvPr/>
        </p:nvSpPr>
        <p:spPr>
          <a:xfrm>
            <a:off x="6186488" y="4657725"/>
            <a:ext cx="2271713" cy="1028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SQL</a:t>
            </a:r>
            <a:endParaRPr lang="en-US" sz="2400" dirty="0"/>
          </a:p>
        </p:txBody>
      </p:sp>
      <p:sp>
        <p:nvSpPr>
          <p:cNvPr id="9" name="Can 8"/>
          <p:cNvSpPr/>
          <p:nvPr/>
        </p:nvSpPr>
        <p:spPr>
          <a:xfrm>
            <a:off x="8915401" y="5072062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/>
              <a:t>Postgres</a:t>
            </a:r>
            <a:endParaRPr lang="en-US" sz="2400"/>
          </a:p>
        </p:txBody>
      </p:sp>
      <p:sp>
        <p:nvSpPr>
          <p:cNvPr id="10" name="Can 9"/>
          <p:cNvSpPr/>
          <p:nvPr/>
        </p:nvSpPr>
        <p:spPr>
          <a:xfrm>
            <a:off x="8915401" y="5857874"/>
            <a:ext cx="1752600" cy="61436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MySQL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35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table</a:t>
            </a:r>
            <a:endParaRPr lang="en-US" dirty="0"/>
          </a:p>
        </p:txBody>
      </p:sp>
      <p:sp>
        <p:nvSpPr>
          <p:cNvPr id="4" name="Shape 357"/>
          <p:cNvSpPr txBox="1"/>
          <p:nvPr/>
        </p:nvSpPr>
        <p:spPr>
          <a:xfrm>
            <a:off x="6714026" y="894414"/>
            <a:ext cx="3516923" cy="23059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SQL: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</a:p>
          <a:p>
            <a:pPr>
              <a:buClr>
                <a:schemeClr val="lt1"/>
              </a:buClr>
              <a:buSzPct val="25000"/>
            </a:pPr>
            <a:r>
              <a:rPr lang="en" sz="2133" b="1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name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(128), 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  email 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lang="en" sz="2133" b="1" dirty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(128)</a:t>
            </a:r>
          </a:p>
          <a:p>
            <a:pPr>
              <a:buClr>
                <a:srgbClr val="FFFFFF"/>
              </a:buClr>
              <a:buSzPct val="25000"/>
            </a:pPr>
            <a:r>
              <a:rPr lang="en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2133" b="1" dirty="0" smtClean="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lang="en" sz="2133" b="1" dirty="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000000"/>
              </a:buClr>
            </a:pP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</p:spTree>
    <p:extLst>
      <p:ext uri="{BB962C8B-B14F-4D97-AF65-F5344CB8AC3E}">
        <p14:creationId xmlns:p14="http://schemas.microsoft.com/office/powerpoint/2010/main" val="41613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6569" y="515660"/>
            <a:ext cx="569899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Migrations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for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'users':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users/migrations/0001_initial.py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 Create model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User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Running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migrations: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contenttypes.0001_initial...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sessions.0001_initial... OK</a:t>
            </a:r>
          </a:p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Applying users.0001_initial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...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OK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Shape 357"/>
          <p:cNvSpPr txBox="1"/>
          <p:nvPr/>
        </p:nvSpPr>
        <p:spPr>
          <a:xfrm>
            <a:off x="1023299" y="3493890"/>
            <a:ext cx="7334888" cy="2521148"/>
          </a:xfrm>
          <a:prstGeom prst="rect">
            <a:avLst/>
          </a:prstGeom>
          <a:noFill/>
          <a:ln>
            <a:noFill/>
          </a:ln>
        </p:spPr>
        <p:txBody>
          <a:bodyPr lIns="68567" tIns="34267" rIns="68567" bIns="34267" anchor="t" anchorCtr="0">
            <a:noAutofit/>
          </a:bodyPr>
          <a:lstStyle/>
          <a:p>
            <a:pPr>
              <a:buClr>
                <a:srgbClr val="FF8000"/>
              </a:buClr>
              <a:buSzPct val="25000"/>
            </a:pPr>
            <a:r>
              <a:rPr lang="en-US" sz="2133" b="1" dirty="0" err="1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models.py</a:t>
            </a:r>
            <a:r>
              <a:rPr lang="en-US" sz="2133" b="1" dirty="0" smtClean="0">
                <a:solidFill>
                  <a:srgbClr val="00FDFF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django.db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import 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133" b="1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 smtClean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sz="2133" b="1" dirty="0" smtClean="0">
              <a:solidFill>
                <a:srgbClr val="FF8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>
              <a:buClr>
                <a:srgbClr val="FF8000"/>
              </a:buClr>
              <a:buSzPct val="25000"/>
            </a:pPr>
            <a:r>
              <a:rPr lang="en" sz="2133" b="1" dirty="0" smtClean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models.CharField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 b="1" dirty="0" err="1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2133" b="1" dirty="0">
                <a:latin typeface="Courier New"/>
                <a:ea typeface="Courier New"/>
                <a:cs typeface="Courier New"/>
                <a:sym typeface="Courier New"/>
              </a:rPr>
              <a:t>128</a:t>
            </a:r>
            <a:r>
              <a:rPr lang="en" sz="2133" b="1" dirty="0">
                <a:solidFill>
                  <a:srgbClr val="FF8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133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62475" cy="1325563"/>
          </a:xfrm>
        </p:spPr>
        <p:txBody>
          <a:bodyPr/>
          <a:lstStyle/>
          <a:p>
            <a:r>
              <a:rPr lang="en-US" dirty="0" smtClean="0"/>
              <a:t>Creating </a:t>
            </a:r>
            <a:r>
              <a:rPr lang="en-US" smtClean="0"/>
              <a:t>the Table from 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07" y="6173271"/>
            <a:ext cx="5593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/csev/dj4e-samples/tree/master/users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6238" y="728663"/>
            <a:ext cx="790472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$ </a:t>
            </a:r>
            <a:r>
              <a:rPr lang="en-US" dirty="0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sqlite3 db.sqlite3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SQLite version 3.24.0 2018-06-04 14:10:15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Enter ".help" for usage hints.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.tables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auth_group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django_admin_log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smtClean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[ ..snip ..]</a:t>
            </a:r>
            <a:endParaRPr lang="en-US" dirty="0">
              <a:solidFill>
                <a:srgbClr val="FF40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              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django_session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auth_user_groups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    </a:t>
            </a:r>
            <a:r>
              <a:rPr lang="en-US" dirty="0" err="1" smtClean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auth_user_user_permissions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.schema </a:t>
            </a:r>
            <a:r>
              <a:rPr lang="en-US" dirty="0" err="1" smtClean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users_user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CREATE TABLE IF NOT EXISTS "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users_user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" (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"id" integer NOT NULL PRIMARY KEY AUTOINCREMENT,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"name" varchar(128) NOT NULL,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    "email" varchar(128) NOT NULL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);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   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sqlite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.quit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348038" cy="1325563"/>
          </a:xfrm>
        </p:spPr>
        <p:txBody>
          <a:bodyPr/>
          <a:lstStyle/>
          <a:p>
            <a:r>
              <a:rPr lang="en-US" dirty="0" smtClean="0"/>
              <a:t>Checking</a:t>
            </a:r>
            <a:r>
              <a:rPr lang="mr-I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712</Words>
  <Application>Microsoft Macintosh PowerPoint</Application>
  <PresentationFormat>Widescreen</PresentationFormat>
  <Paragraphs>258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9" baseType="lpstr">
      <vt:lpstr>Cabin</vt:lpstr>
      <vt:lpstr>Calibri</vt:lpstr>
      <vt:lpstr>Calibri Light</vt:lpstr>
      <vt:lpstr>Courier</vt:lpstr>
      <vt:lpstr>Courier New</vt:lpstr>
      <vt:lpstr>Gill Sans</vt:lpstr>
      <vt:lpstr>Helvetica</vt:lpstr>
      <vt:lpstr>Mangal</vt:lpstr>
      <vt:lpstr>Menlo</vt:lpstr>
      <vt:lpstr>ＭＳ Ｐゴシック</vt:lpstr>
      <vt:lpstr>ヒラギノ角ゴ ProN W3</vt:lpstr>
      <vt:lpstr>Arial</vt:lpstr>
      <vt:lpstr>Office Theme</vt:lpstr>
      <vt:lpstr>Simple Django Models</vt:lpstr>
      <vt:lpstr>PowerPoint Presentation</vt:lpstr>
      <vt:lpstr>SQL</vt:lpstr>
      <vt:lpstr>Start Simple - A Single Table</vt:lpstr>
      <vt:lpstr>SQL Summary</vt:lpstr>
      <vt:lpstr>Object Relational Mapping (ORM)</vt:lpstr>
      <vt:lpstr>Defining a table</vt:lpstr>
      <vt:lpstr>Creating the Table from the Model</vt:lpstr>
      <vt:lpstr>Checking…</vt:lpstr>
      <vt:lpstr>Inserting a Record</vt:lpstr>
      <vt:lpstr>Checking…</vt:lpstr>
      <vt:lpstr>CRUD in the ORM</vt:lpstr>
      <vt:lpstr>Model Field Types</vt:lpstr>
      <vt:lpstr>Demo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59</cp:revision>
  <dcterms:created xsi:type="dcterms:W3CDTF">2019-01-19T02:12:54Z</dcterms:created>
  <dcterms:modified xsi:type="dcterms:W3CDTF">2019-09-19T00:44:13Z</dcterms:modified>
</cp:coreProperties>
</file>