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8" r:id="rId2"/>
    <p:sldId id="282" r:id="rId3"/>
    <p:sldId id="283" r:id="rId4"/>
    <p:sldId id="286" r:id="rId5"/>
    <p:sldId id="285" r:id="rId6"/>
    <p:sldId id="284" r:id="rId7"/>
    <p:sldId id="318" r:id="rId8"/>
    <p:sldId id="287" r:id="rId9"/>
    <p:sldId id="288" r:id="rId10"/>
    <p:sldId id="289" r:id="rId11"/>
    <p:sldId id="314" r:id="rId12"/>
    <p:sldId id="301" r:id="rId13"/>
    <p:sldId id="302" r:id="rId14"/>
    <p:sldId id="309" r:id="rId15"/>
    <p:sldId id="310" r:id="rId16"/>
    <p:sldId id="315" r:id="rId17"/>
    <p:sldId id="316" r:id="rId18"/>
    <p:sldId id="311" r:id="rId19"/>
    <p:sldId id="312" r:id="rId20"/>
    <p:sldId id="313" r:id="rId21"/>
    <p:sldId id="331" r:id="rId22"/>
    <p:sldId id="347" r:id="rId23"/>
    <p:sldId id="348" r:id="rId24"/>
    <p:sldId id="343" r:id="rId25"/>
    <p:sldId id="344" r:id="rId26"/>
    <p:sldId id="346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1" r:id="rId35"/>
    <p:sldId id="339" r:id="rId36"/>
    <p:sldId id="340" r:id="rId37"/>
    <p:sldId id="349" r:id="rId38"/>
    <p:sldId id="317" r:id="rId39"/>
    <p:sldId id="281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8"/>
    <p:restoredTop sz="94586"/>
  </p:normalViewPr>
  <p:slideViewPr>
    <p:cSldViewPr snapToGrid="0" snapToObjects="1">
      <p:cViewPr>
        <p:scale>
          <a:sx n="89" d="100"/>
          <a:sy n="8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381001"/>
            <a:ext cx="10449983" cy="1181100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8" y="1485901"/>
            <a:ext cx="10449983" cy="4762500"/>
          </a:xfrm>
        </p:spPr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POST-REDIRECT-GET (Refresh)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/>
              <a:t>http://www.dr-chuck.com/page1.htm - </a:t>
            </a:r>
            <a:r>
              <a:rPr lang="en-US" altLang="x-none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/>
              <a:t>http://www.wa4e.com/nowhere.htm - </a:t>
            </a:r>
            <a:r>
              <a:rPr lang="en-US" altLang="x-none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/>
              <a:t>http://www.drchuck.com/ - </a:t>
            </a:r>
            <a:r>
              <a:rPr lang="en-US" altLang="x-none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/>
              <a:t>  Also known as </a:t>
            </a:r>
            <a:r>
              <a:rPr lang="en-US" altLang="en-US"/>
              <a:t>“</a:t>
            </a:r>
            <a:r>
              <a:rPr lang="en-US" altLang="x-none"/>
              <a:t>redirect</a:t>
            </a:r>
            <a:r>
              <a:rPr lang="en-US" altLang="en-US"/>
              <a:t>”</a:t>
            </a:r>
            <a:endParaRPr lang="en-US" altLang="x-none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2049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HTTP Location Header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006600"/>
            <a:ext cx="9927167" cy="3956051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If your application has not yet sent any data, it can send a special header as part of the HTTP Response.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redirect header includes a URL that the browser is supposed to forward itself to.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was originally used for web sites that moved from one URL to another.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080000" y="5846334"/>
            <a:ext cx="64685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http://en.wikipedia.org/wiki/URL_redirection</a:t>
            </a:r>
          </a:p>
        </p:txBody>
      </p:sp>
    </p:spTree>
    <p:extLst>
      <p:ext uri="{BB962C8B-B14F-4D97-AF65-F5344CB8AC3E}">
        <p14:creationId xmlns:p14="http://schemas.microsoft.com/office/powerpoint/2010/main" val="13601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7601" y="2209800"/>
            <a:ext cx="9927167" cy="27432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/>
              <a:t>Once you do a POST, if you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/>
              <a:t>The user gets a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1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3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8" y="1727200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No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 eaLnBrk="1" hangingPunct="1"/>
            <a:r>
              <a:rPr lang="en-US" altLang="x-none" sz="2800">
                <a:solidFill>
                  <a:schemeClr val="bg1"/>
                </a:solidFill>
              </a:rPr>
              <a:t>POST Redirect Rule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The simple rule for pages intended for a browser is to never generate a page with HTML content when the app receives POST </a:t>
            </a:r>
            <a:r>
              <a:rPr lang="en-US" sz="1900" dirty="0" smtClean="0">
                <a:solidFill>
                  <a:schemeClr val="bg1"/>
                </a:solidFill>
              </a:rPr>
              <a:t>data and data has been modified</a:t>
            </a:r>
            <a:endParaRPr lang="en-US" sz="1900" dirty="0">
              <a:solidFill>
                <a:schemeClr val="bg1"/>
              </a:solidFill>
            </a:endParaRP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Must redirect somewhere - even to  the same script - forcing the browser to make a GET after the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40446"/>
            <a:ext cx="6250769" cy="50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3" idx="2"/>
          </p:cNvCxnSpPr>
          <p:nvPr/>
        </p:nvCxnSpPr>
        <p:spPr>
          <a:xfrm flipV="1">
            <a:off x="9813128" y="3421029"/>
            <a:ext cx="960456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49" idx="0"/>
          </p:cNvCxnSpPr>
          <p:nvPr/>
        </p:nvCxnSpPr>
        <p:spPr>
          <a:xfrm flipH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in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67423" cy="4351338"/>
          </a:xfrm>
        </p:spPr>
        <p:txBody>
          <a:bodyPr/>
          <a:lstStyle/>
          <a:p>
            <a:r>
              <a:rPr lang="en-US" dirty="0" smtClean="0"/>
              <a:t>Sometimes there are validation rules when you are filling out a form.</a:t>
            </a:r>
          </a:p>
          <a:p>
            <a:r>
              <a:rPr lang="en-US" dirty="0" smtClean="0"/>
              <a:t>When you submit the form, the view code checks the data to see if there are errors</a:t>
            </a:r>
          </a:p>
          <a:p>
            <a:r>
              <a:rPr lang="en-US" dirty="0" smtClean="0"/>
              <a:t>If there are errors, data is not saved and the user is notified and often given a chance to edit and resubmit the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23" y="2026444"/>
            <a:ext cx="6781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form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539" y="2257424"/>
            <a:ext cx="1064426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BasicForm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(validators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validators.MinLengthValidator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"Please enter 2 or more characters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])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mileage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forms.IntegerField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purchase_date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forms.DateField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4648" y="5614987"/>
            <a:ext cx="699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docs.djangoproject.com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en</a:t>
            </a:r>
            <a:r>
              <a:rPr lang="en-US" sz="2400" dirty="0">
                <a:solidFill>
                  <a:srgbClr val="FFFF00"/>
                </a:solidFill>
              </a:rPr>
              <a:t>/2.1/ref/validators/</a:t>
            </a:r>
          </a:p>
        </p:txBody>
      </p:sp>
    </p:spTree>
    <p:extLst>
      <p:ext uri="{BB962C8B-B14F-4D97-AF65-F5344CB8AC3E}">
        <p14:creationId xmlns:p14="http://schemas.microsoft.com/office/powerpoint/2010/main" val="752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24" y="1171575"/>
            <a:ext cx="6781800" cy="3949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# Save the Data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12208" y="2982119"/>
            <a:ext cx="2231382" cy="4040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871663" y="328614"/>
            <a:ext cx="3314700" cy="91439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36094" y="50006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07694" y="2974975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504" y="3086030"/>
            <a:ext cx="6794500" cy="398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59613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Save the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b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5020" y="4375804"/>
            <a:ext cx="6050756" cy="866483"/>
          </a:xfrm>
          <a:prstGeom prst="rect">
            <a:avLst/>
          </a:prstGeom>
          <a:solidFill>
            <a:srgbClr val="00000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396931" y="4894450"/>
            <a:ext cx="3346644" cy="1220600"/>
          </a:xfrm>
          <a:custGeom>
            <a:avLst/>
            <a:gdLst>
              <a:gd name="connsiteX0" fmla="*/ 3346644 w 3346644"/>
              <a:gd name="connsiteY0" fmla="*/ 706250 h 1220600"/>
              <a:gd name="connsiteX1" fmla="*/ 1089219 w 3346644"/>
              <a:gd name="connsiteY1" fmla="*/ 20450 h 1220600"/>
              <a:gd name="connsiteX2" fmla="*/ 3369 w 3346644"/>
              <a:gd name="connsiteY2" fmla="*/ 234763 h 1220600"/>
              <a:gd name="connsiteX3" fmla="*/ 803469 w 3346644"/>
              <a:gd name="connsiteY3" fmla="*/ 791975 h 1220600"/>
              <a:gd name="connsiteX4" fmla="*/ 2289369 w 3346644"/>
              <a:gd name="connsiteY4" fmla="*/ 1220600 h 122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6644" h="1220600">
                <a:moveTo>
                  <a:pt x="3346644" y="706250"/>
                </a:moveTo>
                <a:cubicBezTo>
                  <a:pt x="2496537" y="402640"/>
                  <a:pt x="1646431" y="99031"/>
                  <a:pt x="1089219" y="20450"/>
                </a:cubicBezTo>
                <a:cubicBezTo>
                  <a:pt x="532007" y="-58131"/>
                  <a:pt x="50994" y="106175"/>
                  <a:pt x="3369" y="234763"/>
                </a:cubicBezTo>
                <a:cubicBezTo>
                  <a:pt x="-44256" y="363350"/>
                  <a:pt x="422469" y="627669"/>
                  <a:pt x="803469" y="791975"/>
                </a:cubicBezTo>
                <a:cubicBezTo>
                  <a:pt x="1184469" y="956281"/>
                  <a:pt x="2289369" y="1220600"/>
                  <a:pt x="2289369" y="12206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36752" y="471965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6740" y="539812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85800" y="4772025"/>
            <a:ext cx="4600575" cy="1671638"/>
          </a:xfrm>
          <a:custGeom>
            <a:avLst/>
            <a:gdLst>
              <a:gd name="connsiteX0" fmla="*/ 4600575 w 4600575"/>
              <a:gd name="connsiteY0" fmla="*/ 1671638 h 1671638"/>
              <a:gd name="connsiteX1" fmla="*/ 1143000 w 4600575"/>
              <a:gd name="connsiteY1" fmla="*/ 1228725 h 1671638"/>
              <a:gd name="connsiteX2" fmla="*/ 0 w 4600575"/>
              <a:gd name="connsiteY2" fmla="*/ 0 h 16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0575" h="1671638">
                <a:moveTo>
                  <a:pt x="4600575" y="1671638"/>
                </a:moveTo>
                <a:cubicBezTo>
                  <a:pt x="3255169" y="1589484"/>
                  <a:pt x="1909763" y="1507331"/>
                  <a:pt x="1143000" y="1228725"/>
                </a:cubicBezTo>
                <a:cubicBezTo>
                  <a:pt x="376237" y="950119"/>
                  <a:pt x="0" y="0"/>
                  <a:pt x="0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197942" y="5681456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64" y="3149940"/>
            <a:ext cx="6781800" cy="394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25487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# Save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 Data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229350" y="4916780"/>
            <a:ext cx="4171450" cy="1267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329363" y="4730026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site 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CSRF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10441444-F734-43CA-98E6-1F3C074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1" y="952500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name="new-grade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value</a:t>
            </a:r>
            <a:r>
              <a:rPr lang="en-US" dirty="0"/>
              <a:t>="0.5"&gt; </a:t>
            </a:r>
            <a:endParaRPr lang="en-US" dirty="0" smtClean="0"/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</a:t>
            </a:r>
            <a:r>
              <a:rPr lang="en-US" dirty="0"/>
              <a:t>new-grade"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value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form method="post"</a:t>
            </a:r>
          </a:p>
          <a:p>
            <a:r>
              <a:rPr lang="en-US" dirty="0"/>
              <a:t>action="https://www.dj4e.com/grades/123</a:t>
            </a:r>
            <a:r>
              <a:rPr lang="en-US" dirty="0" smtClean="0"/>
              <a:t>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0.5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</a:t>
            </a:r>
            <a:r>
              <a:rPr lang="en-US" dirty="0" smtClean="0"/>
              <a:t>="42"&gt;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0"/>
            <a:ext cx="863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support for CSRF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</a:t>
            </a:r>
            <a:r>
              <a:rPr lang="en-US" smtClean="0"/>
              <a:t>CSRF Tokens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2675" y="2357439"/>
            <a:ext cx="762260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form.as_table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</a:t>
            </a:r>
            <a:r>
              <a:rPr lang="en-US" sz="2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CSRF in </a:t>
            </a:r>
            <a:r>
              <a:rPr lang="en-US" smtClean="0"/>
              <a:t>HTML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2012" y="2214563"/>
            <a:ext cx="10710625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action="" method="post"&gt;		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input type="hidden" name="</a:t>
            </a:r>
            <a:r>
              <a:rPr lang="en-US" b="1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value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="mzuvSAjCqJ2N61cX6m17t1jBvqULLbavAMZYoIgM1DQpRZFZFaRLzm3GrBukk95P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en-US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&gt;&lt;label for="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"&gt;Name:&lt;/label&gt;&lt;/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td&gt;&lt;input type="text" name="name" value="Tabby"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maxlength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="200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 id="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&gt;&lt;td&gt;&amp;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nbsp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;&lt;/td&gt;&lt;td&gt;&lt;span class="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helptext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"&gt;Enter an item&lt;/span&gt;&lt;/td&gt;&lt;/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type="submit" value="Submit"&gt;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Forms in Code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POST Redirect GET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 smtClean="0"/>
              <a:t>Form Validation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2" y="1714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simple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'&lt;p&gt;Impossible guessing game...&lt;/p</a:t>
            </a:r>
            <a:r>
              <a:rPr lang="en-US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&lt;p&gt;&lt;label for="guess"&gt;Input Guess&lt;/label&gt;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&lt;input type="text" name="guess" size="40" id="guess"/&gt;&lt;/p&gt;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submit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"/&gt;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response +=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'&lt;p&gt;Incoming GET data:&lt;</a:t>
            </a:r>
            <a:r>
              <a:rPr lang="en-US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  <a:r>
              <a:rPr lang="en-US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key, value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request.GET.items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'='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16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4"/>
          <a:stretch/>
        </p:blipFill>
        <p:spPr>
          <a:xfrm>
            <a:off x="6283643" y="2211348"/>
            <a:ext cx="5474969" cy="4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585788"/>
            <a:ext cx="94211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="40"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 for="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type="text" name="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size="40" id="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2028037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2418" y="482601"/>
            <a:ext cx="9927167" cy="1411817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7" y="1953685"/>
            <a:ext cx="11097683" cy="3710516"/>
          </a:xfrm>
        </p:spPr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GET</a:t>
            </a:r>
            <a:r>
              <a:rPr lang="en-US" sz="2851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POST</a:t>
            </a:r>
            <a:r>
              <a:rPr lang="en-US" sz="2851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sz="2133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 </a:t>
            </a:r>
            <a:r>
              <a:rPr lang="en-US" altLang="x-none" sz="2133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simple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/guess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1855</Words>
  <Application>Microsoft Macintosh PowerPoint</Application>
  <PresentationFormat>Widescreen</PresentationFormat>
  <Paragraphs>392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游ゴシック</vt:lpstr>
      <vt:lpstr>Arial</vt:lpstr>
      <vt:lpstr>Office Theme</vt:lpstr>
      <vt:lpstr>Form Processing</vt:lpstr>
      <vt:lpstr>PowerPoint Presentation</vt:lpstr>
      <vt:lpstr>Forms gather data and send it to the server</vt:lpstr>
      <vt:lpstr>FORMS in HTML</vt:lpstr>
      <vt:lpstr>PowerPoint Presentation</vt:lpstr>
      <vt:lpstr>PowerPoint Presentation</vt:lpstr>
      <vt:lpstr>FORMS in HTTP</vt:lpstr>
      <vt:lpstr>Forms GET vs. POST</vt:lpstr>
      <vt:lpstr>Passing Parameters to The Server</vt:lpstr>
      <vt:lpstr>Rules of the POST/GET Choice</vt:lpstr>
      <vt:lpstr>POST-REDIRECT-GET (Refresh)</vt:lpstr>
      <vt:lpstr>HTTP Status Codes</vt:lpstr>
      <vt:lpstr>HTTP Location Header</vt:lpstr>
      <vt:lpstr>POST / Refresh / </vt:lpstr>
      <vt:lpstr>PowerPoint Presentation</vt:lpstr>
      <vt:lpstr>PowerPoint Presentation</vt:lpstr>
      <vt:lpstr>PowerPoint Presentation</vt:lpstr>
      <vt:lpstr>No Double Posts</vt:lpstr>
      <vt:lpstr>POST Redirect Rule</vt:lpstr>
      <vt:lpstr>PowerPoint Presentation</vt:lpstr>
      <vt:lpstr>Data Validation in FORMS</vt:lpstr>
      <vt:lpstr>Form Data Errors</vt:lpstr>
      <vt:lpstr>Django form validation</vt:lpstr>
      <vt:lpstr>PowerPoint Presentation</vt:lpstr>
      <vt:lpstr>PowerPoint Presentation</vt:lpstr>
      <vt:lpstr>PowerPoint Presentation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Django support for CSRF</vt:lpstr>
      <vt:lpstr>Django CSRF in Templates</vt:lpstr>
      <vt:lpstr>Django CSRF in HTML</vt:lpstr>
      <vt:lpstr>Demo - Forms in Code…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100</cp:revision>
  <dcterms:created xsi:type="dcterms:W3CDTF">2019-01-19T02:12:54Z</dcterms:created>
  <dcterms:modified xsi:type="dcterms:W3CDTF">2019-09-26T19:14:12Z</dcterms:modified>
</cp:coreProperties>
</file>