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8" r:id="rId2"/>
    <p:sldId id="283" r:id="rId3"/>
    <p:sldId id="371" r:id="rId4"/>
    <p:sldId id="372" r:id="rId5"/>
    <p:sldId id="373" r:id="rId6"/>
    <p:sldId id="374" r:id="rId7"/>
    <p:sldId id="375" r:id="rId8"/>
    <p:sldId id="382" r:id="rId9"/>
    <p:sldId id="383" r:id="rId10"/>
    <p:sldId id="384" r:id="rId11"/>
    <p:sldId id="390" r:id="rId12"/>
    <p:sldId id="391" r:id="rId13"/>
    <p:sldId id="376" r:id="rId14"/>
    <p:sldId id="377" r:id="rId15"/>
    <p:sldId id="385" r:id="rId16"/>
    <p:sldId id="386" r:id="rId17"/>
    <p:sldId id="387" r:id="rId18"/>
    <p:sldId id="389" r:id="rId19"/>
    <p:sldId id="388" r:id="rId20"/>
    <p:sldId id="38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7"/>
    <p:restoredTop sz="94586"/>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1" TargetMode="Externa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Django Generic Views</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smtClean="0">
                <a:solidFill>
                  <a:srgbClr val="C814C9"/>
                </a:solidFill>
                <a:latin typeface="Courier" charset="0"/>
                <a:ea typeface="Courier" charset="0"/>
                <a:cs typeface="Courier" charset="0"/>
              </a:rPr>
              <a:t>from</a:t>
            </a:r>
            <a:r>
              <a:rPr lang="en-US" sz="1400" dirty="0" smtClean="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smtClean="0">
                <a:solidFill>
                  <a:srgbClr val="FFFF00"/>
                </a:solidFill>
              </a:rPr>
              <a:t>https://samples.dj4e.com/</a:t>
            </a:r>
            <a:r>
              <a:rPr lang="en-US" dirty="0" err="1" smtClean="0">
                <a:solidFill>
                  <a:srgbClr val="FFFF00"/>
                </a:solidFill>
              </a:rPr>
              <a:t>gview</a:t>
            </a:r>
            <a:r>
              <a:rPr lang="en-US" dirty="0" smtClean="0">
                <a:solidFill>
                  <a:srgbClr val="FFFF00"/>
                </a:solidFill>
              </a:rPr>
              <a:t>/horses</a:t>
            </a:r>
            <a:endParaRPr lang="en-US" dirty="0">
              <a:solidFill>
                <a:srgbClr val="FFFF00"/>
              </a:solidFill>
            </a:endParaRP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a:solidFill>
                <a:srgbClr val="FFFF00"/>
              </a:solidFill>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gview.views.HorseDetailView</a:t>
            </a:r>
            <a:endParaRPr lang="en-US" dirty="0" smtClean="0"/>
          </a:p>
          <a:p>
            <a:pPr algn="ctr"/>
            <a:endParaRPr lang="en-US" dirty="0" smtClean="0"/>
          </a:p>
          <a:p>
            <a:pPr algn="ctr"/>
            <a:r>
              <a:rPr lang="en-US" dirty="0" smtClean="0"/>
              <a:t>model = </a:t>
            </a:r>
            <a:r>
              <a:rPr lang="en-US" dirty="0" err="1" smtClean="0"/>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django.views.generic.ListView</a:t>
            </a:r>
            <a:endParaRPr lang="en-US" dirty="0"/>
          </a:p>
        </p:txBody>
      </p:sp>
      <p:cxnSp>
        <p:nvCxnSpPr>
          <p:cNvPr id="13" name="Straight Arrow Connector 12"/>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960534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/horse/1</a:t>
            </a:r>
            <a:endParaRPr lang="en-US" dirty="0">
              <a:solidFill>
                <a:srgbClr val="FFFF00"/>
              </a:solidFill>
            </a:endParaRP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10" name="Rectangle 9"/>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smtClean="0"/>
              <a:t>Lots of convention </a:t>
            </a:r>
            <a:r>
              <a:rPr lang="mr-IN" dirty="0" smtClean="0"/>
              <a:t>–</a:t>
            </a:r>
            <a:r>
              <a:rPr lang="en-US" dirty="0" smtClean="0"/>
              <a:t> no repetition </a:t>
            </a:r>
            <a:endParaRPr lang="en-US" dirty="0"/>
          </a:p>
        </p:txBody>
      </p:sp>
    </p:spTree>
    <p:extLst>
      <p:ext uri="{BB962C8B-B14F-4D97-AF65-F5344CB8AC3E}">
        <p14:creationId xmlns:p14="http://schemas.microsoft.com/office/powerpoint/2010/main" val="103779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924" y="1395451"/>
            <a:ext cx="8910651"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CatListView</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stuff = </a:t>
            </a:r>
            <a:r>
              <a:rPr lang="en-US" dirty="0" err="1">
                <a:solidFill>
                  <a:srgbClr val="000000"/>
                </a:solidFill>
                <a:latin typeface="Courier" charset="0"/>
                <a:ea typeface="Courier" charset="0"/>
                <a:cs typeface="Courier" charset="0"/>
              </a:rPr>
              <a:t>Cat.objects.all</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cntx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cat_list</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stuff</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cat_list.html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cntx</a:t>
            </a:r>
            <a:r>
              <a:rPr lang="en-US" dirty="0" smtClean="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generic</a:t>
            </a:r>
          </a:p>
          <a:p>
            <a:endParaRPr lang="en-US" dirty="0">
              <a:solidFill>
                <a:srgbClr val="000000"/>
              </a:solidFill>
              <a:latin typeface="Courier" charset="0"/>
              <a:ea typeface="Courier" charset="0"/>
              <a:cs typeface="Courier" charset="0"/>
            </a:endParaRPr>
          </a:p>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HorseListView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generic.ListView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model = </a:t>
            </a:r>
            <a:r>
              <a:rPr lang="en-US" dirty="0" smtClean="0">
                <a:solidFill>
                  <a:srgbClr val="000000"/>
                </a:solidFill>
                <a:latin typeface="Courier" charset="0"/>
                <a:ea typeface="Courier" charset="0"/>
                <a:cs typeface="Courier" charset="0"/>
              </a:rPr>
              <a:t>Horse</a:t>
            </a:r>
          </a:p>
        </p:txBody>
      </p:sp>
      <p:sp>
        <p:nvSpPr>
          <p:cNvPr id="6" name="Rectangle 5"/>
          <p:cNvSpPr/>
          <p:nvPr/>
        </p:nvSpPr>
        <p:spPr>
          <a:xfrm>
            <a:off x="1404925" y="940391"/>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960857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smtClean="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smtClean="0">
                <a:solidFill>
                  <a:srgbClr val="000000"/>
                </a:solidFill>
                <a:latin typeface="Courier" charset="0"/>
                <a:ea typeface="Courier" charset="0"/>
                <a:cs typeface="Courier" charset="0"/>
              </a:rPr>
              <a:t>Car</a:t>
            </a:r>
            <a:endParaRPr lang="en-US" sz="1400" dirty="0" smtClean="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/cars</a:t>
            </a:r>
            <a:endParaRPr lang="en-US" dirty="0">
              <a:solidFill>
                <a:srgbClr val="FFFF00"/>
              </a:solidFill>
            </a:endParaRPr>
          </a:p>
        </p:txBody>
      </p:sp>
      <p:pic>
        <p:nvPicPr>
          <p:cNvPr id="7" name="Picture 6" descr="Car List&#10;&#10;    SakaiCar&#10;    Subaru&#10;" title="Screen shot of https://samples.dj4e.com/gview/c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1927751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Convention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Departing from Convention in a View</a:t>
            </a:r>
            <a:endParaRPr lang="en-US" dirty="0"/>
          </a:p>
        </p:txBody>
      </p:sp>
      <p:sp>
        <p:nvSpPr>
          <p:cNvPr id="3" name="Content Placeholder 2"/>
          <p:cNvSpPr>
            <a:spLocks noGrp="1"/>
          </p:cNvSpPr>
          <p:nvPr>
            <p:ph idx="1"/>
          </p:nvPr>
        </p:nvSpPr>
        <p:spPr>
          <a:xfrm>
            <a:off x="838200" y="1825625"/>
            <a:ext cx="10515600" cy="2085975"/>
          </a:xfrm>
        </p:spPr>
        <p:txBody>
          <a:bodyPr/>
          <a:lstStyle/>
          <a:p>
            <a:r>
              <a:rPr lang="en-US" dirty="0" smtClean="0"/>
              <a:t>You can add instance variables to the </a:t>
            </a:r>
            <a:r>
              <a:rPr lang="en-US" dirty="0" err="1" smtClean="0">
                <a:solidFill>
                  <a:srgbClr val="FFFF00"/>
                </a:solidFill>
              </a:rPr>
              <a:t>as_view</a:t>
            </a:r>
            <a:r>
              <a:rPr lang="en-US" dirty="0" smtClean="0">
                <a:solidFill>
                  <a:srgbClr val="FFFF00"/>
                </a:solidFill>
              </a:rPr>
              <a:t>() </a:t>
            </a:r>
            <a:r>
              <a:rPr lang="en-US" dirty="0" smtClean="0"/>
              <a:t>in the </a:t>
            </a:r>
            <a:r>
              <a:rPr lang="en-US" dirty="0" err="1" smtClean="0">
                <a:solidFill>
                  <a:srgbClr val="00FF00"/>
                </a:solidFill>
              </a:rPr>
              <a:t>urls.py</a:t>
            </a:r>
            <a:endParaRPr lang="en-US" dirty="0" smtClean="0">
              <a:solidFill>
                <a:srgbClr val="00FF00"/>
              </a:solidFill>
            </a:endParaRPr>
          </a:p>
          <a:p>
            <a:r>
              <a:rPr lang="en-US" dirty="0" smtClean="0"/>
              <a:t>You can add instance variables to the class in </a:t>
            </a:r>
            <a:r>
              <a:rPr lang="en-US" dirty="0" err="1" smtClean="0">
                <a:solidFill>
                  <a:srgbClr val="00FF00"/>
                </a:solidFill>
              </a:rPr>
              <a:t>views.py</a:t>
            </a:r>
            <a:endParaRPr lang="en-US" dirty="0" smtClean="0">
              <a:solidFill>
                <a:srgbClr val="00FF00"/>
              </a:solidFill>
            </a:endParaRPr>
          </a:p>
          <a:p>
            <a:r>
              <a:rPr lang="en-US" dirty="0" smtClean="0"/>
              <a:t>You can override methods in the class in </a:t>
            </a:r>
            <a:r>
              <a:rPr lang="en-US" dirty="0" err="1" smtClean="0">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smtClean="0">
                <a:solidFill>
                  <a:srgbClr val="000000"/>
                </a:solidFill>
                <a:latin typeface="Courier" charset="0"/>
                <a:ea typeface="Courier" charset="0"/>
                <a:cs typeface="Courier" charset="0"/>
              </a:rPr>
              <a:t>urlpatterns</a:t>
            </a:r>
            <a:r>
              <a:rPr lang="en-US" dirty="0" smtClean="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smtClean="0">
                <a:solidFill>
                  <a:srgbClr val="000000"/>
                </a:solidFill>
                <a:latin typeface="Courier" charset="0"/>
                <a:ea typeface="Courier" charset="0"/>
                <a:cs typeface="Courier" charset="0"/>
              </a:rPr>
              <a:t>  ...</a:t>
            </a:r>
          </a:p>
          <a:p>
            <a:r>
              <a:rPr lang="mr-IN" dirty="0" smtClean="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smtClean="0">
                <a:solidFill>
                  <a:srgbClr val="FFFF00"/>
                </a:solidFill>
              </a:rPr>
              <a:t>dj4e-samples/</a:t>
            </a:r>
            <a:r>
              <a:rPr lang="en-US" sz="2000" dirty="0" err="1" smtClean="0">
                <a:solidFill>
                  <a:srgbClr val="FFFF00"/>
                </a:solidFill>
              </a:rPr>
              <a:t>gview</a:t>
            </a:r>
            <a:r>
              <a:rPr lang="en-US" sz="2000" dirty="0" smtClean="0">
                <a:solidFill>
                  <a:srgbClr val="FFFF00"/>
                </a:solidFill>
              </a:rPr>
              <a:t>/</a:t>
            </a:r>
            <a:r>
              <a:rPr lang="en-US" sz="2000" dirty="0" err="1" smtClean="0">
                <a:solidFill>
                  <a:srgbClr val="FFFF00"/>
                </a:solidFill>
              </a:rPr>
              <a:t>urls.py</a:t>
            </a:r>
            <a:endParaRPr lang="en-US" sz="2000" dirty="0">
              <a:solidFill>
                <a:srgbClr val="FFFF00"/>
              </a:solidFill>
              <a:effectLst/>
            </a:endParaRPr>
          </a:p>
        </p:txBody>
      </p:sp>
      <p:cxnSp>
        <p:nvCxnSpPr>
          <p:cNvPr id="7" name="Straight Arrow Connector 6"/>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smtClean="0">
                <a:solidFill>
                  <a:srgbClr val="0C4B33"/>
                </a:solidFill>
              </a:rPr>
              <a:t>class </a:t>
            </a:r>
            <a:r>
              <a:rPr lang="en-US" sz="2000" b="1" dirty="0" err="1" smtClean="0">
                <a:solidFill>
                  <a:srgbClr val="0C4B33"/>
                </a:solidFill>
              </a:rPr>
              <a:t>django.views.generic.list.ListView</a:t>
            </a:r>
            <a:endParaRPr lang="en-US" sz="2000" b="1" dirty="0" smtClean="0">
              <a:solidFill>
                <a:srgbClr val="0C4B33"/>
              </a:solidFill>
            </a:endParaRPr>
          </a:p>
          <a:p>
            <a:endParaRPr lang="en-US" sz="2000" b="1" dirty="0" smtClean="0">
              <a:solidFill>
                <a:srgbClr val="0C4B33"/>
              </a:solidFill>
            </a:endParaRPr>
          </a:p>
          <a:p>
            <a:r>
              <a:rPr lang="en-US" sz="2000" dirty="0" smtClean="0">
                <a:solidFill>
                  <a:srgbClr val="0C4B33"/>
                </a:solidFill>
              </a:rPr>
              <a:t>A page representing a list of objects. While this view is executing, </a:t>
            </a:r>
            <a:r>
              <a:rPr lang="en-US" sz="2000" dirty="0" err="1" smtClean="0">
                <a:solidFill>
                  <a:srgbClr val="0C4B33"/>
                </a:solidFill>
              </a:rPr>
              <a:t>self.object_list</a:t>
            </a:r>
            <a:r>
              <a:rPr lang="en-US" sz="2000" dirty="0" smtClean="0">
                <a:solidFill>
                  <a:srgbClr val="0C4B33"/>
                </a:solidFill>
              </a:rPr>
              <a:t> will contain the list of objects (usually, but not necessarily a </a:t>
            </a:r>
            <a:r>
              <a:rPr lang="en-US" sz="2000" dirty="0" err="1" smtClean="0">
                <a:solidFill>
                  <a:srgbClr val="0C4B33"/>
                </a:solidFill>
              </a:rPr>
              <a:t>queryset</a:t>
            </a:r>
            <a:r>
              <a:rPr lang="en-US" sz="2000" dirty="0" smtClean="0">
                <a:solidFill>
                  <a:srgbClr val="0C4B33"/>
                </a:solidFill>
              </a:rPr>
              <a:t>) that the view is operating upon.</a:t>
            </a:r>
          </a:p>
          <a:p>
            <a:endParaRPr lang="en-US" sz="2000" dirty="0">
              <a:solidFill>
                <a:srgbClr val="0C4B33"/>
              </a:solidFill>
            </a:endParaRPr>
          </a:p>
          <a:p>
            <a:r>
              <a:rPr lang="en-US" sz="2000" b="1" dirty="0" smtClean="0">
                <a:solidFill>
                  <a:srgbClr val="0C4B33"/>
                </a:solidFill>
              </a:rPr>
              <a:t>Method Flowchart</a:t>
            </a:r>
            <a:endParaRPr lang="en-US" sz="2000" b="1" dirty="0">
              <a:solidFill>
                <a:srgbClr val="0C4B33"/>
              </a:solidFill>
            </a:endParaRPr>
          </a:p>
          <a:p>
            <a:pPr marL="457200" indent="-457200">
              <a:buFont typeface="+mj-lt"/>
              <a:buAutoNum type="arabicPeriod"/>
            </a:pPr>
            <a:r>
              <a:rPr lang="en-US" sz="2000" dirty="0" smtClean="0">
                <a:solidFill>
                  <a:srgbClr val="0C4B33"/>
                </a:solidFill>
              </a:rPr>
              <a:t>setup()</a:t>
            </a:r>
          </a:p>
          <a:p>
            <a:pPr marL="457200" indent="-457200">
              <a:buFont typeface="+mj-lt"/>
              <a:buAutoNum type="arabicPeriod"/>
            </a:pPr>
            <a:r>
              <a:rPr lang="en-US" sz="2000" dirty="0" smtClean="0">
                <a:solidFill>
                  <a:srgbClr val="0C4B33"/>
                </a:solidFill>
              </a:rPr>
              <a:t>dispatch()</a:t>
            </a:r>
          </a:p>
          <a:p>
            <a:pPr marL="457200" indent="-457200">
              <a:buFont typeface="+mj-lt"/>
              <a:buAutoNum type="arabicPeriod"/>
            </a:pPr>
            <a:r>
              <a:rPr lang="en-US" sz="2000" dirty="0" err="1" smtClean="0">
                <a:solidFill>
                  <a:srgbClr val="0C4B33"/>
                </a:solidFill>
              </a:rPr>
              <a:t>http_method_not_allowed</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get_template_names</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get_queryset</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get_context_object_name</a:t>
            </a:r>
            <a:r>
              <a:rPr lang="en-US" sz="2000" dirty="0" smtClean="0">
                <a:solidFill>
                  <a:srgbClr val="0C4B33"/>
                </a:solidFill>
              </a:rPr>
              <a:t>()</a:t>
            </a:r>
          </a:p>
          <a:p>
            <a:pPr marL="457200" indent="-457200">
              <a:buFont typeface="+mj-lt"/>
              <a:buAutoNum type="arabicPeriod"/>
            </a:pPr>
            <a:r>
              <a:rPr lang="en-US" sz="2000" dirty="0" err="1" smtClean="0">
                <a:solidFill>
                  <a:srgbClr val="0C4B33"/>
                </a:solidFill>
              </a:rPr>
              <a:t>get_context_data</a:t>
            </a:r>
            <a:r>
              <a:rPr lang="en-US" sz="2000" dirty="0" smtClean="0">
                <a:solidFill>
                  <a:srgbClr val="0C4B33"/>
                </a:solidFill>
              </a:rPr>
              <a:t>()	</a:t>
            </a:r>
          </a:p>
          <a:p>
            <a:pPr marL="457200" indent="-457200">
              <a:buFont typeface="+mj-lt"/>
              <a:buAutoNum type="arabicPeriod"/>
            </a:pPr>
            <a:r>
              <a:rPr lang="en-US" sz="2000" dirty="0" smtClean="0">
                <a:solidFill>
                  <a:srgbClr val="0C4B33"/>
                </a:solidFill>
              </a:rPr>
              <a:t>get()</a:t>
            </a:r>
          </a:p>
          <a:p>
            <a:pPr marL="457200" indent="-457200">
              <a:buFont typeface="+mj-lt"/>
              <a:buAutoNum type="arabicPeriod"/>
            </a:pPr>
            <a:r>
              <a:rPr lang="en-US" sz="2000" dirty="0" err="1" smtClean="0">
                <a:solidFill>
                  <a:srgbClr val="0C4B33"/>
                </a:solidFill>
              </a:rPr>
              <a:t>render_to_response</a:t>
            </a:r>
            <a:r>
              <a:rPr lang="en-US" sz="2000" dirty="0" smtClean="0">
                <a:solidFill>
                  <a:srgbClr val="0C4B33"/>
                </a:solidFill>
              </a:rPr>
              <a:t>()</a:t>
            </a:r>
            <a:endParaRPr lang="en-US" sz="2000" dirty="0">
              <a:solidFill>
                <a:srgbClr val="0C4B33"/>
              </a:solidFill>
            </a:endParaRPr>
          </a:p>
        </p:txBody>
      </p:sp>
    </p:spTree>
    <p:extLst>
      <p:ext uri="{BB962C8B-B14F-4D97-AF65-F5344CB8AC3E}">
        <p14:creationId xmlns:p14="http://schemas.microsoft.com/office/powerpoint/2010/main" val="825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smtClean="0">
                <a:solidFill>
                  <a:srgbClr val="000000"/>
                </a:solidFill>
                <a:latin typeface="Courier" charset="0"/>
                <a:ea typeface="Courier" charset="0"/>
                <a:cs typeface="Courier" charset="0"/>
              </a:rPr>
              <a:t>horse_list</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smtClean="0">
                <a:solidFill>
                  <a:srgbClr val="000000"/>
                </a:solidFill>
                <a:latin typeface="Courier" charset="0"/>
                <a:ea typeface="Courier" charset="0"/>
                <a:cs typeface="Courier" charset="0"/>
              </a:rPr>
              <a:t>horse_list</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smtClean="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/wacky</a:t>
            </a:r>
            <a:endParaRPr lang="en-US" dirty="0">
              <a:solidFill>
                <a:srgbClr val="FFFF00"/>
              </a:solidFill>
            </a:endParaRP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a:t>
            </a:r>
            <a:r>
              <a:rPr lang="en-US" sz="1400" b="1" dirty="0" smtClean="0">
                <a:solidFill>
                  <a:srgbClr val="400BD9"/>
                </a:solidFill>
                <a:latin typeface="Courier" charset="0"/>
                <a:ea typeface="Courier" charset="0"/>
                <a:cs typeface="Courier" charset="0"/>
              </a:rPr>
              <a:t>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smtClean="0">
                <a:solidFill>
                  <a:srgbClr val="000000"/>
                </a:solidFill>
                <a:latin typeface="Courier" charset="0"/>
                <a:ea typeface="Courier" charset="0"/>
                <a:cs typeface="Courier" charset="0"/>
              </a:rPr>
              <a:t>Car</a:t>
            </a:r>
            <a:endParaRPr lang="en-US" sz="1400" b="1" dirty="0" smtClean="0">
              <a:solidFill>
                <a:srgbClr val="000000"/>
              </a:solidFill>
              <a:latin typeface="Courier" charset="0"/>
              <a:ea typeface="Courier" charset="0"/>
              <a:cs typeface="Courier" charset="0"/>
            </a:endParaRPr>
          </a:p>
          <a:p>
            <a:r>
              <a:rPr lang="en-US" sz="1400" b="1" dirty="0" smtClean="0">
                <a:solidFill>
                  <a:srgbClr val="000000"/>
                </a:solidFill>
                <a:latin typeface="Courier" charset="0"/>
                <a:ea typeface="Courier" charset="0"/>
                <a:cs typeface="Courier" charset="0"/>
              </a:rPr>
              <a:t>    </a:t>
            </a:r>
            <a:r>
              <a:rPr lang="en-US" sz="1400" b="1" dirty="0" err="1" smtClean="0">
                <a:solidFill>
                  <a:srgbClr val="000000"/>
                </a:solidFill>
                <a:latin typeface="Courier" charset="0"/>
                <a:ea typeface="Courier" charset="0"/>
                <a:cs typeface="Courier" charset="0"/>
              </a:rPr>
              <a:t>template_name</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smtClean="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smtClean="0">
                <a:solidFill>
                  <a:srgbClr val="000000"/>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smtClean="0">
                <a:solidFill>
                  <a:srgbClr val="2EAEBB"/>
                </a:solidFill>
                <a:latin typeface="Courier" charset="0"/>
                <a:ea typeface="Courier" charset="0"/>
                <a:cs typeface="Courier" charset="0"/>
              </a:rPr>
              <a:t>get_queryset</a:t>
            </a:r>
            <a:r>
              <a:rPr lang="en-US" sz="1400" b="1" dirty="0" smtClean="0">
                <a:solidFill>
                  <a:srgbClr val="000000"/>
                </a:solidFill>
                <a:latin typeface="Courier" charset="0"/>
                <a:ea typeface="Courier" charset="0"/>
                <a:cs typeface="Courier" charset="0"/>
              </a:rPr>
              <a:t>(self</a:t>
            </a:r>
            <a:r>
              <a:rPr lang="en-US" sz="1400" b="1" dirty="0">
                <a:solidFill>
                  <a:srgbClr val="000000"/>
                </a:solidFill>
                <a:latin typeface="Courier" charset="0"/>
                <a:ea typeface="Courier" charset="0"/>
                <a:cs typeface="Courier" charset="0"/>
              </a:rPr>
              <a:t>,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smtClean="0">
                <a:solidFill>
                  <a:srgbClr val="C1651C"/>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endParaRPr lang="en-US" sz="1400" b="1" dirty="0" smtClean="0">
              <a:solidFill>
                <a:srgbClr val="000000"/>
              </a:solidFill>
              <a:latin typeface="Courier" charset="0"/>
              <a:ea typeface="Courier" charset="0"/>
              <a:cs typeface="Courier" charset="0"/>
            </a:endParaRPr>
          </a:p>
        </p:txBody>
      </p:sp>
      <p:sp>
        <p:nvSpPr>
          <p:cNvPr id="10" name="Rectangle 9"/>
          <p:cNvSpPr/>
          <p:nvPr/>
        </p:nvSpPr>
        <p:spPr>
          <a:xfrm>
            <a:off x="604825" y="292166"/>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91" y="1540789"/>
            <a:ext cx="4192988" cy="1988224"/>
          </a:xfrm>
          <a:prstGeom prst="rect">
            <a:avLst/>
          </a:prstGeom>
        </p:spPr>
      </p:pic>
    </p:spTree>
    <p:extLst>
      <p:ext uri="{BB962C8B-B14F-4D97-AF65-F5344CB8AC3E}">
        <p14:creationId xmlns:p14="http://schemas.microsoft.com/office/powerpoint/2010/main" val="158670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3"/>
          </p:cNvCxnSpPr>
          <p:nvPr/>
        </p:nvCxnSpPr>
        <p:spPr>
          <a:xfrm flipV="1">
            <a:off x="9815644" y="3421030"/>
            <a:ext cx="971805" cy="294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2"/>
          </p:cNvCxnSpPr>
          <p:nvPr/>
        </p:nvCxnSpPr>
        <p:spPr>
          <a:xfrm flipV="1">
            <a:off x="8664626" y="3966793"/>
            <a:ext cx="473108" cy="43362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1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smtClean="0"/>
              <a:t>Generic views allow us to produce lots of similar pages without cutting, pasting and editing boiler plate</a:t>
            </a:r>
          </a:p>
          <a:p>
            <a:r>
              <a:rPr lang="en-US" dirty="0" smtClean="0"/>
              <a:t>Quicker development</a:t>
            </a:r>
          </a:p>
          <a:p>
            <a:r>
              <a:rPr lang="en-US" dirty="0" smtClean="0"/>
              <a:t>Consistent User Experience</a:t>
            </a:r>
          </a:p>
          <a:p>
            <a:r>
              <a:rPr lang="en-US" dirty="0" smtClean="0"/>
              <a:t>Less lines of code means fewer mistakes</a:t>
            </a:r>
            <a:endParaRPr lang="en-US" dirty="0"/>
          </a:p>
        </p:txBody>
      </p:sp>
    </p:spTree>
    <p:extLst>
      <p:ext uri="{BB962C8B-B14F-4D97-AF65-F5344CB8AC3E}">
        <p14:creationId xmlns:p14="http://schemas.microsoft.com/office/powerpoint/2010/main" val="665309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3" y="1013513"/>
            <a:ext cx="10787062" cy="5078313"/>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smtClean="0">
                <a:solidFill>
                  <a:srgbClr val="B42419"/>
                </a:solidFill>
                <a:latin typeface="Courier" charset="0"/>
                <a:ea typeface="Courier" charset="0"/>
                <a:cs typeface="Courier" charset="0"/>
              </a:rPr>
              <a:t>'</a:t>
            </a:r>
            <a:r>
              <a:rPr lang="en-US" dirty="0" smtClean="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smtClean="0">
                <a:solidFill>
                  <a:srgbClr val="000000"/>
                </a:solidFill>
                <a:latin typeface="Courier" charset="0"/>
                <a:ea typeface="Courier" charset="0"/>
                <a:cs typeface="Courier" charset="0"/>
              </a:rPr>
              <a:t>   path</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'wacky'</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views.WackyEquinesView.as_view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'whatever'</a:t>
            </a:r>
            <a:r>
              <a:rPr lang="en-US" dirty="0">
                <a:solidFill>
                  <a:srgbClr val="000000"/>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705" y="3081385"/>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2712053"/>
            <a:ext cx="4963090"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747705" y="1201746"/>
            <a:ext cx="7010399"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7" name="Rectangle 6"/>
          <p:cNvSpPr/>
          <p:nvPr/>
        </p:nvSpPr>
        <p:spPr>
          <a:xfrm>
            <a:off x="728659" y="713707"/>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23208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cat_detail.html</a:t>
            </a:r>
            <a:endParaRPr lang="en-US" dirty="0">
              <a:solidFill>
                <a:srgbClr val="FFFF00"/>
              </a:solidFill>
              <a:effectLst/>
            </a:endParaRPr>
          </a:p>
        </p:txBody>
      </p:sp>
      <p:pic>
        <p:nvPicPr>
          <p:cNvPr id="8" name="Picture 7" descr="Cat Sophie&#10;&#10;Go back to list   And a small picture of a cat" title="Screen shot of https://samples.dj4e.com/gview/cat/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639" y="967895"/>
            <a:ext cx="4701648" cy="4872174"/>
          </a:xfrm>
          <a:prstGeom prst="rect">
            <a:avLst/>
          </a:prstGeom>
        </p:spPr>
      </p:pic>
      <p:sp>
        <p:nvSpPr>
          <p:cNvPr id="9" name="Rectangle 8"/>
          <p:cNvSpPr/>
          <p:nvPr/>
        </p:nvSpPr>
        <p:spPr>
          <a:xfrm>
            <a:off x="809155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
        <p:nvSpPr>
          <p:cNvPr id="6" name="Rectangle 5"/>
          <p:cNvSpPr/>
          <p:nvPr/>
        </p:nvSpPr>
        <p:spPr>
          <a:xfrm>
            <a:off x="764375" y="4030671"/>
            <a:ext cx="6750116"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CatDetailView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obj</a:t>
            </a:r>
            <a:r>
              <a:rPr lang="en-US" sz="1400" dirty="0">
                <a:solidFill>
                  <a:srgbClr val="000000"/>
                </a:solidFill>
                <a:latin typeface="Courier" charset="0"/>
                <a:ea typeface="Courier" charset="0"/>
                <a:cs typeface="Courier" charset="0"/>
              </a:rPr>
              <a:t> = </a:t>
            </a:r>
            <a:r>
              <a:rPr lang="en-US" sz="1400" dirty="0" err="1">
                <a:solidFill>
                  <a:srgbClr val="000000"/>
                </a:solidFill>
                <a:latin typeface="Courier" charset="0"/>
                <a:ea typeface="Courier" charset="0"/>
                <a:cs typeface="Courier" charset="0"/>
              </a:rPr>
              <a:t>Cat.objects.get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obj</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cat_detail.html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10" name="Rectangle 9"/>
          <p:cNvSpPr/>
          <p:nvPr/>
        </p:nvSpPr>
        <p:spPr>
          <a:xfrm>
            <a:off x="745328" y="3542632"/>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346568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Don't Repeat Yourself (DRY)</a:t>
            </a:r>
            <a:endParaRPr lang="en-US" dirty="0"/>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a:t>
            </a:r>
            <a:r>
              <a:rPr lang="en-US" sz="2400" dirty="0" smtClean="0"/>
              <a:t>patterns] </a:t>
            </a:r>
            <a:r>
              <a:rPr lang="en-US" sz="2400" dirty="0"/>
              <a:t>replacing it with abstractions or using data normalization to avoid </a:t>
            </a:r>
            <a:r>
              <a:rPr lang="en-US" sz="2400" smtClean="0"/>
              <a:t>redundancy.  </a:t>
            </a:r>
            <a:r>
              <a:rPr lang="en-US" sz="2400" dirty="0" smtClean="0"/>
              <a:t>The </a:t>
            </a:r>
            <a:r>
              <a:rPr lang="en-US" sz="2400" dirty="0"/>
              <a:t>principle has been formulated by Andy Hunt and Dave Thomas in their book The Pragmatic </a:t>
            </a:r>
            <a:r>
              <a:rPr lang="en-US" sz="2400" dirty="0" smtClean="0"/>
              <a:t>Programmer. </a:t>
            </a:r>
          </a:p>
          <a:p>
            <a:endParaRPr lang="en-US" sz="2400" dirty="0"/>
          </a:p>
          <a:p>
            <a:r>
              <a:rPr lang="en-US" sz="2400" dirty="0" smtClean="0"/>
              <a:t>When </a:t>
            </a:r>
            <a:r>
              <a:rPr lang="en-US" sz="2400" dirty="0"/>
              <a:t>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class-based generic views</a:t>
            </a:r>
            <a:endParaRPr lang="en-US" dirty="0"/>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a:t>
            </a:r>
            <a:r>
              <a:rPr lang="en-US" sz="2000" dirty="0" smtClean="0">
                <a:solidFill>
                  <a:srgbClr val="09442A"/>
                </a:solidFill>
              </a:rPr>
              <a:t>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a:t>
            </a:r>
            <a:r>
              <a:rPr lang="en-US" sz="2000" dirty="0" smtClean="0">
                <a:solidFill>
                  <a:srgbClr val="09442A"/>
                </a:solidFill>
              </a:rPr>
              <a:t>repetitive code.</a:t>
            </a:r>
          </a:p>
          <a:p>
            <a:endParaRPr lang="en-US" sz="2000" dirty="0">
              <a:solidFill>
                <a:srgbClr val="09442A"/>
              </a:solidFill>
            </a:endParaRPr>
          </a:p>
          <a:p>
            <a:r>
              <a:rPr lang="en-US" sz="2000" dirty="0">
                <a:solidFill>
                  <a:srgbClr val="09442A"/>
                </a:solidFill>
              </a:rPr>
              <a:t>We can recognize certain common tasks, like displaying a list of </a:t>
            </a:r>
            <a:r>
              <a:rPr lang="en-US" sz="2000" dirty="0" smtClean="0">
                <a:solidFill>
                  <a:srgbClr val="09442A"/>
                </a:solidFill>
              </a:rPr>
              <a:t>model objects</a:t>
            </a:r>
            <a:r>
              <a:rPr lang="en-US" sz="2000" dirty="0">
                <a:solidFill>
                  <a:srgbClr val="09442A"/>
                </a:solidFill>
              </a:rPr>
              <a:t>, and write code that displays a list of </a:t>
            </a:r>
            <a:r>
              <a:rPr lang="en-US" sz="2000" i="1" dirty="0">
                <a:solidFill>
                  <a:srgbClr val="09442A"/>
                </a:solidFill>
              </a:rPr>
              <a:t>any</a:t>
            </a:r>
            <a:r>
              <a:rPr lang="en-US" sz="2000" dirty="0">
                <a:solidFill>
                  <a:srgbClr val="09442A"/>
                </a:solidFill>
              </a:rPr>
              <a:t> </a:t>
            </a:r>
            <a:r>
              <a:rPr lang="en-US" sz="2000" dirty="0" smtClean="0">
                <a:solidFill>
                  <a:srgbClr val="09442A"/>
                </a:solidFill>
              </a:rPr>
              <a:t>model object</a:t>
            </a:r>
            <a:r>
              <a:rPr lang="en-US" sz="2000" dirty="0">
                <a:solidFill>
                  <a:srgbClr val="09442A"/>
                </a:solidFill>
              </a:rPr>
              <a:t>. </a:t>
            </a:r>
            <a:r>
              <a:rPr lang="en-US" sz="2000" dirty="0" smtClean="0">
                <a:solidFill>
                  <a:srgbClr val="09442A"/>
                </a:solidFill>
              </a:rPr>
              <a:t> Django </a:t>
            </a:r>
            <a:r>
              <a:rPr lang="en-US" sz="2000" dirty="0">
                <a:solidFill>
                  <a:srgbClr val="09442A"/>
                </a:solidFill>
              </a:rPr>
              <a:t>ships with generic views to d</a:t>
            </a:r>
            <a:r>
              <a:rPr lang="en-US" sz="2000" dirty="0" smtClean="0">
                <a:solidFill>
                  <a:srgbClr val="09442A"/>
                </a:solidFill>
              </a:rPr>
              <a:t>isplay </a:t>
            </a:r>
            <a:r>
              <a:rPr lang="en-US" sz="2000" dirty="0">
                <a:solidFill>
                  <a:srgbClr val="09442A"/>
                </a:solidFill>
              </a:rPr>
              <a:t>list and detail pages for a single </a:t>
            </a:r>
            <a:r>
              <a:rPr lang="en-US" sz="2000" dirty="0" smtClean="0">
                <a:solidFill>
                  <a:srgbClr val="09442A"/>
                </a:solidFill>
              </a:rPr>
              <a:t>model object</a:t>
            </a:r>
            <a:r>
              <a:rPr lang="en-US" sz="2000" dirty="0">
                <a:solidFill>
                  <a:srgbClr val="09442A"/>
                </a:solidFill>
              </a:rPr>
              <a:t>. </a:t>
            </a:r>
          </a:p>
        </p:txBody>
      </p:sp>
    </p:spTree>
    <p:extLst>
      <p:ext uri="{BB962C8B-B14F-4D97-AF65-F5344CB8AC3E}">
        <p14:creationId xmlns:p14="http://schemas.microsoft.com/office/powerpoint/2010/main" val="13595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4" name="Content Placeholder 3"/>
          <p:cNvSpPr>
            <a:spLocks noGrp="1"/>
          </p:cNvSpPr>
          <p:nvPr>
            <p:ph idx="1"/>
          </p:nvPr>
        </p:nvSpPr>
        <p:spPr>
          <a:xfrm>
            <a:off x="838200" y="1825625"/>
            <a:ext cx="10515600" cy="3117850"/>
          </a:xfrm>
        </p:spPr>
        <p:txBody>
          <a:bodyPr>
            <a:normAutofit/>
          </a:bodyPr>
          <a:lstStyle/>
          <a:p>
            <a:r>
              <a:rPr lang="en-US" dirty="0" smtClean="0"/>
              <a:t>If</a:t>
            </a:r>
          </a:p>
          <a:p>
            <a:pPr lvl="1"/>
            <a:r>
              <a:rPr lang="en-US" dirty="0" smtClean="0"/>
              <a:t>If the </a:t>
            </a:r>
            <a:r>
              <a:rPr lang="en-US" dirty="0" err="1" smtClean="0"/>
              <a:t>app_name</a:t>
            </a:r>
            <a:r>
              <a:rPr lang="en-US" dirty="0" smtClean="0"/>
              <a:t> is </a:t>
            </a:r>
            <a:r>
              <a:rPr lang="en-US" dirty="0" err="1" smtClean="0">
                <a:solidFill>
                  <a:srgbClr val="FFFF00"/>
                </a:solidFill>
              </a:rPr>
              <a:t>gview</a:t>
            </a:r>
            <a:endParaRPr lang="en-US" dirty="0" smtClean="0">
              <a:solidFill>
                <a:srgbClr val="FFFF00"/>
              </a:solidFill>
            </a:endParaRPr>
          </a:p>
          <a:p>
            <a:pPr lvl="1"/>
            <a:r>
              <a:rPr lang="en-US" dirty="0" smtClean="0"/>
              <a:t>And the view </a:t>
            </a:r>
            <a:r>
              <a:rPr lang="en-US" dirty="0"/>
              <a:t>extends </a:t>
            </a:r>
            <a:r>
              <a:rPr lang="en-US" dirty="0" err="1" smtClean="0">
                <a:solidFill>
                  <a:srgbClr val="FFFF00"/>
                </a:solidFill>
              </a:rPr>
              <a:t>django.views.generic.list.ListView</a:t>
            </a:r>
            <a:endParaRPr lang="en-US" dirty="0" smtClean="0">
              <a:solidFill>
                <a:srgbClr val="FFFF00"/>
              </a:solidFill>
            </a:endParaRPr>
          </a:p>
          <a:p>
            <a:pPr lvl="1"/>
            <a:r>
              <a:rPr lang="en-US" dirty="0" smtClean="0"/>
              <a:t>And the view uses the model </a:t>
            </a:r>
            <a:r>
              <a:rPr lang="en-US" dirty="0" smtClean="0">
                <a:solidFill>
                  <a:srgbClr val="FFFF00"/>
                </a:solidFill>
              </a:rPr>
              <a:t>Horse</a:t>
            </a:r>
          </a:p>
          <a:p>
            <a:r>
              <a:rPr lang="en-US" dirty="0" smtClean="0"/>
              <a:t>Then</a:t>
            </a:r>
          </a:p>
          <a:p>
            <a:pPr lvl="1"/>
            <a:r>
              <a:rPr lang="en-US" dirty="0" smtClean="0"/>
              <a:t>The will automatically render a view </a:t>
            </a:r>
            <a:r>
              <a:rPr lang="en-US" dirty="0"/>
              <a:t>named </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smtClean="0"/>
          </a:p>
          <a:p>
            <a:pPr lvl="1"/>
            <a:r>
              <a:rPr lang="en-US" dirty="0" smtClean="0"/>
              <a:t>Passing a </a:t>
            </a:r>
            <a:r>
              <a:rPr lang="en-US" dirty="0" smtClean="0">
                <a:solidFill>
                  <a:srgbClr val="FF40FF"/>
                </a:solidFill>
              </a:rPr>
              <a:t>list</a:t>
            </a:r>
            <a:r>
              <a:rPr lang="en-US" dirty="0" smtClean="0"/>
              <a:t> of Horse objects in the variable </a:t>
            </a:r>
            <a:r>
              <a:rPr lang="en-US" dirty="0" err="1" smtClean="0">
                <a:solidFill>
                  <a:srgbClr val="FFFF00"/>
                </a:solidFill>
              </a:rPr>
              <a:t>horse_list</a:t>
            </a:r>
            <a:r>
              <a:rPr lang="en-US" dirty="0" smtClean="0">
                <a:solidFill>
                  <a:srgbClr val="FFFF00"/>
                </a:solidFill>
              </a:rPr>
              <a:t> </a:t>
            </a:r>
            <a:r>
              <a:rPr lang="en-US" dirty="0" smtClean="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3558</TotalTime>
  <Words>1600</Words>
  <Application>Microsoft Macintosh PowerPoint</Application>
  <PresentationFormat>Widescreen</PresentationFormat>
  <Paragraphs>295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Calibri</vt:lpstr>
      <vt:lpstr>Calibri Light</vt:lpstr>
      <vt:lpstr>Courier</vt:lpstr>
      <vt:lpstr>Gill Sans</vt:lpstr>
      <vt:lpstr>Helvetica</vt:lpstr>
      <vt:lpstr>Mangal</vt:lpstr>
      <vt:lpstr>ＭＳ Ｐゴシック</vt:lpstr>
      <vt:lpstr>ヒラギノ角ゴ ProN W3</vt:lpstr>
      <vt:lpstr>Arial</vt:lpstr>
      <vt:lpstr>Office Theme</vt:lpstr>
      <vt:lpstr>Django Generic Views</vt:lpstr>
      <vt:lpstr>PowerPoint Presentation</vt:lpstr>
      <vt:lpstr>PowerPoint Presentation</vt:lpstr>
      <vt:lpstr>PowerPoint Presentation</vt:lpstr>
      <vt:lpstr>PowerPoint Presentation</vt:lpstr>
      <vt:lpstr>Concept: Don't Repeat Yourself (DRY)</vt:lpstr>
      <vt:lpstr>Built-in class-based generic views</vt:lpstr>
      <vt:lpstr>Convention over Configuration</vt:lpstr>
      <vt:lpstr>Convention Over Configuration</vt:lpstr>
      <vt:lpstr>PowerPoint Presentation</vt:lpstr>
      <vt:lpstr>PowerPoint Presentation</vt:lpstr>
      <vt:lpstr>PowerPoint Presentation</vt:lpstr>
      <vt:lpstr>PowerPoint Presentation</vt:lpstr>
      <vt:lpstr>PowerPoint Presentation</vt:lpstr>
      <vt:lpstr>Overriding Convention</vt:lpstr>
      <vt:lpstr>Convention over Configuration</vt:lpstr>
      <vt:lpstr>Departing from Convention in a View</vt:lpstr>
      <vt:lpstr>PowerPoint Presentation</vt:lpstr>
      <vt:lpstr>PowerPoint Presentation</vt:lpstr>
      <vt:lpstr>Summary</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205</cp:revision>
  <dcterms:created xsi:type="dcterms:W3CDTF">2019-01-19T02:12:54Z</dcterms:created>
  <dcterms:modified xsi:type="dcterms:W3CDTF">2020-01-31T17:17:15Z</dcterms:modified>
</cp:coreProperties>
</file>