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3" r:id="rId3"/>
    <p:sldId id="279" r:id="rId4"/>
    <p:sldId id="264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2"/>
    <p:restoredTop sz="94643"/>
  </p:normalViewPr>
  <p:slideViewPr>
    <p:cSldViewPr snapToGrid="0" snapToObjects="1">
      <p:cViewPr varScale="1">
        <p:scale>
          <a:sx n="89" d="100"/>
          <a:sy n="8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5596-9E8A-1341-85F9-3131B49433D0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8876-38A3-154F-8490-DACA9875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7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CA8BA-03F0-8A40-9C15-559693455F49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6F70-15FF-7843-B469-2EDAF277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ww.dr-chuck.com" TargetMode="External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The Structure of a Django Application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Charles R. Severance</a:t>
            </a:r>
          </a:p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25194" y="5349875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pPr algn="ctr"/>
            <a:r>
              <a:rPr lang="en-US" sz="2400" dirty="0" smtClean="0">
                <a:solidFill>
                  <a:srgbClr val="FFFF00"/>
                </a:solidFill>
              </a:rPr>
              <a:t>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91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0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30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1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will take a while to fully understand the internal workings of a Django application </a:t>
            </a:r>
            <a:r>
              <a:rPr lang="mr-IN" dirty="0" smtClean="0"/>
              <a:t>–</a:t>
            </a:r>
            <a:r>
              <a:rPr lang="en-US" dirty="0" smtClean="0"/>
              <a:t> it gets easier after you have built and extended a few applications.</a:t>
            </a:r>
          </a:p>
          <a:p>
            <a:r>
              <a:rPr lang="en-US" dirty="0" smtClean="0"/>
              <a:t>Having consistency in the "shape" of Django applications is very helpful when you get "dropped into" an existing project developed by someone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68569" tIns="68569" rIns="68569" bIns="68569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7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904576" y="1649137"/>
            <a:ext cx="5098274" cy="443551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These slides are Copyright </a:t>
            </a:r>
            <a:r>
              <a:rPr lang="en-US" sz="1350" dirty="0" smtClean="0">
                <a:solidFill>
                  <a:srgbClr val="FFFFFF"/>
                </a:solidFill>
              </a:rPr>
              <a:t>2019-  </a:t>
            </a:r>
            <a:r>
              <a:rPr lang="en-US" sz="1350" dirty="0">
                <a:solidFill>
                  <a:srgbClr val="FFFFFF"/>
                </a:solidFill>
              </a:rPr>
              <a:t>Charles R. Severance (</a:t>
            </a:r>
            <a:r>
              <a:rPr lang="en-US" sz="135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350" dirty="0">
                <a:solidFill>
                  <a:srgbClr val="FFFFFF"/>
                </a:solidFill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r>
              <a:rPr lang="en-US" sz="135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endParaRPr sz="1350" dirty="0">
              <a:solidFill>
                <a:srgbClr val="FFFFFF"/>
              </a:solidFill>
            </a:endParaRPr>
          </a:p>
          <a:p>
            <a:pPr>
              <a:buClr>
                <a:schemeClr val="dk2"/>
              </a:buClr>
              <a:buSzPct val="61111"/>
            </a:pPr>
            <a:r>
              <a:rPr lang="en-US" sz="135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endParaRPr sz="1350" dirty="0">
              <a:solidFill>
                <a:srgbClr val="FFFFFF"/>
              </a:solidFill>
            </a:endParaRPr>
          </a:p>
        </p:txBody>
      </p:sp>
      <p:pic>
        <p:nvPicPr>
          <p:cNvPr id="649" name="Shape 6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23266" y="847480"/>
            <a:ext cx="1476449" cy="5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 txBox="1"/>
          <p:nvPr/>
        </p:nvSpPr>
        <p:spPr>
          <a:xfrm>
            <a:off x="6528301" y="1746993"/>
            <a:ext cx="5098274" cy="433766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350" dirty="0">
                <a:solidFill>
                  <a:srgbClr val="FFFFFF"/>
                </a:solidFill>
              </a:rPr>
              <a:t>Continue</a:t>
            </a:r>
            <a:r>
              <a:rPr lang="is-IS" sz="1350" dirty="0">
                <a:solidFill>
                  <a:srgbClr val="FFFFFF"/>
                </a:solidFill>
              </a:rPr>
              <a:t>…</a:t>
            </a:r>
            <a:endParaRPr lang="en-US"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Terminology (i.e. folders)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is a collection of applications</a:t>
            </a:r>
          </a:p>
          <a:p>
            <a:pPr lvl="1"/>
            <a:r>
              <a:rPr lang="en-US" dirty="0" smtClean="0"/>
              <a:t>Our project is "dj4e-samples"</a:t>
            </a:r>
          </a:p>
          <a:p>
            <a:pPr lvl="1"/>
            <a:r>
              <a:rPr lang="en-US" dirty="0" smtClean="0"/>
              <a:t>Project-wide configuration is in dj4e-samples/dj4e-samples </a:t>
            </a:r>
          </a:p>
          <a:p>
            <a:pPr lvl="1"/>
            <a:endParaRPr lang="en-US" dirty="0"/>
          </a:p>
          <a:p>
            <a:r>
              <a:rPr lang="en-US" dirty="0" smtClean="0"/>
              <a:t>Our first application is "hello"</a:t>
            </a:r>
          </a:p>
          <a:p>
            <a:pPr lvl="1"/>
            <a:r>
              <a:rPr lang="en-US" dirty="0" smtClean="0"/>
              <a:t>We will do most of our web development in the application folder </a:t>
            </a:r>
            <a:br>
              <a:rPr lang="en-US" dirty="0" smtClean="0"/>
            </a:br>
            <a:r>
              <a:rPr lang="en-US" dirty="0" smtClean="0"/>
              <a:t>dj4e-samples/hello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66794" y="4836067"/>
            <a:ext cx="49870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https</a:t>
            </a:r>
            <a:r>
              <a:rPr lang="en-US" sz="2400" dirty="0">
                <a:solidFill>
                  <a:srgbClr val="FFFF00"/>
                </a:solidFill>
              </a:rPr>
              <a:t>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87852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67" y="365125"/>
            <a:ext cx="2895600" cy="1325563"/>
          </a:xfrm>
        </p:spPr>
        <p:txBody>
          <a:bodyPr/>
          <a:lstStyle/>
          <a:p>
            <a:r>
              <a:rPr lang="en-US" smtClean="0"/>
              <a:t>Django files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8069" y="827881"/>
            <a:ext cx="7879080" cy="532453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sz="20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-l </a:t>
            </a:r>
            <a:r>
              <a:rPr lang="en-US" sz="20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 home</a:t>
            </a:r>
            <a:endParaRPr lang="en-US" sz="20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  0 Feb 15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6106 Apr 23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settings.py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2382 Apr 26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391 Feb 15 </a:t>
            </a:r>
            <a:r>
              <a:rPr lang="en-US" sz="2000" b="1" dirty="0" err="1" smtClean="0">
                <a:latin typeface="Courier" charset="0"/>
                <a:ea typeface="Courier" charset="0"/>
                <a:cs typeface="Courier" charset="0"/>
              </a:rPr>
              <a:t>wsgi.py</a:t>
            </a:r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solidFill>
                  <a:srgbClr val="00B0F0"/>
                </a:solidFill>
                <a:latin typeface="Courier" charset="0"/>
                <a:ea typeface="Courier" charset="0"/>
                <a:cs typeface="Courier" charset="0"/>
              </a:rPr>
              <a:t>home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: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  0 Feb 24 __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63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admin.py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85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apps.py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drwxr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xr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-x  4 csev  staff  128 Feb 24 migrations</a:t>
            </a: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57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   60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tests.py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101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rw</a:t>
            </a: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-r--r--  1 csev  staff  509 Feb 24 </a:t>
            </a:r>
            <a:r>
              <a:rPr lang="en-US" sz="2000" b="1" dirty="0" err="1"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1104" y="3014663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dj4e-samples/dj4e-samples/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H="1" flipV="1">
            <a:off x="7915275" y="2271713"/>
            <a:ext cx="1592823" cy="7429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2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 Web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request arrives at a Django app the incoming request URL is compared to the list of paths in </a:t>
            </a:r>
            <a:r>
              <a:rPr lang="en-US" dirty="0" err="1" smtClean="0">
                <a:solidFill>
                  <a:srgbClr val="FFC000"/>
                </a:solidFill>
              </a:rPr>
              <a:t>urls.py</a:t>
            </a:r>
            <a:r>
              <a:rPr lang="en-US" dirty="0" smtClean="0"/>
              <a:t> in the variable </a:t>
            </a:r>
            <a:r>
              <a:rPr lang="en-US" dirty="0" err="1" smtClean="0">
                <a:solidFill>
                  <a:srgbClr val="FFC000"/>
                </a:solidFill>
              </a:rPr>
              <a:t>urlpatterns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When there is a </a:t>
            </a:r>
            <a:r>
              <a:rPr lang="en-US" dirty="0" err="1" smtClean="0"/>
              <a:t>url</a:t>
            </a:r>
            <a:r>
              <a:rPr lang="en-US" dirty="0" smtClean="0"/>
              <a:t> match, it selects a "</a:t>
            </a:r>
            <a:r>
              <a:rPr lang="en-US" dirty="0" smtClean="0">
                <a:solidFill>
                  <a:srgbClr val="FFC000"/>
                </a:solidFill>
              </a:rPr>
              <a:t>View</a:t>
            </a:r>
            <a:r>
              <a:rPr lang="en-US" dirty="0" smtClean="0"/>
              <a:t>" which is a bit of code that handles any database access and then produces and delivers the response to the browser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C000"/>
                </a:solidFill>
              </a:rPr>
              <a:t>view</a:t>
            </a:r>
            <a:r>
              <a:rPr lang="en-US" dirty="0" smtClean="0"/>
              <a:t> access the database indirectly through an abstraction called a "</a:t>
            </a:r>
            <a:r>
              <a:rPr lang="en-US" dirty="0" smtClean="0">
                <a:solidFill>
                  <a:srgbClr val="FFC000"/>
                </a:solidFill>
              </a:rPr>
              <a:t>model</a:t>
            </a:r>
            <a:r>
              <a:rPr lang="en-US" dirty="0" smtClean="0"/>
              <a:t>"</a:t>
            </a:r>
          </a:p>
          <a:p>
            <a:r>
              <a:rPr lang="en-US" dirty="0" smtClean="0"/>
              <a:t>This is a general web pattern called "</a:t>
            </a:r>
            <a:r>
              <a:rPr lang="en-US" dirty="0" smtClean="0">
                <a:solidFill>
                  <a:srgbClr val="FFC000"/>
                </a:solidFill>
              </a:rPr>
              <a:t>Model-View-Controller</a:t>
            </a:r>
            <a:r>
              <a:rPr lang="en-US" dirty="0" smtClean="0"/>
              <a:t>" or </a:t>
            </a:r>
            <a:r>
              <a:rPr lang="en-US" dirty="0" smtClean="0">
                <a:solidFill>
                  <a:srgbClr val="FFC000"/>
                </a:solidFill>
              </a:rPr>
              <a:t>MVC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47652" y="278098"/>
            <a:ext cx="682524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827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0144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144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6139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6139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42735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70425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54820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82259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04807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04807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04807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04807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882219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45294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07405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07405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73551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882219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50473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50473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79990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50455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29307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30279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12231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18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771625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01049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95140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533316" y="3177625"/>
            <a:ext cx="242808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80990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04279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09717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12946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12946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03607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90571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88346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90703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146454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2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1421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40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50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595</Words>
  <Application>Microsoft Macintosh PowerPoint</Application>
  <PresentationFormat>Widescreen</PresentationFormat>
  <Paragraphs>118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Mangal</vt:lpstr>
      <vt:lpstr>Office Theme</vt:lpstr>
      <vt:lpstr>The Structure of a Django Application</vt:lpstr>
      <vt:lpstr>Django Terminology (i.e. folders)</vt:lpstr>
      <vt:lpstr>Django files</vt:lpstr>
      <vt:lpstr>Flow of a Web Request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Structure of a Django Application</dc:title>
  <dc:creator>Severance, Charles</dc:creator>
  <cp:lastModifiedBy>Severance, Charles</cp:lastModifiedBy>
  <cp:revision>34</cp:revision>
  <dcterms:created xsi:type="dcterms:W3CDTF">2019-01-18T03:38:28Z</dcterms:created>
  <dcterms:modified xsi:type="dcterms:W3CDTF">2020-01-17T18:25:46Z</dcterms:modified>
</cp:coreProperties>
</file>