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84" r:id="rId2"/>
    <p:sldId id="287" r:id="rId3"/>
    <p:sldId id="288" r:id="rId4"/>
    <p:sldId id="289" r:id="rId5"/>
    <p:sldId id="290" r:id="rId6"/>
    <p:sldId id="291" r:id="rId7"/>
    <p:sldId id="292" r:id="rId8"/>
    <p:sldId id="2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8CC"/>
    <a:srgbClr val="282C34"/>
    <a:srgbClr val="A6EA1D"/>
    <a:srgbClr val="FF7F00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99"/>
    <p:restoredTop sz="94586"/>
  </p:normalViewPr>
  <p:slideViewPr>
    <p:cSldViewPr snapToGrid="0" snapToObjects="1">
      <p:cViewPr>
        <p:scale>
          <a:sx n="120" d="100"/>
          <a:sy n="120" d="100"/>
        </p:scale>
        <p:origin x="256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6682371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29984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29984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689935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89935" y="2675805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155896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9432795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276743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551133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6776613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6776613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6776613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6776613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8550733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181480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802592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7802592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7464055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8550733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233274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233274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233096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7444796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5739030" y="44004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stCxn id="48" idx="3"/>
            <a:endCxn id="9" idx="1"/>
          </p:cNvCxnSpPr>
          <p:nvPr/>
        </p:nvCxnSpPr>
        <p:spPr>
          <a:xfrm>
            <a:off x="1373580" y="1521653"/>
            <a:ext cx="4316355" cy="9687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2370929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771328" y="5430454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6825708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6858006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6858006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8764611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83847" y="1657573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85168" y="1385733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cxnSp>
        <p:nvCxnSpPr>
          <p:cNvPr id="52" name="Straight Arrow Connector 51"/>
          <p:cNvCxnSpPr>
            <a:stCxn id="76" idx="1"/>
            <a:endCxn id="14" idx="2"/>
          </p:cNvCxnSpPr>
          <p:nvPr/>
        </p:nvCxnSpPr>
        <p:spPr>
          <a:xfrm flipH="1" flipV="1">
            <a:off x="8480502" y="3966793"/>
            <a:ext cx="752594" cy="14820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4" idx="3"/>
            <a:endCxn id="13" idx="2"/>
          </p:cNvCxnSpPr>
          <p:nvPr/>
        </p:nvCxnSpPr>
        <p:spPr>
          <a:xfrm flipV="1">
            <a:off x="9158412" y="3421029"/>
            <a:ext cx="957940" cy="2949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0"/>
            <a:endCxn id="24" idx="2"/>
          </p:cNvCxnSpPr>
          <p:nvPr/>
        </p:nvCxnSpPr>
        <p:spPr>
          <a:xfrm flipH="1" flipV="1">
            <a:off x="8457014" y="2833382"/>
            <a:ext cx="23488" cy="631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480502" y="3966794"/>
            <a:ext cx="630934" cy="5298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3431689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58" y="1478913"/>
            <a:ext cx="1473755" cy="1105316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583835" y="55830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83835" y="2132412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326695" y="2390828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Templates</a:t>
            </a:r>
          </a:p>
        </p:txBody>
      </p:sp>
      <p:cxnSp>
        <p:nvCxnSpPr>
          <p:cNvPr id="19" name="Straight Arrow Connector 18"/>
          <p:cNvCxnSpPr>
            <a:stCxn id="23" idx="1"/>
            <a:endCxn id="16" idx="3"/>
          </p:cNvCxnSpPr>
          <p:nvPr/>
        </p:nvCxnSpPr>
        <p:spPr>
          <a:xfrm flipH="1">
            <a:off x="7670513" y="1075138"/>
            <a:ext cx="1404867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4" idx="1"/>
            <a:endCxn id="17" idx="3"/>
          </p:cNvCxnSpPr>
          <p:nvPr/>
        </p:nvCxnSpPr>
        <p:spPr>
          <a:xfrm flipH="1">
            <a:off x="7670513" y="2031571"/>
            <a:ext cx="1025979" cy="617676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1"/>
            <a:endCxn id="17" idx="3"/>
          </p:cNvCxnSpPr>
          <p:nvPr/>
        </p:nvCxnSpPr>
        <p:spPr>
          <a:xfrm flipH="1">
            <a:off x="7670513" y="2649246"/>
            <a:ext cx="2656182" cy="1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1"/>
            <a:endCxn id="17" idx="3"/>
          </p:cNvCxnSpPr>
          <p:nvPr/>
        </p:nvCxnSpPr>
        <p:spPr>
          <a:xfrm flipH="1" flipV="1">
            <a:off x="7670513" y="2649247"/>
            <a:ext cx="1025979" cy="52331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075380" y="850071"/>
            <a:ext cx="1439996" cy="450133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696492" y="1773153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8696492" y="2921714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17" idx="0"/>
          </p:cNvCxnSpPr>
          <p:nvPr/>
        </p:nvCxnSpPr>
        <p:spPr>
          <a:xfrm>
            <a:off x="7127174" y="1591972"/>
            <a:ext cx="0" cy="54044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281950" y="939218"/>
            <a:ext cx="688412" cy="271840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pic>
        <p:nvPicPr>
          <p:cNvPr id="28" name="Picture 27" descr="webs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113" y="1773153"/>
            <a:ext cx="968087" cy="157220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cxnSp>
        <p:nvCxnSpPr>
          <p:cNvPr id="35" name="Straight Arrow Connector 34"/>
          <p:cNvCxnSpPr/>
          <p:nvPr/>
        </p:nvCxnSpPr>
        <p:spPr>
          <a:xfrm flipH="1">
            <a:off x="5970363" y="1075138"/>
            <a:ext cx="613472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69590" y="3988215"/>
            <a:ext cx="6830347" cy="500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5700203"/>
            <a:ext cx="1366222" cy="4276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3431689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58" y="1478913"/>
            <a:ext cx="1473755" cy="1105316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583835" y="55830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83835" y="2132412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326695" y="2390828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Templates</a:t>
            </a:r>
          </a:p>
        </p:txBody>
      </p:sp>
      <p:cxnSp>
        <p:nvCxnSpPr>
          <p:cNvPr id="19" name="Straight Arrow Connector 18"/>
          <p:cNvCxnSpPr>
            <a:stCxn id="23" idx="1"/>
            <a:endCxn id="16" idx="3"/>
          </p:cNvCxnSpPr>
          <p:nvPr/>
        </p:nvCxnSpPr>
        <p:spPr>
          <a:xfrm flipH="1">
            <a:off x="7670513" y="1075138"/>
            <a:ext cx="1404867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4" idx="1"/>
            <a:endCxn id="17" idx="3"/>
          </p:cNvCxnSpPr>
          <p:nvPr/>
        </p:nvCxnSpPr>
        <p:spPr>
          <a:xfrm flipH="1">
            <a:off x="7670513" y="2031571"/>
            <a:ext cx="1025979" cy="617676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1"/>
            <a:endCxn id="17" idx="3"/>
          </p:cNvCxnSpPr>
          <p:nvPr/>
        </p:nvCxnSpPr>
        <p:spPr>
          <a:xfrm flipH="1">
            <a:off x="7670513" y="2649246"/>
            <a:ext cx="2656182" cy="1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1"/>
            <a:endCxn id="17" idx="3"/>
          </p:cNvCxnSpPr>
          <p:nvPr/>
        </p:nvCxnSpPr>
        <p:spPr>
          <a:xfrm flipH="1" flipV="1">
            <a:off x="7670513" y="2649247"/>
            <a:ext cx="1025979" cy="52331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075380" y="850071"/>
            <a:ext cx="1439996" cy="450133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696492" y="1773153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8696492" y="2921714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17" idx="0"/>
          </p:cNvCxnSpPr>
          <p:nvPr/>
        </p:nvCxnSpPr>
        <p:spPr>
          <a:xfrm>
            <a:off x="7127174" y="1591972"/>
            <a:ext cx="0" cy="54044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281950" y="939218"/>
            <a:ext cx="688412" cy="271840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pic>
        <p:nvPicPr>
          <p:cNvPr id="28" name="Picture 27" descr="webs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113" y="1773153"/>
            <a:ext cx="968087" cy="157220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69590" y="4781376"/>
            <a:ext cx="7000875" cy="77152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cxnSp>
        <p:nvCxnSpPr>
          <p:cNvPr id="35" name="Straight Arrow Connector 34"/>
          <p:cNvCxnSpPr/>
          <p:nvPr/>
        </p:nvCxnSpPr>
        <p:spPr>
          <a:xfrm flipH="1">
            <a:off x="5970363" y="1075138"/>
            <a:ext cx="613472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967959" y="5289982"/>
            <a:ext cx="2011555" cy="2629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69590" y="3988215"/>
            <a:ext cx="6830347" cy="500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5700203"/>
            <a:ext cx="1366222" cy="4276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/>
          <p:cNvSpPr txBox="1"/>
          <p:nvPr/>
        </p:nvSpPr>
        <p:spPr>
          <a:xfrm>
            <a:off x="11252109" y="4614929"/>
            <a:ext cx="856709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Urls.py</a:t>
            </a:r>
            <a:endParaRPr lang="en-CA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4967959" y="5289983"/>
            <a:ext cx="523456" cy="43377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4967959" y="5552901"/>
            <a:ext cx="523456" cy="87469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979514" y="5289984"/>
            <a:ext cx="3535862" cy="433772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6979514" y="5552901"/>
            <a:ext cx="3535862" cy="84250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91415" y="5723756"/>
            <a:ext cx="5023961" cy="703840"/>
          </a:xfrm>
          <a:prstGeom prst="rect">
            <a:avLst/>
          </a:prstGeom>
          <a:noFill/>
          <a:ln w="19050">
            <a:solidFill>
              <a:srgbClr val="FFFF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3431689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58" y="1478913"/>
            <a:ext cx="1473755" cy="1105316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583835" y="55830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83835" y="2132412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326695" y="2390828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Templates</a:t>
            </a:r>
          </a:p>
        </p:txBody>
      </p:sp>
      <p:cxnSp>
        <p:nvCxnSpPr>
          <p:cNvPr id="19" name="Straight Arrow Connector 18"/>
          <p:cNvCxnSpPr>
            <a:stCxn id="23" idx="1"/>
            <a:endCxn id="16" idx="3"/>
          </p:cNvCxnSpPr>
          <p:nvPr/>
        </p:nvCxnSpPr>
        <p:spPr>
          <a:xfrm flipH="1">
            <a:off x="7670513" y="1075138"/>
            <a:ext cx="1404867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4" idx="1"/>
            <a:endCxn id="17" idx="3"/>
          </p:cNvCxnSpPr>
          <p:nvPr/>
        </p:nvCxnSpPr>
        <p:spPr>
          <a:xfrm flipH="1">
            <a:off x="7670513" y="2031571"/>
            <a:ext cx="1025979" cy="6176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1"/>
            <a:endCxn id="17" idx="3"/>
          </p:cNvCxnSpPr>
          <p:nvPr/>
        </p:nvCxnSpPr>
        <p:spPr>
          <a:xfrm flipH="1">
            <a:off x="7670513" y="2649246"/>
            <a:ext cx="2656182" cy="1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1"/>
            <a:endCxn id="17" idx="3"/>
          </p:cNvCxnSpPr>
          <p:nvPr/>
        </p:nvCxnSpPr>
        <p:spPr>
          <a:xfrm flipH="1" flipV="1">
            <a:off x="7670513" y="2649247"/>
            <a:ext cx="1025979" cy="52331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075380" y="850071"/>
            <a:ext cx="1439996" cy="450133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696492" y="1773153"/>
            <a:ext cx="1308844" cy="516836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8696492" y="2921714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17" idx="0"/>
          </p:cNvCxnSpPr>
          <p:nvPr/>
        </p:nvCxnSpPr>
        <p:spPr>
          <a:xfrm>
            <a:off x="7127174" y="1591972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281950" y="939218"/>
            <a:ext cx="688412" cy="271840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pic>
        <p:nvPicPr>
          <p:cNvPr id="28" name="Picture 27" descr="webs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113" y="1773153"/>
            <a:ext cx="968087" cy="157220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69590" y="3906681"/>
            <a:ext cx="7000875" cy="77152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cxnSp>
        <p:nvCxnSpPr>
          <p:cNvPr id="35" name="Straight Arrow Connector 34"/>
          <p:cNvCxnSpPr/>
          <p:nvPr/>
        </p:nvCxnSpPr>
        <p:spPr>
          <a:xfrm flipH="1">
            <a:off x="5970363" y="1075138"/>
            <a:ext cx="613472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033495" y="4415287"/>
            <a:ext cx="2605357" cy="2629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ectangle 39"/>
          <p:cNvSpPr/>
          <p:nvPr/>
        </p:nvSpPr>
        <p:spPr>
          <a:xfrm>
            <a:off x="570157" y="5700203"/>
            <a:ext cx="1366222" cy="4276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4669590" y="4828818"/>
            <a:ext cx="7024218" cy="156659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56179" y="5406177"/>
            <a:ext cx="5693803" cy="46166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chemeClr val="bg1"/>
                </a:solidFill>
              </a:rPr>
              <a:t>Will look for “class </a:t>
            </a:r>
            <a:r>
              <a:rPr lang="en-CA" sz="2400" b="1" dirty="0" err="1" smtClean="0">
                <a:solidFill>
                  <a:schemeClr val="bg1"/>
                </a:solidFill>
              </a:rPr>
              <a:t>AutoCreate</a:t>
            </a:r>
            <a:r>
              <a:rPr lang="en-CA" sz="2400" b="1" dirty="0" smtClean="0">
                <a:solidFill>
                  <a:schemeClr val="bg1"/>
                </a:solidFill>
              </a:rPr>
              <a:t>” in views.py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8251115" y="4710480"/>
            <a:ext cx="118334" cy="652665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Down Arrow 31"/>
          <p:cNvSpPr/>
          <p:nvPr/>
        </p:nvSpPr>
        <p:spPr>
          <a:xfrm rot="4791993">
            <a:off x="3540928" y="4146978"/>
            <a:ext cx="317310" cy="3635265"/>
          </a:xfrm>
          <a:prstGeom prst="downArrow">
            <a:avLst>
              <a:gd name="adj1" fmla="val 22513"/>
              <a:gd name="adj2" fmla="val 51885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11252109" y="3775805"/>
            <a:ext cx="856709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Urls.py</a:t>
            </a:r>
            <a:endParaRPr lang="en-CA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634176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5766099"/>
            <a:ext cx="1366222" cy="67370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4211474" y="557717"/>
            <a:ext cx="7374512" cy="267765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400" b="1" dirty="0" smtClean="0">
                <a:solidFill>
                  <a:schemeClr val="bg1"/>
                </a:solidFill>
              </a:rPr>
              <a:t>Built-in Class-based Views</a:t>
            </a:r>
          </a:p>
          <a:p>
            <a:pPr marL="457200" indent="-457200"/>
            <a:endParaRPr lang="en-CA" sz="2400" b="1" dirty="0" smtClean="0">
              <a:solidFill>
                <a:schemeClr val="bg1"/>
              </a:solidFill>
            </a:endParaRPr>
          </a:p>
          <a:p>
            <a:pPr marL="971550" lvl="1" indent="-514350"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bg1"/>
                </a:solidFill>
              </a:rPr>
              <a:t>Pre-existing views for common design requirements;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bg1"/>
                </a:solidFill>
              </a:rPr>
              <a:t>Generic views are included for display, editing, and date.</a:t>
            </a:r>
          </a:p>
          <a:p>
            <a:pPr marL="914400" lvl="1" indent="-457200">
              <a:buAutoNum type="romanUcPeriod"/>
            </a:pPr>
            <a:endParaRPr lang="en-CA" sz="2400" b="1" dirty="0">
              <a:solidFill>
                <a:schemeClr val="bg1"/>
              </a:solidFill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8376" y="3520918"/>
            <a:ext cx="7000875" cy="77152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6" name="Rectangle 35"/>
          <p:cNvSpPr/>
          <p:nvPr/>
        </p:nvSpPr>
        <p:spPr>
          <a:xfrm>
            <a:off x="6732281" y="4029524"/>
            <a:ext cx="2605357" cy="2629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44696" y="4862483"/>
            <a:ext cx="4905375" cy="1171575"/>
          </a:xfrm>
          <a:prstGeom prst="rect">
            <a:avLst/>
          </a:prstGeom>
          <a:noFill/>
          <a:ln w="12700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7" name="TextBox 36"/>
          <p:cNvSpPr txBox="1"/>
          <p:nvPr/>
        </p:nvSpPr>
        <p:spPr>
          <a:xfrm>
            <a:off x="10812997" y="3303978"/>
            <a:ext cx="856709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Urls.py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352368" y="4613269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00587" y="4862483"/>
            <a:ext cx="1043705" cy="2629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Down Arrow 41"/>
          <p:cNvSpPr/>
          <p:nvPr/>
        </p:nvSpPr>
        <p:spPr>
          <a:xfrm rot="3207033">
            <a:off x="7348595" y="4235237"/>
            <a:ext cx="212911" cy="734545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634176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6035040"/>
            <a:ext cx="1366222" cy="40476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4847" y="788550"/>
            <a:ext cx="4905375" cy="1171575"/>
          </a:xfrm>
          <a:prstGeom prst="rect">
            <a:avLst/>
          </a:prstGeom>
          <a:noFill/>
          <a:ln w="12700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0212519" y="539336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1474" y="3711388"/>
            <a:ext cx="7374512" cy="132343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000" b="1" dirty="0" err="1" smtClean="0">
                <a:solidFill>
                  <a:schemeClr val="bg1"/>
                </a:solidFill>
              </a:rPr>
              <a:t>CreateView</a:t>
            </a:r>
            <a:r>
              <a:rPr lang="en-CA" sz="2000" b="1" dirty="0" smtClean="0">
                <a:solidFill>
                  <a:schemeClr val="bg1"/>
                </a:solidFill>
              </a:rPr>
              <a:t> – </a:t>
            </a:r>
            <a:r>
              <a:rPr lang="en-CA" sz="2000" dirty="0" smtClean="0">
                <a:solidFill>
                  <a:schemeClr val="bg1"/>
                </a:solidFill>
              </a:rPr>
              <a:t>invokes one of the generic edit views;</a:t>
            </a:r>
          </a:p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model = Auto – </a:t>
            </a:r>
            <a:r>
              <a:rPr lang="en-CA" sz="2000" dirty="0" smtClean="0">
                <a:solidFill>
                  <a:schemeClr val="bg1"/>
                </a:solidFill>
              </a:rPr>
              <a:t>calls the database table “Auto”;</a:t>
            </a:r>
          </a:p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fields = ‘__all__’</a:t>
            </a:r>
            <a:r>
              <a:rPr lang="en-CA" sz="2000" dirty="0" smtClean="0">
                <a:solidFill>
                  <a:schemeClr val="bg1"/>
                </a:solidFill>
              </a:rPr>
              <a:t> – renders all fields from the table in the form;</a:t>
            </a:r>
          </a:p>
          <a:p>
            <a:pPr marL="457200" indent="-457200"/>
            <a:r>
              <a:rPr lang="en-CA" sz="2000" b="1" dirty="0" err="1" smtClean="0">
                <a:solidFill>
                  <a:schemeClr val="bg1"/>
                </a:solidFill>
              </a:rPr>
              <a:t>success_url</a:t>
            </a:r>
            <a:r>
              <a:rPr lang="en-CA" sz="2000" dirty="0" smtClean="0">
                <a:solidFill>
                  <a:schemeClr val="bg1"/>
                </a:solidFill>
              </a:rPr>
              <a:t> – specifies which URL name to return after ‘submit’;</a:t>
            </a:r>
            <a:endParaRPr lang="en-CA" sz="2000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35894" y="2247900"/>
            <a:ext cx="25622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634176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6035040"/>
            <a:ext cx="1366222" cy="40476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4847" y="788550"/>
            <a:ext cx="4905375" cy="1171575"/>
          </a:xfrm>
          <a:prstGeom prst="rect">
            <a:avLst/>
          </a:prstGeom>
          <a:noFill/>
          <a:ln w="12700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0212519" y="539336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84826" y="2054256"/>
            <a:ext cx="3469486" cy="101566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“</a:t>
            </a:r>
            <a:r>
              <a:rPr lang="en-CA" sz="2000" b="1" dirty="0" err="1" smtClean="0">
                <a:solidFill>
                  <a:schemeClr val="bg1"/>
                </a:solidFill>
              </a:rPr>
              <a:t>CreateView</a:t>
            </a:r>
            <a:r>
              <a:rPr lang="en-CA" sz="2000" b="1" dirty="0" smtClean="0">
                <a:solidFill>
                  <a:schemeClr val="bg1"/>
                </a:solidFill>
              </a:rPr>
              <a:t>”</a:t>
            </a:r>
          </a:p>
          <a:p>
            <a:pPr marL="457200"/>
            <a:r>
              <a:rPr lang="en-CA" sz="2000" dirty="0" smtClean="0">
                <a:solidFill>
                  <a:schemeClr val="bg1"/>
                </a:solidFill>
              </a:rPr>
              <a:t>Renders a blank form for adding new records.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90358" y="2054256"/>
            <a:ext cx="25622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04847" y="4064889"/>
            <a:ext cx="4733925" cy="105727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0212519" y="3697950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111726" y="1054249"/>
            <a:ext cx="106851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11726" y="4324574"/>
            <a:ext cx="106851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14497" y="5218377"/>
            <a:ext cx="3469486" cy="132343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“</a:t>
            </a:r>
            <a:r>
              <a:rPr lang="en-CA" sz="2000" b="1" dirty="0" err="1" smtClean="0">
                <a:solidFill>
                  <a:schemeClr val="bg1"/>
                </a:solidFill>
              </a:rPr>
              <a:t>UpdateView</a:t>
            </a:r>
            <a:r>
              <a:rPr lang="en-CA" sz="2000" b="1" dirty="0" smtClean="0">
                <a:solidFill>
                  <a:schemeClr val="bg1"/>
                </a:solidFill>
              </a:rPr>
              <a:t>”</a:t>
            </a:r>
          </a:p>
          <a:p>
            <a:pPr marL="457200"/>
            <a:r>
              <a:rPr lang="en-CA" sz="2000" dirty="0" smtClean="0">
                <a:solidFill>
                  <a:schemeClr val="bg1"/>
                </a:solidFill>
              </a:rPr>
              <a:t>Renders a form populated with an existing record for editing.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490358" y="5233360"/>
            <a:ext cx="2476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634176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5777635"/>
            <a:ext cx="1366222" cy="61913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4847" y="788550"/>
            <a:ext cx="4905375" cy="1171575"/>
          </a:xfrm>
          <a:prstGeom prst="rect">
            <a:avLst/>
          </a:prstGeom>
          <a:noFill/>
          <a:ln w="12700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0212519" y="539336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1474" y="2205318"/>
            <a:ext cx="7374512" cy="317009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000" b="1" dirty="0" err="1" smtClean="0">
                <a:solidFill>
                  <a:schemeClr val="bg1"/>
                </a:solidFill>
              </a:rPr>
              <a:t>success_url</a:t>
            </a:r>
            <a:r>
              <a:rPr lang="en-CA" sz="2000" dirty="0" smtClean="0">
                <a:solidFill>
                  <a:schemeClr val="bg1"/>
                </a:solidFill>
              </a:rPr>
              <a:t> – specifies which </a:t>
            </a:r>
            <a:r>
              <a:rPr lang="en-CA" sz="2000" b="1" u="sng" dirty="0" smtClean="0">
                <a:solidFill>
                  <a:schemeClr val="bg1"/>
                </a:solidFill>
              </a:rPr>
              <a:t>URL name </a:t>
            </a:r>
            <a:r>
              <a:rPr lang="en-CA" sz="2000" dirty="0" smtClean="0">
                <a:solidFill>
                  <a:schemeClr val="bg1"/>
                </a:solidFill>
              </a:rPr>
              <a:t>to return after ‘submit’.  The URL name is a Named URL Pattern which is specified in urls.py.  This creates a DRY mechanism (Don’t Repeat Yourself) for referencing a URL which is useful in simplifying the code and helps prevent errors when PATH values are changed.</a:t>
            </a:r>
          </a:p>
          <a:p>
            <a:pPr marL="457200" indent="-457200"/>
            <a:endParaRPr lang="en-CA" sz="2000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‘</a:t>
            </a:r>
            <a:r>
              <a:rPr lang="en-CA" sz="2000" b="1" dirty="0" err="1" smtClean="0">
                <a:solidFill>
                  <a:schemeClr val="bg1"/>
                </a:solidFill>
              </a:rPr>
              <a:t>autos:all</a:t>
            </a:r>
            <a:r>
              <a:rPr lang="en-CA" sz="2000" b="1" dirty="0" smtClean="0">
                <a:solidFill>
                  <a:schemeClr val="bg1"/>
                </a:solidFill>
              </a:rPr>
              <a:t>’ </a:t>
            </a:r>
            <a:r>
              <a:rPr lang="en-CA" sz="2000" dirty="0" smtClean="0">
                <a:solidFill>
                  <a:schemeClr val="bg1"/>
                </a:solidFill>
              </a:rPr>
              <a:t>– This reference includes two elements (</a:t>
            </a:r>
            <a:r>
              <a:rPr lang="en-CA" sz="2000" dirty="0" err="1" smtClean="0">
                <a:solidFill>
                  <a:schemeClr val="bg1"/>
                </a:solidFill>
              </a:rPr>
              <a:t>i</a:t>
            </a:r>
            <a:r>
              <a:rPr lang="en-CA" sz="2000" dirty="0" smtClean="0">
                <a:solidFill>
                  <a:schemeClr val="bg1"/>
                </a:solidFill>
              </a:rPr>
              <a:t>) application namespace (autos) and (ii) the URL Name (all).  The application namespace helps distinguish conflicting URL Names from different applications.</a:t>
            </a:r>
            <a:endParaRPr lang="en-CA" sz="20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702935" y="1861074"/>
            <a:ext cx="106851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68376" y="5668275"/>
            <a:ext cx="7000875" cy="77152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0812997" y="5451335"/>
            <a:ext cx="856709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Urls.py</a:t>
            </a:r>
            <a:endParaRPr lang="en-CA" b="1" dirty="0">
              <a:solidFill>
                <a:srgbClr val="FFFF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061058" y="6174890"/>
            <a:ext cx="106851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729</TotalTime>
  <Words>257</Words>
  <Application>Microsoft Macintosh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Microsoft Office User</cp:lastModifiedBy>
  <cp:revision>66</cp:revision>
  <dcterms:created xsi:type="dcterms:W3CDTF">2019-01-19T02:12:54Z</dcterms:created>
  <dcterms:modified xsi:type="dcterms:W3CDTF">2021-02-26T16:31:38Z</dcterms:modified>
</cp:coreProperties>
</file>