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1071" r:id="rId2"/>
    <p:sldId id="1256" r:id="rId3"/>
    <p:sldId id="1263" r:id="rId4"/>
    <p:sldId id="1264" r:id="rId5"/>
    <p:sldId id="1255" r:id="rId6"/>
    <p:sldId id="1232" r:id="rId7"/>
    <p:sldId id="1261" r:id="rId8"/>
    <p:sldId id="1257" r:id="rId9"/>
    <p:sldId id="1234" r:id="rId10"/>
    <p:sldId id="1235" r:id="rId11"/>
    <p:sldId id="1236" r:id="rId12"/>
    <p:sldId id="1258" r:id="rId13"/>
    <p:sldId id="1262" r:id="rId14"/>
    <p:sldId id="1237" r:id="rId15"/>
    <p:sldId id="1238" r:id="rId16"/>
    <p:sldId id="1239" r:id="rId17"/>
    <p:sldId id="1259" r:id="rId18"/>
    <p:sldId id="1240" r:id="rId19"/>
    <p:sldId id="1241" r:id="rId20"/>
    <p:sldId id="1242" r:id="rId21"/>
    <p:sldId id="1243" r:id="rId22"/>
    <p:sldId id="1270" r:id="rId23"/>
    <p:sldId id="1271" r:id="rId24"/>
    <p:sldId id="1272" r:id="rId25"/>
    <p:sldId id="1273" r:id="rId26"/>
    <p:sldId id="1274" r:id="rId27"/>
    <p:sldId id="1268" r:id="rId28"/>
    <p:sldId id="1269" r:id="rId29"/>
    <p:sldId id="1267" r:id="rId30"/>
    <p:sldId id="1265" r:id="rId31"/>
    <p:sldId id="1266" r:id="rId32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3354" autoAdjust="0"/>
  </p:normalViewPr>
  <p:slideViewPr>
    <p:cSldViewPr>
      <p:cViewPr varScale="1">
        <p:scale>
          <a:sx n="70" d="100"/>
          <a:sy n="70" d="100"/>
        </p:scale>
        <p:origin x="704" y="52"/>
      </p:cViewPr>
      <p:guideLst>
        <p:guide orient="horz" pos="2158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7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1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产品运行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市场分析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516885"/>
            <a:ext cx="1796090" cy="3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投资回报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t>2019/1/21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88592" y="2672913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本课讲师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3337828"/>
            <a:ext cx="502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二叉树，红黑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33357" y="1374304"/>
            <a:ext cx="2788466" cy="4098161"/>
            <a:chOff x="5239918" y="762015"/>
            <a:chExt cx="2517178" cy="3699454"/>
          </a:xfrm>
        </p:grpSpPr>
        <p:sp>
          <p:nvSpPr>
            <p:cNvPr id="11" name="Freeform 6"/>
            <p:cNvSpPr/>
            <p:nvPr/>
          </p:nvSpPr>
          <p:spPr bwMode="auto">
            <a:xfrm flipH="1">
              <a:off x="6153170" y="4159890"/>
              <a:ext cx="670135" cy="144190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2" name="Freeform 24"/>
            <p:cNvSpPr/>
            <p:nvPr/>
          </p:nvSpPr>
          <p:spPr>
            <a:xfrm flipH="1">
              <a:off x="5977524" y="3862085"/>
              <a:ext cx="1021425" cy="297804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id-ID" sz="1000" dirty="0"/>
            </a:p>
          </p:txBody>
        </p:sp>
        <p:sp>
          <p:nvSpPr>
            <p:cNvPr id="15" name="Freeform 25"/>
            <p:cNvSpPr/>
            <p:nvPr/>
          </p:nvSpPr>
          <p:spPr>
            <a:xfrm flipH="1">
              <a:off x="6260416" y="4364188"/>
              <a:ext cx="455644" cy="97281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id-ID" sz="1000" dirty="0"/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6406270" y="3286674"/>
              <a:ext cx="133297" cy="393995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6444353" y="3216444"/>
              <a:ext cx="104734" cy="121412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6432453" y="3260485"/>
              <a:ext cx="114255" cy="110700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6424122" y="3666384"/>
              <a:ext cx="34515" cy="57135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544328" y="3285483"/>
              <a:ext cx="132107" cy="393995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6581222" y="3212873"/>
              <a:ext cx="104734" cy="121412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6570510" y="3259296"/>
              <a:ext cx="114255" cy="109509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6562180" y="3662813"/>
              <a:ext cx="34515" cy="57135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4" name="Freeform 13"/>
            <p:cNvSpPr/>
            <p:nvPr/>
          </p:nvSpPr>
          <p:spPr bwMode="auto">
            <a:xfrm>
              <a:off x="6664535" y="3287863"/>
              <a:ext cx="30943" cy="199973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grpSp>
          <p:nvGrpSpPr>
            <p:cNvPr id="25" name="Group 123"/>
            <p:cNvGrpSpPr/>
            <p:nvPr/>
          </p:nvGrpSpPr>
          <p:grpSpPr>
            <a:xfrm>
              <a:off x="5738593" y="3195913"/>
              <a:ext cx="612930" cy="465414"/>
              <a:chOff x="7170738" y="4168775"/>
              <a:chExt cx="817563" cy="620713"/>
            </a:xfrm>
            <a:solidFill>
              <a:schemeClr val="accent1"/>
            </a:solidFill>
          </p:grpSpPr>
          <p:sp>
            <p:nvSpPr>
              <p:cNvPr id="11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</p:grpSp>
        <p:sp>
          <p:nvSpPr>
            <p:cNvPr id="28" name="Freeform 20"/>
            <p:cNvSpPr>
              <a:spLocks noEditPoints="1"/>
            </p:cNvSpPr>
            <p:nvPr/>
          </p:nvSpPr>
          <p:spPr bwMode="auto">
            <a:xfrm>
              <a:off x="5239920" y="1607137"/>
              <a:ext cx="358236" cy="377330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7526205" y="1519055"/>
              <a:ext cx="105923" cy="105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7564290" y="1597615"/>
              <a:ext cx="166622" cy="347572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7417902" y="1597616"/>
              <a:ext cx="178523" cy="342811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7573812" y="1480963"/>
              <a:ext cx="19042" cy="59516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6721661" y="1225048"/>
              <a:ext cx="169002" cy="457081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6" name="Freeform 26"/>
            <p:cNvSpPr>
              <a:spLocks noEditPoints="1"/>
            </p:cNvSpPr>
            <p:nvPr/>
          </p:nvSpPr>
          <p:spPr bwMode="auto">
            <a:xfrm>
              <a:off x="6576461" y="1369075"/>
              <a:ext cx="458211" cy="167835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6610976" y="1265518"/>
              <a:ext cx="389181" cy="373759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6610976" y="1265518"/>
              <a:ext cx="389181" cy="373759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6771649" y="1417879"/>
              <a:ext cx="70219" cy="702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7310787" y="1095303"/>
              <a:ext cx="192804" cy="365427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7214386" y="1094113"/>
              <a:ext cx="48796" cy="3559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5633861" y="2886727"/>
              <a:ext cx="421315" cy="308292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grpSp>
          <p:nvGrpSpPr>
            <p:cNvPr id="43" name="Group 127"/>
            <p:cNvGrpSpPr/>
            <p:nvPr/>
          </p:nvGrpSpPr>
          <p:grpSpPr>
            <a:xfrm>
              <a:off x="6818063" y="3195019"/>
              <a:ext cx="380850" cy="490410"/>
              <a:chOff x="8610600" y="4127500"/>
              <a:chExt cx="508001" cy="654050"/>
            </a:xfrm>
            <a:solidFill>
              <a:schemeClr val="accent1"/>
            </a:solidFill>
          </p:grpSpPr>
          <p:sp>
            <p:nvSpPr>
              <p:cNvPr id="103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4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5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6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7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8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9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10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</p:grp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7133455" y="2699848"/>
              <a:ext cx="321342" cy="292817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7216765" y="2970048"/>
              <a:ext cx="69029" cy="148790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7188201" y="3015280"/>
              <a:ext cx="97593" cy="201164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296776" y="762015"/>
              <a:ext cx="392751" cy="35947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6180141" y="2756983"/>
              <a:ext cx="478442" cy="396375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7026341" y="1967804"/>
              <a:ext cx="614120" cy="716570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7491691" y="2177299"/>
              <a:ext cx="265405" cy="521358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1" name="Freeform 48"/>
            <p:cNvSpPr>
              <a:spLocks noEditPoints="1"/>
            </p:cNvSpPr>
            <p:nvPr/>
          </p:nvSpPr>
          <p:spPr bwMode="auto">
            <a:xfrm>
              <a:off x="6565751" y="2243958"/>
              <a:ext cx="434406" cy="434465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6645492" y="2382034"/>
              <a:ext cx="216608" cy="11427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grpSp>
          <p:nvGrpSpPr>
            <p:cNvPr id="53" name="Group 126"/>
            <p:cNvGrpSpPr/>
            <p:nvPr/>
          </p:nvGrpSpPr>
          <p:grpSpPr>
            <a:xfrm>
              <a:off x="6739513" y="2803405"/>
              <a:ext cx="340384" cy="323766"/>
              <a:chOff x="8505825" y="3605213"/>
              <a:chExt cx="454025" cy="431800"/>
            </a:xfrm>
            <a:solidFill>
              <a:schemeClr val="accent3"/>
            </a:solidFill>
          </p:grpSpPr>
          <p:sp>
            <p:nvSpPr>
              <p:cNvPr id="101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  <p:sp>
            <p:nvSpPr>
              <p:cNvPr id="102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41" tIns="34270" rIns="68541" bIns="34270" numCol="1" anchor="t" anchorCtr="0" compatLnSpc="1"/>
              <a:lstStyle/>
              <a:p>
                <a:endParaRPr lang="id-ID" sz="1000" dirty="0"/>
              </a:p>
            </p:txBody>
          </p:sp>
        </p:grpSp>
        <p:sp>
          <p:nvSpPr>
            <p:cNvPr id="54" name="Freeform 52"/>
            <p:cNvSpPr/>
            <p:nvPr/>
          </p:nvSpPr>
          <p:spPr bwMode="auto">
            <a:xfrm>
              <a:off x="5689797" y="876283"/>
              <a:ext cx="509386" cy="41423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6076598" y="853670"/>
              <a:ext cx="140438" cy="192831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6" name="Freeform 54"/>
            <p:cNvSpPr/>
            <p:nvPr/>
          </p:nvSpPr>
          <p:spPr bwMode="auto">
            <a:xfrm>
              <a:off x="5756446" y="985794"/>
              <a:ext cx="385610" cy="252347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5442245" y="1207192"/>
              <a:ext cx="222559" cy="390423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5239918" y="2024939"/>
              <a:ext cx="416553" cy="453510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6776407" y="852479"/>
              <a:ext cx="396322" cy="38923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5376406" y="2476274"/>
              <a:ext cx="385610" cy="390423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6872810" y="2105880"/>
              <a:ext cx="470112" cy="23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6891852" y="2058268"/>
              <a:ext cx="432027" cy="23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7062045" y="2009465"/>
              <a:ext cx="91643" cy="2380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7078706" y="1834488"/>
              <a:ext cx="58318" cy="190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7062045" y="1824967"/>
              <a:ext cx="91643" cy="2380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7201292" y="2009465"/>
              <a:ext cx="89262" cy="23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7216765" y="1834488"/>
              <a:ext cx="57127" cy="190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7201292" y="1824967"/>
              <a:ext cx="89262" cy="23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6925177" y="2009465"/>
              <a:ext cx="91643" cy="2380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6940650" y="1834488"/>
              <a:ext cx="59508" cy="1904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6925177" y="1824967"/>
              <a:ext cx="91643" cy="2380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6891852" y="1772592"/>
              <a:ext cx="432027" cy="238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6891852" y="1634515"/>
              <a:ext cx="432027" cy="138077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5704079" y="1759498"/>
              <a:ext cx="599838" cy="391614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7027530" y="2189203"/>
              <a:ext cx="140438" cy="24520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5801670" y="1348841"/>
              <a:ext cx="282067" cy="345191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6344383" y="1711886"/>
              <a:ext cx="427265" cy="428513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5918306" y="2264192"/>
              <a:ext cx="482013" cy="365427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79" name="Freeform 77"/>
            <p:cNvSpPr/>
            <p:nvPr/>
          </p:nvSpPr>
          <p:spPr bwMode="auto">
            <a:xfrm>
              <a:off x="6128965" y="1728551"/>
              <a:ext cx="160671" cy="120222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0" name="Freeform 78"/>
            <p:cNvSpPr/>
            <p:nvPr/>
          </p:nvSpPr>
          <p:spPr bwMode="auto">
            <a:xfrm>
              <a:off x="6200373" y="1697602"/>
              <a:ext cx="44036" cy="54754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5950440" y="2699847"/>
              <a:ext cx="169002" cy="234492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7248899" y="1497629"/>
              <a:ext cx="211848" cy="232112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6189661" y="1185766"/>
              <a:ext cx="320152" cy="460652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6075408" y="1120299"/>
              <a:ext cx="184474" cy="163074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6023041" y="1217905"/>
              <a:ext cx="80930" cy="51184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6" name="Freeform 84"/>
            <p:cNvSpPr/>
            <p:nvPr/>
          </p:nvSpPr>
          <p:spPr bwMode="auto">
            <a:xfrm>
              <a:off x="5971864" y="1225047"/>
              <a:ext cx="109494" cy="66658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5908786" y="2093976"/>
              <a:ext cx="334434" cy="119032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7294125" y="2401079"/>
              <a:ext cx="184474" cy="23687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89" name="Freeform 87"/>
            <p:cNvSpPr/>
            <p:nvPr/>
          </p:nvSpPr>
          <p:spPr bwMode="auto">
            <a:xfrm>
              <a:off x="7398859" y="2392747"/>
              <a:ext cx="89262" cy="61896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7329830" y="2441549"/>
              <a:ext cx="122586" cy="170215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1" name="Freeform 89"/>
            <p:cNvSpPr>
              <a:spLocks noEditPoints="1"/>
            </p:cNvSpPr>
            <p:nvPr/>
          </p:nvSpPr>
          <p:spPr bwMode="auto">
            <a:xfrm>
              <a:off x="7044191" y="1472633"/>
              <a:ext cx="166622" cy="121412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2" name="Freeform 90"/>
            <p:cNvSpPr/>
            <p:nvPr/>
          </p:nvSpPr>
          <p:spPr bwMode="auto">
            <a:xfrm>
              <a:off x="5655283" y="2267764"/>
              <a:ext cx="154720" cy="199973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3" name="Freeform 91"/>
            <p:cNvSpPr/>
            <p:nvPr/>
          </p:nvSpPr>
          <p:spPr bwMode="auto">
            <a:xfrm>
              <a:off x="5645762" y="2260621"/>
              <a:ext cx="76169" cy="52374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4" name="Freeform 92"/>
            <p:cNvSpPr/>
            <p:nvPr/>
          </p:nvSpPr>
          <p:spPr bwMode="auto">
            <a:xfrm>
              <a:off x="5676705" y="2303472"/>
              <a:ext cx="104734" cy="14402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6675245" y="3505692"/>
              <a:ext cx="164241" cy="179738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6" name="Freeform 94"/>
            <p:cNvSpPr/>
            <p:nvPr/>
          </p:nvSpPr>
          <p:spPr bwMode="auto">
            <a:xfrm>
              <a:off x="6476489" y="2321327"/>
              <a:ext cx="47606" cy="45232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7" name="Freeform 95"/>
            <p:cNvSpPr/>
            <p:nvPr/>
          </p:nvSpPr>
          <p:spPr bwMode="auto">
            <a:xfrm>
              <a:off x="6465777" y="2184442"/>
              <a:ext cx="44036" cy="147599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496722" y="2208248"/>
              <a:ext cx="95213" cy="127364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99" name="Freeform 97"/>
            <p:cNvSpPr/>
            <p:nvPr/>
          </p:nvSpPr>
          <p:spPr bwMode="auto">
            <a:xfrm>
              <a:off x="6488391" y="2355847"/>
              <a:ext cx="11901" cy="23806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6450306" y="1150057"/>
              <a:ext cx="165432" cy="177357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55" tIns="34277" rIns="68555" bIns="34277" numCol="1" anchor="t" anchorCtr="0" compatLnSpc="1"/>
            <a:lstStyle/>
            <a:p>
              <a:endParaRPr lang="id-ID" sz="1000" dirty="0"/>
            </a:p>
          </p:txBody>
        </p:sp>
      </p:grpSp>
      <p:pic>
        <p:nvPicPr>
          <p:cNvPr id="2" name="图片 1" descr="动脑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" y="1901825"/>
            <a:ext cx="2307590" cy="690245"/>
          </a:xfrm>
          <a:prstGeom prst="rect">
            <a:avLst/>
          </a:prstGeom>
        </p:spPr>
      </p:pic>
      <p:sp>
        <p:nvSpPr>
          <p:cNvPr id="117" name="TextBox 33"/>
          <p:cNvSpPr txBox="1"/>
          <p:nvPr/>
        </p:nvSpPr>
        <p:spPr>
          <a:xfrm>
            <a:off x="603250" y="4725144"/>
            <a:ext cx="3400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课程咨询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安然老师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1463124473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往期视频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艾乐老师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2084214003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课程主讲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【King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2712202128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电话咨询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赵老师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】:  18229970908</a:t>
            </a:r>
            <a:endParaRPr lang="en-US" altLang="zh-CN" sz="1400" dirty="0">
              <a:ln w="0"/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>
        <p:checker/>
      </p:transition>
    </mc:Choice>
    <mc:Fallback xmlns=""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4" name="文本框 111"/>
          <p:cNvSpPr txBox="1"/>
          <p:nvPr/>
        </p:nvSpPr>
        <p:spPr>
          <a:xfrm>
            <a:off x="1188085" y="516255"/>
            <a:ext cx="13388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红黑树介绍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786255"/>
            <a:ext cx="9361039" cy="39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4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红黑树结点旋转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512"/>
            <a:ext cx="9144000" cy="53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160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红黑树结点旋转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5816" y="2636912"/>
            <a:ext cx="32111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King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老师</a:t>
            </a:r>
            <a:endParaRPr lang="en-US" altLang="zh-CN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Coding……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93735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19672" y="1844824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2699792" y="2636912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611560" y="2636912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56967" y="3486273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cxnSp>
        <p:nvCxnSpPr>
          <p:cNvPr id="8" name="Straight Connector 7"/>
          <p:cNvCxnSpPr>
            <a:stCxn id="4" idx="7"/>
          </p:cNvCxnSpPr>
          <p:nvPr/>
        </p:nvCxnSpPr>
        <p:spPr>
          <a:xfrm flipV="1">
            <a:off x="1103261" y="2213600"/>
            <a:ext cx="60077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  <a:endCxn id="7" idx="0"/>
          </p:cNvCxnSpPr>
          <p:nvPr/>
        </p:nvCxnSpPr>
        <p:spPr>
          <a:xfrm flipH="1">
            <a:off x="444999" y="3005688"/>
            <a:ext cx="250924" cy="48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3" idx="1"/>
          </p:cNvCxnSpPr>
          <p:nvPr/>
        </p:nvCxnSpPr>
        <p:spPr>
          <a:xfrm>
            <a:off x="2111373" y="2213600"/>
            <a:ext cx="672782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53131" y="1331476"/>
            <a:ext cx="3671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b="1" cap="none" spc="0" dirty="0" smtClean="0">
                <a:ln/>
                <a:solidFill>
                  <a:srgbClr val="00B050"/>
                </a:solidFill>
                <a:effectLst/>
              </a:rPr>
              <a:t>所有叶子节点都影藏，并且为黑色</a:t>
            </a:r>
            <a:endParaRPr lang="en-US" altLang="zh-CN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56376" y="3491429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7236296" y="2636912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6180066" y="2043905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5292080" y="2789664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22" name="Straight Connector 21"/>
          <p:cNvCxnSpPr>
            <a:stCxn id="20" idx="5"/>
            <a:endCxn id="19" idx="1"/>
          </p:cNvCxnSpPr>
          <p:nvPr/>
        </p:nvCxnSpPr>
        <p:spPr>
          <a:xfrm>
            <a:off x="6671767" y="2412681"/>
            <a:ext cx="648892" cy="28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1" idx="0"/>
          </p:cNvCxnSpPr>
          <p:nvPr/>
        </p:nvCxnSpPr>
        <p:spPr>
          <a:xfrm flipH="1">
            <a:off x="5580112" y="2412681"/>
            <a:ext cx="684317" cy="376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1"/>
            <a:endCxn id="19" idx="5"/>
          </p:cNvCxnSpPr>
          <p:nvPr/>
        </p:nvCxnSpPr>
        <p:spPr>
          <a:xfrm flipH="1" flipV="1">
            <a:off x="7727997" y="3005688"/>
            <a:ext cx="312742" cy="54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853131" y="2700184"/>
            <a:ext cx="790877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/>
          <p:cNvSpPr/>
          <p:nvPr/>
        </p:nvSpPr>
        <p:spPr>
          <a:xfrm>
            <a:off x="1772072" y="4590707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2852192" y="5382795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41" name="Oval 40"/>
          <p:cNvSpPr/>
          <p:nvPr/>
        </p:nvSpPr>
        <p:spPr>
          <a:xfrm>
            <a:off x="763960" y="5382795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403920" y="6237312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cxnSp>
        <p:nvCxnSpPr>
          <p:cNvPr id="43" name="Straight Connector 42"/>
          <p:cNvCxnSpPr>
            <a:stCxn id="41" idx="7"/>
            <a:endCxn id="39" idx="3"/>
          </p:cNvCxnSpPr>
          <p:nvPr/>
        </p:nvCxnSpPr>
        <p:spPr>
          <a:xfrm flipV="1">
            <a:off x="1255661" y="4959483"/>
            <a:ext cx="60077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3"/>
            <a:endCxn id="42" idx="0"/>
          </p:cNvCxnSpPr>
          <p:nvPr/>
        </p:nvCxnSpPr>
        <p:spPr>
          <a:xfrm flipH="1">
            <a:off x="691952" y="5751571"/>
            <a:ext cx="156371" cy="48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5"/>
            <a:endCxn id="40" idx="1"/>
          </p:cNvCxnSpPr>
          <p:nvPr/>
        </p:nvCxnSpPr>
        <p:spPr>
          <a:xfrm>
            <a:off x="2263773" y="4959483"/>
            <a:ext cx="672782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3925139" y="5292472"/>
            <a:ext cx="790877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val 46"/>
          <p:cNvSpPr/>
          <p:nvPr/>
        </p:nvSpPr>
        <p:spPr>
          <a:xfrm>
            <a:off x="6660232" y="4509120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48" name="Oval 47"/>
          <p:cNvSpPr/>
          <p:nvPr/>
        </p:nvSpPr>
        <p:spPr>
          <a:xfrm>
            <a:off x="7740352" y="5301208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49" name="Oval 48"/>
          <p:cNvSpPr/>
          <p:nvPr/>
        </p:nvSpPr>
        <p:spPr>
          <a:xfrm>
            <a:off x="5652120" y="5301208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5292080" y="6155725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cxnSp>
        <p:nvCxnSpPr>
          <p:cNvPr id="51" name="Straight Connector 50"/>
          <p:cNvCxnSpPr>
            <a:stCxn id="49" idx="7"/>
            <a:endCxn id="47" idx="3"/>
          </p:cNvCxnSpPr>
          <p:nvPr/>
        </p:nvCxnSpPr>
        <p:spPr>
          <a:xfrm flipV="1">
            <a:off x="6143821" y="4877896"/>
            <a:ext cx="60077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3"/>
            <a:endCxn id="50" idx="0"/>
          </p:cNvCxnSpPr>
          <p:nvPr/>
        </p:nvCxnSpPr>
        <p:spPr>
          <a:xfrm flipH="1">
            <a:off x="5580112" y="5669984"/>
            <a:ext cx="156371" cy="48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5"/>
            <a:endCxn id="48" idx="1"/>
          </p:cNvCxnSpPr>
          <p:nvPr/>
        </p:nvCxnSpPr>
        <p:spPr>
          <a:xfrm>
            <a:off x="7151933" y="4877896"/>
            <a:ext cx="672782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5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加结点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525" y="4149080"/>
            <a:ext cx="91344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925139" y="24126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851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加结点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6527" y="1876762"/>
            <a:ext cx="40318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父结点是祖父结点的左子树的情况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2308810"/>
            <a:ext cx="2238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叔结点是红色的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99442" y="2996952"/>
            <a:ext cx="4360790" cy="1383401"/>
            <a:chOff x="2299442" y="2996952"/>
            <a:chExt cx="4360790" cy="13834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442" y="2996952"/>
              <a:ext cx="1371719" cy="137171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513" y="3008634"/>
              <a:ext cx="1371719" cy="1371719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779912" y="3501008"/>
              <a:ext cx="1368152" cy="1934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99442" y="4581128"/>
            <a:ext cx="4360789" cy="1371719"/>
            <a:chOff x="2299442" y="4581128"/>
            <a:chExt cx="4360789" cy="137171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442" y="4581128"/>
              <a:ext cx="1371719" cy="137171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512" y="4581128"/>
              <a:ext cx="1371719" cy="1371719"/>
            </a:xfrm>
            <a:prstGeom prst="rect">
              <a:avLst/>
            </a:prstGeom>
          </p:spPr>
        </p:pic>
        <p:sp>
          <p:nvSpPr>
            <p:cNvPr id="15" name="Right Arrow 14"/>
            <p:cNvSpPr/>
            <p:nvPr/>
          </p:nvSpPr>
          <p:spPr>
            <a:xfrm>
              <a:off x="3771286" y="5107723"/>
              <a:ext cx="1368152" cy="1934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4610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527" y="1876762"/>
            <a:ext cx="40318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父结点是祖父结点的左子树的情况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608" y="2308810"/>
            <a:ext cx="50738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叔结点是黑色的，而且当前结点是右孩子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加结点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355976" y="4509120"/>
            <a:ext cx="692424" cy="209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6" y="3547139"/>
            <a:ext cx="3291679" cy="21337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47139"/>
            <a:ext cx="331236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12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527" y="1876762"/>
            <a:ext cx="40318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父结点是祖父结点的左子树的情况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7763" y="2308810"/>
            <a:ext cx="51655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叔结点是黑色的，而且当前结点是左孩子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加结点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01008"/>
            <a:ext cx="3312368" cy="2133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34560"/>
            <a:ext cx="2574230" cy="19432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262458" y="4228658"/>
            <a:ext cx="1224136" cy="346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160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加结点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5816" y="2636912"/>
            <a:ext cx="32111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King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老师</a:t>
            </a:r>
            <a:endParaRPr lang="en-US" altLang="zh-CN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Coding……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57454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除结点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8668" y="1556792"/>
            <a:ext cx="19752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没有左右子树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591359"/>
            <a:ext cx="392464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495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除结点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290" y="1556792"/>
            <a:ext cx="27446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左子树或者右子树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128" y="2282090"/>
            <a:ext cx="3741744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011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17692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程提纲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3728" y="2420888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二叉树的介绍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123728" y="4754885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红黑树的实现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123728" y="3602757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红黑树</a:t>
            </a:r>
            <a:r>
              <a:rPr lang="zh-CN" altLang="en-US" dirty="0" smtClean="0"/>
              <a:t>的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123728" y="4178821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红黑树</a:t>
            </a:r>
            <a:r>
              <a:rPr lang="zh-CN" altLang="en-US" dirty="0"/>
              <a:t>结</a:t>
            </a:r>
            <a:r>
              <a:rPr lang="zh-CN" altLang="en-US" dirty="0" smtClean="0"/>
              <a:t>点旋转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123728" y="3004128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</a:t>
            </a:r>
            <a:r>
              <a:rPr lang="zh-CN" altLang="en-US" dirty="0" smtClean="0"/>
              <a:t>叉排序树的实现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23728" y="1844824"/>
            <a:ext cx="47525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思考题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3411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290" y="1732746"/>
            <a:ext cx="27446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有左子树且有右子树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除结点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79" y="3068959"/>
            <a:ext cx="2456113" cy="2264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875" y="2996953"/>
            <a:ext cx="2592288" cy="2196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7" y="2996953"/>
            <a:ext cx="2369355" cy="201622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99792" y="4005065"/>
            <a:ext cx="648072" cy="196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>
            <a:off x="6102169" y="3997252"/>
            <a:ext cx="648072" cy="196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731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除结点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368" y="1876762"/>
            <a:ext cx="38347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 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当前结点的兄弟结点是红色的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2274" y="2317436"/>
            <a:ext cx="60324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当前结点的兄弟结点是黑色的，而且兄弟结点的</a:t>
            </a:r>
            <a:endParaRPr lang="en-US" altLang="zh-CN" sz="20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两个孩子结点都是黑色的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9899" y="3009146"/>
            <a:ext cx="58224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当前结点的兄弟结点是黑色的，而且兄弟结点的</a:t>
            </a:r>
            <a:endParaRPr lang="en-US" altLang="zh-CN" sz="20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左孩子是红色的，右孩子是黑色的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6527" y="1484784"/>
            <a:ext cx="40318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父结点是祖父结点的左子树的情况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3868" y="3686096"/>
            <a:ext cx="58224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当前结点的兄弟结点是黑色的，而且兄弟结点的</a:t>
            </a:r>
            <a:endParaRPr lang="en-US" altLang="zh-CN" sz="20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右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孩子是红色的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7098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2857500" cy="2190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68760"/>
            <a:ext cx="2857500" cy="2190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49080"/>
            <a:ext cx="2857500" cy="21907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67944" y="2060848"/>
            <a:ext cx="136815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own Arrow 6"/>
          <p:cNvSpPr/>
          <p:nvPr/>
        </p:nvSpPr>
        <p:spPr>
          <a:xfrm>
            <a:off x="6660232" y="3459510"/>
            <a:ext cx="432048" cy="689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910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15816" y="1916832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10</a:t>
            </a:r>
            <a:endParaRPr lang="zh-CN" alt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1907704" y="278092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4" name="Oval 3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2555776" y="364502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051720" y="4509120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203848" y="4509120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8</a:t>
            </a:r>
            <a:endParaRPr lang="zh-CN" alt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3779912" y="278092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14</a:t>
            </a:r>
            <a:endParaRPr lang="zh-CN" alt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3275856" y="3664814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13</a:t>
            </a:r>
            <a:endParaRPr lang="zh-CN" alt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4860032" y="364502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16</a:t>
            </a:r>
            <a:endParaRPr lang="zh-CN" alt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4264077" y="4653136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15</a:t>
            </a:r>
            <a:endParaRPr lang="zh-CN" alt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5868144" y="4257092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18</a:t>
            </a:r>
            <a:endParaRPr lang="zh-CN" alt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5652120" y="5208317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17</a:t>
            </a:r>
            <a:endParaRPr lang="zh-CN" altLang="en-US" sz="1100" dirty="0"/>
          </a:p>
        </p:txBody>
      </p:sp>
      <p:cxnSp>
        <p:nvCxnSpPr>
          <p:cNvPr id="15" name="Straight Connector 14"/>
          <p:cNvCxnSpPr>
            <a:stCxn id="2" idx="2"/>
            <a:endCxn id="3" idx="7"/>
          </p:cNvCxnSpPr>
          <p:nvPr/>
        </p:nvCxnSpPr>
        <p:spPr>
          <a:xfrm flipH="1">
            <a:off x="2337943" y="2168860"/>
            <a:ext cx="577873" cy="68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3"/>
            <a:endCxn id="4" idx="7"/>
          </p:cNvCxnSpPr>
          <p:nvPr/>
        </p:nvCxnSpPr>
        <p:spPr>
          <a:xfrm flipH="1">
            <a:off x="1401839" y="3211167"/>
            <a:ext cx="579682" cy="57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5"/>
            <a:endCxn id="5" idx="1"/>
          </p:cNvCxnSpPr>
          <p:nvPr/>
        </p:nvCxnSpPr>
        <p:spPr>
          <a:xfrm>
            <a:off x="2337943" y="3211167"/>
            <a:ext cx="291650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6" idx="7"/>
          </p:cNvCxnSpPr>
          <p:nvPr/>
        </p:nvCxnSpPr>
        <p:spPr>
          <a:xfrm flipH="1">
            <a:off x="2481959" y="4075263"/>
            <a:ext cx="147634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7" idx="1"/>
          </p:cNvCxnSpPr>
          <p:nvPr/>
        </p:nvCxnSpPr>
        <p:spPr>
          <a:xfrm>
            <a:off x="2986015" y="4075263"/>
            <a:ext cx="291650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6"/>
            <a:endCxn id="8" idx="1"/>
          </p:cNvCxnSpPr>
          <p:nvPr/>
        </p:nvCxnSpPr>
        <p:spPr>
          <a:xfrm>
            <a:off x="3419872" y="2168860"/>
            <a:ext cx="433857" cy="68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3"/>
            <a:endCxn id="9" idx="7"/>
          </p:cNvCxnSpPr>
          <p:nvPr/>
        </p:nvCxnSpPr>
        <p:spPr>
          <a:xfrm flipH="1">
            <a:off x="3706095" y="3211167"/>
            <a:ext cx="147634" cy="5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5"/>
            <a:endCxn id="10" idx="1"/>
          </p:cNvCxnSpPr>
          <p:nvPr/>
        </p:nvCxnSpPr>
        <p:spPr>
          <a:xfrm>
            <a:off x="4210151" y="3211167"/>
            <a:ext cx="723698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5"/>
            <a:endCxn id="12" idx="1"/>
          </p:cNvCxnSpPr>
          <p:nvPr/>
        </p:nvCxnSpPr>
        <p:spPr>
          <a:xfrm>
            <a:off x="5290271" y="4075263"/>
            <a:ext cx="651690" cy="25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3"/>
            <a:endCxn id="11" idx="7"/>
          </p:cNvCxnSpPr>
          <p:nvPr/>
        </p:nvCxnSpPr>
        <p:spPr>
          <a:xfrm flipH="1">
            <a:off x="4694316" y="4075263"/>
            <a:ext cx="239533" cy="65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4"/>
            <a:endCxn id="13" idx="0"/>
          </p:cNvCxnSpPr>
          <p:nvPr/>
        </p:nvCxnSpPr>
        <p:spPr>
          <a:xfrm flipH="1">
            <a:off x="5904148" y="4761148"/>
            <a:ext cx="216024" cy="44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199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2915816" y="1916832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10</a:t>
            </a:r>
            <a:endParaRPr lang="zh-CN" altLang="en-US" sz="1100" dirty="0"/>
          </a:p>
        </p:txBody>
      </p:sp>
      <p:sp>
        <p:nvSpPr>
          <p:cNvPr id="41" name="Oval 40"/>
          <p:cNvSpPr/>
          <p:nvPr/>
        </p:nvSpPr>
        <p:spPr>
          <a:xfrm>
            <a:off x="1907704" y="278092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42" name="Oval 41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43" name="Oval 42"/>
          <p:cNvSpPr/>
          <p:nvPr/>
        </p:nvSpPr>
        <p:spPr>
          <a:xfrm>
            <a:off x="2555776" y="364502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sp>
        <p:nvSpPr>
          <p:cNvPr id="45" name="Oval 44"/>
          <p:cNvSpPr/>
          <p:nvPr/>
        </p:nvSpPr>
        <p:spPr>
          <a:xfrm>
            <a:off x="3203848" y="4509120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8</a:t>
            </a:r>
            <a:endParaRPr lang="zh-CN" altLang="en-US" sz="1100" dirty="0"/>
          </a:p>
        </p:txBody>
      </p:sp>
      <p:sp>
        <p:nvSpPr>
          <p:cNvPr id="46" name="Oval 45"/>
          <p:cNvSpPr/>
          <p:nvPr/>
        </p:nvSpPr>
        <p:spPr>
          <a:xfrm>
            <a:off x="3779912" y="278092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14</a:t>
            </a:r>
            <a:endParaRPr lang="zh-CN" altLang="en-US" sz="1100" dirty="0"/>
          </a:p>
        </p:txBody>
      </p:sp>
      <p:sp>
        <p:nvSpPr>
          <p:cNvPr id="47" name="Oval 46"/>
          <p:cNvSpPr/>
          <p:nvPr/>
        </p:nvSpPr>
        <p:spPr>
          <a:xfrm>
            <a:off x="3275856" y="3664814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13</a:t>
            </a:r>
            <a:endParaRPr lang="zh-CN" altLang="en-US" sz="1100" dirty="0"/>
          </a:p>
        </p:txBody>
      </p:sp>
      <p:sp>
        <p:nvSpPr>
          <p:cNvPr id="48" name="Oval 47"/>
          <p:cNvSpPr/>
          <p:nvPr/>
        </p:nvSpPr>
        <p:spPr>
          <a:xfrm>
            <a:off x="4860032" y="364502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16</a:t>
            </a:r>
            <a:endParaRPr lang="zh-CN" altLang="en-US" sz="1100" dirty="0"/>
          </a:p>
        </p:txBody>
      </p:sp>
      <p:sp>
        <p:nvSpPr>
          <p:cNvPr id="49" name="Oval 48"/>
          <p:cNvSpPr/>
          <p:nvPr/>
        </p:nvSpPr>
        <p:spPr>
          <a:xfrm>
            <a:off x="4264077" y="4653136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15</a:t>
            </a:r>
            <a:endParaRPr lang="zh-CN" altLang="en-US" sz="1100" dirty="0"/>
          </a:p>
        </p:txBody>
      </p:sp>
      <p:sp>
        <p:nvSpPr>
          <p:cNvPr id="50" name="Oval 49"/>
          <p:cNvSpPr/>
          <p:nvPr/>
        </p:nvSpPr>
        <p:spPr>
          <a:xfrm>
            <a:off x="5868144" y="4257092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18</a:t>
            </a:r>
            <a:endParaRPr lang="zh-CN" altLang="en-US" sz="1100" dirty="0"/>
          </a:p>
        </p:txBody>
      </p:sp>
      <p:sp>
        <p:nvSpPr>
          <p:cNvPr id="51" name="Oval 50"/>
          <p:cNvSpPr/>
          <p:nvPr/>
        </p:nvSpPr>
        <p:spPr>
          <a:xfrm>
            <a:off x="5652120" y="5208317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17</a:t>
            </a:r>
            <a:endParaRPr lang="zh-CN" altLang="en-US" sz="1100" dirty="0"/>
          </a:p>
        </p:txBody>
      </p:sp>
      <p:cxnSp>
        <p:nvCxnSpPr>
          <p:cNvPr id="52" name="Straight Connector 51"/>
          <p:cNvCxnSpPr>
            <a:stCxn id="40" idx="2"/>
            <a:endCxn id="41" idx="7"/>
          </p:cNvCxnSpPr>
          <p:nvPr/>
        </p:nvCxnSpPr>
        <p:spPr>
          <a:xfrm flipH="1">
            <a:off x="2337943" y="2168860"/>
            <a:ext cx="577873" cy="68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1" idx="3"/>
            <a:endCxn id="42" idx="7"/>
          </p:cNvCxnSpPr>
          <p:nvPr/>
        </p:nvCxnSpPr>
        <p:spPr>
          <a:xfrm flipH="1">
            <a:off x="1401839" y="3211167"/>
            <a:ext cx="579682" cy="57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5"/>
            <a:endCxn id="43" idx="1"/>
          </p:cNvCxnSpPr>
          <p:nvPr/>
        </p:nvCxnSpPr>
        <p:spPr>
          <a:xfrm>
            <a:off x="2337943" y="3211167"/>
            <a:ext cx="291650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3" idx="5"/>
            <a:endCxn id="45" idx="1"/>
          </p:cNvCxnSpPr>
          <p:nvPr/>
        </p:nvCxnSpPr>
        <p:spPr>
          <a:xfrm>
            <a:off x="2986015" y="4075263"/>
            <a:ext cx="291650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6"/>
            <a:endCxn id="46" idx="1"/>
          </p:cNvCxnSpPr>
          <p:nvPr/>
        </p:nvCxnSpPr>
        <p:spPr>
          <a:xfrm>
            <a:off x="3419872" y="2168860"/>
            <a:ext cx="433857" cy="68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47" idx="7"/>
          </p:cNvCxnSpPr>
          <p:nvPr/>
        </p:nvCxnSpPr>
        <p:spPr>
          <a:xfrm flipH="1">
            <a:off x="3706095" y="3211167"/>
            <a:ext cx="147634" cy="5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48" idx="1"/>
          </p:cNvCxnSpPr>
          <p:nvPr/>
        </p:nvCxnSpPr>
        <p:spPr>
          <a:xfrm>
            <a:off x="4210151" y="3211167"/>
            <a:ext cx="723698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5"/>
            <a:endCxn id="50" idx="1"/>
          </p:cNvCxnSpPr>
          <p:nvPr/>
        </p:nvCxnSpPr>
        <p:spPr>
          <a:xfrm>
            <a:off x="5290271" y="4075263"/>
            <a:ext cx="651690" cy="25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3"/>
            <a:endCxn id="49" idx="7"/>
          </p:cNvCxnSpPr>
          <p:nvPr/>
        </p:nvCxnSpPr>
        <p:spPr>
          <a:xfrm flipH="1">
            <a:off x="4694316" y="4075263"/>
            <a:ext cx="239533" cy="65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4"/>
            <a:endCxn id="51" idx="0"/>
          </p:cNvCxnSpPr>
          <p:nvPr/>
        </p:nvCxnSpPr>
        <p:spPr>
          <a:xfrm flipH="1">
            <a:off x="5904148" y="4761148"/>
            <a:ext cx="216024" cy="44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874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15816" y="1916832"/>
            <a:ext cx="504056" cy="5040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10</a:t>
            </a:r>
            <a:endParaRPr lang="zh-CN" alt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1907704" y="278092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5</a:t>
            </a:r>
            <a:endParaRPr lang="zh-CN" altLang="en-US" sz="1100" dirty="0"/>
          </a:p>
        </p:txBody>
      </p:sp>
      <p:sp>
        <p:nvSpPr>
          <p:cNvPr id="4" name="Oval 3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3</a:t>
            </a:r>
            <a:endParaRPr lang="zh-CN" alt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2555776" y="3645024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6</a:t>
            </a:r>
            <a:endParaRPr lang="zh-CN" alt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3203848" y="4509120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8</a:t>
            </a:r>
            <a:endParaRPr lang="zh-CN" alt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779912" y="278092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14</a:t>
            </a:r>
            <a:endParaRPr lang="zh-CN" alt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3275856" y="3664814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13</a:t>
            </a:r>
            <a:endParaRPr lang="zh-CN" alt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4860032" y="3645024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16</a:t>
            </a:r>
            <a:endParaRPr lang="zh-CN" alt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4264077" y="4653136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15</a:t>
            </a:r>
            <a:endParaRPr lang="zh-CN" alt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5868144" y="4257092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18</a:t>
            </a:r>
            <a:endParaRPr lang="zh-CN" alt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5652120" y="5208317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17</a:t>
            </a:r>
            <a:endParaRPr lang="zh-CN" altLang="en-US" sz="1100" dirty="0"/>
          </a:p>
        </p:txBody>
      </p:sp>
      <p:cxnSp>
        <p:nvCxnSpPr>
          <p:cNvPr id="13" name="Straight Connector 12"/>
          <p:cNvCxnSpPr>
            <a:stCxn id="2" idx="2"/>
            <a:endCxn id="3" idx="7"/>
          </p:cNvCxnSpPr>
          <p:nvPr/>
        </p:nvCxnSpPr>
        <p:spPr>
          <a:xfrm flipH="1">
            <a:off x="2337943" y="2168860"/>
            <a:ext cx="577873" cy="68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3"/>
            <a:endCxn id="4" idx="7"/>
          </p:cNvCxnSpPr>
          <p:nvPr/>
        </p:nvCxnSpPr>
        <p:spPr>
          <a:xfrm flipH="1">
            <a:off x="1401839" y="3211167"/>
            <a:ext cx="579682" cy="57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5"/>
            <a:endCxn id="5" idx="1"/>
          </p:cNvCxnSpPr>
          <p:nvPr/>
        </p:nvCxnSpPr>
        <p:spPr>
          <a:xfrm>
            <a:off x="2337943" y="3211167"/>
            <a:ext cx="291650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6" idx="1"/>
          </p:cNvCxnSpPr>
          <p:nvPr/>
        </p:nvCxnSpPr>
        <p:spPr>
          <a:xfrm>
            <a:off x="2986015" y="4075263"/>
            <a:ext cx="291650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6"/>
            <a:endCxn id="7" idx="1"/>
          </p:cNvCxnSpPr>
          <p:nvPr/>
        </p:nvCxnSpPr>
        <p:spPr>
          <a:xfrm>
            <a:off x="3419872" y="2168860"/>
            <a:ext cx="433857" cy="68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3706095" y="3211167"/>
            <a:ext cx="147634" cy="5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9" idx="1"/>
          </p:cNvCxnSpPr>
          <p:nvPr/>
        </p:nvCxnSpPr>
        <p:spPr>
          <a:xfrm>
            <a:off x="4210151" y="3211167"/>
            <a:ext cx="723698" cy="50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11" idx="1"/>
          </p:cNvCxnSpPr>
          <p:nvPr/>
        </p:nvCxnSpPr>
        <p:spPr>
          <a:xfrm>
            <a:off x="5290271" y="4075263"/>
            <a:ext cx="651690" cy="25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0" idx="7"/>
          </p:cNvCxnSpPr>
          <p:nvPr/>
        </p:nvCxnSpPr>
        <p:spPr>
          <a:xfrm flipH="1">
            <a:off x="4694316" y="4075263"/>
            <a:ext cx="239533" cy="65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2" idx="0"/>
          </p:cNvCxnSpPr>
          <p:nvPr/>
        </p:nvCxnSpPr>
        <p:spPr>
          <a:xfrm flipH="1">
            <a:off x="5904148" y="4761148"/>
            <a:ext cx="216024" cy="44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4725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" y="19415"/>
            <a:ext cx="4464496" cy="33375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-95"/>
            <a:ext cx="3816424" cy="3357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045812"/>
            <a:ext cx="3846249" cy="277173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67944" y="105273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own Arrow 5"/>
          <p:cNvSpPr/>
          <p:nvPr/>
        </p:nvSpPr>
        <p:spPr>
          <a:xfrm>
            <a:off x="6804248" y="3501008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151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2857500" cy="2190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52736"/>
            <a:ext cx="2857500" cy="219075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3563888" y="1938943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05064"/>
            <a:ext cx="2857500" cy="21907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6444208" y="3243486"/>
            <a:ext cx="432048" cy="761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0" y="4063240"/>
            <a:ext cx="2857500" cy="2190750"/>
          </a:xfrm>
          <a:prstGeom prst="rect">
            <a:avLst/>
          </a:prstGeom>
        </p:spPr>
      </p:pic>
      <p:sp>
        <p:nvSpPr>
          <p:cNvPr id="24" name="Left Arrow 23"/>
          <p:cNvSpPr/>
          <p:nvPr/>
        </p:nvSpPr>
        <p:spPr>
          <a:xfrm>
            <a:off x="3563888" y="4869160"/>
            <a:ext cx="1368152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6296" y="357301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5936" y="45091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830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385192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39" y="549883"/>
            <a:ext cx="385192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38" y="3861048"/>
            <a:ext cx="3702049" cy="266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" y="4005064"/>
            <a:ext cx="3748980" cy="2667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39952" y="1772816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Down Arrow 8"/>
          <p:cNvSpPr/>
          <p:nvPr/>
        </p:nvSpPr>
        <p:spPr>
          <a:xfrm>
            <a:off x="6897438" y="3284984"/>
            <a:ext cx="432048" cy="64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eft Arrow 9"/>
          <p:cNvSpPr/>
          <p:nvPr/>
        </p:nvSpPr>
        <p:spPr>
          <a:xfrm>
            <a:off x="4031940" y="5122540"/>
            <a:ext cx="115212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52320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3968" y="47971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4021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红黑树结点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2636912"/>
            <a:ext cx="32111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King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老师</a:t>
            </a:r>
            <a:endParaRPr lang="en-US" altLang="zh-CN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Coding……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63773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388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习题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7880" y="2239704"/>
            <a:ext cx="6692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案例一、服务器端高并发</a:t>
            </a:r>
            <a:r>
              <a:rPr lang="en-US" altLang="zh-CN" dirty="0"/>
              <a:t>IO</a:t>
            </a:r>
            <a:r>
              <a:rPr lang="zh-CN" altLang="zh-CN" dirty="0"/>
              <a:t>的</a:t>
            </a:r>
            <a:r>
              <a:rPr lang="en-US" altLang="zh-CN" dirty="0"/>
              <a:t>keep </a:t>
            </a:r>
            <a:r>
              <a:rPr lang="en-US" altLang="zh-CN" dirty="0" err="1"/>
              <a:t>alilve</a:t>
            </a:r>
            <a:r>
              <a:rPr lang="zh-CN" altLang="zh-CN" dirty="0"/>
              <a:t>方案，满足一下几个需求</a:t>
            </a:r>
          </a:p>
          <a:p>
            <a:pPr lvl="0"/>
            <a:r>
              <a:rPr lang="en-US" altLang="zh-CN" dirty="0" smtClean="0"/>
              <a:t>1. </a:t>
            </a:r>
            <a:r>
              <a:rPr lang="zh-CN" altLang="zh-CN" dirty="0" smtClean="0"/>
              <a:t>每</a:t>
            </a:r>
            <a:r>
              <a:rPr lang="zh-CN" altLang="zh-CN" dirty="0"/>
              <a:t>个</a:t>
            </a:r>
            <a:r>
              <a:rPr lang="en-US" altLang="zh-CN" dirty="0"/>
              <a:t>IO</a:t>
            </a:r>
            <a:r>
              <a:rPr lang="zh-CN" altLang="zh-CN" dirty="0"/>
              <a:t>都是自己的时间戳</a:t>
            </a:r>
          </a:p>
          <a:p>
            <a:pPr lvl="0"/>
            <a:r>
              <a:rPr lang="en-US" altLang="zh-CN" dirty="0" smtClean="0"/>
              <a:t>2. </a:t>
            </a:r>
            <a:r>
              <a:rPr lang="zh-CN" altLang="zh-CN" dirty="0" smtClean="0"/>
              <a:t>每</a:t>
            </a:r>
            <a:r>
              <a:rPr lang="zh-CN" altLang="zh-CN" dirty="0"/>
              <a:t>个</a:t>
            </a:r>
            <a:r>
              <a:rPr lang="en-US" altLang="zh-CN" dirty="0"/>
              <a:t>IO</a:t>
            </a:r>
            <a:r>
              <a:rPr lang="zh-CN" altLang="zh-CN" dirty="0"/>
              <a:t>收到自己的</a:t>
            </a:r>
            <a:r>
              <a:rPr lang="en-US" altLang="zh-CN" dirty="0"/>
              <a:t>beat</a:t>
            </a:r>
            <a:r>
              <a:rPr lang="zh-CN" altLang="zh-CN" dirty="0"/>
              <a:t>后，重置自己的定时器</a:t>
            </a:r>
          </a:p>
          <a:p>
            <a:pPr lvl="0"/>
            <a:r>
              <a:rPr lang="en-US" altLang="zh-CN" dirty="0" smtClean="0"/>
              <a:t>3. </a:t>
            </a:r>
            <a:r>
              <a:rPr lang="zh-CN" altLang="zh-CN" dirty="0" smtClean="0"/>
              <a:t>若</a:t>
            </a:r>
            <a:r>
              <a:rPr lang="en-US" altLang="zh-CN" dirty="0"/>
              <a:t>IO</a:t>
            </a:r>
            <a:r>
              <a:rPr lang="zh-CN" altLang="zh-CN" dirty="0"/>
              <a:t>定时没有收到</a:t>
            </a:r>
            <a:r>
              <a:rPr lang="en-US" altLang="zh-CN" dirty="0"/>
              <a:t>beat</a:t>
            </a:r>
            <a:r>
              <a:rPr lang="zh-CN" altLang="zh-CN" dirty="0"/>
              <a:t>，则执行</a:t>
            </a:r>
            <a:r>
              <a:rPr lang="en-US" altLang="zh-CN" dirty="0"/>
              <a:t>IO</a:t>
            </a:r>
            <a:r>
              <a:rPr lang="zh-CN" altLang="zh-CN" dirty="0"/>
              <a:t>的回调函数，并重置定时器</a:t>
            </a:r>
          </a:p>
          <a:p>
            <a:pPr lvl="0"/>
            <a:r>
              <a:rPr lang="en-US" altLang="zh-CN" dirty="0" smtClean="0"/>
              <a:t>4. </a:t>
            </a:r>
            <a:r>
              <a:rPr lang="zh-CN" altLang="zh-CN" dirty="0" smtClean="0"/>
              <a:t>若</a:t>
            </a:r>
            <a:r>
              <a:rPr lang="zh-CN" altLang="zh-CN" dirty="0"/>
              <a:t>再次没有收到</a:t>
            </a:r>
            <a:r>
              <a:rPr lang="en-US" altLang="zh-CN" dirty="0"/>
              <a:t>beat</a:t>
            </a:r>
            <a:r>
              <a:rPr lang="zh-CN" altLang="zh-CN" dirty="0"/>
              <a:t>，销毁</a:t>
            </a:r>
            <a:r>
              <a:rPr lang="en-US" altLang="zh-CN" dirty="0"/>
              <a:t>IO</a:t>
            </a:r>
            <a:r>
              <a:rPr lang="zh-CN" altLang="zh-CN" dirty="0"/>
              <a:t>，注销定时器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8702758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56966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习解析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7880" y="1844824"/>
            <a:ext cx="5222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实现一个服务器端高性能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keep alive 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每一个</a:t>
            </a:r>
            <a:r>
              <a:rPr lang="en-US" altLang="zh-CN" dirty="0" smtClean="0"/>
              <a:t>IO</a:t>
            </a:r>
            <a:r>
              <a:rPr lang="zh-CN" altLang="en-US" dirty="0" smtClean="0"/>
              <a:t>都有一个定时器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收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beat</a:t>
            </a:r>
            <a:r>
              <a:rPr lang="zh-CN" altLang="en-US" dirty="0" smtClean="0"/>
              <a:t>后，重置定时器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定时</a:t>
            </a:r>
            <a:r>
              <a:rPr lang="zh-CN" altLang="en-US" dirty="0" smtClean="0"/>
              <a:t>器超时后，执行定时器回调，重置定时器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再</a:t>
            </a:r>
            <a:r>
              <a:rPr lang="zh-CN" altLang="en-US" dirty="0" smtClean="0"/>
              <a:t>次没有收到</a:t>
            </a:r>
            <a:r>
              <a:rPr lang="en-US" altLang="zh-CN" dirty="0" smtClean="0"/>
              <a:t>beat</a:t>
            </a:r>
            <a:r>
              <a:rPr lang="zh-CN" altLang="en-US" dirty="0"/>
              <a:t> 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，销毁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，销毁定时器。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470578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习题解析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204864"/>
            <a:ext cx="6675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设计一个线程或者进程的运行体 </a:t>
            </a:r>
            <a:r>
              <a:rPr lang="en-US" altLang="zh-CN" dirty="0" smtClean="0"/>
              <a:t>R</a:t>
            </a:r>
            <a:r>
              <a:rPr lang="zh-CN" altLang="en-US" dirty="0" smtClean="0"/>
              <a:t>与运行体调度器</a:t>
            </a:r>
            <a:r>
              <a:rPr lang="en-US" altLang="zh-CN" dirty="0" smtClean="0"/>
              <a:t>S</a:t>
            </a:r>
            <a:r>
              <a:rPr lang="zh-CN" altLang="en-US" dirty="0"/>
              <a:t>的结构体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运行体</a:t>
            </a:r>
            <a:r>
              <a:rPr lang="en-US" altLang="zh-CN" dirty="0" smtClean="0"/>
              <a:t>R </a:t>
            </a:r>
            <a:r>
              <a:rPr lang="zh-CN" altLang="en-US" dirty="0" smtClean="0"/>
              <a:t>：</a:t>
            </a:r>
            <a:r>
              <a:rPr lang="zh-CN" altLang="en-US" dirty="0"/>
              <a:t>包含</a:t>
            </a:r>
            <a:r>
              <a:rPr lang="zh-CN" altLang="en-US" dirty="0" smtClean="0"/>
              <a:t>运行状态 </a:t>
            </a:r>
            <a:r>
              <a:rPr lang="en-US" altLang="zh-CN" dirty="0" smtClean="0"/>
              <a:t>{</a:t>
            </a:r>
            <a:r>
              <a:rPr lang="zh-CN" altLang="en-US" dirty="0" smtClean="0"/>
              <a:t>新建，准备，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等待读，</a:t>
            </a:r>
            <a:r>
              <a:rPr lang="en-US" altLang="zh-CN" dirty="0" smtClean="0"/>
              <a:t>IO</a:t>
            </a:r>
            <a:r>
              <a:rPr lang="zh-CN" altLang="en-US" dirty="0"/>
              <a:t>等</a:t>
            </a:r>
            <a:r>
              <a:rPr lang="zh-CN" altLang="en-US" dirty="0" smtClean="0"/>
              <a:t>待写，</a:t>
            </a:r>
            <a:endParaRPr lang="en-US" altLang="zh-CN" dirty="0" smtClean="0"/>
          </a:p>
          <a:p>
            <a:r>
              <a:rPr lang="zh-CN" altLang="en-US" dirty="0"/>
              <a:t>睡</a:t>
            </a:r>
            <a:r>
              <a:rPr lang="zh-CN" altLang="en-US" dirty="0" smtClean="0"/>
              <a:t>眠，延时运行，退出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，运行体回调函数，回调参数。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调度器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：包含栈指针，栈大小，当前运行体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调度器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：包含执行集合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zh-CN" altLang="en-US" dirty="0" smtClean="0">
                <a:solidFill>
                  <a:srgbClr val="FF0000"/>
                </a:solidFill>
              </a:rPr>
              <a:t>就绪，延时，睡眠，等待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0816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5" name="文本框 111"/>
          <p:cNvSpPr txBox="1"/>
          <p:nvPr/>
        </p:nvSpPr>
        <p:spPr>
          <a:xfrm>
            <a:off x="1188085" y="516255"/>
            <a:ext cx="13388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习题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204864"/>
            <a:ext cx="7109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案例二、设计一个线程或者进程的运行体</a:t>
            </a:r>
            <a:r>
              <a:rPr lang="en-US" altLang="zh-CN" dirty="0"/>
              <a:t>R</a:t>
            </a:r>
            <a:r>
              <a:rPr lang="zh-CN" altLang="zh-CN" dirty="0"/>
              <a:t>与运行体调度器</a:t>
            </a:r>
            <a:r>
              <a:rPr lang="en-US" altLang="zh-CN" dirty="0"/>
              <a:t>S</a:t>
            </a:r>
            <a:r>
              <a:rPr lang="zh-CN" altLang="zh-CN" dirty="0"/>
              <a:t>的结构体</a:t>
            </a:r>
          </a:p>
          <a:p>
            <a:pPr lvl="0"/>
            <a:r>
              <a:rPr lang="en-US" altLang="zh-CN" dirty="0" smtClean="0"/>
              <a:t>1. </a:t>
            </a:r>
            <a:r>
              <a:rPr lang="zh-CN" altLang="zh-CN" dirty="0" smtClean="0"/>
              <a:t>运</a:t>
            </a:r>
            <a:r>
              <a:rPr lang="zh-CN" altLang="zh-CN" dirty="0"/>
              <a:t>行体</a:t>
            </a:r>
            <a:r>
              <a:rPr lang="en-US" altLang="zh-CN" dirty="0"/>
              <a:t>R</a:t>
            </a:r>
            <a:r>
              <a:rPr lang="zh-CN" altLang="zh-CN" dirty="0"/>
              <a:t>：包含运行状态</a:t>
            </a:r>
            <a:r>
              <a:rPr lang="en-US" altLang="zh-CN" dirty="0"/>
              <a:t>{</a:t>
            </a:r>
            <a:r>
              <a:rPr lang="zh-CN" altLang="zh-CN" dirty="0"/>
              <a:t>新建，准备，挂起</a:t>
            </a:r>
            <a:r>
              <a:rPr lang="en-US" altLang="zh-CN" dirty="0"/>
              <a:t>{IO</a:t>
            </a:r>
            <a:r>
              <a:rPr lang="zh-CN" altLang="zh-CN" dirty="0"/>
              <a:t>等待读，</a:t>
            </a:r>
            <a:r>
              <a:rPr lang="en-US" altLang="zh-CN" dirty="0"/>
              <a:t>IO</a:t>
            </a:r>
            <a:r>
              <a:rPr lang="zh-CN" altLang="zh-CN" dirty="0"/>
              <a:t>等待写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睡</a:t>
            </a:r>
            <a:r>
              <a:rPr lang="zh-CN" altLang="zh-CN" dirty="0"/>
              <a:t>眠，延时</a:t>
            </a:r>
            <a:r>
              <a:rPr lang="en-US" altLang="zh-CN" dirty="0"/>
              <a:t>}</a:t>
            </a:r>
            <a:r>
              <a:rPr lang="zh-CN" altLang="zh-CN" dirty="0"/>
              <a:t>， 退出</a:t>
            </a:r>
            <a:r>
              <a:rPr lang="en-US" altLang="zh-CN" dirty="0"/>
              <a:t>}</a:t>
            </a:r>
            <a:r>
              <a:rPr lang="zh-CN" altLang="zh-CN" dirty="0"/>
              <a:t>，运行体回调函数，回调参数</a:t>
            </a:r>
          </a:p>
          <a:p>
            <a:pPr lvl="0"/>
            <a:r>
              <a:rPr lang="en-US" altLang="zh-CN" dirty="0" smtClean="0"/>
              <a:t>2. </a:t>
            </a:r>
            <a:r>
              <a:rPr lang="zh-CN" altLang="zh-CN" dirty="0" smtClean="0"/>
              <a:t>调</a:t>
            </a:r>
            <a:r>
              <a:rPr lang="zh-CN" altLang="zh-CN" dirty="0"/>
              <a:t>度器</a:t>
            </a:r>
            <a:r>
              <a:rPr lang="en-US" altLang="zh-CN" dirty="0"/>
              <a:t>S</a:t>
            </a:r>
            <a:r>
              <a:rPr lang="zh-CN" altLang="zh-CN" dirty="0"/>
              <a:t>：包含栈指针，栈大小，当前运行体</a:t>
            </a:r>
          </a:p>
          <a:p>
            <a:pPr lvl="0"/>
            <a:r>
              <a:rPr lang="en-US" altLang="zh-CN" dirty="0" smtClean="0"/>
              <a:t>3. </a:t>
            </a:r>
            <a:r>
              <a:rPr lang="zh-CN" altLang="zh-CN" dirty="0" smtClean="0"/>
              <a:t>调</a:t>
            </a:r>
            <a:r>
              <a:rPr lang="zh-CN" altLang="zh-CN" dirty="0"/>
              <a:t>度器</a:t>
            </a:r>
            <a:r>
              <a:rPr lang="en-US" altLang="zh-CN" dirty="0"/>
              <a:t>S</a:t>
            </a:r>
            <a:r>
              <a:rPr lang="zh-CN" altLang="zh-CN" dirty="0"/>
              <a:t>：包含执行集合</a:t>
            </a:r>
            <a:r>
              <a:rPr lang="en-US" altLang="zh-CN" dirty="0"/>
              <a:t>{</a:t>
            </a:r>
            <a:r>
              <a:rPr lang="zh-CN" altLang="zh-CN" dirty="0"/>
              <a:t>就绪，延时，睡眠，等待</a:t>
            </a:r>
            <a:r>
              <a:rPr lang="en-US" altLang="zh-CN" dirty="0"/>
              <a:t>}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6105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" y="41592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56966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二叉树的介绍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07704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2987824" y="256490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899592" y="256490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411760" y="340229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779912" y="3429000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26</a:t>
            </a:r>
            <a:endParaRPr lang="zh-CN" alt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331640" y="3429000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79512" y="3429000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cxnSp>
        <p:nvCxnSpPr>
          <p:cNvPr id="13" name="Straight Connector 12"/>
          <p:cNvCxnSpPr>
            <a:stCxn id="7" idx="7"/>
            <a:endCxn id="4" idx="3"/>
          </p:cNvCxnSpPr>
          <p:nvPr/>
        </p:nvCxnSpPr>
        <p:spPr>
          <a:xfrm flipV="1">
            <a:off x="1391293" y="2141592"/>
            <a:ext cx="60077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671213" y="2933680"/>
            <a:ext cx="312742" cy="55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10" idx="0"/>
          </p:cNvCxnSpPr>
          <p:nvPr/>
        </p:nvCxnSpPr>
        <p:spPr>
          <a:xfrm>
            <a:off x="1391293" y="2933680"/>
            <a:ext cx="228379" cy="49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6" idx="3"/>
          </p:cNvCxnSpPr>
          <p:nvPr/>
        </p:nvCxnSpPr>
        <p:spPr>
          <a:xfrm flipV="1">
            <a:off x="2903461" y="2933680"/>
            <a:ext cx="168726" cy="53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9" idx="1"/>
          </p:cNvCxnSpPr>
          <p:nvPr/>
        </p:nvCxnSpPr>
        <p:spPr>
          <a:xfrm>
            <a:off x="3479525" y="2933680"/>
            <a:ext cx="384750" cy="55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5"/>
            <a:endCxn id="6" idx="1"/>
          </p:cNvCxnSpPr>
          <p:nvPr/>
        </p:nvCxnSpPr>
        <p:spPr>
          <a:xfrm>
            <a:off x="2399405" y="2141592"/>
            <a:ext cx="672782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72045" y="4089846"/>
            <a:ext cx="9589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二叉树</a:t>
            </a:r>
            <a:endParaRPr lang="en-US" altLang="zh-CN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652120" y="1511493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6228184" y="227687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6804248" y="299336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7236296" y="364578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7596336" y="433548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7884368" y="501317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8211808" y="569086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26</a:t>
            </a:r>
            <a:endParaRPr lang="zh-CN" altLang="en-US" sz="1400" dirty="0"/>
          </a:p>
        </p:txBody>
      </p:sp>
      <p:cxnSp>
        <p:nvCxnSpPr>
          <p:cNvPr id="35" name="Straight Connector 34"/>
          <p:cNvCxnSpPr>
            <a:stCxn id="26" idx="5"/>
            <a:endCxn id="27" idx="1"/>
          </p:cNvCxnSpPr>
          <p:nvPr/>
        </p:nvCxnSpPr>
        <p:spPr>
          <a:xfrm>
            <a:off x="6143821" y="1880269"/>
            <a:ext cx="168726" cy="45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5"/>
            <a:endCxn id="28" idx="1"/>
          </p:cNvCxnSpPr>
          <p:nvPr/>
        </p:nvCxnSpPr>
        <p:spPr>
          <a:xfrm>
            <a:off x="6719885" y="2645648"/>
            <a:ext cx="168726" cy="410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5"/>
            <a:endCxn id="29" idx="1"/>
          </p:cNvCxnSpPr>
          <p:nvPr/>
        </p:nvCxnSpPr>
        <p:spPr>
          <a:xfrm>
            <a:off x="7295949" y="3362142"/>
            <a:ext cx="24710" cy="34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5"/>
            <a:endCxn id="31" idx="0"/>
          </p:cNvCxnSpPr>
          <p:nvPr/>
        </p:nvCxnSpPr>
        <p:spPr>
          <a:xfrm>
            <a:off x="7727997" y="4014560"/>
            <a:ext cx="156371" cy="32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5"/>
            <a:endCxn id="32" idx="0"/>
          </p:cNvCxnSpPr>
          <p:nvPr/>
        </p:nvCxnSpPr>
        <p:spPr>
          <a:xfrm>
            <a:off x="8088037" y="4704263"/>
            <a:ext cx="84363" cy="30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5"/>
            <a:endCxn id="33" idx="0"/>
          </p:cNvCxnSpPr>
          <p:nvPr/>
        </p:nvCxnSpPr>
        <p:spPr>
          <a:xfrm>
            <a:off x="8376069" y="5381952"/>
            <a:ext cx="123771" cy="30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79336" y="5189130"/>
            <a:ext cx="12170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最坏情况</a:t>
            </a:r>
            <a:endParaRPr lang="en-US" altLang="zh-CN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60149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3388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648" y="1876762"/>
            <a:ext cx="32576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每个结点是红的或者黑的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8773" y="2348880"/>
            <a:ext cx="1975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根结点是黑的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2542" y="2789554"/>
            <a:ext cx="27446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每个叶子结点是黑的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758" y="3221602"/>
            <a:ext cx="59506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如果一个结点是红的，则它的两个儿子都是黑的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8420" y="3659710"/>
            <a:ext cx="65438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对每个结点，从该结点到其子孙结点的所有路径上的</a:t>
            </a:r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包含相同数目的黑结点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6033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红黑树性质鉴定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8" y="1772816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483768" y="2564904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395536" y="2564904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907704" y="3402291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275856" y="3429000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26</a:t>
            </a:r>
            <a:endParaRPr lang="zh-CN" alt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827584" y="3429000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cxnSp>
        <p:nvCxnSpPr>
          <p:cNvPr id="11" name="Straight Connector 10"/>
          <p:cNvCxnSpPr>
            <a:stCxn id="6" idx="7"/>
            <a:endCxn id="4" idx="3"/>
          </p:cNvCxnSpPr>
          <p:nvPr/>
        </p:nvCxnSpPr>
        <p:spPr>
          <a:xfrm flipV="1">
            <a:off x="887237" y="2141592"/>
            <a:ext cx="60077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>
          <a:xfrm>
            <a:off x="887237" y="2933680"/>
            <a:ext cx="228379" cy="49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5" idx="3"/>
          </p:cNvCxnSpPr>
          <p:nvPr/>
        </p:nvCxnSpPr>
        <p:spPr>
          <a:xfrm flipV="1">
            <a:off x="2399405" y="2933680"/>
            <a:ext cx="168726" cy="53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1"/>
          </p:cNvCxnSpPr>
          <p:nvPr/>
        </p:nvCxnSpPr>
        <p:spPr>
          <a:xfrm>
            <a:off x="2975469" y="2933680"/>
            <a:ext cx="384750" cy="55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5" idx="1"/>
          </p:cNvCxnSpPr>
          <p:nvPr/>
        </p:nvCxnSpPr>
        <p:spPr>
          <a:xfrm>
            <a:off x="1895349" y="2141592"/>
            <a:ext cx="672782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03648" y="24928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1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12160" y="1700808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7092280" y="2492896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5004048" y="2492896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6516216" y="3330283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7884368" y="3356992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26</a:t>
            </a:r>
            <a:endParaRPr lang="zh-CN" alt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5436096" y="3356992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cxnSp>
        <p:nvCxnSpPr>
          <p:cNvPr id="24" name="Straight Connector 23"/>
          <p:cNvCxnSpPr>
            <a:stCxn id="20" idx="7"/>
            <a:endCxn id="18" idx="3"/>
          </p:cNvCxnSpPr>
          <p:nvPr/>
        </p:nvCxnSpPr>
        <p:spPr>
          <a:xfrm flipV="1">
            <a:off x="5495749" y="2069584"/>
            <a:ext cx="60077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3" idx="0"/>
          </p:cNvCxnSpPr>
          <p:nvPr/>
        </p:nvCxnSpPr>
        <p:spPr>
          <a:xfrm>
            <a:off x="5495749" y="2861672"/>
            <a:ext cx="228379" cy="49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7"/>
            <a:endCxn id="19" idx="3"/>
          </p:cNvCxnSpPr>
          <p:nvPr/>
        </p:nvCxnSpPr>
        <p:spPr>
          <a:xfrm flipV="1">
            <a:off x="7007917" y="2861672"/>
            <a:ext cx="168726" cy="53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5"/>
            <a:endCxn id="22" idx="1"/>
          </p:cNvCxnSpPr>
          <p:nvPr/>
        </p:nvCxnSpPr>
        <p:spPr>
          <a:xfrm>
            <a:off x="7583981" y="2861672"/>
            <a:ext cx="384750" cy="55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5"/>
            <a:endCxn id="19" idx="1"/>
          </p:cNvCxnSpPr>
          <p:nvPr/>
        </p:nvCxnSpPr>
        <p:spPr>
          <a:xfrm>
            <a:off x="6503861" y="2069584"/>
            <a:ext cx="672782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12160" y="242088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2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3648" y="4437112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2483768" y="5229200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395536" y="5229200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907704" y="6066587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3275856" y="6093296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26</a:t>
            </a:r>
            <a:endParaRPr lang="zh-CN" alt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827584" y="6093296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cxnSp>
        <p:nvCxnSpPr>
          <p:cNvPr id="36" name="Straight Connector 35"/>
          <p:cNvCxnSpPr>
            <a:stCxn id="32" idx="7"/>
            <a:endCxn id="30" idx="3"/>
          </p:cNvCxnSpPr>
          <p:nvPr/>
        </p:nvCxnSpPr>
        <p:spPr>
          <a:xfrm flipV="1">
            <a:off x="887237" y="4805888"/>
            <a:ext cx="60077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5" idx="0"/>
          </p:cNvCxnSpPr>
          <p:nvPr/>
        </p:nvCxnSpPr>
        <p:spPr>
          <a:xfrm>
            <a:off x="887237" y="5597976"/>
            <a:ext cx="228379" cy="49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7"/>
            <a:endCxn id="31" idx="3"/>
          </p:cNvCxnSpPr>
          <p:nvPr/>
        </p:nvCxnSpPr>
        <p:spPr>
          <a:xfrm flipV="1">
            <a:off x="2399405" y="5597976"/>
            <a:ext cx="168726" cy="53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5"/>
            <a:endCxn id="34" idx="1"/>
          </p:cNvCxnSpPr>
          <p:nvPr/>
        </p:nvCxnSpPr>
        <p:spPr>
          <a:xfrm>
            <a:off x="2975469" y="5597976"/>
            <a:ext cx="384750" cy="55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5"/>
            <a:endCxn id="31" idx="1"/>
          </p:cNvCxnSpPr>
          <p:nvPr/>
        </p:nvCxnSpPr>
        <p:spPr>
          <a:xfrm>
            <a:off x="1895349" y="4805888"/>
            <a:ext cx="672782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03648" y="515719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156176" y="4509120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7236296" y="5301208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5148064" y="5301208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6660232" y="6138595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16</a:t>
            </a:r>
            <a:endParaRPr lang="zh-CN" alt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8028384" y="6165304"/>
            <a:ext cx="576064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26</a:t>
            </a:r>
            <a:endParaRPr lang="zh-CN" alt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5580112" y="6165304"/>
            <a:ext cx="576064" cy="4320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cxnSp>
        <p:nvCxnSpPr>
          <p:cNvPr id="48" name="Straight Connector 47"/>
          <p:cNvCxnSpPr>
            <a:stCxn id="44" idx="7"/>
            <a:endCxn id="42" idx="3"/>
          </p:cNvCxnSpPr>
          <p:nvPr/>
        </p:nvCxnSpPr>
        <p:spPr>
          <a:xfrm flipV="1">
            <a:off x="5639765" y="4877896"/>
            <a:ext cx="600774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5"/>
            <a:endCxn id="47" idx="0"/>
          </p:cNvCxnSpPr>
          <p:nvPr/>
        </p:nvCxnSpPr>
        <p:spPr>
          <a:xfrm>
            <a:off x="5639765" y="5669984"/>
            <a:ext cx="228379" cy="49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7"/>
            <a:endCxn id="43" idx="3"/>
          </p:cNvCxnSpPr>
          <p:nvPr/>
        </p:nvCxnSpPr>
        <p:spPr>
          <a:xfrm flipV="1">
            <a:off x="7151933" y="5669984"/>
            <a:ext cx="168726" cy="53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5"/>
            <a:endCxn id="46" idx="1"/>
          </p:cNvCxnSpPr>
          <p:nvPr/>
        </p:nvCxnSpPr>
        <p:spPr>
          <a:xfrm>
            <a:off x="7727997" y="5669984"/>
            <a:ext cx="384750" cy="55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5"/>
            <a:endCxn id="43" idx="1"/>
          </p:cNvCxnSpPr>
          <p:nvPr/>
        </p:nvCxnSpPr>
        <p:spPr>
          <a:xfrm>
            <a:off x="6647877" y="4877896"/>
            <a:ext cx="672782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156176" y="52292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4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39752" y="1331476"/>
            <a:ext cx="3671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b="1" cap="none" spc="0" dirty="0" smtClean="0">
                <a:ln/>
                <a:solidFill>
                  <a:srgbClr val="00B050"/>
                </a:solidFill>
                <a:effectLst/>
              </a:rPr>
              <a:t>所有叶子节点都影藏，并且为黑色</a:t>
            </a:r>
            <a:endParaRPr lang="en-US" altLang="zh-CN" b="1" cap="none" spc="0" dirty="0">
              <a:ln/>
              <a:solidFill>
                <a:srgbClr val="00B050"/>
              </a:solidFill>
              <a:effectLst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07" y="0"/>
            <a:ext cx="1955761" cy="19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845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0330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3388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2636912"/>
            <a:ext cx="32111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King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老师</a:t>
            </a:r>
            <a:endParaRPr lang="en-US" altLang="zh-CN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Coding……</a:t>
            </a:r>
            <a:endParaRPr lang="en-US" altLang="zh-C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71988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1" descr="QQ截图20170926134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" y="41592"/>
            <a:ext cx="3568065" cy="1685925"/>
          </a:xfrm>
          <a:prstGeom prst="rect">
            <a:avLst/>
          </a:prstGeom>
        </p:spPr>
      </p:pic>
      <p:sp>
        <p:nvSpPr>
          <p:cNvPr id="3" name="文本框 111"/>
          <p:cNvSpPr txBox="1"/>
          <p:nvPr/>
        </p:nvSpPr>
        <p:spPr>
          <a:xfrm>
            <a:off x="1188085" y="516255"/>
            <a:ext cx="156966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树的应用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4244" y="1876762"/>
            <a:ext cx="24364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Linux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进程调度 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CFS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0832" y="2276872"/>
            <a:ext cx="27150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Nginx Timer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事件管理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5109" y="2708920"/>
            <a:ext cx="24881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Epoll</a:t>
            </a:r>
            <a:r>
              <a:rPr lang="zh-CN" alt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事件块的管理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3983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1227</Words>
  <Application>Microsoft Office PowerPoint</Application>
  <PresentationFormat>On-screen Show (4:3)</PresentationFormat>
  <Paragraphs>191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FontAwesome</vt:lpstr>
      <vt:lpstr>Lato Light</vt:lpstr>
      <vt:lpstr>Lato Regular</vt:lpstr>
      <vt:lpstr>宋体</vt:lpstr>
      <vt:lpstr>微软雅黑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User</cp:lastModifiedBy>
  <cp:revision>770</cp:revision>
  <dcterms:created xsi:type="dcterms:W3CDTF">2014-11-09T01:07:00Z</dcterms:created>
  <dcterms:modified xsi:type="dcterms:W3CDTF">2019-01-21T09:56:11Z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