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C216-7F91-4732-9F4C-FC6865B1CBB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3462-4737-434C-8023-D3B5740E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11E4E-7B74-4242-A42A-5512C534F4F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lp.ilsp.gr/redmine/projects/ilsp-fc/wiki/Getting_Started" TargetMode="External"/><Relationship Id="rId2" Type="http://schemas.openxmlformats.org/officeDocument/2006/relationships/hyperlink" Target="https://cs224d.stanford.edu/reports/ZhouWa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sserg/crawler4j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NLP4Web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1026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Detecting authors based on texts that they have written</a:t>
            </a:r>
          </a:p>
          <a:p>
            <a:r>
              <a:rPr lang="en-US" sz="2400" dirty="0"/>
              <a:t>Example use case:</a:t>
            </a:r>
          </a:p>
          <a:p>
            <a:pPr lvl="1"/>
            <a:r>
              <a:rPr lang="en-US" sz="2200" dirty="0"/>
              <a:t>Identify terrorists based on their communication/language style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Baseline: Random classification (n authors </a:t>
            </a:r>
            <a:r>
              <a:rPr lang="en-US" sz="2400" dirty="0">
                <a:latin typeface="Arial Black" panose="020B0A04020102020204" pitchFamily="34" charset="0"/>
              </a:rPr>
              <a:t>→ </a:t>
            </a:r>
            <a:r>
              <a:rPr lang="en-US" sz="2400" dirty="0"/>
              <a:t>Accuracy 1/n)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abpworld.files.wordpress.com/2012/03/extortion-let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79" y="3345436"/>
            <a:ext cx="3211633" cy="21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web crawler to obtain the data (or use Reuters corpus in addition)</a:t>
            </a:r>
          </a:p>
          <a:p>
            <a:r>
              <a:rPr lang="en-US" sz="2400" dirty="0"/>
              <a:t>Extract features based on style of writing (vocabulary, linguistic style, grammar, …)</a:t>
            </a:r>
          </a:p>
          <a:p>
            <a:r>
              <a:rPr lang="en-US" sz="2400" dirty="0"/>
              <a:t>Train several classifiers to perform the classification task (e. g. Artificial Neural Networks, Naïve-Bayes, …)</a:t>
            </a:r>
          </a:p>
          <a:p>
            <a:r>
              <a:rPr lang="en-US" sz="2400" dirty="0"/>
              <a:t>Evaluate the classifier(s) using ROC-Curves, Confusion Matrix, Precision, Recall, …</a:t>
            </a:r>
          </a:p>
        </p:txBody>
      </p:sp>
    </p:spTree>
    <p:extLst>
      <p:ext uri="{BB962C8B-B14F-4D97-AF65-F5344CB8AC3E}">
        <p14:creationId xmlns:p14="http://schemas.microsoft.com/office/powerpoint/2010/main" val="12689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Frameworks, e. g. </a:t>
            </a:r>
          </a:p>
          <a:p>
            <a:pPr lvl="1"/>
            <a:r>
              <a:rPr lang="en-US" sz="2200" dirty="0"/>
              <a:t>Weka</a:t>
            </a:r>
          </a:p>
          <a:p>
            <a:pPr lvl="1"/>
            <a:r>
              <a:rPr lang="en-US" sz="2200" dirty="0"/>
              <a:t>CRFSuite</a:t>
            </a:r>
          </a:p>
          <a:p>
            <a:pPr lvl="1"/>
            <a:r>
              <a:rPr lang="en-US" sz="2200" dirty="0"/>
              <a:t>DeepLearning4J (experimental)</a:t>
            </a:r>
          </a:p>
          <a:p>
            <a:pPr lvl="1"/>
            <a:r>
              <a:rPr lang="en-US" sz="2200" dirty="0"/>
              <a:t>JSoup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200" dirty="0"/>
              <a:t>News Authorship Identiﬁcation with Deep Learning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https://cs224d.stanford.edu/reports/ZhouWang.pdf</a:t>
            </a:r>
            <a:endParaRPr lang="en-US" sz="2200" dirty="0"/>
          </a:p>
          <a:p>
            <a:pPr lvl="1"/>
            <a:r>
              <a:rPr lang="en-US" sz="2200" dirty="0"/>
              <a:t>ILSP Focused Crawler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http://nlp.ilsp.gr/redmine/projects/ilsp-fc/wiki/Getting_Started</a:t>
            </a:r>
            <a:endParaRPr lang="en-US" sz="2200" dirty="0"/>
          </a:p>
          <a:p>
            <a:pPr lvl="1"/>
            <a:r>
              <a:rPr lang="en-US" sz="2200" dirty="0"/>
              <a:t>Crawler4J: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https://github.com/yasserg/crawler4j/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Provisioning (crawler, corpus)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Philipp Kapelle</a:t>
            </a:r>
          </a:p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dirty="0"/>
              <a:t>(feature extraction, data format)</a:t>
            </a:r>
            <a:r>
              <a:rPr lang="en-US" b="1" dirty="0"/>
              <a:t>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Fabian Otto</a:t>
            </a:r>
          </a:p>
          <a:p>
            <a:r>
              <a:rPr lang="en-US" dirty="0"/>
              <a:t>Analysis (train and choose models)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Clemens Biehl, Daniel Wehner</a:t>
            </a:r>
          </a:p>
          <a:p>
            <a:r>
              <a:rPr lang="en-US" dirty="0"/>
              <a:t>Evaluation</a:t>
            </a:r>
            <a:r>
              <a:rPr lang="en-US" b="1" dirty="0"/>
              <a:t>			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Clemens Biehl, Daniel Wehner</a:t>
            </a:r>
            <a:endParaRPr lang="en-US" b="1" dirty="0"/>
          </a:p>
        </p:txBody>
      </p:sp>
      <p:pic>
        <p:nvPicPr>
          <p:cNvPr id="3074" name="Picture 2" descr="https://meetingking.com/wp-content/images/meetingking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46804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07691" y="2194096"/>
            <a:ext cx="10003729" cy="3241893"/>
            <a:chOff x="907691" y="2194096"/>
            <a:chExt cx="10003729" cy="3241893"/>
          </a:xfrm>
        </p:grpSpPr>
        <p:cxnSp>
          <p:nvCxnSpPr>
            <p:cNvPr id="5" name="OTLSHAPE_T_23b42cadd9bc437fb739c68c62737c3a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536222" y="53513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OTLSHAPE_T_82d1b7aae77d41a2be14d69f5e501b1b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2536223" y="50211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f23e460505c24ee88159b421b810b7e4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2536222" y="46909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23c152327d314e958e11ca251f33fb49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2536223" y="43607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11a5fd20169a4e5aa0bed048dba08ff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2536223" y="40305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c4141af3ac38465cb53fcc7f7a4aa9f5_Connector1"/>
            <p:cNvCxnSpPr/>
            <p:nvPr>
              <p:custDataLst>
                <p:tags r:id="rId9"/>
              </p:custDataLst>
            </p:nvPr>
          </p:nvCxnSpPr>
          <p:spPr>
            <a:xfrm>
              <a:off x="9655416" y="2908927"/>
              <a:ext cx="0" cy="435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ae31c99f6864aae840de110566ea63d_Connector1"/>
            <p:cNvCxnSpPr/>
            <p:nvPr>
              <p:custDataLst>
                <p:tags r:id="rId10"/>
              </p:custDataLst>
            </p:nvPr>
          </p:nvCxnSpPr>
          <p:spPr>
            <a:xfrm>
              <a:off x="3100706" y="2299658"/>
              <a:ext cx="0" cy="1045091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LeftEndCaps"/>
            <p:cNvSpPr txBox="1"/>
            <p:nvPr>
              <p:custDataLst>
                <p:tags r:id="rId11"/>
              </p:custDataLst>
            </p:nvPr>
          </p:nvSpPr>
          <p:spPr>
            <a:xfrm>
              <a:off x="907691" y="3396750"/>
              <a:ext cx="1878977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Calendar Week 2018</a:t>
              </a:r>
            </a:p>
          </p:txBody>
        </p:sp>
        <p:sp>
          <p:nvSpPr>
            <p:cNvPr id="16" name="OTLSHAPE_TB_00000000000000000000000000000000_ScaleContainer"/>
            <p:cNvSpPr/>
            <p:nvPr>
              <p:custDataLst>
                <p:tags r:id="rId12"/>
              </p:custDataLst>
            </p:nvPr>
          </p:nvSpPr>
          <p:spPr>
            <a:xfrm>
              <a:off x="2989866" y="3344749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TLSHAPE_TB_00000000000000000000000000000000_TimescaleInterval1"/>
            <p:cNvSpPr txBox="1"/>
            <p:nvPr>
              <p:custDataLst>
                <p:tags r:id="rId13"/>
              </p:custDataLst>
            </p:nvPr>
          </p:nvSpPr>
          <p:spPr>
            <a:xfrm>
              <a:off x="3053366" y="3442223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4166192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TLSHAPE_TB_00000000000000000000000000000000_TimescaleInterval3"/>
            <p:cNvSpPr txBox="1"/>
            <p:nvPr>
              <p:custDataLst>
                <p:tags r:id="rId15"/>
              </p:custDataLst>
            </p:nvPr>
          </p:nvSpPr>
          <p:spPr>
            <a:xfrm>
              <a:off x="4229692" y="344222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24" name="OTLSHAPE_TB_00000000000000000000000000000000_Separator4"/>
            <p:cNvCxnSpPr/>
            <p:nvPr>
              <p:custDataLst>
                <p:tags r:id="rId16"/>
              </p:custDataLst>
            </p:nvPr>
          </p:nvCxnSpPr>
          <p:spPr>
            <a:xfrm>
              <a:off x="538239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5"/>
            <p:cNvSpPr txBox="1"/>
            <p:nvPr>
              <p:custDataLst>
                <p:tags r:id="rId17"/>
              </p:custDataLst>
            </p:nvPr>
          </p:nvSpPr>
          <p:spPr>
            <a:xfrm>
              <a:off x="5445893" y="344222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28" name="OTLSHAPE_TB_00000000000000000000000000000000_Separator6"/>
            <p:cNvCxnSpPr/>
            <p:nvPr>
              <p:custDataLst>
                <p:tags r:id="rId18"/>
              </p:custDataLst>
            </p:nvPr>
          </p:nvCxnSpPr>
          <p:spPr>
            <a:xfrm>
              <a:off x="6598594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7"/>
            <p:cNvSpPr txBox="1"/>
            <p:nvPr>
              <p:custDataLst>
                <p:tags r:id="rId19"/>
              </p:custDataLst>
            </p:nvPr>
          </p:nvSpPr>
          <p:spPr>
            <a:xfrm>
              <a:off x="6662096" y="344222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2" name="OTLSHAPE_TB_00000000000000000000000000000000_Separator8"/>
            <p:cNvCxnSpPr/>
            <p:nvPr>
              <p:custDataLst>
                <p:tags r:id="rId20"/>
              </p:custDataLst>
            </p:nvPr>
          </p:nvCxnSpPr>
          <p:spPr>
            <a:xfrm>
              <a:off x="783473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TLSHAPE_TB_00000000000000000000000000000000_TimescaleInterval9"/>
            <p:cNvSpPr txBox="1"/>
            <p:nvPr>
              <p:custDataLst>
                <p:tags r:id="rId21"/>
              </p:custDataLst>
            </p:nvPr>
          </p:nvSpPr>
          <p:spPr>
            <a:xfrm>
              <a:off x="7898234" y="344222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36" name="OTLSHAPE_TB_00000000000000000000000000000000_Separator10"/>
            <p:cNvCxnSpPr/>
            <p:nvPr>
              <p:custDataLst>
                <p:tags r:id="rId22"/>
              </p:custDataLst>
            </p:nvPr>
          </p:nvCxnSpPr>
          <p:spPr>
            <a:xfrm>
              <a:off x="9050935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TLSHAPE_TB_00000000000000000000000000000000_TimescaleInterval11"/>
            <p:cNvSpPr txBox="1"/>
            <p:nvPr>
              <p:custDataLst>
                <p:tags r:id="rId23"/>
              </p:custDataLst>
            </p:nvPr>
          </p:nvSpPr>
          <p:spPr>
            <a:xfrm>
              <a:off x="9114435" y="344222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40" name="OTLSHAPE_M_6ae31c99f6864aae840de110566ea63d_Title"/>
            <p:cNvSpPr txBox="1"/>
            <p:nvPr>
              <p:custDataLst>
                <p:tags r:id="rId24"/>
              </p:custDataLst>
            </p:nvPr>
          </p:nvSpPr>
          <p:spPr>
            <a:xfrm>
              <a:off x="3284855" y="2194096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Preproposal</a:t>
              </a:r>
            </a:p>
          </p:txBody>
        </p:sp>
        <p:sp>
          <p:nvSpPr>
            <p:cNvPr id="41" name="OTLSHAPE_M_6ae31c99f6864aae840de110566ea63d_Date"/>
            <p:cNvSpPr txBox="1"/>
            <p:nvPr>
              <p:custDataLst>
                <p:tags r:id="rId25"/>
              </p:custDataLst>
            </p:nvPr>
          </p:nvSpPr>
          <p:spPr>
            <a:xfrm>
              <a:off x="3284855" y="2378126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08.01.</a:t>
              </a:r>
            </a:p>
          </p:txBody>
        </p:sp>
        <p:sp>
          <p:nvSpPr>
            <p:cNvPr id="42" name="OTLSHAPE_M_6ae31c99f6864aae840de110566ea63d_Shape"/>
            <p:cNvSpPr/>
            <p:nvPr>
              <p:custDataLst>
                <p:tags r:id="rId26"/>
              </p:custDataLst>
            </p:nvPr>
          </p:nvSpPr>
          <p:spPr>
            <a:xfrm rot="16200000">
              <a:off x="3126105" y="2296454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TLSHAPE_M_c4141af3ac38465cb53fcc7f7a4aa9f5_Title"/>
            <p:cNvSpPr txBox="1"/>
            <p:nvPr>
              <p:custDataLst>
                <p:tags r:id="rId27"/>
              </p:custDataLst>
            </p:nvPr>
          </p:nvSpPr>
          <p:spPr>
            <a:xfrm>
              <a:off x="9839565" y="2781683"/>
              <a:ext cx="107185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Final Presentation</a:t>
              </a:r>
            </a:p>
          </p:txBody>
        </p:sp>
        <p:sp>
          <p:nvSpPr>
            <p:cNvPr id="56" name="OTLSHAPE_M_c4141af3ac38465cb53fcc7f7a4aa9f5_Date"/>
            <p:cNvSpPr txBox="1"/>
            <p:nvPr>
              <p:custDataLst>
                <p:tags r:id="rId28"/>
              </p:custDataLst>
            </p:nvPr>
          </p:nvSpPr>
          <p:spPr>
            <a:xfrm>
              <a:off x="9839566" y="2999225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08.02</a:t>
              </a:r>
            </a:p>
          </p:txBody>
        </p:sp>
        <p:sp>
          <p:nvSpPr>
            <p:cNvPr id="57" name="OTLSHAPE_M_c4141af3ac38465cb53fcc7f7a4aa9f5_Shape"/>
            <p:cNvSpPr/>
            <p:nvPr>
              <p:custDataLst>
                <p:tags r:id="rId29"/>
              </p:custDataLst>
            </p:nvPr>
          </p:nvSpPr>
          <p:spPr>
            <a:xfrm rot="16200000">
              <a:off x="9680816" y="2908927"/>
              <a:ext cx="165100" cy="165100"/>
            </a:xfrm>
            <a:prstGeom prst="flowChartMerge">
              <a:avLst/>
            </a:prstGeom>
            <a:solidFill>
              <a:schemeClr val="dk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TLSHAPE_T_11a5fd20169a4e5aa0bed048dba08ff2_Shape"/>
            <p:cNvSpPr/>
            <p:nvPr>
              <p:custDataLst>
                <p:tags r:id="rId30"/>
              </p:custDataLst>
            </p:nvPr>
          </p:nvSpPr>
          <p:spPr>
            <a:xfrm>
              <a:off x="3069617" y="3928949"/>
              <a:ext cx="1117600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_11a5fd20169a4e5aa0bed048dba08ff2_JoinedDate"/>
            <p:cNvSpPr txBox="1"/>
            <p:nvPr>
              <p:custDataLst>
                <p:tags r:id="rId31"/>
              </p:custDataLst>
            </p:nvPr>
          </p:nvSpPr>
          <p:spPr>
            <a:xfrm>
              <a:off x="4236930" y="3953038"/>
              <a:ext cx="354120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0" name="OTLSHAPE_T_11a5fd20169a4e5aa0bed048dba08ff2_Title"/>
            <p:cNvSpPr txBox="1"/>
            <p:nvPr>
              <p:custDataLst>
                <p:tags r:id="rId32"/>
              </p:custDataLst>
            </p:nvPr>
          </p:nvSpPr>
          <p:spPr>
            <a:xfrm>
              <a:off x="1481407" y="3945913"/>
              <a:ext cx="105769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Provisioning</a:t>
              </a:r>
            </a:p>
          </p:txBody>
        </p:sp>
        <p:sp>
          <p:nvSpPr>
            <p:cNvPr id="61" name="OTLSHAPE_T_23c152327d314e958e11ca251f33fb49_Shape"/>
            <p:cNvSpPr/>
            <p:nvPr>
              <p:custDataLst>
                <p:tags r:id="rId33"/>
              </p:custDataLst>
            </p:nvPr>
          </p:nvSpPr>
          <p:spPr>
            <a:xfrm>
              <a:off x="3067157" y="4267776"/>
              <a:ext cx="1120059" cy="175384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TLSHAPE_T_23c152327d314e958e11ca251f33fb49_JoinedDate"/>
            <p:cNvSpPr txBox="1"/>
            <p:nvPr>
              <p:custDataLst>
                <p:tags r:id="rId34"/>
              </p:custDataLst>
            </p:nvPr>
          </p:nvSpPr>
          <p:spPr>
            <a:xfrm>
              <a:off x="4236428" y="4283239"/>
              <a:ext cx="345097" cy="15502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3" name="OTLSHAPE_T_23c152327d314e958e11ca251f33fb49_Title"/>
            <p:cNvSpPr txBox="1"/>
            <p:nvPr>
              <p:custDataLst>
                <p:tags r:id="rId35"/>
              </p:custDataLst>
            </p:nvPr>
          </p:nvSpPr>
          <p:spPr>
            <a:xfrm>
              <a:off x="1326132" y="4276113"/>
              <a:ext cx="1212969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4" name="OTLSHAPE_T_f23e460505c24ee88159b421b810b7e4_Shape"/>
            <p:cNvSpPr/>
            <p:nvPr>
              <p:custDataLst>
                <p:tags r:id="rId36"/>
              </p:custDataLst>
            </p:nvPr>
          </p:nvSpPr>
          <p:spPr>
            <a:xfrm>
              <a:off x="3062413" y="4589349"/>
              <a:ext cx="2972186" cy="18624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TLSHAPE_T_f23e460505c24ee88159b421b810b7e4_JoinedDate"/>
            <p:cNvSpPr txBox="1"/>
            <p:nvPr>
              <p:custDataLst>
                <p:tags r:id="rId37"/>
              </p:custDataLst>
            </p:nvPr>
          </p:nvSpPr>
          <p:spPr>
            <a:xfrm>
              <a:off x="6105486" y="4613438"/>
              <a:ext cx="521683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1 - 3</a:t>
              </a:r>
            </a:p>
          </p:txBody>
        </p:sp>
        <p:sp>
          <p:nvSpPr>
            <p:cNvPr id="66" name="OTLSHAPE_T_f23e460505c24ee88159b421b810b7e4_Title"/>
            <p:cNvSpPr txBox="1"/>
            <p:nvPr>
              <p:custDataLst>
                <p:tags r:id="rId38"/>
              </p:custDataLst>
            </p:nvPr>
          </p:nvSpPr>
          <p:spPr>
            <a:xfrm>
              <a:off x="1056495" y="4602751"/>
              <a:ext cx="143534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Pipeline Implementation</a:t>
              </a:r>
            </a:p>
          </p:txBody>
        </p:sp>
        <p:sp>
          <p:nvSpPr>
            <p:cNvPr id="68" name="OTLSHAPE_T_82d1b7aae77d41a2be14d69f5e501b1b_JoinedDate"/>
            <p:cNvSpPr txBox="1"/>
            <p:nvPr>
              <p:custDataLst>
                <p:tags r:id="rId39"/>
              </p:custDataLst>
            </p:nvPr>
          </p:nvSpPr>
          <p:spPr>
            <a:xfrm>
              <a:off x="8477774" y="49283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  <p:sp>
          <p:nvSpPr>
            <p:cNvPr id="69" name="OTLSHAPE_T_82d1b7aae77d41a2be14d69f5e501b1b_Title"/>
            <p:cNvSpPr txBox="1"/>
            <p:nvPr>
              <p:custDataLst>
                <p:tags r:id="rId40"/>
              </p:custDataLst>
            </p:nvPr>
          </p:nvSpPr>
          <p:spPr>
            <a:xfrm>
              <a:off x="1964485" y="4923544"/>
              <a:ext cx="59186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Training</a:t>
              </a:r>
            </a:p>
          </p:txBody>
        </p:sp>
        <p:sp>
          <p:nvSpPr>
            <p:cNvPr id="72" name="OTLSHAPE_T_23b42cadd9bc437fb739c68c62737c3a_Title"/>
            <p:cNvSpPr txBox="1"/>
            <p:nvPr>
              <p:custDataLst>
                <p:tags r:id="rId41"/>
              </p:custDataLst>
            </p:nvPr>
          </p:nvSpPr>
          <p:spPr>
            <a:xfrm>
              <a:off x="1834729" y="5266712"/>
              <a:ext cx="7388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Evaluation</a:t>
              </a:r>
            </a:p>
          </p:txBody>
        </p:sp>
        <p:cxnSp>
          <p:nvCxnSpPr>
            <p:cNvPr id="82" name="OTLSHAPE_M_6ae31c99f6864aae840de110566ea63d_Connector1"/>
            <p:cNvCxnSpPr/>
            <p:nvPr>
              <p:custDataLst>
                <p:tags r:id="rId42"/>
              </p:custDataLst>
            </p:nvPr>
          </p:nvCxnSpPr>
          <p:spPr>
            <a:xfrm>
              <a:off x="3339370" y="2803873"/>
              <a:ext cx="1" cy="529376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M_6ae31c99f6864aae840de110566ea63d_Shape"/>
            <p:cNvSpPr/>
            <p:nvPr>
              <p:custDataLst>
                <p:tags r:id="rId43"/>
              </p:custDataLst>
            </p:nvPr>
          </p:nvSpPr>
          <p:spPr>
            <a:xfrm rot="16200000">
              <a:off x="3364773" y="2793905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TLSHAPE_M_6ae31c99f6864aae840de110566ea63d_Title"/>
            <p:cNvSpPr txBox="1"/>
            <p:nvPr>
              <p:custDataLst>
                <p:tags r:id="rId44"/>
              </p:custDataLst>
            </p:nvPr>
          </p:nvSpPr>
          <p:spPr>
            <a:xfrm>
              <a:off x="3592529" y="2726957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Proposal</a:t>
              </a:r>
            </a:p>
          </p:txBody>
        </p:sp>
        <p:sp>
          <p:nvSpPr>
            <p:cNvPr id="87" name="OTLSHAPE_M_6ae31c99f6864aae840de110566ea63d_Date"/>
            <p:cNvSpPr txBox="1"/>
            <p:nvPr>
              <p:custDataLst>
                <p:tags r:id="rId45"/>
              </p:custDataLst>
            </p:nvPr>
          </p:nvSpPr>
          <p:spPr>
            <a:xfrm>
              <a:off x="3592529" y="2901462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11.01.</a:t>
              </a:r>
            </a:p>
          </p:txBody>
        </p:sp>
        <p:cxnSp>
          <p:nvCxnSpPr>
            <p:cNvPr id="88" name="OTLSHAPE_M_6ae31c99f6864aae840de110566ea63d_Connector1"/>
            <p:cNvCxnSpPr/>
            <p:nvPr>
              <p:custDataLst>
                <p:tags r:id="rId46"/>
              </p:custDataLst>
            </p:nvPr>
          </p:nvCxnSpPr>
          <p:spPr>
            <a:xfrm>
              <a:off x="7175238" y="2801000"/>
              <a:ext cx="1" cy="529376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TLSHAPE_M_6ae31c99f6864aae840de110566ea63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7200641" y="2791032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TLSHAPE_M_6ae31c99f6864aae840de110566ea63d_Title"/>
            <p:cNvSpPr txBox="1"/>
            <p:nvPr>
              <p:custDataLst>
                <p:tags r:id="rId48"/>
              </p:custDataLst>
            </p:nvPr>
          </p:nvSpPr>
          <p:spPr>
            <a:xfrm>
              <a:off x="7445649" y="2775841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First results</a:t>
              </a:r>
            </a:p>
          </p:txBody>
        </p:sp>
        <p:sp>
          <p:nvSpPr>
            <p:cNvPr id="95" name="OTLSHAPE_T_23c152327d314e958e11ca251f33fb49_Shape"/>
            <p:cNvSpPr/>
            <p:nvPr>
              <p:custDataLst>
                <p:tags r:id="rId49"/>
              </p:custDataLst>
            </p:nvPr>
          </p:nvSpPr>
          <p:spPr>
            <a:xfrm>
              <a:off x="6049010" y="4911880"/>
              <a:ext cx="2359407" cy="180942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TLSHAPE_T_23c152327d314e958e11ca251f33fb49_Shape"/>
            <p:cNvSpPr/>
            <p:nvPr>
              <p:custDataLst>
                <p:tags r:id="rId50"/>
              </p:custDataLst>
            </p:nvPr>
          </p:nvSpPr>
          <p:spPr>
            <a:xfrm>
              <a:off x="6055521" y="4264523"/>
              <a:ext cx="2352895" cy="180867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TLSHAPE_T_f23e460505c24ee88159b421b810b7e4_Shape"/>
            <p:cNvSpPr/>
            <p:nvPr>
              <p:custDataLst>
                <p:tags r:id="rId51"/>
              </p:custDataLst>
            </p:nvPr>
          </p:nvSpPr>
          <p:spPr>
            <a:xfrm>
              <a:off x="7200641" y="5265624"/>
              <a:ext cx="2480175" cy="157397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TLSHAPE_T_82d1b7aae77d41a2be14d69f5e501b1b_JoinedDate"/>
            <p:cNvSpPr txBox="1"/>
            <p:nvPr>
              <p:custDataLst>
                <p:tags r:id="rId52"/>
              </p:custDataLst>
            </p:nvPr>
          </p:nvSpPr>
          <p:spPr>
            <a:xfrm>
              <a:off x="9744599" y="52712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4 - 6</a:t>
              </a:r>
            </a:p>
          </p:txBody>
        </p:sp>
        <p:sp>
          <p:nvSpPr>
            <p:cNvPr id="111" name="OTLSHAPE_T_82d1b7aae77d41a2be14d69f5e501b1b_JoinedDate"/>
            <p:cNvSpPr txBox="1"/>
            <p:nvPr>
              <p:custDataLst>
                <p:tags r:id="rId53"/>
              </p:custDataLst>
            </p:nvPr>
          </p:nvSpPr>
          <p:spPr>
            <a:xfrm>
              <a:off x="8468249" y="42806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</p:grpSp>
      <p:cxnSp>
        <p:nvCxnSpPr>
          <p:cNvPr id="113" name="OTLSHAPE_M_6ae31c99f6864aae840de110566ea63d_Connector1"/>
          <p:cNvCxnSpPr/>
          <p:nvPr>
            <p:custDataLst>
              <p:tags r:id="rId1"/>
            </p:custDataLst>
          </p:nvPr>
        </p:nvCxnSpPr>
        <p:spPr>
          <a:xfrm>
            <a:off x="4480932" y="2798126"/>
            <a:ext cx="1" cy="529376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6ae31c99f6864aae840de110566ea63d_Shape"/>
          <p:cNvSpPr/>
          <p:nvPr>
            <p:custDataLst>
              <p:tags r:id="rId2"/>
            </p:custDataLst>
          </p:nvPr>
        </p:nvSpPr>
        <p:spPr>
          <a:xfrm rot="16200000">
            <a:off x="4506335" y="278815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M_6ae31c99f6864aae840de110566ea63d_Title"/>
          <p:cNvSpPr txBox="1"/>
          <p:nvPr>
            <p:custDataLst>
              <p:tags r:id="rId3"/>
            </p:custDataLst>
          </p:nvPr>
        </p:nvSpPr>
        <p:spPr>
          <a:xfrm>
            <a:off x="4751343" y="2688329"/>
            <a:ext cx="76535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161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NLP4WEB</a:t>
            </a:r>
          </a:p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  <a:endParaRPr lang="en-US" dirty="0"/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1" y="249616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199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Rockwell</vt:lpstr>
      <vt:lpstr>Rockwell Condensed</vt:lpstr>
      <vt:lpstr>Wingdings</vt:lpstr>
      <vt:lpstr>Wood Type</vt:lpstr>
      <vt:lpstr>NLP4Web Project</vt:lpstr>
      <vt:lpstr>Research Problem</vt:lpstr>
      <vt:lpstr>Approach</vt:lpstr>
      <vt:lpstr>Frameworks + Resources</vt:lpstr>
      <vt:lpstr>Organization</vt:lpstr>
      <vt:lpstr>Timeline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NLP4Web Project</dc:title>
  <dc:creator>Wehner, Daniel</dc:creator>
  <cp:lastModifiedBy>Wehner, Daniel</cp:lastModifiedBy>
  <cp:revision>27</cp:revision>
  <dcterms:created xsi:type="dcterms:W3CDTF">2018-01-09T08:48:30Z</dcterms:created>
  <dcterms:modified xsi:type="dcterms:W3CDTF">2018-01-09T09:57:02Z</dcterms:modified>
</cp:coreProperties>
</file>