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6" r:id="rId5"/>
    <p:sldId id="269" r:id="rId6"/>
    <p:sldId id="265" r:id="rId7"/>
    <p:sldId id="259" r:id="rId8"/>
    <p:sldId id="260" r:id="rId9"/>
    <p:sldId id="261" r:id="rId10"/>
    <p:sldId id="263" r:id="rId11"/>
    <p:sldId id="262" r:id="rId12"/>
    <p:sldId id="264" r:id="rId13"/>
    <p:sldId id="270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47E956-741E-47FE-AD1E-880C02C9A60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33B7FD-CD18-4591-949F-64E1250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TwitterSherlock</a:t>
            </a:r>
          </a:p>
        </p:txBody>
      </p:sp>
      <p:pic>
        <p:nvPicPr>
          <p:cNvPr id="4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9" y="4247326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1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194054"/>
            <a:ext cx="4591050" cy="536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203703"/>
            <a:ext cx="46196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62" y="1289304"/>
            <a:ext cx="4486275" cy="542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2213229"/>
            <a:ext cx="4581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6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66481"/>
            <a:ext cx="10058400" cy="1609344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Reached up to 98 % using a neural network in Keras</a:t>
            </a:r>
          </a:p>
          <a:p>
            <a:r>
              <a:rPr lang="en-US" dirty="0"/>
              <a:t>Need further tests to evaluate the validity of the results (maybe overfitting?)</a:t>
            </a:r>
          </a:p>
          <a:p>
            <a:r>
              <a:rPr lang="en-US" dirty="0"/>
              <a:t>Drop-Out rate of 35 %</a:t>
            </a:r>
          </a:p>
          <a:p>
            <a:r>
              <a:rPr lang="en-US" dirty="0"/>
              <a:t>Architecture: Combination of convolutional and recurrent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/>
              <a:t>Embedding Layer (= Input Layer)</a:t>
            </a:r>
            <a:br>
              <a:rPr lang="en-US" dirty="0"/>
            </a:br>
            <a:r>
              <a:rPr lang="en-US" dirty="0"/>
              <a:t>=&gt; Drop-Out Layer</a:t>
            </a:r>
            <a:br>
              <a:rPr lang="en-US" dirty="0"/>
            </a:br>
            <a:r>
              <a:rPr lang="en-US" dirty="0"/>
              <a:t>=&gt; Convolutional Layer</a:t>
            </a:r>
            <a:br>
              <a:rPr lang="en-US" dirty="0"/>
            </a:br>
            <a:r>
              <a:rPr lang="en-US" dirty="0"/>
              <a:t>=&gt; Recurrent Layer</a:t>
            </a:r>
            <a:br>
              <a:rPr lang="en-US" dirty="0"/>
            </a:br>
            <a:r>
              <a:rPr lang="en-US" dirty="0"/>
              <a:t>=&gt; Output Layer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440" y="2933880"/>
            <a:ext cx="307980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42038" y="2514239"/>
            <a:ext cx="7552460" cy="2233643"/>
            <a:chOff x="2342038" y="2514239"/>
            <a:chExt cx="7552460" cy="2233643"/>
          </a:xfrm>
        </p:grpSpPr>
        <p:sp>
          <p:nvSpPr>
            <p:cNvPr id="4" name="TextBox 3"/>
            <p:cNvSpPr txBox="1"/>
            <p:nvPr/>
          </p:nvSpPr>
          <p:spPr>
            <a:xfrm>
              <a:off x="4264723" y="4128906"/>
              <a:ext cx="58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JSON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5215226" y="2514239"/>
              <a:ext cx="1151932" cy="805354"/>
            </a:xfrm>
            <a:custGeom>
              <a:avLst/>
              <a:gdLst>
                <a:gd name="connsiteX0" fmla="*/ 0 w 1151932"/>
                <a:gd name="connsiteY0" fmla="*/ 134228 h 805354"/>
                <a:gd name="connsiteX1" fmla="*/ 134228 w 1151932"/>
                <a:gd name="connsiteY1" fmla="*/ 0 h 805354"/>
                <a:gd name="connsiteX2" fmla="*/ 1017704 w 1151932"/>
                <a:gd name="connsiteY2" fmla="*/ 0 h 805354"/>
                <a:gd name="connsiteX3" fmla="*/ 1151932 w 1151932"/>
                <a:gd name="connsiteY3" fmla="*/ 134228 h 805354"/>
                <a:gd name="connsiteX4" fmla="*/ 1151932 w 1151932"/>
                <a:gd name="connsiteY4" fmla="*/ 671126 h 805354"/>
                <a:gd name="connsiteX5" fmla="*/ 1017704 w 1151932"/>
                <a:gd name="connsiteY5" fmla="*/ 805354 h 805354"/>
                <a:gd name="connsiteX6" fmla="*/ 134228 w 1151932"/>
                <a:gd name="connsiteY6" fmla="*/ 805354 h 805354"/>
                <a:gd name="connsiteX7" fmla="*/ 0 w 1151932"/>
                <a:gd name="connsiteY7" fmla="*/ 671126 h 805354"/>
                <a:gd name="connsiteX8" fmla="*/ 0 w 1151932"/>
                <a:gd name="connsiteY8" fmla="*/ 134228 h 8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1932" h="805354">
                  <a:moveTo>
                    <a:pt x="0" y="134228"/>
                  </a:moveTo>
                  <a:cubicBezTo>
                    <a:pt x="0" y="60096"/>
                    <a:pt x="60096" y="0"/>
                    <a:pt x="134228" y="0"/>
                  </a:cubicBezTo>
                  <a:lnTo>
                    <a:pt x="1017704" y="0"/>
                  </a:lnTo>
                  <a:cubicBezTo>
                    <a:pt x="1091836" y="0"/>
                    <a:pt x="1151932" y="60096"/>
                    <a:pt x="1151932" y="134228"/>
                  </a:cubicBezTo>
                  <a:lnTo>
                    <a:pt x="1151932" y="671126"/>
                  </a:lnTo>
                  <a:cubicBezTo>
                    <a:pt x="1151932" y="745258"/>
                    <a:pt x="1091836" y="805354"/>
                    <a:pt x="1017704" y="805354"/>
                  </a:cubicBezTo>
                  <a:lnTo>
                    <a:pt x="134228" y="805354"/>
                  </a:lnTo>
                  <a:cubicBezTo>
                    <a:pt x="60096" y="805354"/>
                    <a:pt x="0" y="745258"/>
                    <a:pt x="0" y="671126"/>
                  </a:cubicBezTo>
                  <a:lnTo>
                    <a:pt x="0" y="1342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954" tIns="79954" rIns="79954" bIns="7995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Pipeline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7503043" y="3186921"/>
              <a:ext cx="2055025" cy="742774"/>
            </a:xfrm>
            <a:custGeom>
              <a:avLst/>
              <a:gdLst>
                <a:gd name="connsiteX0" fmla="*/ 0 w 1952141"/>
                <a:gd name="connsiteY0" fmla="*/ 145475 h 872835"/>
                <a:gd name="connsiteX1" fmla="*/ 145475 w 1952141"/>
                <a:gd name="connsiteY1" fmla="*/ 0 h 872835"/>
                <a:gd name="connsiteX2" fmla="*/ 1806666 w 1952141"/>
                <a:gd name="connsiteY2" fmla="*/ 0 h 872835"/>
                <a:gd name="connsiteX3" fmla="*/ 1952141 w 1952141"/>
                <a:gd name="connsiteY3" fmla="*/ 145475 h 872835"/>
                <a:gd name="connsiteX4" fmla="*/ 1952141 w 1952141"/>
                <a:gd name="connsiteY4" fmla="*/ 727360 h 872835"/>
                <a:gd name="connsiteX5" fmla="*/ 1806666 w 1952141"/>
                <a:gd name="connsiteY5" fmla="*/ 872835 h 872835"/>
                <a:gd name="connsiteX6" fmla="*/ 145475 w 1952141"/>
                <a:gd name="connsiteY6" fmla="*/ 872835 h 872835"/>
                <a:gd name="connsiteX7" fmla="*/ 0 w 1952141"/>
                <a:gd name="connsiteY7" fmla="*/ 727360 h 872835"/>
                <a:gd name="connsiteX8" fmla="*/ 0 w 1952141"/>
                <a:gd name="connsiteY8" fmla="*/ 145475 h 87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2141" h="872835">
                  <a:moveTo>
                    <a:pt x="0" y="145475"/>
                  </a:moveTo>
                  <a:cubicBezTo>
                    <a:pt x="0" y="65131"/>
                    <a:pt x="65131" y="0"/>
                    <a:pt x="145475" y="0"/>
                  </a:cubicBezTo>
                  <a:lnTo>
                    <a:pt x="1806666" y="0"/>
                  </a:lnTo>
                  <a:cubicBezTo>
                    <a:pt x="1887010" y="0"/>
                    <a:pt x="1952141" y="65131"/>
                    <a:pt x="1952141" y="145475"/>
                  </a:cubicBezTo>
                  <a:lnTo>
                    <a:pt x="1952141" y="727360"/>
                  </a:lnTo>
                  <a:cubicBezTo>
                    <a:pt x="1952141" y="807704"/>
                    <a:pt x="1887010" y="872835"/>
                    <a:pt x="1806666" y="872835"/>
                  </a:cubicBezTo>
                  <a:lnTo>
                    <a:pt x="145475" y="872835"/>
                  </a:lnTo>
                  <a:cubicBezTo>
                    <a:pt x="65131" y="872835"/>
                    <a:pt x="0" y="807704"/>
                    <a:pt x="0" y="727360"/>
                  </a:cubicBezTo>
                  <a:lnTo>
                    <a:pt x="0" y="14547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3088" tIns="73088" rIns="73088" bIns="730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CharacterFeatureExtractor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7127281" y="4005108"/>
              <a:ext cx="2767217" cy="742774"/>
            </a:xfrm>
            <a:custGeom>
              <a:avLst/>
              <a:gdLst>
                <a:gd name="connsiteX0" fmla="*/ 0 w 2703667"/>
                <a:gd name="connsiteY0" fmla="*/ 148605 h 891612"/>
                <a:gd name="connsiteX1" fmla="*/ 148605 w 2703667"/>
                <a:gd name="connsiteY1" fmla="*/ 0 h 891612"/>
                <a:gd name="connsiteX2" fmla="*/ 2555062 w 2703667"/>
                <a:gd name="connsiteY2" fmla="*/ 0 h 891612"/>
                <a:gd name="connsiteX3" fmla="*/ 2703667 w 2703667"/>
                <a:gd name="connsiteY3" fmla="*/ 148605 h 891612"/>
                <a:gd name="connsiteX4" fmla="*/ 2703667 w 2703667"/>
                <a:gd name="connsiteY4" fmla="*/ 743007 h 891612"/>
                <a:gd name="connsiteX5" fmla="*/ 2555062 w 2703667"/>
                <a:gd name="connsiteY5" fmla="*/ 891612 h 891612"/>
                <a:gd name="connsiteX6" fmla="*/ 148605 w 2703667"/>
                <a:gd name="connsiteY6" fmla="*/ 891612 h 891612"/>
                <a:gd name="connsiteX7" fmla="*/ 0 w 2703667"/>
                <a:gd name="connsiteY7" fmla="*/ 743007 h 891612"/>
                <a:gd name="connsiteX8" fmla="*/ 0 w 2703667"/>
                <a:gd name="connsiteY8" fmla="*/ 148605 h 89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3667" h="891612">
                  <a:moveTo>
                    <a:pt x="0" y="148605"/>
                  </a:moveTo>
                  <a:cubicBezTo>
                    <a:pt x="0" y="66533"/>
                    <a:pt x="66533" y="0"/>
                    <a:pt x="148605" y="0"/>
                  </a:cubicBezTo>
                  <a:lnTo>
                    <a:pt x="2555062" y="0"/>
                  </a:lnTo>
                  <a:cubicBezTo>
                    <a:pt x="2637134" y="0"/>
                    <a:pt x="2703667" y="66533"/>
                    <a:pt x="2703667" y="148605"/>
                  </a:cubicBezTo>
                  <a:lnTo>
                    <a:pt x="2703667" y="743007"/>
                  </a:lnTo>
                  <a:cubicBezTo>
                    <a:pt x="2703667" y="825079"/>
                    <a:pt x="2637134" y="891612"/>
                    <a:pt x="2555062" y="891612"/>
                  </a:cubicBezTo>
                  <a:lnTo>
                    <a:pt x="148605" y="891612"/>
                  </a:lnTo>
                  <a:cubicBezTo>
                    <a:pt x="66533" y="891612"/>
                    <a:pt x="0" y="825079"/>
                    <a:pt x="0" y="743007"/>
                  </a:cubicBezTo>
                  <a:lnTo>
                    <a:pt x="0" y="1486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005" tIns="74005" rIns="74005" bIns="7400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VocabularyRichnessFeatureExtractor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859352" y="4005108"/>
              <a:ext cx="1863680" cy="724286"/>
            </a:xfrm>
            <a:custGeom>
              <a:avLst/>
              <a:gdLst>
                <a:gd name="connsiteX0" fmla="*/ 0 w 1863680"/>
                <a:gd name="connsiteY0" fmla="*/ 120717 h 724286"/>
                <a:gd name="connsiteX1" fmla="*/ 120717 w 1863680"/>
                <a:gd name="connsiteY1" fmla="*/ 0 h 724286"/>
                <a:gd name="connsiteX2" fmla="*/ 1742963 w 1863680"/>
                <a:gd name="connsiteY2" fmla="*/ 0 h 724286"/>
                <a:gd name="connsiteX3" fmla="*/ 1863680 w 1863680"/>
                <a:gd name="connsiteY3" fmla="*/ 120717 h 724286"/>
                <a:gd name="connsiteX4" fmla="*/ 1863680 w 1863680"/>
                <a:gd name="connsiteY4" fmla="*/ 603569 h 724286"/>
                <a:gd name="connsiteX5" fmla="*/ 1742963 w 1863680"/>
                <a:gd name="connsiteY5" fmla="*/ 724286 h 724286"/>
                <a:gd name="connsiteX6" fmla="*/ 120717 w 1863680"/>
                <a:gd name="connsiteY6" fmla="*/ 724286 h 724286"/>
                <a:gd name="connsiteX7" fmla="*/ 0 w 1863680"/>
                <a:gd name="connsiteY7" fmla="*/ 603569 h 724286"/>
                <a:gd name="connsiteX8" fmla="*/ 0 w 1863680"/>
                <a:gd name="connsiteY8" fmla="*/ 120717 h 72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3680" h="724286">
                  <a:moveTo>
                    <a:pt x="0" y="120717"/>
                  </a:moveTo>
                  <a:cubicBezTo>
                    <a:pt x="0" y="54047"/>
                    <a:pt x="54047" y="0"/>
                    <a:pt x="120717" y="0"/>
                  </a:cubicBezTo>
                  <a:lnTo>
                    <a:pt x="1742963" y="0"/>
                  </a:lnTo>
                  <a:cubicBezTo>
                    <a:pt x="1809633" y="0"/>
                    <a:pt x="1863680" y="54047"/>
                    <a:pt x="1863680" y="120717"/>
                  </a:cubicBezTo>
                  <a:lnTo>
                    <a:pt x="1863680" y="603569"/>
                  </a:lnTo>
                  <a:cubicBezTo>
                    <a:pt x="1863680" y="670239"/>
                    <a:pt x="1809633" y="724286"/>
                    <a:pt x="1742963" y="724286"/>
                  </a:cubicBezTo>
                  <a:lnTo>
                    <a:pt x="120717" y="724286"/>
                  </a:lnTo>
                  <a:cubicBezTo>
                    <a:pt x="54047" y="724286"/>
                    <a:pt x="0" y="670239"/>
                    <a:pt x="0" y="603569"/>
                  </a:cubicBezTo>
                  <a:lnTo>
                    <a:pt x="0" y="12071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917" tIns="70917" rIns="70917" bIns="7091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TweetReader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342038" y="4005108"/>
              <a:ext cx="1863680" cy="724286"/>
            </a:xfrm>
            <a:custGeom>
              <a:avLst/>
              <a:gdLst>
                <a:gd name="connsiteX0" fmla="*/ 0 w 1863680"/>
                <a:gd name="connsiteY0" fmla="*/ 120717 h 724286"/>
                <a:gd name="connsiteX1" fmla="*/ 120717 w 1863680"/>
                <a:gd name="connsiteY1" fmla="*/ 0 h 724286"/>
                <a:gd name="connsiteX2" fmla="*/ 1742963 w 1863680"/>
                <a:gd name="connsiteY2" fmla="*/ 0 h 724286"/>
                <a:gd name="connsiteX3" fmla="*/ 1863680 w 1863680"/>
                <a:gd name="connsiteY3" fmla="*/ 120717 h 724286"/>
                <a:gd name="connsiteX4" fmla="*/ 1863680 w 1863680"/>
                <a:gd name="connsiteY4" fmla="*/ 603569 h 724286"/>
                <a:gd name="connsiteX5" fmla="*/ 1742963 w 1863680"/>
                <a:gd name="connsiteY5" fmla="*/ 724286 h 724286"/>
                <a:gd name="connsiteX6" fmla="*/ 120717 w 1863680"/>
                <a:gd name="connsiteY6" fmla="*/ 724286 h 724286"/>
                <a:gd name="connsiteX7" fmla="*/ 0 w 1863680"/>
                <a:gd name="connsiteY7" fmla="*/ 603569 h 724286"/>
                <a:gd name="connsiteX8" fmla="*/ 0 w 1863680"/>
                <a:gd name="connsiteY8" fmla="*/ 120717 h 72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3680" h="724286">
                  <a:moveTo>
                    <a:pt x="0" y="120717"/>
                  </a:moveTo>
                  <a:cubicBezTo>
                    <a:pt x="0" y="54047"/>
                    <a:pt x="54047" y="0"/>
                    <a:pt x="120717" y="0"/>
                  </a:cubicBezTo>
                  <a:lnTo>
                    <a:pt x="1742963" y="0"/>
                  </a:lnTo>
                  <a:cubicBezTo>
                    <a:pt x="1809633" y="0"/>
                    <a:pt x="1863680" y="54047"/>
                    <a:pt x="1863680" y="120717"/>
                  </a:cubicBezTo>
                  <a:lnTo>
                    <a:pt x="1863680" y="603569"/>
                  </a:lnTo>
                  <a:cubicBezTo>
                    <a:pt x="1863680" y="670239"/>
                    <a:pt x="1809633" y="724286"/>
                    <a:pt x="1742963" y="724286"/>
                  </a:cubicBezTo>
                  <a:lnTo>
                    <a:pt x="120717" y="724286"/>
                  </a:lnTo>
                  <a:cubicBezTo>
                    <a:pt x="54047" y="724286"/>
                    <a:pt x="0" y="670239"/>
                    <a:pt x="0" y="603569"/>
                  </a:cubicBezTo>
                  <a:lnTo>
                    <a:pt x="0" y="12071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917" tIns="70917" rIns="70917" bIns="7091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Crawler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791192" y="3319593"/>
              <a:ext cx="0" cy="685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</p:cNvCxnSpPr>
            <p:nvPr/>
          </p:nvCxnSpPr>
          <p:spPr>
            <a:xfrm flipH="1" flipV="1">
              <a:off x="6367159" y="2916917"/>
              <a:ext cx="1135884" cy="393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H="1" flipV="1">
              <a:off x="6367159" y="3031912"/>
              <a:ext cx="760122" cy="1096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15227" y="3512116"/>
              <a:ext cx="575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jCas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2342038" y="2557175"/>
              <a:ext cx="1863680" cy="724286"/>
            </a:xfrm>
            <a:custGeom>
              <a:avLst/>
              <a:gdLst>
                <a:gd name="connsiteX0" fmla="*/ 0 w 1863680"/>
                <a:gd name="connsiteY0" fmla="*/ 120717 h 724286"/>
                <a:gd name="connsiteX1" fmla="*/ 120717 w 1863680"/>
                <a:gd name="connsiteY1" fmla="*/ 0 h 724286"/>
                <a:gd name="connsiteX2" fmla="*/ 1742963 w 1863680"/>
                <a:gd name="connsiteY2" fmla="*/ 0 h 724286"/>
                <a:gd name="connsiteX3" fmla="*/ 1863680 w 1863680"/>
                <a:gd name="connsiteY3" fmla="*/ 120717 h 724286"/>
                <a:gd name="connsiteX4" fmla="*/ 1863680 w 1863680"/>
                <a:gd name="connsiteY4" fmla="*/ 603569 h 724286"/>
                <a:gd name="connsiteX5" fmla="*/ 1742963 w 1863680"/>
                <a:gd name="connsiteY5" fmla="*/ 724286 h 724286"/>
                <a:gd name="connsiteX6" fmla="*/ 120717 w 1863680"/>
                <a:gd name="connsiteY6" fmla="*/ 724286 h 724286"/>
                <a:gd name="connsiteX7" fmla="*/ 0 w 1863680"/>
                <a:gd name="connsiteY7" fmla="*/ 603569 h 724286"/>
                <a:gd name="connsiteX8" fmla="*/ 0 w 1863680"/>
                <a:gd name="connsiteY8" fmla="*/ 120717 h 72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3680" h="724286">
                  <a:moveTo>
                    <a:pt x="0" y="120717"/>
                  </a:moveTo>
                  <a:cubicBezTo>
                    <a:pt x="0" y="54047"/>
                    <a:pt x="54047" y="0"/>
                    <a:pt x="120717" y="0"/>
                  </a:cubicBezTo>
                  <a:lnTo>
                    <a:pt x="1742963" y="0"/>
                  </a:lnTo>
                  <a:cubicBezTo>
                    <a:pt x="1809633" y="0"/>
                    <a:pt x="1863680" y="54047"/>
                    <a:pt x="1863680" y="120717"/>
                  </a:cubicBezTo>
                  <a:lnTo>
                    <a:pt x="1863680" y="603569"/>
                  </a:lnTo>
                  <a:cubicBezTo>
                    <a:pt x="1863680" y="670239"/>
                    <a:pt x="1809633" y="724286"/>
                    <a:pt x="1742963" y="724286"/>
                  </a:cubicBezTo>
                  <a:lnTo>
                    <a:pt x="120717" y="724286"/>
                  </a:lnTo>
                  <a:cubicBezTo>
                    <a:pt x="54047" y="724286"/>
                    <a:pt x="0" y="670239"/>
                    <a:pt x="0" y="603569"/>
                  </a:cubicBezTo>
                  <a:lnTo>
                    <a:pt x="0" y="12071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917" tIns="70917" rIns="70917" bIns="7091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cnn_lstm.py</a:t>
              </a:r>
              <a:endParaRPr lang="en-US" sz="1400" kern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205718" y="2916916"/>
              <a:ext cx="1009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214954" y="4387433"/>
              <a:ext cx="640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55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Sentence-based/Vocabulary richness features did not work well</a:t>
            </a:r>
          </a:p>
          <a:p>
            <a:r>
              <a:rPr lang="en-US" dirty="0"/>
              <a:t>Token-based and character-based features performed better</a:t>
            </a:r>
          </a:p>
          <a:p>
            <a:r>
              <a:rPr lang="en-US" dirty="0"/>
              <a:t>Combination of features with POS and Token N-Grams</a:t>
            </a:r>
          </a:p>
          <a:p>
            <a:r>
              <a:rPr lang="en-US" dirty="0"/>
              <a:t>=&gt; Short texts/tweets</a:t>
            </a:r>
          </a:p>
        </p:txBody>
      </p:sp>
    </p:spTree>
    <p:extLst>
      <p:ext uri="{BB962C8B-B14F-4D97-AF65-F5344CB8AC3E}">
        <p14:creationId xmlns:p14="http://schemas.microsoft.com/office/powerpoint/2010/main" val="21186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9" y="4247326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authorship detection (Who wrote the tweet?) in different domains (politics, sports, news, …)</a:t>
            </a:r>
          </a:p>
          <a:p>
            <a:r>
              <a:rPr lang="en-US" dirty="0"/>
              <a:t>First take: Classifying tweets from politicians</a:t>
            </a:r>
          </a:p>
          <a:p>
            <a:pPr lvl="1"/>
            <a:r>
              <a:rPr lang="en-US" dirty="0"/>
              <a:t>20 politicians</a:t>
            </a:r>
          </a:p>
          <a:p>
            <a:pPr lvl="1"/>
            <a:r>
              <a:rPr lang="en-US" dirty="0"/>
              <a:t>Baseline accuracy: 5 % (100 % / 20) =&gt; Random classification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Crawled twitter data using Twitter API in Java</a:t>
            </a:r>
          </a:p>
          <a:p>
            <a:r>
              <a:rPr lang="en-US" dirty="0"/>
              <a:t>Train – Test – Split (90 %/ 10 %)</a:t>
            </a:r>
          </a:p>
          <a:p>
            <a:r>
              <a:rPr lang="en-US" dirty="0"/>
              <a:t>Feature Engineering (presented later)</a:t>
            </a:r>
          </a:p>
          <a:p>
            <a:r>
              <a:rPr lang="en-US" dirty="0"/>
              <a:t>Preprocessing in DKPro TC (Tokenization, POS-Tagging, no normalization) depending on classifiers we used</a:t>
            </a:r>
          </a:p>
          <a:p>
            <a:r>
              <a:rPr lang="en-US" dirty="0"/>
              <a:t> Train classifiers (Naïve Bayes, Random Forests, Logistic Regression, Neural</a:t>
            </a:r>
            <a:br>
              <a:rPr lang="en-US" dirty="0"/>
            </a:br>
            <a:r>
              <a:rPr lang="en-US" dirty="0"/>
              <a:t> Networks)</a:t>
            </a:r>
          </a:p>
          <a:p>
            <a:r>
              <a:rPr lang="en-US" dirty="0"/>
              <a:t>Evaluation measure: Accuracy</a:t>
            </a:r>
          </a:p>
        </p:txBody>
      </p:sp>
    </p:spTree>
    <p:extLst>
      <p:ext uri="{BB962C8B-B14F-4D97-AF65-F5344CB8AC3E}">
        <p14:creationId xmlns:p14="http://schemas.microsoft.com/office/powerpoint/2010/main" val="23735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DKPro</a:t>
            </a:r>
            <a:r>
              <a:rPr lang="en-US" dirty="0"/>
              <a:t> TC/UIMA</a:t>
            </a:r>
          </a:p>
          <a:p>
            <a:r>
              <a:rPr lang="en-US" dirty="0"/>
              <a:t>Weka</a:t>
            </a:r>
          </a:p>
          <a:p>
            <a:r>
              <a:rPr lang="en-US" dirty="0"/>
              <a:t>Keras (for Deep Learning) as replacement for DeepLearning4J (did not work)</a:t>
            </a:r>
          </a:p>
          <a:p>
            <a:r>
              <a:rPr lang="en-US" dirty="0"/>
              <a:t>Twitter4J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99" y="2609849"/>
            <a:ext cx="6456126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Crawler</a:t>
            </a:r>
          </a:p>
          <a:p>
            <a:r>
              <a:rPr lang="en-US" dirty="0"/>
              <a:t>English Tweets</a:t>
            </a:r>
          </a:p>
          <a:p>
            <a:r>
              <a:rPr lang="en-US" dirty="0"/>
              <a:t>Data: no retweets, persons have tweeted at least 1,000</a:t>
            </a:r>
            <a:br>
              <a:rPr lang="en-US" dirty="0"/>
            </a:br>
            <a:r>
              <a:rPr lang="en-US" dirty="0"/>
              <a:t>times, most current 1,000 tweets first</a:t>
            </a:r>
            <a:endParaRPr lang="en-US" dirty="0"/>
          </a:p>
          <a:p>
            <a:r>
              <a:rPr lang="en-US" dirty="0"/>
              <a:t>Crawled types of Tweets</a:t>
            </a:r>
          </a:p>
          <a:p>
            <a:pPr lvl="1"/>
            <a:r>
              <a:rPr lang="en-US" dirty="0"/>
              <a:t>Politicians</a:t>
            </a:r>
          </a:p>
          <a:p>
            <a:pPr lvl="1"/>
            <a:r>
              <a:rPr lang="en-US" dirty="0"/>
              <a:t>Actors</a:t>
            </a:r>
          </a:p>
          <a:p>
            <a:pPr lvl="1"/>
            <a:r>
              <a:rPr lang="en-US" dirty="0"/>
              <a:t>Broadcast Stars</a:t>
            </a:r>
          </a:p>
          <a:p>
            <a:pPr lvl="1"/>
            <a:r>
              <a:rPr lang="en-US" dirty="0"/>
              <a:t>Sports Stars</a:t>
            </a:r>
          </a:p>
          <a:p>
            <a:pPr lvl="1"/>
            <a:r>
              <a:rPr lang="en-US" dirty="0"/>
              <a:t>FunMix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60" y="271970"/>
            <a:ext cx="3359888" cy="6147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9049" y="3743864"/>
            <a:ext cx="3209199" cy="5952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Ratio of emoticons</a:t>
            </a:r>
          </a:p>
          <a:p>
            <a:pPr lvl="1"/>
            <a:r>
              <a:rPr lang="en-US" dirty="0"/>
              <a:t>Number of hashtags</a:t>
            </a:r>
          </a:p>
          <a:p>
            <a:pPr lvl="1"/>
            <a:r>
              <a:rPr lang="en-US" dirty="0"/>
              <a:t>Number of tokens per sentence</a:t>
            </a:r>
          </a:p>
          <a:p>
            <a:pPr lvl="1"/>
            <a:r>
              <a:rPr lang="en-US" dirty="0"/>
              <a:t>Type-Token ratio (lexical diversity)</a:t>
            </a:r>
          </a:p>
          <a:p>
            <a:pPr lvl="1"/>
            <a:r>
              <a:rPr lang="en-US" dirty="0"/>
              <a:t>Character features (Upper case, white spaces,</a:t>
            </a:r>
            <a:br>
              <a:rPr lang="en-US" dirty="0"/>
            </a:br>
            <a:r>
              <a:rPr lang="en-US" dirty="0"/>
              <a:t>tabs, alphabetic, digits)</a:t>
            </a:r>
          </a:p>
          <a:p>
            <a:pPr lvl="1"/>
            <a:r>
              <a:rPr lang="en-US" dirty="0"/>
              <a:t>Contextuality measure</a:t>
            </a:r>
          </a:p>
          <a:p>
            <a:pPr lvl="1"/>
            <a:r>
              <a:rPr lang="en-US" dirty="0"/>
              <a:t>Exclamation ratio</a:t>
            </a:r>
          </a:p>
          <a:p>
            <a:pPr lvl="1"/>
            <a:r>
              <a:rPr lang="en-US" dirty="0"/>
              <a:t>Superlative ratio</a:t>
            </a:r>
          </a:p>
          <a:p>
            <a:pPr lvl="1"/>
            <a:r>
              <a:rPr lang="en-US" dirty="0"/>
              <a:t>Number of tokens</a:t>
            </a:r>
          </a:p>
          <a:p>
            <a:pPr lvl="1"/>
            <a:r>
              <a:rPr lang="en-US" dirty="0"/>
              <a:t>N-Grams</a:t>
            </a:r>
          </a:p>
          <a:p>
            <a:pPr lvl="1"/>
            <a:r>
              <a:rPr lang="en-US" dirty="0"/>
              <a:t>POS-N-Grams</a:t>
            </a:r>
          </a:p>
          <a:p>
            <a:pPr lvl="1"/>
            <a:r>
              <a:rPr lang="en-US" dirty="0"/>
              <a:t>Spelling-Error ratio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144323"/>
            <a:ext cx="3609975" cy="65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1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Deep Learning (Neuronal Networks)</a:t>
            </a:r>
          </a:p>
        </p:txBody>
      </p:sp>
    </p:spTree>
    <p:extLst>
      <p:ext uri="{BB962C8B-B14F-4D97-AF65-F5344CB8AC3E}">
        <p14:creationId xmlns:p14="http://schemas.microsoft.com/office/powerpoint/2010/main" val="245482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98687"/>
            <a:ext cx="4686300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300037"/>
            <a:ext cx="4514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98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281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NLP Project Presentation</vt:lpstr>
      <vt:lpstr>Research Problem</vt:lpstr>
      <vt:lpstr>Approach</vt:lpstr>
      <vt:lpstr>Frameworks and Resources</vt:lpstr>
      <vt:lpstr>Pipeline</vt:lpstr>
      <vt:lpstr>Data Provisioning</vt:lpstr>
      <vt:lpstr>Feature Engineering</vt:lpstr>
      <vt:lpstr>Classifiers</vt:lpstr>
      <vt:lpstr>Naïve Bayes</vt:lpstr>
      <vt:lpstr>Random Forests</vt:lpstr>
      <vt:lpstr>Logistic Regression</vt:lpstr>
      <vt:lpstr>Deep Learning</vt:lpstr>
      <vt:lpstr>Component Diagram</vt:lpstr>
      <vt:lpstr>Findings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 Presentation</dc:title>
  <dc:creator>Wehner, Daniel</dc:creator>
  <cp:lastModifiedBy>Wehner, Daniel</cp:lastModifiedBy>
  <cp:revision>19</cp:revision>
  <dcterms:created xsi:type="dcterms:W3CDTF">2018-02-08T10:47:24Z</dcterms:created>
  <dcterms:modified xsi:type="dcterms:W3CDTF">2018-02-08T13:40:49Z</dcterms:modified>
</cp:coreProperties>
</file>