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1" r:id="rId4"/>
    <p:sldId id="258" r:id="rId5"/>
    <p:sldId id="262" r:id="rId6"/>
    <p:sldId id="259" r:id="rId7"/>
    <p:sldId id="263" r:id="rId8"/>
    <p:sldId id="260" r:id="rId9"/>
    <p:sldId id="264" r:id="rId10"/>
    <p:sldId id="265" r:id="rId11"/>
    <p:sldId id="266" r:id="rId12"/>
    <p:sldId id="267" r:id="rId13"/>
    <p:sldId id="268" r:id="rId14"/>
    <p:sldId id="269" r:id="rId15"/>
    <p:sldId id="273" r:id="rId16"/>
    <p:sldId id="271" r:id="rId17"/>
    <p:sldId id="274" r:id="rId18"/>
    <p:sldId id="295" r:id="rId19"/>
    <p:sldId id="275" r:id="rId20"/>
    <p:sldId id="296" r:id="rId21"/>
    <p:sldId id="297" r:id="rId22"/>
    <p:sldId id="294" r:id="rId23"/>
    <p:sldId id="276" r:id="rId24"/>
    <p:sldId id="277" r:id="rId25"/>
    <p:sldId id="278" r:id="rId26"/>
    <p:sldId id="279" r:id="rId27"/>
    <p:sldId id="284" r:id="rId28"/>
    <p:sldId id="281" r:id="rId29"/>
    <p:sldId id="285" r:id="rId30"/>
    <p:sldId id="286" r:id="rId31"/>
    <p:sldId id="287" r:id="rId32"/>
    <p:sldId id="288" r:id="rId33"/>
    <p:sldId id="289" r:id="rId34"/>
    <p:sldId id="290" r:id="rId35"/>
    <p:sldId id="337" r:id="rId36"/>
    <p:sldId id="292" r:id="rId37"/>
    <p:sldId id="299" r:id="rId38"/>
    <p:sldId id="300" r:id="rId39"/>
    <p:sldId id="304" r:id="rId40"/>
    <p:sldId id="302" r:id="rId41"/>
    <p:sldId id="305" r:id="rId42"/>
    <p:sldId id="306" r:id="rId43"/>
    <p:sldId id="307" r:id="rId44"/>
    <p:sldId id="308" r:id="rId45"/>
    <p:sldId id="309" r:id="rId46"/>
    <p:sldId id="310" r:id="rId47"/>
    <p:sldId id="338" r:id="rId48"/>
    <p:sldId id="312" r:id="rId49"/>
    <p:sldId id="315" r:id="rId50"/>
    <p:sldId id="316" r:id="rId51"/>
    <p:sldId id="317" r:id="rId52"/>
    <p:sldId id="318" r:id="rId53"/>
    <p:sldId id="319" r:id="rId54"/>
    <p:sldId id="320" r:id="rId55"/>
    <p:sldId id="321" r:id="rId56"/>
    <p:sldId id="322" r:id="rId57"/>
    <p:sldId id="328" r:id="rId58"/>
    <p:sldId id="324" r:id="rId59"/>
    <p:sldId id="339" r:id="rId60"/>
    <p:sldId id="326" r:id="rId61"/>
    <p:sldId id="330" r:id="rId62"/>
    <p:sldId id="331" r:id="rId63"/>
    <p:sldId id="335" r:id="rId64"/>
    <p:sldId id="333" r:id="rId65"/>
    <p:sldId id="336" r:id="rId66"/>
    <p:sldId id="340" r:id="rId67"/>
    <p:sldId id="341" r:id="rId68"/>
    <p:sldId id="342" r:id="rId69"/>
    <p:sldId id="343" r:id="rId70"/>
    <p:sldId id="344" r:id="rId71"/>
    <p:sldId id="348" r:id="rId72"/>
    <p:sldId id="349" r:id="rId73"/>
    <p:sldId id="350" r:id="rId74"/>
    <p:sldId id="351" r:id="rId75"/>
    <p:sldId id="352" r:id="rId76"/>
    <p:sldId id="353" r:id="rId77"/>
    <p:sldId id="358" r:id="rId78"/>
    <p:sldId id="355" r:id="rId79"/>
    <p:sldId id="359" r:id="rId80"/>
    <p:sldId id="360" r:id="rId81"/>
    <p:sldId id="361" r:id="rId82"/>
    <p:sldId id="362" r:id="rId83"/>
    <p:sldId id="363" r:id="rId84"/>
    <p:sldId id="364" r:id="rId85"/>
    <p:sldId id="368" r:id="rId86"/>
    <p:sldId id="366" r:id="rId87"/>
    <p:sldId id="369" r:id="rId88"/>
    <p:sldId id="370" r:id="rId89"/>
    <p:sldId id="371" r:id="rId90"/>
    <p:sldId id="372" r:id="rId91"/>
    <p:sldId id="373" r:id="rId92"/>
    <p:sldId id="374" r:id="rId93"/>
    <p:sldId id="378" r:id="rId94"/>
    <p:sldId id="376" r:id="rId95"/>
    <p:sldId id="37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5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emf"/><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9.emf"/><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2.emf"/><Relationship Id="rId1" Type="http://schemas.openxmlformats.org/officeDocument/2006/relationships/image" Target="../media/image21.emf"/><Relationship Id="rId5" Type="http://schemas.openxmlformats.org/officeDocument/2006/relationships/image" Target="../media/image27.emf"/><Relationship Id="rId4"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3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3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5" Type="http://schemas.openxmlformats.org/officeDocument/2006/relationships/image" Target="../media/image38.emf"/><Relationship Id="rId4"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40.emf"/><Relationship Id="rId1"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3.emf"/><Relationship Id="rId1"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5" Type="http://schemas.openxmlformats.org/officeDocument/2006/relationships/image" Target="../media/image52.emf"/><Relationship Id="rId4" Type="http://schemas.openxmlformats.org/officeDocument/2006/relationships/image" Target="../media/image51.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53.emf"/><Relationship Id="rId5" Type="http://schemas.openxmlformats.org/officeDocument/2006/relationships/image" Target="../media/image48.emf"/><Relationship Id="rId4" Type="http://schemas.openxmlformats.org/officeDocument/2006/relationships/image" Target="../media/image5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56.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7.emf"/><Relationship Id="rId4" Type="http://schemas.openxmlformats.org/officeDocument/2006/relationships/image" Target="../media/image56.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5" Type="http://schemas.openxmlformats.org/officeDocument/2006/relationships/image" Target="../media/image66.emf"/><Relationship Id="rId4" Type="http://schemas.openxmlformats.org/officeDocument/2006/relationships/image" Target="../media/image65.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4.emf"/><Relationship Id="rId1" Type="http://schemas.openxmlformats.org/officeDocument/2006/relationships/image" Target="../media/image67.emf"/><Relationship Id="rId5" Type="http://schemas.openxmlformats.org/officeDocument/2006/relationships/image" Target="../media/image62.emf"/><Relationship Id="rId4" Type="http://schemas.openxmlformats.org/officeDocument/2006/relationships/image" Target="../media/image6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4" Type="http://schemas.openxmlformats.org/officeDocument/2006/relationships/image" Target="../media/image72.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6.emf"/><Relationship Id="rId4" Type="http://schemas.openxmlformats.org/officeDocument/2006/relationships/image" Target="../media/image72.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5" Type="http://schemas.openxmlformats.org/officeDocument/2006/relationships/image" Target="../media/image81.emf"/><Relationship Id="rId4" Type="http://schemas.openxmlformats.org/officeDocument/2006/relationships/image" Target="../media/image8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82.emf"/><Relationship Id="rId1" Type="http://schemas.openxmlformats.org/officeDocument/2006/relationships/image" Target="../media/image78.emf"/><Relationship Id="rId5" Type="http://schemas.openxmlformats.org/officeDocument/2006/relationships/image" Target="../media/image83.emf"/><Relationship Id="rId4" Type="http://schemas.openxmlformats.org/officeDocument/2006/relationships/image" Target="../media/image8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5" Type="http://schemas.openxmlformats.org/officeDocument/2006/relationships/image" Target="../media/image89.emf"/><Relationship Id="rId4" Type="http://schemas.openxmlformats.org/officeDocument/2006/relationships/image" Target="../media/image8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5" Type="http://schemas.openxmlformats.org/officeDocument/2006/relationships/image" Target="../media/image89.emf"/><Relationship Id="rId4" Type="http://schemas.openxmlformats.org/officeDocument/2006/relationships/image" Target="../media/image88.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4" Type="http://schemas.openxmlformats.org/officeDocument/2006/relationships/image" Target="../media/image93.e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4" Type="http://schemas.openxmlformats.org/officeDocument/2006/relationships/image" Target="../media/image93.e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5" Type="http://schemas.openxmlformats.org/officeDocument/2006/relationships/image" Target="../media/image97.emf"/><Relationship Id="rId4" Type="http://schemas.openxmlformats.org/officeDocument/2006/relationships/image" Target="../media/image96.e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5" Type="http://schemas.openxmlformats.org/officeDocument/2006/relationships/image" Target="../media/image97.emf"/><Relationship Id="rId4" Type="http://schemas.openxmlformats.org/officeDocument/2006/relationships/image" Target="../media/image96.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12.emf"/><Relationship Id="rId5" Type="http://schemas.openxmlformats.org/officeDocument/2006/relationships/image" Target="../media/image14.emf"/><Relationship Id="rId4" Type="http://schemas.openxmlformats.org/officeDocument/2006/relationships/image" Target="../media/image13.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emf"/><Relationship Id="rId4" Type="http://schemas.openxmlformats.org/officeDocument/2006/relationships/image" Target="../media/image101.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103.emf"/><Relationship Id="rId1" Type="http://schemas.openxmlformats.org/officeDocument/2006/relationships/image" Target="../media/image98.emf"/><Relationship Id="rId5" Type="http://schemas.openxmlformats.org/officeDocument/2006/relationships/image" Target="../media/image102.emf"/><Relationship Id="rId4" Type="http://schemas.openxmlformats.org/officeDocument/2006/relationships/image" Target="../media/image101.e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 Id="rId5" Type="http://schemas.openxmlformats.org/officeDocument/2006/relationships/image" Target="../media/image108.emf"/><Relationship Id="rId4" Type="http://schemas.openxmlformats.org/officeDocument/2006/relationships/image" Target="../media/image107.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5" Type="http://schemas.openxmlformats.org/officeDocument/2006/relationships/image" Target="../media/image114.emf"/><Relationship Id="rId4" Type="http://schemas.openxmlformats.org/officeDocument/2006/relationships/image" Target="../media/image113.e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5.emf"/><Relationship Id="rId1" Type="http://schemas.openxmlformats.org/officeDocument/2006/relationships/image" Target="../media/image110.emf"/><Relationship Id="rId5" Type="http://schemas.openxmlformats.org/officeDocument/2006/relationships/image" Target="../media/image114.emf"/><Relationship Id="rId4" Type="http://schemas.openxmlformats.org/officeDocument/2006/relationships/image" Target="../media/image116.e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 Id="rId5" Type="http://schemas.openxmlformats.org/officeDocument/2006/relationships/image" Target="../media/image121.emf"/><Relationship Id="rId4" Type="http://schemas.openxmlformats.org/officeDocument/2006/relationships/image" Target="../media/image120.e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18.emf"/><Relationship Id="rId1" Type="http://schemas.openxmlformats.org/officeDocument/2006/relationships/image" Target="../media/image117.emf"/><Relationship Id="rId5" Type="http://schemas.openxmlformats.org/officeDocument/2006/relationships/image" Target="../media/image121.emf"/><Relationship Id="rId4" Type="http://schemas.openxmlformats.org/officeDocument/2006/relationships/image" Target="../media/image1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B9F1E1E-9525-4DEB-9B2F-52C0021F8A39}"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174659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9F1E1E-9525-4DEB-9B2F-52C0021F8A39}"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115402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9F1E1E-9525-4DEB-9B2F-52C0021F8A39}"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409776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9F1E1E-9525-4DEB-9B2F-52C0021F8A39}"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84145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F1E1E-9525-4DEB-9B2F-52C0021F8A39}"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11299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B9F1E1E-9525-4DEB-9B2F-52C0021F8A39}" type="datetimeFigureOut">
              <a:rPr lang="en-GB" smtClean="0"/>
              <a:t>25/06/2018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283920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B9F1E1E-9525-4DEB-9B2F-52C0021F8A39}" type="datetimeFigureOut">
              <a:rPr lang="en-GB" smtClean="0"/>
              <a:t>25/06/2018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150799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B9F1E1E-9525-4DEB-9B2F-52C0021F8A39}" type="datetimeFigureOut">
              <a:rPr lang="en-GB" smtClean="0"/>
              <a:t>25/06/2018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3499164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F1E1E-9525-4DEB-9B2F-52C0021F8A39}" type="datetimeFigureOut">
              <a:rPr lang="en-GB" smtClean="0"/>
              <a:t>25/06/2018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75297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F1E1E-9525-4DEB-9B2F-52C0021F8A39}" type="datetimeFigureOut">
              <a:rPr lang="en-GB" smtClean="0"/>
              <a:t>25/06/2018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421236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F1E1E-9525-4DEB-9B2F-52C0021F8A39}" type="datetimeFigureOut">
              <a:rPr lang="en-GB" smtClean="0"/>
              <a:t>25/06/2018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4F16D4-A05C-4AB2-B774-8EBD61D4A3DF}" type="slidenum">
              <a:rPr lang="en-GB" smtClean="0"/>
              <a:t>‹#›</a:t>
            </a:fld>
            <a:endParaRPr lang="en-GB"/>
          </a:p>
        </p:txBody>
      </p:sp>
    </p:spTree>
    <p:extLst>
      <p:ext uri="{BB962C8B-B14F-4D97-AF65-F5344CB8AC3E}">
        <p14:creationId xmlns:p14="http://schemas.microsoft.com/office/powerpoint/2010/main" val="169100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F1E1E-9525-4DEB-9B2F-52C0021F8A39}" type="datetimeFigureOut">
              <a:rPr lang="en-GB" smtClean="0"/>
              <a:t>25/06/2018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F16D4-A05C-4AB2-B774-8EBD61D4A3DF}" type="slidenum">
              <a:rPr lang="en-GB" smtClean="0"/>
              <a:t>‹#›</a:t>
            </a:fld>
            <a:endParaRPr lang="en-GB"/>
          </a:p>
        </p:txBody>
      </p:sp>
    </p:spTree>
    <p:extLst>
      <p:ext uri="{BB962C8B-B14F-4D97-AF65-F5344CB8AC3E}">
        <p14:creationId xmlns:p14="http://schemas.microsoft.com/office/powerpoint/2010/main" val="3000463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png"/><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16.emf"/><Relationship Id="rId4" Type="http://schemas.openxmlformats.org/officeDocument/2006/relationships/oleObject" Target="../embeddings/oleObject27.bin"/><Relationship Id="rId9"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png"/><Relationship Id="rId7"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image" Target="../media/image18.emf"/><Relationship Id="rId4" Type="http://schemas.openxmlformats.org/officeDocument/2006/relationships/oleObject" Target="../embeddings/oleObject30.bin"/><Relationship Id="rId9" Type="http://schemas.openxmlformats.org/officeDocument/2006/relationships/image" Target="../media/image15.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24.emf"/><Relationship Id="rId3" Type="http://schemas.openxmlformats.org/officeDocument/2006/relationships/image" Target="../media/image3.png"/><Relationship Id="rId7" Type="http://schemas.openxmlformats.org/officeDocument/2006/relationships/image" Target="../media/image21.emf"/><Relationship Id="rId12"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4.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22.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27.emf"/><Relationship Id="rId3" Type="http://schemas.openxmlformats.org/officeDocument/2006/relationships/image" Target="../media/image3.png"/><Relationship Id="rId7" Type="http://schemas.openxmlformats.org/officeDocument/2006/relationships/image" Target="../media/image22.emf"/><Relationship Id="rId12"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39.bin"/><Relationship Id="rId11" Type="http://schemas.openxmlformats.org/officeDocument/2006/relationships/image" Target="../media/image26.emf"/><Relationship Id="rId5" Type="http://schemas.openxmlformats.org/officeDocument/2006/relationships/image" Target="../media/image21.e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25.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8.emf"/><Relationship Id="rId4" Type="http://schemas.openxmlformats.org/officeDocument/2006/relationships/oleObject" Target="../embeddings/oleObject43.bin"/></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28.emf"/><Relationship Id="rId4"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28.emf"/><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28.emf"/><Relationship Id="rId4"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29.emf"/><Relationship Id="rId4" Type="http://schemas.openxmlformats.org/officeDocument/2006/relationships/oleObject" Target="../embeddings/oleObject47.bin"/></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29.emf"/><Relationship Id="rId4"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29.emf"/><Relationship Id="rId4" Type="http://schemas.openxmlformats.org/officeDocument/2006/relationships/oleObject" Target="../embeddings/oleObject49.bin"/></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29.emf"/><Relationship Id="rId4"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29.emf"/><Relationship Id="rId3" Type="http://schemas.openxmlformats.org/officeDocument/2006/relationships/image" Target="../media/image3.png"/><Relationship Id="rId7" Type="http://schemas.openxmlformats.org/officeDocument/2006/relationships/image" Target="../media/image31.emf"/><Relationship Id="rId12"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52.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32.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29.emf"/><Relationship Id="rId3" Type="http://schemas.openxmlformats.org/officeDocument/2006/relationships/image" Target="../media/image3.png"/><Relationship Id="rId7" Type="http://schemas.openxmlformats.org/officeDocument/2006/relationships/image" Target="../media/image31.emf"/><Relationship Id="rId12"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57.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32.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38.emf"/><Relationship Id="rId3" Type="http://schemas.openxmlformats.org/officeDocument/2006/relationships/image" Target="../media/image3.png"/><Relationship Id="rId7" Type="http://schemas.openxmlformats.org/officeDocument/2006/relationships/image" Target="../media/image35.emf"/><Relationship Id="rId12"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62.bin"/><Relationship Id="rId11" Type="http://schemas.openxmlformats.org/officeDocument/2006/relationships/image" Target="../media/image37.emf"/><Relationship Id="rId5" Type="http://schemas.openxmlformats.org/officeDocument/2006/relationships/image" Target="../media/image34.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36.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38.emf"/><Relationship Id="rId3" Type="http://schemas.openxmlformats.org/officeDocument/2006/relationships/image" Target="../media/image3.png"/><Relationship Id="rId7" Type="http://schemas.openxmlformats.org/officeDocument/2006/relationships/image" Target="../media/image40.emf"/><Relationship Id="rId12"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oleObject" Target="../embeddings/oleObject67.bin"/><Relationship Id="rId11" Type="http://schemas.openxmlformats.org/officeDocument/2006/relationships/image" Target="../media/image37.emf"/><Relationship Id="rId5" Type="http://schemas.openxmlformats.org/officeDocument/2006/relationships/image" Target="../media/image39.e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36.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9.vml"/><Relationship Id="rId5" Type="http://schemas.openxmlformats.org/officeDocument/2006/relationships/image" Target="../media/image41.emf"/><Relationship Id="rId4" Type="http://schemas.openxmlformats.org/officeDocument/2006/relationships/oleObject" Target="../embeddings/oleObject71.bin"/></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0.vml"/><Relationship Id="rId5" Type="http://schemas.openxmlformats.org/officeDocument/2006/relationships/image" Target="../media/image41.emf"/><Relationship Id="rId4" Type="http://schemas.openxmlformats.org/officeDocument/2006/relationships/oleObject" Target="../embeddings/oleObject72.bin"/></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1.vml"/><Relationship Id="rId5" Type="http://schemas.openxmlformats.org/officeDocument/2006/relationships/image" Target="../media/image41.emf"/><Relationship Id="rId4" Type="http://schemas.openxmlformats.org/officeDocument/2006/relationships/oleObject" Target="../embeddings/oleObject73.bin"/></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2.vml"/><Relationship Id="rId5" Type="http://schemas.openxmlformats.org/officeDocument/2006/relationships/image" Target="../media/image41.emf"/><Relationship Id="rId4" Type="http://schemas.openxmlformats.org/officeDocument/2006/relationships/oleObject" Target="../embeddings/oleObject7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41.emf"/><Relationship Id="rId3" Type="http://schemas.openxmlformats.org/officeDocument/2006/relationships/image" Target="../media/image3.png"/><Relationship Id="rId7" Type="http://schemas.openxmlformats.org/officeDocument/2006/relationships/image" Target="../media/image43.emf"/><Relationship Id="rId12" Type="http://schemas.openxmlformats.org/officeDocument/2006/relationships/oleObject" Target="../embeddings/oleObject79.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oleObject" Target="../embeddings/oleObject76.bin"/><Relationship Id="rId11" Type="http://schemas.openxmlformats.org/officeDocument/2006/relationships/image" Target="../media/image45.emf"/><Relationship Id="rId5" Type="http://schemas.openxmlformats.org/officeDocument/2006/relationships/image" Target="../media/image42.e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44.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41.emf"/><Relationship Id="rId3" Type="http://schemas.openxmlformats.org/officeDocument/2006/relationships/image" Target="../media/image3.png"/><Relationship Id="rId7" Type="http://schemas.openxmlformats.org/officeDocument/2006/relationships/image" Target="../media/image43.emf"/><Relationship Id="rId12" Type="http://schemas.openxmlformats.org/officeDocument/2006/relationships/oleObject" Target="../embeddings/oleObject84.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oleObject" Target="../embeddings/oleObject81.bin"/><Relationship Id="rId11" Type="http://schemas.openxmlformats.org/officeDocument/2006/relationships/image" Target="../media/image47.emf"/><Relationship Id="rId5" Type="http://schemas.openxmlformats.org/officeDocument/2006/relationships/image" Target="../media/image42.e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46.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52.emf"/><Relationship Id="rId3" Type="http://schemas.openxmlformats.org/officeDocument/2006/relationships/image" Target="../media/image3.png"/><Relationship Id="rId7" Type="http://schemas.openxmlformats.org/officeDocument/2006/relationships/image" Target="../media/image49.emf"/><Relationship Id="rId12" Type="http://schemas.openxmlformats.org/officeDocument/2006/relationships/oleObject" Target="../embeddings/oleObject89.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oleObject" Target="../embeddings/oleObject86.bin"/><Relationship Id="rId11" Type="http://schemas.openxmlformats.org/officeDocument/2006/relationships/image" Target="../media/image51.emf"/><Relationship Id="rId5" Type="http://schemas.openxmlformats.org/officeDocument/2006/relationships/image" Target="../media/image48.e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50.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48.emf"/><Relationship Id="rId3" Type="http://schemas.openxmlformats.org/officeDocument/2006/relationships/image" Target="../media/image3.png"/><Relationship Id="rId7" Type="http://schemas.openxmlformats.org/officeDocument/2006/relationships/image" Target="../media/image50.emf"/><Relationship Id="rId12" Type="http://schemas.openxmlformats.org/officeDocument/2006/relationships/oleObject" Target="../embeddings/oleObject94.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oleObject" Target="../embeddings/oleObject91.bin"/><Relationship Id="rId11" Type="http://schemas.openxmlformats.org/officeDocument/2006/relationships/image" Target="../media/image52.emf"/><Relationship Id="rId5" Type="http://schemas.openxmlformats.org/officeDocument/2006/relationships/image" Target="../media/image53.e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51.emf"/></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7.vml"/><Relationship Id="rId5" Type="http://schemas.openxmlformats.org/officeDocument/2006/relationships/image" Target="../media/image54.emf"/><Relationship Id="rId4" Type="http://schemas.openxmlformats.org/officeDocument/2006/relationships/oleObject" Target="../embeddings/oleObject95.bin"/></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8.vml"/><Relationship Id="rId5" Type="http://schemas.openxmlformats.org/officeDocument/2006/relationships/image" Target="../media/image54.emf"/><Relationship Id="rId4" Type="http://schemas.openxmlformats.org/officeDocument/2006/relationships/oleObject" Target="../embeddings/oleObject96.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9.vml"/><Relationship Id="rId5" Type="http://schemas.openxmlformats.org/officeDocument/2006/relationships/image" Target="../media/image54.emf"/><Relationship Id="rId4" Type="http://schemas.openxmlformats.org/officeDocument/2006/relationships/oleObject" Target="../embeddings/oleObject97.bin"/></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0.vml"/><Relationship Id="rId5" Type="http://schemas.openxmlformats.org/officeDocument/2006/relationships/image" Target="../media/image54.emf"/><Relationship Id="rId4" Type="http://schemas.openxmlformats.org/officeDocument/2006/relationships/oleObject" Target="../embeddings/oleObject98.bin"/></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1.vml"/><Relationship Id="rId5" Type="http://schemas.openxmlformats.org/officeDocument/2006/relationships/image" Target="../media/image55.emf"/><Relationship Id="rId4" Type="http://schemas.openxmlformats.org/officeDocument/2006/relationships/oleObject" Target="../embeddings/oleObject99.bin"/></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2.vml"/><Relationship Id="rId5" Type="http://schemas.openxmlformats.org/officeDocument/2006/relationships/image" Target="../media/image56.emf"/><Relationship Id="rId4" Type="http://schemas.openxmlformats.org/officeDocument/2006/relationships/oleObject" Target="../embeddings/oleObject100.bin"/></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3.vml"/><Relationship Id="rId5" Type="http://schemas.openxmlformats.org/officeDocument/2006/relationships/image" Target="../media/image56.emf"/><Relationship Id="rId4" Type="http://schemas.openxmlformats.org/officeDocument/2006/relationships/oleObject" Target="../embeddings/oleObject101.bin"/></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4.vml"/><Relationship Id="rId5" Type="http://schemas.openxmlformats.org/officeDocument/2006/relationships/image" Target="../media/image56.emf"/><Relationship Id="rId4" Type="http://schemas.openxmlformats.org/officeDocument/2006/relationships/oleObject" Target="../embeddings/oleObject10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3.png"/><Relationship Id="rId7" Type="http://schemas.openxmlformats.org/officeDocument/2006/relationships/image" Target="../media/image58.emf"/><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oleObject" Target="../embeddings/oleObject104.bin"/><Relationship Id="rId11" Type="http://schemas.openxmlformats.org/officeDocument/2006/relationships/image" Target="../media/image56.emf"/><Relationship Id="rId5" Type="http://schemas.openxmlformats.org/officeDocument/2006/relationships/image" Target="../media/image57.e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59.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3.png"/><Relationship Id="rId7" Type="http://schemas.openxmlformats.org/officeDocument/2006/relationships/image" Target="../media/image60.emf"/><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oleObject" Target="../embeddings/oleObject108.bin"/><Relationship Id="rId11" Type="http://schemas.openxmlformats.org/officeDocument/2006/relationships/image" Target="../media/image56.emf"/><Relationship Id="rId5" Type="http://schemas.openxmlformats.org/officeDocument/2006/relationships/image" Target="../media/image57.e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61.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66.emf"/><Relationship Id="rId3" Type="http://schemas.openxmlformats.org/officeDocument/2006/relationships/image" Target="../media/image3.png"/><Relationship Id="rId7" Type="http://schemas.openxmlformats.org/officeDocument/2006/relationships/image" Target="../media/image63.emf"/><Relationship Id="rId12" Type="http://schemas.openxmlformats.org/officeDocument/2006/relationships/oleObject" Target="../embeddings/oleObject115.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oleObject" Target="../embeddings/oleObject112.bin"/><Relationship Id="rId11" Type="http://schemas.openxmlformats.org/officeDocument/2006/relationships/image" Target="../media/image65.emf"/><Relationship Id="rId5" Type="http://schemas.openxmlformats.org/officeDocument/2006/relationships/image" Target="../media/image62.e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64.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62.emf"/><Relationship Id="rId3" Type="http://schemas.openxmlformats.org/officeDocument/2006/relationships/image" Target="../media/image3.png"/><Relationship Id="rId7" Type="http://schemas.openxmlformats.org/officeDocument/2006/relationships/image" Target="../media/image64.emf"/><Relationship Id="rId12" Type="http://schemas.openxmlformats.org/officeDocument/2006/relationships/oleObject" Target="../embeddings/oleObject120.bin"/><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oleObject" Target="../embeddings/oleObject117.bin"/><Relationship Id="rId11" Type="http://schemas.openxmlformats.org/officeDocument/2006/relationships/image" Target="../media/image66.emf"/><Relationship Id="rId5" Type="http://schemas.openxmlformats.org/officeDocument/2006/relationships/image" Target="../media/image67.e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68.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49.vml"/><Relationship Id="rId5" Type="http://schemas.openxmlformats.org/officeDocument/2006/relationships/image" Target="../media/image69.emf"/><Relationship Id="rId4" Type="http://schemas.openxmlformats.org/officeDocument/2006/relationships/oleObject" Target="../embeddings/oleObject121.bin"/></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0.vml"/><Relationship Id="rId5" Type="http://schemas.openxmlformats.org/officeDocument/2006/relationships/image" Target="../media/image70.emf"/><Relationship Id="rId4" Type="http://schemas.openxmlformats.org/officeDocument/2006/relationships/oleObject" Target="../embeddings/oleObject122.bin"/></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1.vml"/><Relationship Id="rId5" Type="http://schemas.openxmlformats.org/officeDocument/2006/relationships/image" Target="../media/image70.emf"/><Relationship Id="rId4" Type="http://schemas.openxmlformats.org/officeDocument/2006/relationships/oleObject" Target="../embeddings/oleObject123.bin"/></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image" Target="../media/image70.emf"/><Relationship Id="rId4" Type="http://schemas.openxmlformats.org/officeDocument/2006/relationships/oleObject" Target="../embeddings/oleObject124.bin"/></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3.vml"/><Relationship Id="rId5" Type="http://schemas.openxmlformats.org/officeDocument/2006/relationships/image" Target="../media/image71.emf"/><Relationship Id="rId4" Type="http://schemas.openxmlformats.org/officeDocument/2006/relationships/oleObject" Target="../embeddings/oleObject125.bin"/></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4.vml"/><Relationship Id="rId5" Type="http://schemas.openxmlformats.org/officeDocument/2006/relationships/image" Target="../media/image72.emf"/><Relationship Id="rId4" Type="http://schemas.openxmlformats.org/officeDocument/2006/relationships/oleObject" Target="../embeddings/oleObject126.bin"/></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5.vml"/><Relationship Id="rId5" Type="http://schemas.openxmlformats.org/officeDocument/2006/relationships/image" Target="../media/image72.emf"/><Relationship Id="rId4" Type="http://schemas.openxmlformats.org/officeDocument/2006/relationships/oleObject" Target="../embeddings/oleObject127.bin"/></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56.vml"/><Relationship Id="rId5" Type="http://schemas.openxmlformats.org/officeDocument/2006/relationships/image" Target="../media/image72.emf"/><Relationship Id="rId4" Type="http://schemas.openxmlformats.org/officeDocument/2006/relationships/oleObject" Target="../embeddings/oleObject128.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3.png"/><Relationship Id="rId7" Type="http://schemas.openxmlformats.org/officeDocument/2006/relationships/image" Target="../media/image74.emf"/><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oleObject" Target="../embeddings/oleObject130.bin"/><Relationship Id="rId11" Type="http://schemas.openxmlformats.org/officeDocument/2006/relationships/image" Target="../media/image72.emf"/><Relationship Id="rId5" Type="http://schemas.openxmlformats.org/officeDocument/2006/relationships/image" Target="../media/image73.e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75.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image" Target="../media/image3.png"/><Relationship Id="rId7" Type="http://schemas.openxmlformats.org/officeDocument/2006/relationships/image" Target="../media/image74.emf"/><Relationship Id="rId2" Type="http://schemas.openxmlformats.org/officeDocument/2006/relationships/slideLayout" Target="../slideLayouts/slideLayout6.xml"/><Relationship Id="rId1" Type="http://schemas.openxmlformats.org/officeDocument/2006/relationships/vmlDrawing" Target="../drawings/vmlDrawing58.vml"/><Relationship Id="rId6" Type="http://schemas.openxmlformats.org/officeDocument/2006/relationships/oleObject" Target="../embeddings/oleObject134.bin"/><Relationship Id="rId11" Type="http://schemas.openxmlformats.org/officeDocument/2006/relationships/image" Target="../media/image72.emf"/><Relationship Id="rId5" Type="http://schemas.openxmlformats.org/officeDocument/2006/relationships/image" Target="../media/image76.e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75.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2.emf"/><Relationship Id="rId5" Type="http://schemas.openxmlformats.org/officeDocument/2006/relationships/image" Target="../media/image4.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6.e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81.emf"/><Relationship Id="rId3" Type="http://schemas.openxmlformats.org/officeDocument/2006/relationships/image" Target="../media/image3.png"/><Relationship Id="rId7" Type="http://schemas.openxmlformats.org/officeDocument/2006/relationships/image" Target="../media/image78.emf"/><Relationship Id="rId12" Type="http://schemas.openxmlformats.org/officeDocument/2006/relationships/oleObject" Target="../embeddings/oleObject141.bin"/><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oleObject" Target="../embeddings/oleObject138.bin"/><Relationship Id="rId11" Type="http://schemas.openxmlformats.org/officeDocument/2006/relationships/image" Target="../media/image80.emf"/><Relationship Id="rId5" Type="http://schemas.openxmlformats.org/officeDocument/2006/relationships/image" Target="../media/image77.e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79.e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83.emf"/><Relationship Id="rId3" Type="http://schemas.openxmlformats.org/officeDocument/2006/relationships/image" Target="../media/image3.png"/><Relationship Id="rId7" Type="http://schemas.openxmlformats.org/officeDocument/2006/relationships/image" Target="../media/image82.emf"/><Relationship Id="rId12" Type="http://schemas.openxmlformats.org/officeDocument/2006/relationships/oleObject" Target="../embeddings/oleObject146.bin"/><Relationship Id="rId2" Type="http://schemas.openxmlformats.org/officeDocument/2006/relationships/slideLayout" Target="../slideLayouts/slideLayout6.xml"/><Relationship Id="rId1" Type="http://schemas.openxmlformats.org/officeDocument/2006/relationships/vmlDrawing" Target="../drawings/vmlDrawing60.vml"/><Relationship Id="rId6" Type="http://schemas.openxmlformats.org/officeDocument/2006/relationships/oleObject" Target="../embeddings/oleObject143.bin"/><Relationship Id="rId11" Type="http://schemas.openxmlformats.org/officeDocument/2006/relationships/image" Target="../media/image81.emf"/><Relationship Id="rId5" Type="http://schemas.openxmlformats.org/officeDocument/2006/relationships/image" Target="../media/image78.emf"/><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80.emf"/></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1.vml"/><Relationship Id="rId5" Type="http://schemas.openxmlformats.org/officeDocument/2006/relationships/image" Target="../media/image84.emf"/><Relationship Id="rId4" Type="http://schemas.openxmlformats.org/officeDocument/2006/relationships/oleObject" Target="../embeddings/oleObject147.bin"/></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2.vml"/><Relationship Id="rId5" Type="http://schemas.openxmlformats.org/officeDocument/2006/relationships/image" Target="../media/image84.emf"/><Relationship Id="rId4" Type="http://schemas.openxmlformats.org/officeDocument/2006/relationships/oleObject" Target="../embeddings/oleObject148.bin"/></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3.vml"/><Relationship Id="rId5" Type="http://schemas.openxmlformats.org/officeDocument/2006/relationships/image" Target="../media/image84.emf"/><Relationship Id="rId4" Type="http://schemas.openxmlformats.org/officeDocument/2006/relationships/oleObject" Target="../embeddings/oleObject149.bin"/></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4.vml"/><Relationship Id="rId5" Type="http://schemas.openxmlformats.org/officeDocument/2006/relationships/image" Target="../media/image84.emf"/><Relationship Id="rId4" Type="http://schemas.openxmlformats.org/officeDocument/2006/relationships/oleObject" Target="../embeddings/oleObject150.bin"/></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5.vml"/><Relationship Id="rId5" Type="http://schemas.openxmlformats.org/officeDocument/2006/relationships/image" Target="../media/image85.emf"/><Relationship Id="rId4" Type="http://schemas.openxmlformats.org/officeDocument/2006/relationships/oleObject" Target="../embeddings/oleObject151.bin"/></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6.vml"/><Relationship Id="rId5" Type="http://schemas.openxmlformats.org/officeDocument/2006/relationships/image" Target="../media/image85.emf"/><Relationship Id="rId4" Type="http://schemas.openxmlformats.org/officeDocument/2006/relationships/oleObject" Target="../embeddings/oleObject152.bin"/></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7.vml"/><Relationship Id="rId5" Type="http://schemas.openxmlformats.org/officeDocument/2006/relationships/image" Target="../media/image85.emf"/><Relationship Id="rId4" Type="http://schemas.openxmlformats.org/officeDocument/2006/relationships/oleObject" Target="../embeddings/oleObject153.bin"/></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68.vml"/><Relationship Id="rId5" Type="http://schemas.openxmlformats.org/officeDocument/2006/relationships/image" Target="../media/image85.emf"/><Relationship Id="rId4" Type="http://schemas.openxmlformats.org/officeDocument/2006/relationships/oleObject" Target="../embeddings/oleObject15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2.emf"/><Relationship Id="rId5" Type="http://schemas.openxmlformats.org/officeDocument/2006/relationships/image" Target="../media/image4.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emf"/></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89.emf"/><Relationship Id="rId3" Type="http://schemas.openxmlformats.org/officeDocument/2006/relationships/image" Target="../media/image3.png"/><Relationship Id="rId7" Type="http://schemas.openxmlformats.org/officeDocument/2006/relationships/image" Target="../media/image86.emf"/><Relationship Id="rId12" Type="http://schemas.openxmlformats.org/officeDocument/2006/relationships/oleObject" Target="../embeddings/oleObject159.bin"/><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oleObject" Target="../embeddings/oleObject156.bin"/><Relationship Id="rId11" Type="http://schemas.openxmlformats.org/officeDocument/2006/relationships/image" Target="../media/image88.emf"/><Relationship Id="rId5" Type="http://schemas.openxmlformats.org/officeDocument/2006/relationships/image" Target="../media/image85.e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87.e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89.emf"/><Relationship Id="rId3" Type="http://schemas.openxmlformats.org/officeDocument/2006/relationships/image" Target="../media/image3.png"/><Relationship Id="rId7" Type="http://schemas.openxmlformats.org/officeDocument/2006/relationships/image" Target="../media/image86.emf"/><Relationship Id="rId12" Type="http://schemas.openxmlformats.org/officeDocument/2006/relationships/oleObject" Target="../embeddings/oleObject164.bin"/><Relationship Id="rId2" Type="http://schemas.openxmlformats.org/officeDocument/2006/relationships/slideLayout" Target="../slideLayouts/slideLayout6.xml"/><Relationship Id="rId1" Type="http://schemas.openxmlformats.org/officeDocument/2006/relationships/vmlDrawing" Target="../drawings/vmlDrawing70.vml"/><Relationship Id="rId6" Type="http://schemas.openxmlformats.org/officeDocument/2006/relationships/oleObject" Target="../embeddings/oleObject161.bin"/><Relationship Id="rId11" Type="http://schemas.openxmlformats.org/officeDocument/2006/relationships/image" Target="../media/image88.emf"/><Relationship Id="rId5" Type="http://schemas.openxmlformats.org/officeDocument/2006/relationships/image" Target="../media/image85.e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87.emf"/></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71.vml"/><Relationship Id="rId5" Type="http://schemas.openxmlformats.org/officeDocument/2006/relationships/image" Target="../media/image90.emf"/><Relationship Id="rId4" Type="http://schemas.openxmlformats.org/officeDocument/2006/relationships/oleObject" Target="../embeddings/oleObject165.bin"/></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72.vml"/><Relationship Id="rId5" Type="http://schemas.openxmlformats.org/officeDocument/2006/relationships/image" Target="../media/image90.emf"/><Relationship Id="rId4" Type="http://schemas.openxmlformats.org/officeDocument/2006/relationships/oleObject" Target="../embeddings/oleObject166.bin"/></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73.vml"/><Relationship Id="rId5" Type="http://schemas.openxmlformats.org/officeDocument/2006/relationships/image" Target="../media/image90.emf"/><Relationship Id="rId4" Type="http://schemas.openxmlformats.org/officeDocument/2006/relationships/oleObject" Target="../embeddings/oleObject167.bin"/></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74.vml"/><Relationship Id="rId5" Type="http://schemas.openxmlformats.org/officeDocument/2006/relationships/image" Target="../media/image90.emf"/><Relationship Id="rId4" Type="http://schemas.openxmlformats.org/officeDocument/2006/relationships/oleObject" Target="../embeddings/oleObject168.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image" Target="../media/image3.png"/><Relationship Id="rId7" Type="http://schemas.openxmlformats.org/officeDocument/2006/relationships/image" Target="../media/image91.emf"/><Relationship Id="rId2" Type="http://schemas.openxmlformats.org/officeDocument/2006/relationships/slideLayout" Target="../slideLayouts/slideLayout6.xml"/><Relationship Id="rId1" Type="http://schemas.openxmlformats.org/officeDocument/2006/relationships/vmlDrawing" Target="../drawings/vmlDrawing75.vml"/><Relationship Id="rId6" Type="http://schemas.openxmlformats.org/officeDocument/2006/relationships/oleObject" Target="../embeddings/oleObject170.bin"/><Relationship Id="rId11" Type="http://schemas.openxmlformats.org/officeDocument/2006/relationships/image" Target="../media/image93.emf"/><Relationship Id="rId5" Type="http://schemas.openxmlformats.org/officeDocument/2006/relationships/image" Target="../media/image90.emf"/><Relationship Id="rId10" Type="http://schemas.openxmlformats.org/officeDocument/2006/relationships/oleObject" Target="../embeddings/oleObject172.bin"/><Relationship Id="rId4" Type="http://schemas.openxmlformats.org/officeDocument/2006/relationships/oleObject" Target="../embeddings/oleObject169.bin"/><Relationship Id="rId9" Type="http://schemas.openxmlformats.org/officeDocument/2006/relationships/image" Target="../media/image92.e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image" Target="../media/image3.png"/><Relationship Id="rId7" Type="http://schemas.openxmlformats.org/officeDocument/2006/relationships/image" Target="../media/image91.emf"/><Relationship Id="rId2" Type="http://schemas.openxmlformats.org/officeDocument/2006/relationships/slideLayout" Target="../slideLayouts/slideLayout6.xml"/><Relationship Id="rId1" Type="http://schemas.openxmlformats.org/officeDocument/2006/relationships/vmlDrawing" Target="../drawings/vmlDrawing76.vml"/><Relationship Id="rId6" Type="http://schemas.openxmlformats.org/officeDocument/2006/relationships/oleObject" Target="../embeddings/oleObject174.bin"/><Relationship Id="rId11" Type="http://schemas.openxmlformats.org/officeDocument/2006/relationships/image" Target="../media/image93.emf"/><Relationship Id="rId5" Type="http://schemas.openxmlformats.org/officeDocument/2006/relationships/image" Target="../media/image90.emf"/><Relationship Id="rId10" Type="http://schemas.openxmlformats.org/officeDocument/2006/relationships/oleObject" Target="../embeddings/oleObject176.bin"/><Relationship Id="rId4" Type="http://schemas.openxmlformats.org/officeDocument/2006/relationships/oleObject" Target="../embeddings/oleObject173.bin"/><Relationship Id="rId9" Type="http://schemas.openxmlformats.org/officeDocument/2006/relationships/image" Target="../media/image92.e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97.emf"/><Relationship Id="rId3" Type="http://schemas.openxmlformats.org/officeDocument/2006/relationships/image" Target="../media/image3.png"/><Relationship Id="rId7" Type="http://schemas.openxmlformats.org/officeDocument/2006/relationships/image" Target="../media/image94.emf"/><Relationship Id="rId12" Type="http://schemas.openxmlformats.org/officeDocument/2006/relationships/oleObject" Target="../embeddings/oleObject181.bin"/><Relationship Id="rId2" Type="http://schemas.openxmlformats.org/officeDocument/2006/relationships/slideLayout" Target="../slideLayouts/slideLayout6.xml"/><Relationship Id="rId1" Type="http://schemas.openxmlformats.org/officeDocument/2006/relationships/vmlDrawing" Target="../drawings/vmlDrawing77.vml"/><Relationship Id="rId6" Type="http://schemas.openxmlformats.org/officeDocument/2006/relationships/oleObject" Target="../embeddings/oleObject178.bin"/><Relationship Id="rId11" Type="http://schemas.openxmlformats.org/officeDocument/2006/relationships/image" Target="../media/image96.emf"/><Relationship Id="rId5" Type="http://schemas.openxmlformats.org/officeDocument/2006/relationships/image" Target="../media/image93.e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95.e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97.emf"/><Relationship Id="rId3" Type="http://schemas.openxmlformats.org/officeDocument/2006/relationships/image" Target="../media/image3.png"/><Relationship Id="rId7" Type="http://schemas.openxmlformats.org/officeDocument/2006/relationships/image" Target="../media/image94.emf"/><Relationship Id="rId12" Type="http://schemas.openxmlformats.org/officeDocument/2006/relationships/oleObject" Target="../embeddings/oleObject186.bin"/><Relationship Id="rId2" Type="http://schemas.openxmlformats.org/officeDocument/2006/relationships/slideLayout" Target="../slideLayouts/slideLayout6.xml"/><Relationship Id="rId1" Type="http://schemas.openxmlformats.org/officeDocument/2006/relationships/vmlDrawing" Target="../drawings/vmlDrawing78.vml"/><Relationship Id="rId6" Type="http://schemas.openxmlformats.org/officeDocument/2006/relationships/oleObject" Target="../embeddings/oleObject183.bin"/><Relationship Id="rId11" Type="http://schemas.openxmlformats.org/officeDocument/2006/relationships/image" Target="../media/image96.emf"/><Relationship Id="rId5" Type="http://schemas.openxmlformats.org/officeDocument/2006/relationships/image" Target="../media/image93.emf"/><Relationship Id="rId10" Type="http://schemas.openxmlformats.org/officeDocument/2006/relationships/oleObject" Target="../embeddings/oleObject185.bin"/><Relationship Id="rId4" Type="http://schemas.openxmlformats.org/officeDocument/2006/relationships/oleObject" Target="../embeddings/oleObject182.bin"/><Relationship Id="rId9" Type="http://schemas.openxmlformats.org/officeDocument/2006/relationships/image" Target="../media/image95.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1.emf"/><Relationship Id="rId3" Type="http://schemas.openxmlformats.org/officeDocument/2006/relationships/image" Target="../media/image3.png"/><Relationship Id="rId7" Type="http://schemas.openxmlformats.org/officeDocument/2006/relationships/image" Target="../media/image8.emf"/><Relationship Id="rId12"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9.emf"/></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79.vml"/><Relationship Id="rId5" Type="http://schemas.openxmlformats.org/officeDocument/2006/relationships/image" Target="../media/image98.emf"/><Relationship Id="rId4" Type="http://schemas.openxmlformats.org/officeDocument/2006/relationships/oleObject" Target="../embeddings/oleObject187.bin"/></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0.vml"/><Relationship Id="rId5" Type="http://schemas.openxmlformats.org/officeDocument/2006/relationships/image" Target="../media/image98.emf"/><Relationship Id="rId4" Type="http://schemas.openxmlformats.org/officeDocument/2006/relationships/oleObject" Target="../embeddings/oleObject188.bin"/></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1.vml"/><Relationship Id="rId5" Type="http://schemas.openxmlformats.org/officeDocument/2006/relationships/image" Target="../media/image98.emf"/><Relationship Id="rId4" Type="http://schemas.openxmlformats.org/officeDocument/2006/relationships/oleObject" Target="../embeddings/oleObject189.bin"/></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2.vml"/><Relationship Id="rId5" Type="http://schemas.openxmlformats.org/officeDocument/2006/relationships/image" Target="../media/image98.emf"/><Relationship Id="rId4" Type="http://schemas.openxmlformats.org/officeDocument/2006/relationships/oleObject" Target="../embeddings/oleObject190.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102.emf"/><Relationship Id="rId3" Type="http://schemas.openxmlformats.org/officeDocument/2006/relationships/image" Target="../media/image3.png"/><Relationship Id="rId7" Type="http://schemas.openxmlformats.org/officeDocument/2006/relationships/image" Target="../media/image99.emf"/><Relationship Id="rId12" Type="http://schemas.openxmlformats.org/officeDocument/2006/relationships/oleObject" Target="../embeddings/oleObject195.bin"/><Relationship Id="rId2" Type="http://schemas.openxmlformats.org/officeDocument/2006/relationships/slideLayout" Target="../slideLayouts/slideLayout6.xml"/><Relationship Id="rId1" Type="http://schemas.openxmlformats.org/officeDocument/2006/relationships/vmlDrawing" Target="../drawings/vmlDrawing83.vml"/><Relationship Id="rId6" Type="http://schemas.openxmlformats.org/officeDocument/2006/relationships/oleObject" Target="../embeddings/oleObject192.bin"/><Relationship Id="rId11" Type="http://schemas.openxmlformats.org/officeDocument/2006/relationships/image" Target="../media/image101.emf"/><Relationship Id="rId5" Type="http://schemas.openxmlformats.org/officeDocument/2006/relationships/image" Target="../media/image98.emf"/><Relationship Id="rId10" Type="http://schemas.openxmlformats.org/officeDocument/2006/relationships/oleObject" Target="../embeddings/oleObject194.bin"/><Relationship Id="rId4" Type="http://schemas.openxmlformats.org/officeDocument/2006/relationships/oleObject" Target="../embeddings/oleObject191.bin"/><Relationship Id="rId9" Type="http://schemas.openxmlformats.org/officeDocument/2006/relationships/image" Target="../media/image100.e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102.emf"/><Relationship Id="rId3" Type="http://schemas.openxmlformats.org/officeDocument/2006/relationships/image" Target="../media/image3.png"/><Relationship Id="rId7" Type="http://schemas.openxmlformats.org/officeDocument/2006/relationships/image" Target="../media/image103.emf"/><Relationship Id="rId12" Type="http://schemas.openxmlformats.org/officeDocument/2006/relationships/oleObject" Target="../embeddings/oleObject200.bin"/><Relationship Id="rId2" Type="http://schemas.openxmlformats.org/officeDocument/2006/relationships/slideLayout" Target="../slideLayouts/slideLayout6.xml"/><Relationship Id="rId1" Type="http://schemas.openxmlformats.org/officeDocument/2006/relationships/vmlDrawing" Target="../drawings/vmlDrawing84.vml"/><Relationship Id="rId6" Type="http://schemas.openxmlformats.org/officeDocument/2006/relationships/oleObject" Target="../embeddings/oleObject197.bin"/><Relationship Id="rId11" Type="http://schemas.openxmlformats.org/officeDocument/2006/relationships/image" Target="../media/image101.emf"/><Relationship Id="rId5" Type="http://schemas.openxmlformats.org/officeDocument/2006/relationships/image" Target="../media/image98.emf"/><Relationship Id="rId10" Type="http://schemas.openxmlformats.org/officeDocument/2006/relationships/oleObject" Target="../embeddings/oleObject199.bin"/><Relationship Id="rId4" Type="http://schemas.openxmlformats.org/officeDocument/2006/relationships/oleObject" Target="../embeddings/oleObject196.bin"/><Relationship Id="rId9" Type="http://schemas.openxmlformats.org/officeDocument/2006/relationships/image" Target="../media/image100.e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image" Target="../media/image108.emf"/><Relationship Id="rId3" Type="http://schemas.openxmlformats.org/officeDocument/2006/relationships/image" Target="../media/image3.png"/><Relationship Id="rId7" Type="http://schemas.openxmlformats.org/officeDocument/2006/relationships/image" Target="../media/image105.emf"/><Relationship Id="rId12" Type="http://schemas.openxmlformats.org/officeDocument/2006/relationships/oleObject" Target="../embeddings/oleObject205.bin"/><Relationship Id="rId2" Type="http://schemas.openxmlformats.org/officeDocument/2006/relationships/slideLayout" Target="../slideLayouts/slideLayout6.xml"/><Relationship Id="rId1" Type="http://schemas.openxmlformats.org/officeDocument/2006/relationships/vmlDrawing" Target="../drawings/vmlDrawing85.vml"/><Relationship Id="rId6" Type="http://schemas.openxmlformats.org/officeDocument/2006/relationships/oleObject" Target="../embeddings/oleObject202.bin"/><Relationship Id="rId11" Type="http://schemas.openxmlformats.org/officeDocument/2006/relationships/image" Target="../media/image107.emf"/><Relationship Id="rId5" Type="http://schemas.openxmlformats.org/officeDocument/2006/relationships/image" Target="../media/image104.e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106.e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108.emf"/><Relationship Id="rId3" Type="http://schemas.openxmlformats.org/officeDocument/2006/relationships/image" Target="../media/image3.png"/><Relationship Id="rId7" Type="http://schemas.openxmlformats.org/officeDocument/2006/relationships/image" Target="../media/image105.emf"/><Relationship Id="rId12" Type="http://schemas.openxmlformats.org/officeDocument/2006/relationships/oleObject" Target="../embeddings/oleObject210.bin"/><Relationship Id="rId2" Type="http://schemas.openxmlformats.org/officeDocument/2006/relationships/slideLayout" Target="../slideLayouts/slideLayout6.xml"/><Relationship Id="rId1" Type="http://schemas.openxmlformats.org/officeDocument/2006/relationships/vmlDrawing" Target="../drawings/vmlDrawing86.vml"/><Relationship Id="rId6" Type="http://schemas.openxmlformats.org/officeDocument/2006/relationships/oleObject" Target="../embeddings/oleObject207.bin"/><Relationship Id="rId11" Type="http://schemas.openxmlformats.org/officeDocument/2006/relationships/image" Target="../media/image107.emf"/><Relationship Id="rId5" Type="http://schemas.openxmlformats.org/officeDocument/2006/relationships/image" Target="../media/image109.emf"/><Relationship Id="rId10" Type="http://schemas.openxmlformats.org/officeDocument/2006/relationships/oleObject" Target="../embeddings/oleObject209.bin"/><Relationship Id="rId4" Type="http://schemas.openxmlformats.org/officeDocument/2006/relationships/oleObject" Target="../embeddings/oleObject206.bin"/><Relationship Id="rId9" Type="http://schemas.openxmlformats.org/officeDocument/2006/relationships/image" Target="../media/image106.emf"/></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7.vml"/><Relationship Id="rId5" Type="http://schemas.openxmlformats.org/officeDocument/2006/relationships/image" Target="../media/image110.emf"/><Relationship Id="rId4" Type="http://schemas.openxmlformats.org/officeDocument/2006/relationships/oleObject" Target="../embeddings/oleObject211.bin"/></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8.vml"/><Relationship Id="rId5" Type="http://schemas.openxmlformats.org/officeDocument/2006/relationships/image" Target="../media/image110.emf"/><Relationship Id="rId4" Type="http://schemas.openxmlformats.org/officeDocument/2006/relationships/oleObject" Target="../embeddings/oleObject21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4.emf"/><Relationship Id="rId3" Type="http://schemas.openxmlformats.org/officeDocument/2006/relationships/image" Target="../media/image3.png"/><Relationship Id="rId7" Type="http://schemas.openxmlformats.org/officeDocument/2006/relationships/image" Target="../media/image9.emf"/><Relationship Id="rId12"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13.emf"/><Relationship Id="rId5" Type="http://schemas.openxmlformats.org/officeDocument/2006/relationships/image" Target="../media/image12.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0.emf"/></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89.vml"/><Relationship Id="rId5" Type="http://schemas.openxmlformats.org/officeDocument/2006/relationships/image" Target="../media/image110.emf"/><Relationship Id="rId4" Type="http://schemas.openxmlformats.org/officeDocument/2006/relationships/oleObject" Target="../embeddings/oleObject213.bin"/></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90.vml"/><Relationship Id="rId5" Type="http://schemas.openxmlformats.org/officeDocument/2006/relationships/image" Target="../media/image110.emf"/><Relationship Id="rId4" Type="http://schemas.openxmlformats.org/officeDocument/2006/relationships/oleObject" Target="../embeddings/oleObject214.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image" Target="../media/image114.emf"/><Relationship Id="rId3" Type="http://schemas.openxmlformats.org/officeDocument/2006/relationships/image" Target="../media/image3.png"/><Relationship Id="rId7" Type="http://schemas.openxmlformats.org/officeDocument/2006/relationships/image" Target="../media/image111.emf"/><Relationship Id="rId12" Type="http://schemas.openxmlformats.org/officeDocument/2006/relationships/oleObject" Target="../embeddings/oleObject219.bin"/><Relationship Id="rId2" Type="http://schemas.openxmlformats.org/officeDocument/2006/relationships/slideLayout" Target="../slideLayouts/slideLayout6.xml"/><Relationship Id="rId1" Type="http://schemas.openxmlformats.org/officeDocument/2006/relationships/vmlDrawing" Target="../drawings/vmlDrawing91.vml"/><Relationship Id="rId6" Type="http://schemas.openxmlformats.org/officeDocument/2006/relationships/oleObject" Target="../embeddings/oleObject216.bin"/><Relationship Id="rId11" Type="http://schemas.openxmlformats.org/officeDocument/2006/relationships/image" Target="../media/image113.emf"/><Relationship Id="rId5" Type="http://schemas.openxmlformats.org/officeDocument/2006/relationships/image" Target="../media/image110.emf"/><Relationship Id="rId10" Type="http://schemas.openxmlformats.org/officeDocument/2006/relationships/oleObject" Target="../embeddings/oleObject218.bin"/><Relationship Id="rId4" Type="http://schemas.openxmlformats.org/officeDocument/2006/relationships/oleObject" Target="../embeddings/oleObject215.bin"/><Relationship Id="rId9" Type="http://schemas.openxmlformats.org/officeDocument/2006/relationships/image" Target="../media/image112.e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114.emf"/><Relationship Id="rId3" Type="http://schemas.openxmlformats.org/officeDocument/2006/relationships/image" Target="../media/image3.png"/><Relationship Id="rId7" Type="http://schemas.openxmlformats.org/officeDocument/2006/relationships/image" Target="../media/image115.emf"/><Relationship Id="rId12" Type="http://schemas.openxmlformats.org/officeDocument/2006/relationships/oleObject" Target="../embeddings/oleObject224.bin"/><Relationship Id="rId2" Type="http://schemas.openxmlformats.org/officeDocument/2006/relationships/slideLayout" Target="../slideLayouts/slideLayout6.xml"/><Relationship Id="rId1" Type="http://schemas.openxmlformats.org/officeDocument/2006/relationships/vmlDrawing" Target="../drawings/vmlDrawing92.vml"/><Relationship Id="rId6" Type="http://schemas.openxmlformats.org/officeDocument/2006/relationships/oleObject" Target="../embeddings/oleObject221.bin"/><Relationship Id="rId11" Type="http://schemas.openxmlformats.org/officeDocument/2006/relationships/image" Target="../media/image116.emf"/><Relationship Id="rId5" Type="http://schemas.openxmlformats.org/officeDocument/2006/relationships/image" Target="../media/image110.emf"/><Relationship Id="rId10" Type="http://schemas.openxmlformats.org/officeDocument/2006/relationships/oleObject" Target="../embeddings/oleObject223.bin"/><Relationship Id="rId4" Type="http://schemas.openxmlformats.org/officeDocument/2006/relationships/oleObject" Target="../embeddings/oleObject220.bin"/><Relationship Id="rId9" Type="http://schemas.openxmlformats.org/officeDocument/2006/relationships/image" Target="../media/image112.emf"/></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image" Target="../media/image121.emf"/><Relationship Id="rId3" Type="http://schemas.openxmlformats.org/officeDocument/2006/relationships/image" Target="../media/image3.png"/><Relationship Id="rId7" Type="http://schemas.openxmlformats.org/officeDocument/2006/relationships/image" Target="../media/image118.emf"/><Relationship Id="rId12" Type="http://schemas.openxmlformats.org/officeDocument/2006/relationships/oleObject" Target="../embeddings/oleObject229.bin"/><Relationship Id="rId2" Type="http://schemas.openxmlformats.org/officeDocument/2006/relationships/slideLayout" Target="../slideLayouts/slideLayout6.xml"/><Relationship Id="rId1" Type="http://schemas.openxmlformats.org/officeDocument/2006/relationships/vmlDrawing" Target="../drawings/vmlDrawing93.vml"/><Relationship Id="rId6" Type="http://schemas.openxmlformats.org/officeDocument/2006/relationships/oleObject" Target="../embeddings/oleObject226.bin"/><Relationship Id="rId11" Type="http://schemas.openxmlformats.org/officeDocument/2006/relationships/image" Target="../media/image120.emf"/><Relationship Id="rId5" Type="http://schemas.openxmlformats.org/officeDocument/2006/relationships/image" Target="../media/image117.emf"/><Relationship Id="rId10" Type="http://schemas.openxmlformats.org/officeDocument/2006/relationships/oleObject" Target="../embeddings/oleObject228.bin"/><Relationship Id="rId4" Type="http://schemas.openxmlformats.org/officeDocument/2006/relationships/oleObject" Target="../embeddings/oleObject225.bin"/><Relationship Id="rId9" Type="http://schemas.openxmlformats.org/officeDocument/2006/relationships/image" Target="../media/image119.e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32.bin"/><Relationship Id="rId13" Type="http://schemas.openxmlformats.org/officeDocument/2006/relationships/image" Target="../media/image121.emf"/><Relationship Id="rId3" Type="http://schemas.openxmlformats.org/officeDocument/2006/relationships/image" Target="../media/image3.png"/><Relationship Id="rId7" Type="http://schemas.openxmlformats.org/officeDocument/2006/relationships/image" Target="../media/image118.emf"/><Relationship Id="rId12" Type="http://schemas.openxmlformats.org/officeDocument/2006/relationships/oleObject" Target="../embeddings/oleObject234.bin"/><Relationship Id="rId2" Type="http://schemas.openxmlformats.org/officeDocument/2006/relationships/slideLayout" Target="../slideLayouts/slideLayout6.xml"/><Relationship Id="rId1" Type="http://schemas.openxmlformats.org/officeDocument/2006/relationships/vmlDrawing" Target="../drawings/vmlDrawing94.vml"/><Relationship Id="rId6" Type="http://schemas.openxmlformats.org/officeDocument/2006/relationships/oleObject" Target="../embeddings/oleObject231.bin"/><Relationship Id="rId11" Type="http://schemas.openxmlformats.org/officeDocument/2006/relationships/image" Target="../media/image120.emf"/><Relationship Id="rId5" Type="http://schemas.openxmlformats.org/officeDocument/2006/relationships/image" Target="../media/image117.emf"/><Relationship Id="rId10" Type="http://schemas.openxmlformats.org/officeDocument/2006/relationships/oleObject" Target="../embeddings/oleObject233.bin"/><Relationship Id="rId4" Type="http://schemas.openxmlformats.org/officeDocument/2006/relationships/oleObject" Target="../embeddings/oleObject230.bin"/><Relationship Id="rId9" Type="http://schemas.openxmlformats.org/officeDocument/2006/relationships/image" Target="../media/image1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Pericylic</a:t>
            </a:r>
            <a:r>
              <a:rPr lang="en-GB" dirty="0" smtClean="0"/>
              <a:t> reactions study tool</a:t>
            </a:r>
            <a:endParaRPr lang="en-GB" dirty="0"/>
          </a:p>
        </p:txBody>
      </p:sp>
      <p:sp>
        <p:nvSpPr>
          <p:cNvPr id="3" name="Subtitle 2"/>
          <p:cNvSpPr>
            <a:spLocks noGrp="1"/>
          </p:cNvSpPr>
          <p:nvPr>
            <p:ph type="subTitle" idx="1"/>
          </p:nvPr>
        </p:nvSpPr>
        <p:spPr/>
        <p:txBody>
          <a:bodyPr/>
          <a:lstStyle/>
          <a:p>
            <a:endParaRPr lang="en-GB"/>
          </a:p>
        </p:txBody>
      </p:sp>
      <p:pic>
        <p:nvPicPr>
          <p:cNvPr id="1026" name="Picture 2" descr="Image result for university of leed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6496" y="163860"/>
            <a:ext cx="381000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4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429000"/>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513258067"/>
              </p:ext>
            </p:extLst>
          </p:nvPr>
        </p:nvGraphicFramePr>
        <p:xfrm>
          <a:off x="2825552" y="1988840"/>
          <a:ext cx="3519837" cy="929614"/>
        </p:xfrm>
        <a:graphic>
          <a:graphicData uri="http://schemas.openxmlformats.org/presentationml/2006/ole">
            <mc:AlternateContent xmlns:mc="http://schemas.openxmlformats.org/markup-compatibility/2006">
              <mc:Choice xmlns:v="urn:schemas-microsoft-com:vml" Requires="v">
                <p:oleObj spid="_x0000_s17540" name="CS ChemDraw Drawing" r:id="rId4" imgW="2514169" imgH="664010" progId="ChemDraw.Document.6.0">
                  <p:embed/>
                </p:oleObj>
              </mc:Choice>
              <mc:Fallback>
                <p:oleObj name="CS ChemDraw Drawing" r:id="rId4" imgW="2514169" imgH="664010" progId="ChemDraw.Document.6.0">
                  <p:embed/>
                  <p:pic>
                    <p:nvPicPr>
                      <p:cNvPr id="0" name="Object 1"/>
                      <p:cNvPicPr>
                        <a:picLocks noChangeAspect="1" noChangeArrowheads="1"/>
                      </p:cNvPicPr>
                      <p:nvPr/>
                    </p:nvPicPr>
                    <p:blipFill>
                      <a:blip r:embed="rId5"/>
                      <a:srcRect/>
                      <a:stretch>
                        <a:fillRect/>
                      </a:stretch>
                    </p:blipFill>
                    <p:spPr bwMode="auto">
                      <a:xfrm>
                        <a:off x="2825552" y="1988840"/>
                        <a:ext cx="3519837" cy="929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359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429000"/>
            <a:ext cx="4572000" cy="1015663"/>
          </a:xfrm>
          <a:prstGeom prst="rect">
            <a:avLst/>
          </a:prstGeom>
        </p:spPr>
        <p:txBody>
          <a:bodyPr>
            <a:spAutoFit/>
          </a:bodyPr>
          <a:lstStyle/>
          <a:p>
            <a:r>
              <a:rPr lang="en-GB" sz="2000" dirty="0"/>
              <a:t>(a) Cycloaddition</a:t>
            </a:r>
          </a:p>
          <a:p>
            <a:r>
              <a:rPr lang="en-GB" sz="2000" dirty="0"/>
              <a:t>(b) </a:t>
            </a:r>
            <a:r>
              <a:rPr lang="en-GB" sz="2000" dirty="0">
                <a:solidFill>
                  <a:schemeClr val="tx2">
                    <a:lumMod val="60000"/>
                    <a:lumOff val="40000"/>
                  </a:schemeClr>
                </a:solidFill>
              </a:rPr>
              <a:t>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85184"/>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This reaction resulted in the migration of 1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 and a net change of zero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 or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-bond. The two flip-flop fragments contain 3 heavy atoms each. So this is a [3,3]-sigmatropic rearrangement. A Claisen rearrangement, specifically.</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13258067"/>
              </p:ext>
            </p:extLst>
          </p:nvPr>
        </p:nvGraphicFramePr>
        <p:xfrm>
          <a:off x="2825750" y="1989138"/>
          <a:ext cx="3519488" cy="928687"/>
        </p:xfrm>
        <a:graphic>
          <a:graphicData uri="http://schemas.openxmlformats.org/presentationml/2006/ole">
            <mc:AlternateContent xmlns:mc="http://schemas.openxmlformats.org/markup-compatibility/2006">
              <mc:Choice xmlns:v="urn:schemas-microsoft-com:vml" Requires="v">
                <p:oleObj spid="_x0000_s16516" name="CS ChemDraw Drawing" r:id="rId4" imgW="2514169" imgH="664010" progId="ChemDraw.Document.6.0">
                  <p:embed/>
                </p:oleObj>
              </mc:Choice>
              <mc:Fallback>
                <p:oleObj name="CS ChemDraw Drawing" r:id="rId4" imgW="2514169" imgH="664010" progId="ChemDraw.Document.6.0">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0" y="1989138"/>
                        <a:ext cx="3519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688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429000"/>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3" name="Object 2"/>
          <p:cNvGraphicFramePr>
            <a:graphicFrameLocks noChangeAspect="1"/>
          </p:cNvGraphicFramePr>
          <p:nvPr>
            <p:extLst>
              <p:ext uri="{D42A27DB-BD31-4B8C-83A1-F6EECF244321}">
                <p14:modId xmlns:p14="http://schemas.microsoft.com/office/powerpoint/2010/main" val="513258067"/>
              </p:ext>
            </p:extLst>
          </p:nvPr>
        </p:nvGraphicFramePr>
        <p:xfrm>
          <a:off x="2825750" y="1989138"/>
          <a:ext cx="3519488" cy="928687"/>
        </p:xfrm>
        <a:graphic>
          <a:graphicData uri="http://schemas.openxmlformats.org/presentationml/2006/ole">
            <mc:AlternateContent xmlns:mc="http://schemas.openxmlformats.org/markup-compatibility/2006">
              <mc:Choice xmlns:v="urn:schemas-microsoft-com:vml" Requires="v">
                <p:oleObj spid="_x0000_s15490" name="CS ChemDraw Drawing" r:id="rId4" imgW="2514169" imgH="664010" progId="ChemDraw.Document.6.0">
                  <p:embed/>
                </p:oleObj>
              </mc:Choice>
              <mc:Fallback>
                <p:oleObj name="CS ChemDraw Drawing" r:id="rId4" imgW="2514169" imgH="664010" progId="ChemDraw.Document.6.0">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0" y="1989138"/>
                        <a:ext cx="3519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627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429000"/>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a:t>
            </a:r>
            <a:r>
              <a:rPr lang="en-GB" sz="2000" dirty="0">
                <a:solidFill>
                  <a:schemeClr val="tx2">
                    <a:lumMod val="60000"/>
                    <a:lumOff val="40000"/>
                  </a:schemeClr>
                </a:solidFill>
              </a:rPr>
              <a:t>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11" name="Rectangle 10"/>
          <p:cNvSpPr/>
          <p:nvPr/>
        </p:nvSpPr>
        <p:spPr>
          <a:xfrm>
            <a:off x="668342" y="5157192"/>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selectivity of a [3,3]-sigmatropic rearrangement is determined by a 6-membered ring chair TS. Note that this may not necessarily applies to all types of sigmatropic rearrangement.</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13258067"/>
              </p:ext>
            </p:extLst>
          </p:nvPr>
        </p:nvGraphicFramePr>
        <p:xfrm>
          <a:off x="2825750" y="1989138"/>
          <a:ext cx="3519488" cy="928687"/>
        </p:xfrm>
        <a:graphic>
          <a:graphicData uri="http://schemas.openxmlformats.org/presentationml/2006/ole">
            <mc:AlternateContent xmlns:mc="http://schemas.openxmlformats.org/markup-compatibility/2006">
              <mc:Choice xmlns:v="urn:schemas-microsoft-com:vml" Requires="v">
                <p:oleObj spid="_x0000_s14467" name="CS ChemDraw Drawing" r:id="rId4" imgW="2514169" imgH="664010" progId="ChemDraw.Document.6.0">
                  <p:embed/>
                </p:oleObj>
              </mc:Choice>
              <mc:Fallback>
                <p:oleObj name="CS ChemDraw Drawing" r:id="rId4" imgW="2514169" imgH="664010" progId="ChemDraw.Document.6.0">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0" y="1989138"/>
                        <a:ext cx="3519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673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3429000"/>
            <a:ext cx="3960440" cy="1631216"/>
          </a:xfrm>
          <a:prstGeom prst="rect">
            <a:avLst/>
          </a:prstGeom>
        </p:spPr>
        <p:txBody>
          <a:bodyPr wrap="square" numCol="1">
            <a:spAutoFit/>
          </a:bodyPr>
          <a:lstStyle/>
          <a:p>
            <a:r>
              <a:rPr lang="en-GB" sz="2000" dirty="0"/>
              <a:t>(a</a:t>
            </a:r>
            <a:r>
              <a:rPr lang="en-GB" sz="2000" dirty="0" smtClean="0"/>
              <a:t>)</a:t>
            </a:r>
            <a:endParaRPr lang="en-GB" sz="2000" dirty="0"/>
          </a:p>
          <a:p>
            <a:endParaRPr lang="en-GB" sz="2000" dirty="0" smtClean="0"/>
          </a:p>
          <a:p>
            <a:endParaRPr lang="en-GB" sz="2000" dirty="0" smtClean="0"/>
          </a:p>
          <a:p>
            <a:endParaRPr lang="en-GB" sz="2000" dirty="0" smtClean="0"/>
          </a:p>
          <a:p>
            <a:r>
              <a:rPr lang="en-GB" sz="2000" dirty="0" smtClean="0"/>
              <a:t>(</a:t>
            </a:r>
            <a:r>
              <a:rPr lang="en-GB" sz="2000" dirty="0"/>
              <a:t>b</a:t>
            </a:r>
            <a:r>
              <a:rPr lang="en-GB" sz="2000" dirty="0" smtClean="0"/>
              <a:t>)  Neither of them</a:t>
            </a:r>
            <a:endParaRPr lang="en-GB" sz="2000" dirty="0"/>
          </a:p>
        </p:txBody>
      </p:sp>
      <p:sp>
        <p:nvSpPr>
          <p:cNvPr id="11" name="Rectangle 10"/>
          <p:cNvSpPr/>
          <p:nvPr/>
        </p:nvSpPr>
        <p:spPr>
          <a:xfrm>
            <a:off x="4680012" y="3401705"/>
            <a:ext cx="3960440" cy="1631216"/>
          </a:xfrm>
          <a:prstGeom prst="rect">
            <a:avLst/>
          </a:prstGeom>
        </p:spPr>
        <p:txBody>
          <a:bodyPr wrap="square" numCol="1">
            <a:spAutoFit/>
          </a:bodyPr>
          <a:lstStyle/>
          <a:p>
            <a:r>
              <a:rPr lang="en-GB" sz="2000" dirty="0" smtClean="0"/>
              <a:t>(</a:t>
            </a:r>
            <a:r>
              <a:rPr lang="en-GB" sz="2000" dirty="0"/>
              <a:t>c</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d</a:t>
            </a:r>
            <a:r>
              <a:rPr lang="en-GB" sz="2000" dirty="0" smtClean="0"/>
              <a:t>)  Both of them</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3300925282"/>
              </p:ext>
            </p:extLst>
          </p:nvPr>
        </p:nvGraphicFramePr>
        <p:xfrm>
          <a:off x="1763688" y="3284984"/>
          <a:ext cx="1595499" cy="980671"/>
        </p:xfrm>
        <a:graphic>
          <a:graphicData uri="http://schemas.openxmlformats.org/presentationml/2006/ole">
            <mc:AlternateContent xmlns:mc="http://schemas.openxmlformats.org/markup-compatibility/2006">
              <mc:Choice xmlns:v="urn:schemas-microsoft-com:vml" Requires="v">
                <p:oleObj spid="_x0000_s13706" name="CS ChemDraw Drawing" r:id="rId4" imgW="1139642" imgH="700479" progId="ChemDraw.Document.6.0">
                  <p:embed/>
                </p:oleObj>
              </mc:Choice>
              <mc:Fallback>
                <p:oleObj name="CS ChemDraw Drawing" r:id="rId4" imgW="1139642" imgH="700479" progId="ChemDraw.Document.6.0">
                  <p:embed/>
                  <p:pic>
                    <p:nvPicPr>
                      <p:cNvPr id="0" name="Object 23"/>
                      <p:cNvPicPr>
                        <a:picLocks noChangeAspect="1" noChangeArrowheads="1"/>
                      </p:cNvPicPr>
                      <p:nvPr/>
                    </p:nvPicPr>
                    <p:blipFill>
                      <a:blip r:embed="rId5"/>
                      <a:srcRect/>
                      <a:stretch>
                        <a:fillRect/>
                      </a:stretch>
                    </p:blipFill>
                    <p:spPr bwMode="auto">
                      <a:xfrm>
                        <a:off x="1763688" y="3284984"/>
                        <a:ext cx="1595499" cy="980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0" name="Object 19"/>
          <p:cNvGraphicFramePr>
            <a:graphicFrameLocks noChangeAspect="1"/>
          </p:cNvGraphicFramePr>
          <p:nvPr>
            <p:extLst>
              <p:ext uri="{D42A27DB-BD31-4B8C-83A1-F6EECF244321}">
                <p14:modId xmlns:p14="http://schemas.microsoft.com/office/powerpoint/2010/main" val="1388078762"/>
              </p:ext>
            </p:extLst>
          </p:nvPr>
        </p:nvGraphicFramePr>
        <p:xfrm>
          <a:off x="5652120" y="3212976"/>
          <a:ext cx="1595499" cy="980671"/>
        </p:xfrm>
        <a:graphic>
          <a:graphicData uri="http://schemas.openxmlformats.org/presentationml/2006/ole">
            <mc:AlternateContent xmlns:mc="http://schemas.openxmlformats.org/markup-compatibility/2006">
              <mc:Choice xmlns:v="urn:schemas-microsoft-com:vml" Requires="v">
                <p:oleObj spid="_x0000_s13707" name="CS ChemDraw Drawing" r:id="rId6" imgW="1139642" imgH="700479" progId="ChemDraw.Document.6.0">
                  <p:embed/>
                </p:oleObj>
              </mc:Choice>
              <mc:Fallback>
                <p:oleObj name="CS ChemDraw Drawing" r:id="rId6" imgW="1139642" imgH="700479" progId="ChemDraw.Document.6.0">
                  <p:embed/>
                  <p:pic>
                    <p:nvPicPr>
                      <p:cNvPr id="0" name="Object 25"/>
                      <p:cNvPicPr>
                        <a:picLocks noChangeAspect="1" noChangeArrowheads="1"/>
                      </p:cNvPicPr>
                      <p:nvPr/>
                    </p:nvPicPr>
                    <p:blipFill>
                      <a:blip r:embed="rId7"/>
                      <a:srcRect/>
                      <a:stretch>
                        <a:fillRect/>
                      </a:stretch>
                    </p:blipFill>
                    <p:spPr bwMode="auto">
                      <a:xfrm>
                        <a:off x="5652120" y="3212976"/>
                        <a:ext cx="1595499" cy="980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13258067"/>
              </p:ext>
            </p:extLst>
          </p:nvPr>
        </p:nvGraphicFramePr>
        <p:xfrm>
          <a:off x="2825750" y="1989138"/>
          <a:ext cx="3519488" cy="928687"/>
        </p:xfrm>
        <a:graphic>
          <a:graphicData uri="http://schemas.openxmlformats.org/presentationml/2006/ole">
            <mc:AlternateContent xmlns:mc="http://schemas.openxmlformats.org/markup-compatibility/2006">
              <mc:Choice xmlns:v="urn:schemas-microsoft-com:vml" Requires="v">
                <p:oleObj spid="_x0000_s13708" name="CS ChemDraw Drawing" r:id="rId8" imgW="2514169" imgH="664010" progId="ChemDraw.Document.6.0">
                  <p:embed/>
                </p:oleObj>
              </mc:Choice>
              <mc:Fallback>
                <p:oleObj name="CS ChemDraw Drawing" r:id="rId8" imgW="2514169" imgH="664010" progId="ChemDraw.Document.6.0">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5750" y="1989138"/>
                        <a:ext cx="3519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921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3429000"/>
            <a:ext cx="3960440" cy="1631216"/>
          </a:xfrm>
          <a:prstGeom prst="rect">
            <a:avLst/>
          </a:prstGeom>
        </p:spPr>
        <p:txBody>
          <a:bodyPr wrap="square" numCol="1">
            <a:spAutoFit/>
          </a:bodyPr>
          <a:lstStyle/>
          <a:p>
            <a:r>
              <a:rPr lang="en-GB" sz="2000" dirty="0"/>
              <a:t>(a</a:t>
            </a:r>
            <a:r>
              <a:rPr lang="en-GB" sz="2000" dirty="0" smtClean="0"/>
              <a:t>)</a:t>
            </a:r>
            <a:endParaRPr lang="en-GB" sz="2000" dirty="0"/>
          </a:p>
          <a:p>
            <a:endParaRPr lang="en-GB" sz="2000" dirty="0" smtClean="0"/>
          </a:p>
          <a:p>
            <a:endParaRPr lang="en-GB" sz="2000" dirty="0" smtClean="0"/>
          </a:p>
          <a:p>
            <a:endParaRPr lang="en-GB" sz="2000" dirty="0" smtClean="0"/>
          </a:p>
          <a:p>
            <a:r>
              <a:rPr lang="en-GB" sz="2000" dirty="0" smtClean="0"/>
              <a:t>(</a:t>
            </a:r>
            <a:r>
              <a:rPr lang="en-GB" sz="2000" dirty="0"/>
              <a:t>b</a:t>
            </a:r>
            <a:r>
              <a:rPr lang="en-GB" sz="2000" dirty="0" smtClean="0"/>
              <a:t>)  Neither of them</a:t>
            </a:r>
            <a:endParaRPr lang="en-GB" sz="2000" dirty="0"/>
          </a:p>
        </p:txBody>
      </p:sp>
      <p:sp>
        <p:nvSpPr>
          <p:cNvPr id="11" name="Rectangle 10"/>
          <p:cNvSpPr/>
          <p:nvPr/>
        </p:nvSpPr>
        <p:spPr>
          <a:xfrm>
            <a:off x="4680012" y="3401705"/>
            <a:ext cx="3960440" cy="1631216"/>
          </a:xfrm>
          <a:prstGeom prst="rect">
            <a:avLst/>
          </a:prstGeom>
        </p:spPr>
        <p:txBody>
          <a:bodyPr wrap="square" numCol="1">
            <a:spAutoFit/>
          </a:bodyPr>
          <a:lstStyle/>
          <a:p>
            <a:r>
              <a:rPr lang="en-GB" sz="2000" dirty="0" smtClean="0"/>
              <a:t>(</a:t>
            </a:r>
            <a:r>
              <a:rPr lang="en-GB" sz="2000" dirty="0"/>
              <a:t>c</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d</a:t>
            </a:r>
            <a:r>
              <a:rPr lang="en-GB" sz="2000" dirty="0" smtClean="0"/>
              <a:t>)  Both of them</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2859308825"/>
              </p:ext>
            </p:extLst>
          </p:nvPr>
        </p:nvGraphicFramePr>
        <p:xfrm>
          <a:off x="1763688" y="3284984"/>
          <a:ext cx="1595499" cy="980671"/>
        </p:xfrm>
        <a:graphic>
          <a:graphicData uri="http://schemas.openxmlformats.org/presentationml/2006/ole">
            <mc:AlternateContent xmlns:mc="http://schemas.openxmlformats.org/markup-compatibility/2006">
              <mc:Choice xmlns:v="urn:schemas-microsoft-com:vml" Requires="v">
                <p:oleObj spid="_x0000_s18803" name="CS ChemDraw Drawing" r:id="rId4" imgW="1139642" imgH="700479" progId="ChemDraw.Document.6.0">
                  <p:embed/>
                </p:oleObj>
              </mc:Choice>
              <mc:Fallback>
                <p:oleObj name="CS ChemDraw Drawing" r:id="rId4" imgW="1139642" imgH="700479" progId="ChemDraw.Document.6.0">
                  <p:embed/>
                  <p:pic>
                    <p:nvPicPr>
                      <p:cNvPr id="0" name=""/>
                      <p:cNvPicPr>
                        <a:picLocks noChangeAspect="1" noChangeArrowheads="1"/>
                      </p:cNvPicPr>
                      <p:nvPr/>
                    </p:nvPicPr>
                    <p:blipFill>
                      <a:blip r:embed="rId5"/>
                      <a:srcRect/>
                      <a:stretch>
                        <a:fillRect/>
                      </a:stretch>
                    </p:blipFill>
                    <p:spPr bwMode="auto">
                      <a:xfrm>
                        <a:off x="1763688" y="3284984"/>
                        <a:ext cx="1595499" cy="980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0" name="Object 19"/>
          <p:cNvGraphicFramePr>
            <a:graphicFrameLocks noChangeAspect="1"/>
          </p:cNvGraphicFramePr>
          <p:nvPr>
            <p:extLst>
              <p:ext uri="{D42A27DB-BD31-4B8C-83A1-F6EECF244321}">
                <p14:modId xmlns:p14="http://schemas.microsoft.com/office/powerpoint/2010/main" val="216160419"/>
              </p:ext>
            </p:extLst>
          </p:nvPr>
        </p:nvGraphicFramePr>
        <p:xfrm>
          <a:off x="5652120" y="3212976"/>
          <a:ext cx="1595499" cy="980671"/>
        </p:xfrm>
        <a:graphic>
          <a:graphicData uri="http://schemas.openxmlformats.org/presentationml/2006/ole">
            <mc:AlternateContent xmlns:mc="http://schemas.openxmlformats.org/markup-compatibility/2006">
              <mc:Choice xmlns:v="urn:schemas-microsoft-com:vml" Requires="v">
                <p:oleObj spid="_x0000_s18804" name="CS ChemDraw Drawing" r:id="rId6" imgW="1139642" imgH="700479" progId="ChemDraw.Document.6.0">
                  <p:embed/>
                </p:oleObj>
              </mc:Choice>
              <mc:Fallback>
                <p:oleObj name="CS ChemDraw Drawing" r:id="rId6" imgW="1139642" imgH="700479" progId="ChemDraw.Document.6.0">
                  <p:embed/>
                  <p:pic>
                    <p:nvPicPr>
                      <p:cNvPr id="0" name=""/>
                      <p:cNvPicPr>
                        <a:picLocks noChangeAspect="1" noChangeArrowheads="1"/>
                      </p:cNvPicPr>
                      <p:nvPr/>
                    </p:nvPicPr>
                    <p:blipFill>
                      <a:blip r:embed="rId7"/>
                      <a:srcRect/>
                      <a:stretch>
                        <a:fillRect/>
                      </a:stretch>
                    </p:blipFill>
                    <p:spPr bwMode="auto">
                      <a:xfrm>
                        <a:off x="5652120" y="3212976"/>
                        <a:ext cx="1595499" cy="980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539552" y="5373216"/>
            <a:ext cx="7920880"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Only (c) is a chair TS. (a) is a boat TS, which will only happen when it is impossible to achieve the chair TS.</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13258067"/>
              </p:ext>
            </p:extLst>
          </p:nvPr>
        </p:nvGraphicFramePr>
        <p:xfrm>
          <a:off x="2825750" y="1989138"/>
          <a:ext cx="3519488" cy="928687"/>
        </p:xfrm>
        <a:graphic>
          <a:graphicData uri="http://schemas.openxmlformats.org/presentationml/2006/ole">
            <mc:AlternateContent xmlns:mc="http://schemas.openxmlformats.org/markup-compatibility/2006">
              <mc:Choice xmlns:v="urn:schemas-microsoft-com:vml" Requires="v">
                <p:oleObj spid="_x0000_s18805" name="CS ChemDraw Drawing" r:id="rId8" imgW="2514169" imgH="664010" progId="ChemDraw.Document.6.0">
                  <p:embed/>
                </p:oleObj>
              </mc:Choice>
              <mc:Fallback>
                <p:oleObj name="CS ChemDraw Drawing" r:id="rId8" imgW="2514169" imgH="664010" progId="ChemDraw.Document.6.0">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5750" y="1989138"/>
                        <a:ext cx="3519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859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4541058"/>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4048647272"/>
              </p:ext>
            </p:extLst>
          </p:nvPr>
        </p:nvGraphicFramePr>
        <p:xfrm>
          <a:off x="2483768" y="1988840"/>
          <a:ext cx="3901716" cy="2086094"/>
        </p:xfrm>
        <a:graphic>
          <a:graphicData uri="http://schemas.openxmlformats.org/presentationml/2006/ole">
            <mc:AlternateContent xmlns:mc="http://schemas.openxmlformats.org/markup-compatibility/2006">
              <mc:Choice xmlns:v="urn:schemas-microsoft-com:vml" Requires="v">
                <p:oleObj spid="_x0000_s11911" name="CS ChemDraw Drawing" r:id="rId4" imgW="2786940" imgH="1490067" progId="ChemDraw.Document.6.0">
                  <p:embed/>
                </p:oleObj>
              </mc:Choice>
              <mc:Fallback>
                <p:oleObj name="CS ChemDraw Drawing" r:id="rId4" imgW="2786940" imgH="1490067" progId="ChemDraw.Document.6.0">
                  <p:embed/>
                  <p:pic>
                    <p:nvPicPr>
                      <p:cNvPr id="0" name="Object 26"/>
                      <p:cNvPicPr>
                        <a:picLocks noChangeAspect="1" noChangeArrowheads="1"/>
                      </p:cNvPicPr>
                      <p:nvPr/>
                    </p:nvPicPr>
                    <p:blipFill>
                      <a:blip r:embed="rId5"/>
                      <a:srcRect/>
                      <a:stretch>
                        <a:fillRect/>
                      </a:stretch>
                    </p:blipFill>
                    <p:spPr bwMode="auto">
                      <a:xfrm>
                        <a:off x="2483768" y="1988840"/>
                        <a:ext cx="3901716" cy="2086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2478825545"/>
              </p:ext>
            </p:extLst>
          </p:nvPr>
        </p:nvGraphicFramePr>
        <p:xfrm>
          <a:off x="1187624" y="4297177"/>
          <a:ext cx="831260" cy="932023"/>
        </p:xfrm>
        <a:graphic>
          <a:graphicData uri="http://schemas.openxmlformats.org/presentationml/2006/ole">
            <mc:AlternateContent xmlns:mc="http://schemas.openxmlformats.org/markup-compatibility/2006">
              <mc:Choice xmlns:v="urn:schemas-microsoft-com:vml" Requires="v">
                <p:oleObj spid="_x0000_s11912" name="CS ChemDraw Drawing" r:id="rId6" imgW="593757" imgH="665731" progId="ChemDraw.Document.6.0">
                  <p:embed/>
                </p:oleObj>
              </mc:Choice>
              <mc:Fallback>
                <p:oleObj name="CS ChemDraw Drawing" r:id="rId6" imgW="593757" imgH="665731" progId="ChemDraw.Document.6.0">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4297177"/>
                        <a:ext cx="831260"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412814432"/>
              </p:ext>
            </p:extLst>
          </p:nvPr>
        </p:nvGraphicFramePr>
        <p:xfrm>
          <a:off x="3162265" y="4295250"/>
          <a:ext cx="833671" cy="933950"/>
        </p:xfrm>
        <a:graphic>
          <a:graphicData uri="http://schemas.openxmlformats.org/presentationml/2006/ole">
            <mc:AlternateContent xmlns:mc="http://schemas.openxmlformats.org/markup-compatibility/2006">
              <mc:Choice xmlns:v="urn:schemas-microsoft-com:vml" Requires="v">
                <p:oleObj spid="_x0000_s11913" name="CS ChemDraw Drawing" r:id="rId8" imgW="595479" imgH="667107" progId="ChemDraw.Document.6.0">
                  <p:embed/>
                </p:oleObj>
              </mc:Choice>
              <mc:Fallback>
                <p:oleObj name="CS ChemDraw Drawing" r:id="rId8" imgW="595479" imgH="667107" progId="ChemDraw.Document.6.0">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2265" y="4295250"/>
                        <a:ext cx="833671" cy="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8" name="Object 27"/>
          <p:cNvGraphicFramePr>
            <a:graphicFrameLocks noChangeAspect="1"/>
          </p:cNvGraphicFramePr>
          <p:nvPr>
            <p:extLst>
              <p:ext uri="{D42A27DB-BD31-4B8C-83A1-F6EECF244321}">
                <p14:modId xmlns:p14="http://schemas.microsoft.com/office/powerpoint/2010/main" val="3357429468"/>
              </p:ext>
            </p:extLst>
          </p:nvPr>
        </p:nvGraphicFramePr>
        <p:xfrm>
          <a:off x="5220072" y="4293096"/>
          <a:ext cx="831260" cy="932023"/>
        </p:xfrm>
        <a:graphic>
          <a:graphicData uri="http://schemas.openxmlformats.org/presentationml/2006/ole">
            <mc:AlternateContent xmlns:mc="http://schemas.openxmlformats.org/markup-compatibility/2006">
              <mc:Choice xmlns:v="urn:schemas-microsoft-com:vml" Requires="v">
                <p:oleObj spid="_x0000_s11914" name="CS ChemDraw Drawing" r:id="rId10" imgW="593757" imgH="665731" progId="ChemDraw.Document.6.0">
                  <p:embed/>
                </p:oleObj>
              </mc:Choice>
              <mc:Fallback>
                <p:oleObj name="CS ChemDraw Drawing" r:id="rId10" imgW="593757" imgH="665731" progId="ChemDraw.Document.6.0">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0072" y="4293096"/>
                        <a:ext cx="831260"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0" name="Object 29"/>
          <p:cNvGraphicFramePr>
            <a:graphicFrameLocks noChangeAspect="1"/>
          </p:cNvGraphicFramePr>
          <p:nvPr>
            <p:extLst>
              <p:ext uri="{D42A27DB-BD31-4B8C-83A1-F6EECF244321}">
                <p14:modId xmlns:p14="http://schemas.microsoft.com/office/powerpoint/2010/main" val="2313872232"/>
              </p:ext>
            </p:extLst>
          </p:nvPr>
        </p:nvGraphicFramePr>
        <p:xfrm>
          <a:off x="7164288" y="4274138"/>
          <a:ext cx="833671" cy="933950"/>
        </p:xfrm>
        <a:graphic>
          <a:graphicData uri="http://schemas.openxmlformats.org/presentationml/2006/ole">
            <mc:AlternateContent xmlns:mc="http://schemas.openxmlformats.org/markup-compatibility/2006">
              <mc:Choice xmlns:v="urn:schemas-microsoft-com:vml" Requires="v">
                <p:oleObj spid="_x0000_s11915" name="CS ChemDraw Drawing" r:id="rId12" imgW="595479" imgH="667107" progId="ChemDraw.Document.6.0">
                  <p:embed/>
                </p:oleObj>
              </mc:Choice>
              <mc:Fallback>
                <p:oleObj name="CS ChemDraw Drawing" r:id="rId12" imgW="595479" imgH="667107" progId="ChemDraw.Document.6.0">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4288" y="4274138"/>
                        <a:ext cx="833671" cy="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3747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4541058"/>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1584815986"/>
              </p:ext>
            </p:extLst>
          </p:nvPr>
        </p:nvGraphicFramePr>
        <p:xfrm>
          <a:off x="1187624" y="4297177"/>
          <a:ext cx="831260" cy="932023"/>
        </p:xfrm>
        <a:graphic>
          <a:graphicData uri="http://schemas.openxmlformats.org/presentationml/2006/ole">
            <mc:AlternateContent xmlns:mc="http://schemas.openxmlformats.org/markup-compatibility/2006">
              <mc:Choice xmlns:v="urn:schemas-microsoft-com:vml" Requires="v">
                <p:oleObj spid="_x0000_s20074" name="CS ChemDraw Drawing" r:id="rId4" imgW="593757" imgH="665731" progId="ChemDraw.Document.6.0">
                  <p:embed/>
                </p:oleObj>
              </mc:Choice>
              <mc:Fallback>
                <p:oleObj name="CS ChemDraw Drawing" r:id="rId4" imgW="593757" imgH="665731"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297177"/>
                        <a:ext cx="831260"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4226342353"/>
              </p:ext>
            </p:extLst>
          </p:nvPr>
        </p:nvGraphicFramePr>
        <p:xfrm>
          <a:off x="3162265" y="4295250"/>
          <a:ext cx="833671" cy="933950"/>
        </p:xfrm>
        <a:graphic>
          <a:graphicData uri="http://schemas.openxmlformats.org/presentationml/2006/ole">
            <mc:AlternateContent xmlns:mc="http://schemas.openxmlformats.org/markup-compatibility/2006">
              <mc:Choice xmlns:v="urn:schemas-microsoft-com:vml" Requires="v">
                <p:oleObj spid="_x0000_s20075" name="CS ChemDraw Drawing" r:id="rId6" imgW="595479" imgH="667107" progId="ChemDraw.Document.6.0">
                  <p:embed/>
                </p:oleObj>
              </mc:Choice>
              <mc:Fallback>
                <p:oleObj name="CS ChemDraw Drawing" r:id="rId6" imgW="595479" imgH="667107"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2265" y="4295250"/>
                        <a:ext cx="833671" cy="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8" name="Object 27"/>
          <p:cNvGraphicFramePr>
            <a:graphicFrameLocks noChangeAspect="1"/>
          </p:cNvGraphicFramePr>
          <p:nvPr>
            <p:extLst>
              <p:ext uri="{D42A27DB-BD31-4B8C-83A1-F6EECF244321}">
                <p14:modId xmlns:p14="http://schemas.microsoft.com/office/powerpoint/2010/main" val="3557243286"/>
              </p:ext>
            </p:extLst>
          </p:nvPr>
        </p:nvGraphicFramePr>
        <p:xfrm>
          <a:off x="5219700" y="4292600"/>
          <a:ext cx="833438" cy="931863"/>
        </p:xfrm>
        <a:graphic>
          <a:graphicData uri="http://schemas.openxmlformats.org/presentationml/2006/ole">
            <mc:AlternateContent xmlns:mc="http://schemas.openxmlformats.org/markup-compatibility/2006">
              <mc:Choice xmlns:v="urn:schemas-microsoft-com:vml" Requires="v">
                <p:oleObj spid="_x0000_s20076" name="CS ChemDraw Drawing" r:id="rId8" imgW="595479" imgH="665731" progId="ChemDraw.Document.6.0">
                  <p:embed/>
                </p:oleObj>
              </mc:Choice>
              <mc:Fallback>
                <p:oleObj name="CS ChemDraw Drawing" r:id="rId8" imgW="595479" imgH="665731" progId="ChemDraw.Document.6.0">
                  <p:embed/>
                  <p:pic>
                    <p:nvPicPr>
                      <p:cNvPr id="0" name=""/>
                      <p:cNvPicPr>
                        <a:picLocks noChangeAspect="1" noChangeArrowheads="1"/>
                      </p:cNvPicPr>
                      <p:nvPr/>
                    </p:nvPicPr>
                    <p:blipFill>
                      <a:blip r:embed="rId9"/>
                      <a:srcRect/>
                      <a:stretch>
                        <a:fillRect/>
                      </a:stretch>
                    </p:blipFill>
                    <p:spPr bwMode="auto">
                      <a:xfrm>
                        <a:off x="5219700" y="4292600"/>
                        <a:ext cx="833438"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0" name="Object 29"/>
          <p:cNvGraphicFramePr>
            <a:graphicFrameLocks noChangeAspect="1"/>
          </p:cNvGraphicFramePr>
          <p:nvPr>
            <p:extLst>
              <p:ext uri="{D42A27DB-BD31-4B8C-83A1-F6EECF244321}">
                <p14:modId xmlns:p14="http://schemas.microsoft.com/office/powerpoint/2010/main" val="2806058799"/>
              </p:ext>
            </p:extLst>
          </p:nvPr>
        </p:nvGraphicFramePr>
        <p:xfrm>
          <a:off x="7164288" y="4274138"/>
          <a:ext cx="833671" cy="933950"/>
        </p:xfrm>
        <a:graphic>
          <a:graphicData uri="http://schemas.openxmlformats.org/presentationml/2006/ole">
            <mc:AlternateContent xmlns:mc="http://schemas.openxmlformats.org/markup-compatibility/2006">
              <mc:Choice xmlns:v="urn:schemas-microsoft-com:vml" Requires="v">
                <p:oleObj spid="_x0000_s20077" name="CS ChemDraw Drawing" r:id="rId10" imgW="595479" imgH="667107" progId="ChemDraw.Document.6.0">
                  <p:embed/>
                </p:oleObj>
              </mc:Choice>
              <mc:Fallback>
                <p:oleObj name="CS ChemDraw Drawing" r:id="rId10" imgW="595479" imgH="667107" progId="ChemDraw.Document.6.0">
                  <p:embed/>
                  <p:pic>
                    <p:nvPicPr>
                      <p:cNvPr id="0" name=""/>
                      <p:cNvPicPr>
                        <a:picLocks noChangeAspect="1" noChangeArrowheads="1"/>
                      </p:cNvPicPr>
                      <p:nvPr/>
                    </p:nvPicPr>
                    <p:blipFill>
                      <a:blip r:embed="rId11"/>
                      <a:srcRect/>
                      <a:stretch>
                        <a:fillRect/>
                      </a:stretch>
                    </p:blipFill>
                    <p:spPr bwMode="auto">
                      <a:xfrm>
                        <a:off x="7164288" y="4274138"/>
                        <a:ext cx="833671" cy="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0"/>
          <p:cNvSpPr/>
          <p:nvPr/>
        </p:nvSpPr>
        <p:spPr>
          <a:xfrm>
            <a:off x="539552" y="5373216"/>
            <a:ext cx="7920880"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TS suggest the two Me groups should be </a:t>
            </a:r>
            <a:r>
              <a:rPr lang="en-GB" sz="2000" i="1" dirty="0" smtClean="0">
                <a:solidFill>
                  <a:schemeClr val="tx2">
                    <a:lumMod val="60000"/>
                    <a:lumOff val="40000"/>
                  </a:schemeClr>
                </a:solidFill>
              </a:rPr>
              <a:t>trans</a:t>
            </a:r>
            <a:r>
              <a:rPr lang="en-GB" sz="2000" dirty="0" smtClean="0">
                <a:solidFill>
                  <a:schemeClr val="tx2">
                    <a:lumMod val="60000"/>
                    <a:lumOff val="40000"/>
                  </a:schemeClr>
                </a:solidFill>
              </a:rPr>
              <a:t> to each other. This is due to the original </a:t>
            </a:r>
            <a:r>
              <a:rPr lang="en-GB" sz="2000" i="1" dirty="0" smtClean="0">
                <a:solidFill>
                  <a:schemeClr val="tx2">
                    <a:lumMod val="60000"/>
                    <a:lumOff val="40000"/>
                  </a:schemeClr>
                </a:solidFill>
              </a:rPr>
              <a:t>trans</a:t>
            </a:r>
            <a:r>
              <a:rPr lang="en-GB" sz="2000" dirty="0" smtClean="0">
                <a:solidFill>
                  <a:schemeClr val="tx2">
                    <a:lumMod val="60000"/>
                    <a:lumOff val="40000"/>
                  </a:schemeClr>
                </a:solidFill>
              </a:rPr>
              <a:t> geometry of both double bonds, which must be maintained in the TS. This specific TS will give (c). Its mirror image will give (d).</a:t>
            </a:r>
            <a:endParaRPr lang="en-GB" sz="2000" dirty="0">
              <a:solidFill>
                <a:schemeClr val="tx2">
                  <a:lumMod val="60000"/>
                  <a:lumOff val="40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110190892"/>
              </p:ext>
            </p:extLst>
          </p:nvPr>
        </p:nvGraphicFramePr>
        <p:xfrm>
          <a:off x="2484438" y="1989138"/>
          <a:ext cx="3900487" cy="2085975"/>
        </p:xfrm>
        <a:graphic>
          <a:graphicData uri="http://schemas.openxmlformats.org/presentationml/2006/ole">
            <mc:AlternateContent xmlns:mc="http://schemas.openxmlformats.org/markup-compatibility/2006">
              <mc:Choice xmlns:v="urn:schemas-microsoft-com:vml" Requires="v">
                <p:oleObj spid="_x0000_s20078" name="CS ChemDraw Drawing" r:id="rId12" imgW="2786940" imgH="1490067" progId="ChemDraw.Document.6.0">
                  <p:embed/>
                </p:oleObj>
              </mc:Choice>
              <mc:Fallback>
                <p:oleObj name="CS ChemDraw Drawing" r:id="rId12" imgW="2786940" imgH="1490067" progId="ChemDraw.Document.6.0">
                  <p:embed/>
                  <p:pic>
                    <p:nvPicPr>
                      <p:cNvPr id="0" name="Object 7"/>
                      <p:cNvPicPr>
                        <a:picLocks noChangeAspect="1" noChangeArrowheads="1"/>
                      </p:cNvPicPr>
                      <p:nvPr/>
                    </p:nvPicPr>
                    <p:blipFill>
                      <a:blip r:embed="rId13"/>
                      <a:srcRect/>
                      <a:stretch>
                        <a:fillRect/>
                      </a:stretch>
                    </p:blipFill>
                    <p:spPr bwMode="auto">
                      <a:xfrm>
                        <a:off x="2484438" y="1989138"/>
                        <a:ext cx="390048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261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p:cNvGraphicFramePr>
            <a:graphicFrameLocks noChangeAspect="1"/>
          </p:cNvGraphicFramePr>
          <p:nvPr>
            <p:extLst>
              <p:ext uri="{D42A27DB-BD31-4B8C-83A1-F6EECF244321}">
                <p14:modId xmlns:p14="http://schemas.microsoft.com/office/powerpoint/2010/main" val="3137565892"/>
              </p:ext>
            </p:extLst>
          </p:nvPr>
        </p:nvGraphicFramePr>
        <p:xfrm>
          <a:off x="1547664" y="1871534"/>
          <a:ext cx="6351136" cy="1629474"/>
        </p:xfrm>
        <a:graphic>
          <a:graphicData uri="http://schemas.openxmlformats.org/presentationml/2006/ole">
            <mc:AlternateContent xmlns:mc="http://schemas.openxmlformats.org/markup-compatibility/2006">
              <mc:Choice xmlns:v="urn:schemas-microsoft-com:vml" Requires="v">
                <p:oleObj spid="_x0000_s41071" name="CS ChemDraw Drawing" r:id="rId4" imgW="4536526" imgH="1163910" progId="ChemDraw.Document.6.0">
                  <p:embed/>
                </p:oleObj>
              </mc:Choice>
              <mc:Fallback>
                <p:oleObj name="CS ChemDraw Drawing" r:id="rId4" imgW="4536526" imgH="1163910" progId="ChemDraw.Document.6.0">
                  <p:embed/>
                  <p:pic>
                    <p:nvPicPr>
                      <p:cNvPr id="0" name=""/>
                      <p:cNvPicPr>
                        <a:picLocks noChangeAspect="1" noChangeArrowheads="1"/>
                      </p:cNvPicPr>
                      <p:nvPr/>
                    </p:nvPicPr>
                    <p:blipFill>
                      <a:blip r:embed="rId5"/>
                      <a:srcRect/>
                      <a:stretch>
                        <a:fillRect/>
                      </a:stretch>
                    </p:blipFill>
                    <p:spPr bwMode="auto">
                      <a:xfrm>
                        <a:off x="1547664" y="1871534"/>
                        <a:ext cx="6351136" cy="1629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369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a:t>
            </a:r>
            <a:r>
              <a:rPr lang="en-GB" sz="2000" dirty="0">
                <a:solidFill>
                  <a:schemeClr val="tx2">
                    <a:lumMod val="60000"/>
                    <a:lumOff val="40000"/>
                  </a:schemeClr>
                </a:solidFill>
              </a:rPr>
              <a:t>Electrocyclic </a:t>
            </a:r>
            <a:r>
              <a:rPr lang="en-GB" sz="2000" dirty="0" smtClean="0">
                <a:solidFill>
                  <a:schemeClr val="tx2">
                    <a:lumMod val="60000"/>
                    <a:lumOff val="40000"/>
                  </a:schemeClr>
                </a:solidFill>
              </a:rPr>
              <a:t>reaction</a:t>
            </a:r>
            <a:endParaRPr lang="en-GB" sz="2000" dirty="0">
              <a:solidFill>
                <a:schemeClr val="tx2">
                  <a:lumMod val="60000"/>
                  <a:lumOff val="4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12"/>
          <p:cNvSpPr/>
          <p:nvPr/>
        </p:nvSpPr>
        <p:spPr>
          <a:xfrm>
            <a:off x="668342" y="5301208"/>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ring opening reaction wherein a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 disappeared and a new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-bond is formed. This is an electrocyclic reaction. It is a little difficult to see because of the three-membered ring, but that’s precisely the driving force of the reaction.</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37565892"/>
              </p:ext>
            </p:extLst>
          </p:nvPr>
        </p:nvGraphicFramePr>
        <p:xfrm>
          <a:off x="1547813" y="1871663"/>
          <a:ext cx="6351587" cy="1628775"/>
        </p:xfrm>
        <a:graphic>
          <a:graphicData uri="http://schemas.openxmlformats.org/presentationml/2006/ole">
            <mc:AlternateContent xmlns:mc="http://schemas.openxmlformats.org/markup-compatibility/2006">
              <mc:Choice xmlns:v="urn:schemas-microsoft-com:vml" Requires="v">
                <p:oleObj spid="_x0000_s27778" name="CS ChemDraw Drawing" r:id="rId4" imgW="4536526" imgH="1163910" progId="ChemDraw.Document.6.0">
                  <p:embed/>
                </p:oleObj>
              </mc:Choice>
              <mc:Fallback>
                <p:oleObj name="CS ChemDraw Drawing" r:id="rId4" imgW="4536526" imgH="1163910"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871663"/>
                        <a:ext cx="6351587"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39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1830145633"/>
              </p:ext>
            </p:extLst>
          </p:nvPr>
        </p:nvGraphicFramePr>
        <p:xfrm>
          <a:off x="2839806" y="1930302"/>
          <a:ext cx="3464388" cy="1138658"/>
        </p:xfrm>
        <a:graphic>
          <a:graphicData uri="http://schemas.openxmlformats.org/presentationml/2006/ole">
            <mc:AlternateContent xmlns:mc="http://schemas.openxmlformats.org/markup-compatibility/2006">
              <mc:Choice xmlns:v="urn:schemas-microsoft-com:vml" Requires="v">
                <p:oleObj spid="_x0000_s2186" name="CS ChemDraw Drawing" r:id="rId4" imgW="2474563" imgH="813327" progId="ChemDraw.Document.6.0">
                  <p:embed/>
                </p:oleObj>
              </mc:Choice>
              <mc:Fallback>
                <p:oleObj name="CS ChemDraw Drawing" r:id="rId4" imgW="2474563" imgH="813327" progId="ChemDraw.Document.6.0">
                  <p:embed/>
                  <p:pic>
                    <p:nvPicPr>
                      <p:cNvPr id="0" name="Object 1"/>
                      <p:cNvPicPr>
                        <a:picLocks noChangeAspect="1" noChangeArrowheads="1"/>
                      </p:cNvPicPr>
                      <p:nvPr/>
                    </p:nvPicPr>
                    <p:blipFill>
                      <a:blip r:embed="rId5"/>
                      <a:srcRect/>
                      <a:stretch>
                        <a:fillRect/>
                      </a:stretch>
                    </p:blipFill>
                    <p:spPr bwMode="auto">
                      <a:xfrm>
                        <a:off x="2839806" y="1930302"/>
                        <a:ext cx="3464388" cy="1138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429000"/>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Tree>
    <p:extLst>
      <p:ext uri="{BB962C8B-B14F-4D97-AF65-F5344CB8AC3E}">
        <p14:creationId xmlns:p14="http://schemas.microsoft.com/office/powerpoint/2010/main" val="303608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861048"/>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3" name="Object 2"/>
          <p:cNvGraphicFramePr>
            <a:graphicFrameLocks noChangeAspect="1"/>
          </p:cNvGraphicFramePr>
          <p:nvPr>
            <p:extLst>
              <p:ext uri="{D42A27DB-BD31-4B8C-83A1-F6EECF244321}">
                <p14:modId xmlns:p14="http://schemas.microsoft.com/office/powerpoint/2010/main" val="3137565892"/>
              </p:ext>
            </p:extLst>
          </p:nvPr>
        </p:nvGraphicFramePr>
        <p:xfrm>
          <a:off x="1547813" y="1871663"/>
          <a:ext cx="6351587" cy="1628775"/>
        </p:xfrm>
        <a:graphic>
          <a:graphicData uri="http://schemas.openxmlformats.org/presentationml/2006/ole">
            <mc:AlternateContent xmlns:mc="http://schemas.openxmlformats.org/markup-compatibility/2006">
              <mc:Choice xmlns:v="urn:schemas-microsoft-com:vml" Requires="v">
                <p:oleObj spid="_x0000_s42095" name="CS ChemDraw Drawing" r:id="rId4" imgW="4536526" imgH="1163910" progId="ChemDraw.Document.6.0">
                  <p:embed/>
                </p:oleObj>
              </mc:Choice>
              <mc:Fallback>
                <p:oleObj name="CS ChemDraw Drawing" r:id="rId4" imgW="4536526" imgH="1163910"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871663"/>
                        <a:ext cx="6351587"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5361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861048"/>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solidFill>
                  <a:schemeClr val="tx2">
                    <a:lumMod val="60000"/>
                    <a:lumOff val="40000"/>
                  </a:schemeClr>
                </a:solidFill>
              </a:rPr>
              <a:t>Conrotatory</a:t>
            </a:r>
            <a:r>
              <a:rPr lang="en-GB" sz="2000" dirty="0">
                <a:solidFill>
                  <a:schemeClr val="tx2">
                    <a:lumMod val="60000"/>
                    <a:lumOff val="40000"/>
                  </a:schemeClr>
                </a:solidFill>
              </a:rPr>
              <a:t>/</a:t>
            </a:r>
            <a:r>
              <a:rPr lang="en-GB" sz="2000" dirty="0" err="1">
                <a:solidFill>
                  <a:schemeClr val="tx2">
                    <a:lumMod val="60000"/>
                    <a:lumOff val="40000"/>
                  </a:schemeClr>
                </a:solidFill>
              </a:rPr>
              <a:t>disrotatory</a:t>
            </a:r>
            <a:r>
              <a:rPr lang="en-GB" sz="2000" dirty="0">
                <a:solidFill>
                  <a:schemeClr val="tx2">
                    <a:lumMod val="60000"/>
                    <a:lumOff val="40000"/>
                  </a:schemeClr>
                </a:solidFill>
              </a:rPr>
              <a:t> point of view</a:t>
            </a:r>
          </a:p>
          <a:p>
            <a:r>
              <a:rPr lang="en-GB" sz="2000" dirty="0"/>
              <a:t>(d) None of the above</a:t>
            </a:r>
          </a:p>
        </p:txBody>
      </p:sp>
      <p:sp>
        <p:nvSpPr>
          <p:cNvPr id="8" name="Rectangle 7"/>
          <p:cNvSpPr/>
          <p:nvPr/>
        </p:nvSpPr>
        <p:spPr>
          <a:xfrm>
            <a:off x="668342" y="530120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6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-electrons thermal electrocyclic reaction, so it’s </a:t>
            </a:r>
            <a:r>
              <a:rPr lang="en-GB" sz="2000" i="1" dirty="0" err="1" smtClean="0">
                <a:solidFill>
                  <a:schemeClr val="tx2">
                    <a:lumMod val="60000"/>
                    <a:lumOff val="40000"/>
                  </a:schemeClr>
                </a:solidFill>
              </a:rPr>
              <a:t>disrotatory</a:t>
            </a:r>
            <a:r>
              <a:rPr lang="en-GB" sz="2000" dirty="0" smtClean="0">
                <a:solidFill>
                  <a:schemeClr val="tx2">
                    <a:lumMod val="60000"/>
                    <a:lumOff val="40000"/>
                  </a:schemeClr>
                </a:solidFill>
              </a:rPr>
              <a:t>.</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37565892"/>
              </p:ext>
            </p:extLst>
          </p:nvPr>
        </p:nvGraphicFramePr>
        <p:xfrm>
          <a:off x="1547813" y="1871663"/>
          <a:ext cx="6351587" cy="1628775"/>
        </p:xfrm>
        <a:graphic>
          <a:graphicData uri="http://schemas.openxmlformats.org/presentationml/2006/ole">
            <mc:AlternateContent xmlns:mc="http://schemas.openxmlformats.org/markup-compatibility/2006">
              <mc:Choice xmlns:v="urn:schemas-microsoft-com:vml" Requires="v">
                <p:oleObj spid="_x0000_s43118" name="CS ChemDraw Drawing" r:id="rId4" imgW="4536526" imgH="1163910" progId="ChemDraw.Document.6.0">
                  <p:embed/>
                </p:oleObj>
              </mc:Choice>
              <mc:Fallback>
                <p:oleObj name="CS ChemDraw Drawing" r:id="rId4" imgW="4536526" imgH="1163910"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871663"/>
                        <a:ext cx="6351587"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76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272026206"/>
              </p:ext>
            </p:extLst>
          </p:nvPr>
        </p:nvGraphicFramePr>
        <p:xfrm>
          <a:off x="1907704" y="1772816"/>
          <a:ext cx="5207430" cy="1825512"/>
        </p:xfrm>
        <a:graphic>
          <a:graphicData uri="http://schemas.openxmlformats.org/presentationml/2006/ole">
            <mc:AlternateContent xmlns:mc="http://schemas.openxmlformats.org/markup-compatibility/2006">
              <mc:Choice xmlns:v="urn:schemas-microsoft-com:vml" Requires="v">
                <p:oleObj spid="_x0000_s40048" name="CS ChemDraw Drawing" r:id="rId4" imgW="3719593" imgH="1303937" progId="ChemDraw.Document.6.0">
                  <p:embed/>
                </p:oleObj>
              </mc:Choice>
              <mc:Fallback>
                <p:oleObj name="CS ChemDraw Drawing" r:id="rId4" imgW="3719593" imgH="1303937" progId="ChemDraw.Document.6.0">
                  <p:embed/>
                  <p:pic>
                    <p:nvPicPr>
                      <p:cNvPr id="0" name=""/>
                      <p:cNvPicPr>
                        <a:picLocks noChangeAspect="1" noChangeArrowheads="1"/>
                      </p:cNvPicPr>
                      <p:nvPr/>
                    </p:nvPicPr>
                    <p:blipFill>
                      <a:blip r:embed="rId5"/>
                      <a:srcRect/>
                      <a:stretch>
                        <a:fillRect/>
                      </a:stretch>
                    </p:blipFill>
                    <p:spPr bwMode="auto">
                      <a:xfrm>
                        <a:off x="1907704" y="1772816"/>
                        <a:ext cx="5207430" cy="18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079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a:t>
            </a:r>
            <a:r>
              <a:rPr lang="en-GB" sz="2000" dirty="0">
                <a:solidFill>
                  <a:schemeClr val="tx2">
                    <a:lumMod val="60000"/>
                    <a:lumOff val="40000"/>
                  </a:schemeClr>
                </a:solidFill>
              </a:rPr>
              <a:t>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301208"/>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t>
            </a:r>
            <a:r>
              <a:rPr lang="en-GB" sz="2000" dirty="0">
                <a:solidFill>
                  <a:schemeClr val="tx2">
                    <a:lumMod val="60000"/>
                    <a:lumOff val="40000"/>
                  </a:schemeClr>
                </a:solidFill>
              </a:rPr>
              <a:t>Two new </a:t>
            </a:r>
            <a:r>
              <a:rPr lang="en-GB" sz="2000" dirty="0">
                <a:solidFill>
                  <a:schemeClr val="tx2">
                    <a:lumMod val="60000"/>
                    <a:lumOff val="40000"/>
                  </a:schemeClr>
                </a:solidFill>
                <a:latin typeface="Symbol" panose="05050102010706020507" pitchFamily="18" charset="2"/>
              </a:rPr>
              <a:t>s</a:t>
            </a:r>
            <a:r>
              <a:rPr lang="en-GB" sz="2000" dirty="0">
                <a:solidFill>
                  <a:schemeClr val="tx2">
                    <a:lumMod val="60000"/>
                    <a:lumOff val="40000"/>
                  </a:schemeClr>
                </a:solidFill>
              </a:rPr>
              <a:t>-bonds and a new ring was </a:t>
            </a:r>
            <a:r>
              <a:rPr lang="en-GB" sz="2000" dirty="0" smtClean="0">
                <a:solidFill>
                  <a:schemeClr val="tx2">
                    <a:lumMod val="60000"/>
                    <a:lumOff val="40000"/>
                  </a:schemeClr>
                </a:solidFill>
              </a:rPr>
              <a:t>formed from two fragments </a:t>
            </a:r>
            <a:r>
              <a:rPr lang="en-GB" sz="2000" dirty="0">
                <a:solidFill>
                  <a:schemeClr val="tx2">
                    <a:lumMod val="60000"/>
                    <a:lumOff val="40000"/>
                  </a:schemeClr>
                </a:solidFill>
              </a:rPr>
              <a:t>at the expense of 1 </a:t>
            </a:r>
            <a:r>
              <a:rPr lang="en-GB" sz="2000" dirty="0">
                <a:solidFill>
                  <a:schemeClr val="tx2">
                    <a:lumMod val="60000"/>
                    <a:lumOff val="40000"/>
                  </a:schemeClr>
                </a:solidFill>
                <a:latin typeface="Symbol" panose="05050102010706020507" pitchFamily="18" charset="2"/>
              </a:rPr>
              <a:t>p</a:t>
            </a:r>
            <a:r>
              <a:rPr lang="en-GB" sz="2000" dirty="0">
                <a:solidFill>
                  <a:schemeClr val="tx2">
                    <a:lumMod val="60000"/>
                    <a:lumOff val="40000"/>
                  </a:schemeClr>
                </a:solidFill>
              </a:rPr>
              <a:t>-bond. This is a [4+2] cycloaddition</a:t>
            </a:r>
            <a:r>
              <a:rPr lang="en-GB" sz="2000" dirty="0" smtClean="0">
                <a:solidFill>
                  <a:schemeClr val="tx2">
                    <a:lumMod val="60000"/>
                    <a:lumOff val="40000"/>
                  </a:schemeClr>
                </a:solidFill>
              </a:rPr>
              <a:t>. The dienophile is also very conveniently electron poor.</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2026206"/>
              </p:ext>
            </p:extLst>
          </p:nvPr>
        </p:nvGraphicFramePr>
        <p:xfrm>
          <a:off x="1908175" y="1773238"/>
          <a:ext cx="5207000" cy="1825625"/>
        </p:xfrm>
        <a:graphic>
          <a:graphicData uri="http://schemas.openxmlformats.org/presentationml/2006/ole">
            <mc:AlternateContent xmlns:mc="http://schemas.openxmlformats.org/markup-compatibility/2006">
              <mc:Choice xmlns:v="urn:schemas-microsoft-com:vml" Requires="v">
                <p:oleObj spid="_x0000_s26749" name="CS ChemDraw Drawing" r:id="rId4" imgW="3719593" imgH="1303937" progId="ChemDraw.Document.6.0">
                  <p:embed/>
                </p:oleObj>
              </mc:Choice>
              <mc:Fallback>
                <p:oleObj name="CS ChemDraw Drawing" r:id="rId4" imgW="3719593" imgH="1303937"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773238"/>
                        <a:ext cx="52070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5197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077072"/>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2" name="Object 1"/>
          <p:cNvGraphicFramePr>
            <a:graphicFrameLocks noChangeAspect="1"/>
          </p:cNvGraphicFramePr>
          <p:nvPr>
            <p:extLst>
              <p:ext uri="{D42A27DB-BD31-4B8C-83A1-F6EECF244321}">
                <p14:modId xmlns:p14="http://schemas.microsoft.com/office/powerpoint/2010/main" val="272026206"/>
              </p:ext>
            </p:extLst>
          </p:nvPr>
        </p:nvGraphicFramePr>
        <p:xfrm>
          <a:off x="1908175" y="1773238"/>
          <a:ext cx="5207000" cy="1825625"/>
        </p:xfrm>
        <a:graphic>
          <a:graphicData uri="http://schemas.openxmlformats.org/presentationml/2006/ole">
            <mc:AlternateContent xmlns:mc="http://schemas.openxmlformats.org/markup-compatibility/2006">
              <mc:Choice xmlns:v="urn:schemas-microsoft-com:vml" Requires="v">
                <p:oleObj spid="_x0000_s25726" name="CS ChemDraw Drawing" r:id="rId4" imgW="3719593" imgH="1303937" progId="ChemDraw.Document.6.0">
                  <p:embed/>
                </p:oleObj>
              </mc:Choice>
              <mc:Fallback>
                <p:oleObj name="CS ChemDraw Drawing" r:id="rId4" imgW="3719593" imgH="1303937"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773238"/>
                        <a:ext cx="52070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6493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049777"/>
            <a:ext cx="4572000" cy="1323439"/>
          </a:xfrm>
          <a:prstGeom prst="rect">
            <a:avLst/>
          </a:prstGeom>
        </p:spPr>
        <p:txBody>
          <a:bodyPr>
            <a:spAutoFit/>
          </a:bodyPr>
          <a:lstStyle/>
          <a:p>
            <a:r>
              <a:rPr lang="en-GB" sz="2000" dirty="0"/>
              <a:t>(a) </a:t>
            </a:r>
            <a:r>
              <a:rPr lang="en-GB" sz="2000" i="1" dirty="0">
                <a:solidFill>
                  <a:schemeClr val="tx2">
                    <a:lumMod val="60000"/>
                    <a:lumOff val="40000"/>
                  </a:schemeClr>
                </a:solidFill>
              </a:rPr>
              <a:t>Endo</a:t>
            </a:r>
            <a:r>
              <a:rPr lang="en-GB" sz="2000" dirty="0">
                <a:solidFill>
                  <a:schemeClr val="tx2">
                    <a:lumMod val="60000"/>
                    <a:lumOff val="40000"/>
                  </a:schemeClr>
                </a:solidFill>
              </a:rPr>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11" name="Rectangle 10"/>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Diels-Alder reaction always prefer an </a:t>
            </a:r>
            <a:r>
              <a:rPr lang="en-GB" sz="2000" i="1" dirty="0" smtClean="0">
                <a:solidFill>
                  <a:schemeClr val="tx2">
                    <a:lumMod val="60000"/>
                    <a:lumOff val="40000"/>
                  </a:schemeClr>
                </a:solidFill>
              </a:rPr>
              <a:t>endo</a:t>
            </a:r>
            <a:r>
              <a:rPr lang="en-GB" sz="2000" dirty="0" smtClean="0">
                <a:solidFill>
                  <a:schemeClr val="tx2">
                    <a:lumMod val="60000"/>
                    <a:lumOff val="40000"/>
                  </a:schemeClr>
                </a:solidFill>
              </a:rPr>
              <a:t> TS which maximises the secondary orbital interactions.</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2026206"/>
              </p:ext>
            </p:extLst>
          </p:nvPr>
        </p:nvGraphicFramePr>
        <p:xfrm>
          <a:off x="1908175" y="1773238"/>
          <a:ext cx="5207000" cy="1825625"/>
        </p:xfrm>
        <a:graphic>
          <a:graphicData uri="http://schemas.openxmlformats.org/presentationml/2006/ole">
            <mc:AlternateContent xmlns:mc="http://schemas.openxmlformats.org/markup-compatibility/2006">
              <mc:Choice xmlns:v="urn:schemas-microsoft-com:vml" Requires="v">
                <p:oleObj spid="_x0000_s24702" name="CS ChemDraw Drawing" r:id="rId4" imgW="3719593" imgH="1303937" progId="ChemDraw.Document.6.0">
                  <p:embed/>
                </p:oleObj>
              </mc:Choice>
              <mc:Fallback>
                <p:oleObj name="CS ChemDraw Drawing" r:id="rId4" imgW="3719593" imgH="1303937"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773238"/>
                        <a:ext cx="52070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326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403700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831923111"/>
              </p:ext>
            </p:extLst>
          </p:nvPr>
        </p:nvGraphicFramePr>
        <p:xfrm>
          <a:off x="683568" y="4581128"/>
          <a:ext cx="2123062" cy="1707574"/>
        </p:xfrm>
        <a:graphic>
          <a:graphicData uri="http://schemas.openxmlformats.org/presentationml/2006/ole">
            <mc:AlternateContent xmlns:mc="http://schemas.openxmlformats.org/markup-compatibility/2006">
              <mc:Choice xmlns:v="urn:schemas-microsoft-com:vml" Requires="v">
                <p:oleObj spid="_x0000_s24157" name="CS ChemDraw Drawing" r:id="rId4" imgW="1769218" imgH="1422978" progId="ChemDraw.Document.6.0">
                  <p:embed/>
                </p:oleObj>
              </mc:Choice>
              <mc:Fallback>
                <p:oleObj name="CS ChemDraw Drawing" r:id="rId4" imgW="1769218" imgH="1422978" progId="ChemDraw.Document.6.0">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81128"/>
                        <a:ext cx="2123062" cy="1707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2112004381"/>
              </p:ext>
            </p:extLst>
          </p:nvPr>
        </p:nvGraphicFramePr>
        <p:xfrm>
          <a:off x="2987824" y="4581128"/>
          <a:ext cx="1802762" cy="1352929"/>
        </p:xfrm>
        <a:graphic>
          <a:graphicData uri="http://schemas.openxmlformats.org/presentationml/2006/ole">
            <mc:AlternateContent xmlns:mc="http://schemas.openxmlformats.org/markup-compatibility/2006">
              <mc:Choice xmlns:v="urn:schemas-microsoft-com:vml" Requires="v">
                <p:oleObj spid="_x0000_s24158" name="CS ChemDraw Drawing" r:id="rId6" imgW="1502302" imgH="1127441" progId="ChemDraw.Document.6.0">
                  <p:embed/>
                </p:oleObj>
              </mc:Choice>
              <mc:Fallback>
                <p:oleObj name="CS ChemDraw Drawing" r:id="rId6" imgW="1502302" imgH="1127441" progId="ChemDraw.Document.6.0">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4581128"/>
                        <a:ext cx="1802762" cy="1352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860421786"/>
              </p:ext>
            </p:extLst>
          </p:nvPr>
        </p:nvGraphicFramePr>
        <p:xfrm>
          <a:off x="4953669" y="4581128"/>
          <a:ext cx="1634555" cy="1444584"/>
        </p:xfrm>
        <a:graphic>
          <a:graphicData uri="http://schemas.openxmlformats.org/presentationml/2006/ole">
            <mc:AlternateContent xmlns:mc="http://schemas.openxmlformats.org/markup-compatibility/2006">
              <mc:Choice xmlns:v="urn:schemas-microsoft-com:vml" Requires="v">
                <p:oleObj spid="_x0000_s24159" name="CS ChemDraw Drawing" r:id="rId8" imgW="1362129" imgH="1203820" progId="ChemDraw.Document.6.0">
                  <p:embed/>
                </p:oleObj>
              </mc:Choice>
              <mc:Fallback>
                <p:oleObj name="CS ChemDraw Drawing" r:id="rId8" imgW="1362129" imgH="1203820" progId="ChemDraw.Document.6.0">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669" y="4581128"/>
                        <a:ext cx="1634555" cy="1444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4" name="Object 23"/>
          <p:cNvGraphicFramePr>
            <a:graphicFrameLocks noChangeAspect="1"/>
          </p:cNvGraphicFramePr>
          <p:nvPr>
            <p:extLst>
              <p:ext uri="{D42A27DB-BD31-4B8C-83A1-F6EECF244321}">
                <p14:modId xmlns:p14="http://schemas.microsoft.com/office/powerpoint/2010/main" val="2033657938"/>
              </p:ext>
            </p:extLst>
          </p:nvPr>
        </p:nvGraphicFramePr>
        <p:xfrm>
          <a:off x="6941472" y="4581128"/>
          <a:ext cx="1734984" cy="1400408"/>
        </p:xfrm>
        <a:graphic>
          <a:graphicData uri="http://schemas.openxmlformats.org/presentationml/2006/ole">
            <mc:AlternateContent xmlns:mc="http://schemas.openxmlformats.org/markup-compatibility/2006">
              <mc:Choice xmlns:v="urn:schemas-microsoft-com:vml" Requires="v">
                <p:oleObj spid="_x0000_s24160" name="CS ChemDraw Drawing" r:id="rId10" imgW="1445820" imgH="1167007" progId="ChemDraw.Document.6.0">
                  <p:embed/>
                </p:oleObj>
              </mc:Choice>
              <mc:Fallback>
                <p:oleObj name="CS ChemDraw Drawing" r:id="rId10" imgW="1445820" imgH="1167007" progId="ChemDraw.Document.6.0">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1472" y="4581128"/>
                        <a:ext cx="1734984" cy="1400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2026206"/>
              </p:ext>
            </p:extLst>
          </p:nvPr>
        </p:nvGraphicFramePr>
        <p:xfrm>
          <a:off x="1908175" y="1773238"/>
          <a:ext cx="5207000" cy="1825625"/>
        </p:xfrm>
        <a:graphic>
          <a:graphicData uri="http://schemas.openxmlformats.org/presentationml/2006/ole">
            <mc:AlternateContent xmlns:mc="http://schemas.openxmlformats.org/markup-compatibility/2006">
              <mc:Choice xmlns:v="urn:schemas-microsoft-com:vml" Requires="v">
                <p:oleObj spid="_x0000_s24161" name="CS ChemDraw Drawing" r:id="rId12" imgW="3719593" imgH="1303937" progId="ChemDraw.Document.6.0">
                  <p:embed/>
                </p:oleObj>
              </mc:Choice>
              <mc:Fallback>
                <p:oleObj name="CS ChemDraw Drawing" r:id="rId12" imgW="3719593" imgH="1303937" progId="ChemDraw.Document.6.0">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175" y="1773238"/>
                        <a:ext cx="52070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316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Rectangle 9"/>
          <p:cNvSpPr/>
          <p:nvPr/>
        </p:nvSpPr>
        <p:spPr>
          <a:xfrm>
            <a:off x="539552" y="403700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4218224570"/>
              </p:ext>
            </p:extLst>
          </p:nvPr>
        </p:nvGraphicFramePr>
        <p:xfrm>
          <a:off x="683568" y="4581128"/>
          <a:ext cx="2123062" cy="1707574"/>
        </p:xfrm>
        <a:graphic>
          <a:graphicData uri="http://schemas.openxmlformats.org/presentationml/2006/ole">
            <mc:AlternateContent xmlns:mc="http://schemas.openxmlformats.org/markup-compatibility/2006">
              <mc:Choice xmlns:v="urn:schemas-microsoft-com:vml" Requires="v">
                <p:oleObj spid="_x0000_s30263" name="CS ChemDraw Drawing" r:id="rId4" imgW="1769218" imgH="1422978" progId="ChemDraw.Document.6.0">
                  <p:embed/>
                </p:oleObj>
              </mc:Choice>
              <mc:Fallback>
                <p:oleObj name="CS ChemDraw Drawing" r:id="rId4" imgW="1769218" imgH="1422978"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81128"/>
                        <a:ext cx="2123062" cy="1707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1067170051"/>
              </p:ext>
            </p:extLst>
          </p:nvPr>
        </p:nvGraphicFramePr>
        <p:xfrm>
          <a:off x="2987824" y="4581128"/>
          <a:ext cx="1802762" cy="1352929"/>
        </p:xfrm>
        <a:graphic>
          <a:graphicData uri="http://schemas.openxmlformats.org/presentationml/2006/ole">
            <mc:AlternateContent xmlns:mc="http://schemas.openxmlformats.org/markup-compatibility/2006">
              <mc:Choice xmlns:v="urn:schemas-microsoft-com:vml" Requires="v">
                <p:oleObj spid="_x0000_s30264" name="CS ChemDraw Drawing" r:id="rId6" imgW="1502302" imgH="1127441" progId="ChemDraw.Document.6.0">
                  <p:embed/>
                </p:oleObj>
              </mc:Choice>
              <mc:Fallback>
                <p:oleObj name="CS ChemDraw Drawing" r:id="rId6" imgW="1502302" imgH="1127441"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4581128"/>
                        <a:ext cx="1802762" cy="1352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3848190879"/>
              </p:ext>
            </p:extLst>
          </p:nvPr>
        </p:nvGraphicFramePr>
        <p:xfrm>
          <a:off x="4953669" y="4581128"/>
          <a:ext cx="1634555" cy="1444584"/>
        </p:xfrm>
        <a:graphic>
          <a:graphicData uri="http://schemas.openxmlformats.org/presentationml/2006/ole">
            <mc:AlternateContent xmlns:mc="http://schemas.openxmlformats.org/markup-compatibility/2006">
              <mc:Choice xmlns:v="urn:schemas-microsoft-com:vml" Requires="v">
                <p:oleObj spid="_x0000_s30265" name="CS ChemDraw Drawing" r:id="rId8" imgW="1362129" imgH="1203820" progId="ChemDraw.Document.6.0">
                  <p:embed/>
                </p:oleObj>
              </mc:Choice>
              <mc:Fallback>
                <p:oleObj name="CS ChemDraw Drawing" r:id="rId8" imgW="1362129" imgH="1203820"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669" y="4581128"/>
                        <a:ext cx="1634555" cy="1444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4" name="Object 23"/>
          <p:cNvGraphicFramePr>
            <a:graphicFrameLocks noChangeAspect="1"/>
          </p:cNvGraphicFramePr>
          <p:nvPr>
            <p:extLst>
              <p:ext uri="{D42A27DB-BD31-4B8C-83A1-F6EECF244321}">
                <p14:modId xmlns:p14="http://schemas.microsoft.com/office/powerpoint/2010/main" val="2805975223"/>
              </p:ext>
            </p:extLst>
          </p:nvPr>
        </p:nvGraphicFramePr>
        <p:xfrm>
          <a:off x="6941472" y="4581128"/>
          <a:ext cx="1734984" cy="1400408"/>
        </p:xfrm>
        <a:graphic>
          <a:graphicData uri="http://schemas.openxmlformats.org/presentationml/2006/ole">
            <mc:AlternateContent xmlns:mc="http://schemas.openxmlformats.org/markup-compatibility/2006">
              <mc:Choice xmlns:v="urn:schemas-microsoft-com:vml" Requires="v">
                <p:oleObj spid="_x0000_s30266" name="CS ChemDraw Drawing" r:id="rId10" imgW="1445820" imgH="1167007" progId="ChemDraw.Document.6.0">
                  <p:embed/>
                </p:oleObj>
              </mc:Choice>
              <mc:Fallback>
                <p:oleObj name="CS ChemDraw Drawing" r:id="rId10" imgW="1445820" imgH="1167007"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1472" y="4581128"/>
                        <a:ext cx="1734984" cy="1400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4"/>
          <p:cNvSpPr/>
          <p:nvPr/>
        </p:nvSpPr>
        <p:spPr>
          <a:xfrm>
            <a:off x="539552" y="1124744"/>
            <a:ext cx="7920880"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and (b) are </a:t>
            </a:r>
            <a:r>
              <a:rPr lang="en-GB" sz="2000" i="1" dirty="0" err="1" smtClean="0">
                <a:solidFill>
                  <a:schemeClr val="tx2">
                    <a:lumMod val="60000"/>
                    <a:lumOff val="40000"/>
                  </a:schemeClr>
                </a:solidFill>
              </a:rPr>
              <a:t>exo</a:t>
            </a:r>
            <a:r>
              <a:rPr lang="en-GB" sz="2000" dirty="0" smtClean="0">
                <a:solidFill>
                  <a:schemeClr val="tx2">
                    <a:lumMod val="60000"/>
                    <a:lumOff val="40000"/>
                  </a:schemeClr>
                </a:solidFill>
              </a:rPr>
              <a:t> TS’s. (d) shows reaction at the wrong double bond. So the correct answer is (c).</a:t>
            </a:r>
            <a:endParaRPr lang="en-GB" sz="2000" dirty="0">
              <a:solidFill>
                <a:schemeClr val="tx2">
                  <a:lumMod val="60000"/>
                  <a:lumOff val="40000"/>
                </a:scheme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72026206"/>
              </p:ext>
            </p:extLst>
          </p:nvPr>
        </p:nvGraphicFramePr>
        <p:xfrm>
          <a:off x="1908175" y="1773238"/>
          <a:ext cx="5207000" cy="1825625"/>
        </p:xfrm>
        <a:graphic>
          <a:graphicData uri="http://schemas.openxmlformats.org/presentationml/2006/ole">
            <mc:AlternateContent xmlns:mc="http://schemas.openxmlformats.org/markup-compatibility/2006">
              <mc:Choice xmlns:v="urn:schemas-microsoft-com:vml" Requires="v">
                <p:oleObj spid="_x0000_s30267" name="CS ChemDraw Drawing" r:id="rId12" imgW="3719593" imgH="1303937" progId="ChemDraw.Document.6.0">
                  <p:embed/>
                </p:oleObj>
              </mc:Choice>
              <mc:Fallback>
                <p:oleObj name="CS ChemDraw Drawing" r:id="rId12" imgW="3719593" imgH="1303937" progId="ChemDraw.Document.6.0">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175" y="1773238"/>
                        <a:ext cx="52070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409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3352391089"/>
              </p:ext>
            </p:extLst>
          </p:nvPr>
        </p:nvGraphicFramePr>
        <p:xfrm>
          <a:off x="3817147" y="1916831"/>
          <a:ext cx="1906981" cy="1682458"/>
        </p:xfrm>
        <a:graphic>
          <a:graphicData uri="http://schemas.openxmlformats.org/presentationml/2006/ole">
            <mc:AlternateContent xmlns:mc="http://schemas.openxmlformats.org/markup-compatibility/2006">
              <mc:Choice xmlns:v="urn:schemas-microsoft-com:vml" Requires="v">
                <p:oleObj spid="_x0000_s22123" name="CS ChemDraw Drawing" r:id="rId4" imgW="1362129" imgH="1201756" progId="ChemDraw.Document.6.0">
                  <p:embed/>
                </p:oleObj>
              </mc:Choice>
              <mc:Fallback>
                <p:oleObj name="CS ChemDraw Drawing" r:id="rId4" imgW="1362129" imgH="1201756" progId="ChemDraw.Document.6.0">
                  <p:embed/>
                  <p:pic>
                    <p:nvPicPr>
                      <p:cNvPr id="0" name=""/>
                      <p:cNvPicPr/>
                      <p:nvPr/>
                    </p:nvPicPr>
                    <p:blipFill>
                      <a:blip r:embed="rId5"/>
                      <a:stretch>
                        <a:fillRect/>
                      </a:stretch>
                    </p:blipFill>
                    <p:spPr>
                      <a:xfrm>
                        <a:off x="3817147" y="1916831"/>
                        <a:ext cx="1906981" cy="1682458"/>
                      </a:xfrm>
                      <a:prstGeom prst="rect">
                        <a:avLst/>
                      </a:prstGeom>
                    </p:spPr>
                  </p:pic>
                </p:oleObj>
              </mc:Fallback>
            </mc:AlternateContent>
          </a:graphicData>
        </a:graphic>
      </p:graphicFrame>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2631507159"/>
              </p:ext>
            </p:extLst>
          </p:nvPr>
        </p:nvGraphicFramePr>
        <p:xfrm>
          <a:off x="734252" y="4221088"/>
          <a:ext cx="1621054" cy="1478232"/>
        </p:xfrm>
        <a:graphic>
          <a:graphicData uri="http://schemas.openxmlformats.org/presentationml/2006/ole">
            <mc:AlternateContent xmlns:mc="http://schemas.openxmlformats.org/markup-compatibility/2006">
              <mc:Choice xmlns:v="urn:schemas-microsoft-com:vml" Requires="v">
                <p:oleObj spid="_x0000_s22124" name="CS ChemDraw Drawing" r:id="rId6" imgW="1157896" imgH="1055880" progId="ChemDraw.Document.6.0">
                  <p:embed/>
                </p:oleObj>
              </mc:Choice>
              <mc:Fallback>
                <p:oleObj name="CS ChemDraw Drawing" r:id="rId6" imgW="1157896" imgH="1055880" progId="ChemDraw.Document.6.0">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252" y="4221088"/>
                        <a:ext cx="1621054" cy="147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1900751615"/>
              </p:ext>
            </p:extLst>
          </p:nvPr>
        </p:nvGraphicFramePr>
        <p:xfrm>
          <a:off x="2699791" y="4221088"/>
          <a:ext cx="1621054" cy="1478232"/>
        </p:xfrm>
        <a:graphic>
          <a:graphicData uri="http://schemas.openxmlformats.org/presentationml/2006/ole">
            <mc:AlternateContent xmlns:mc="http://schemas.openxmlformats.org/markup-compatibility/2006">
              <mc:Choice xmlns:v="urn:schemas-microsoft-com:vml" Requires="v">
                <p:oleObj spid="_x0000_s22125" name="CS ChemDraw Drawing" r:id="rId8" imgW="1157896" imgH="1055880" progId="ChemDraw.Document.6.0">
                  <p:embed/>
                </p:oleObj>
              </mc:Choice>
              <mc:Fallback>
                <p:oleObj name="CS ChemDraw Drawing" r:id="rId8" imgW="1157896" imgH="1055880" progId="ChemDraw.Document.6.0">
                  <p:embed/>
                  <p:pic>
                    <p:nvPicPr>
                      <p:cNvPr id="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1" y="4221088"/>
                        <a:ext cx="1621054" cy="1478232"/>
                      </a:xfrm>
                      <a:prstGeom prst="rect">
                        <a:avLst/>
                      </a:prstGeom>
                      <a:noFill/>
                    </p:spPr>
                  </p:pic>
                </p:oleObj>
              </mc:Fallback>
            </mc:AlternateContent>
          </a:graphicData>
        </a:graphic>
      </p:graphicFrame>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1" name="Object 30"/>
          <p:cNvGraphicFramePr>
            <a:graphicFrameLocks noChangeAspect="1"/>
          </p:cNvGraphicFramePr>
          <p:nvPr>
            <p:extLst>
              <p:ext uri="{D42A27DB-BD31-4B8C-83A1-F6EECF244321}">
                <p14:modId xmlns:p14="http://schemas.microsoft.com/office/powerpoint/2010/main" val="3120332535"/>
              </p:ext>
            </p:extLst>
          </p:nvPr>
        </p:nvGraphicFramePr>
        <p:xfrm>
          <a:off x="4766700" y="4178168"/>
          <a:ext cx="1621054" cy="1478232"/>
        </p:xfrm>
        <a:graphic>
          <a:graphicData uri="http://schemas.openxmlformats.org/presentationml/2006/ole">
            <mc:AlternateContent xmlns:mc="http://schemas.openxmlformats.org/markup-compatibility/2006">
              <mc:Choice xmlns:v="urn:schemas-microsoft-com:vml" Requires="v">
                <p:oleObj spid="_x0000_s22126" name="CS ChemDraw Drawing" r:id="rId10" imgW="1157896" imgH="1055880" progId="ChemDraw.Document.6.0">
                  <p:embed/>
                </p:oleObj>
              </mc:Choice>
              <mc:Fallback>
                <p:oleObj name="CS ChemDraw Drawing" r:id="rId10" imgW="1157896" imgH="1055880" progId="ChemDraw.Document.6.0">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6700" y="4178168"/>
                        <a:ext cx="1621054" cy="147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4178118154"/>
              </p:ext>
            </p:extLst>
          </p:nvPr>
        </p:nvGraphicFramePr>
        <p:xfrm>
          <a:off x="6732239" y="4178168"/>
          <a:ext cx="1621054" cy="1478232"/>
        </p:xfrm>
        <a:graphic>
          <a:graphicData uri="http://schemas.openxmlformats.org/presentationml/2006/ole">
            <mc:AlternateContent xmlns:mc="http://schemas.openxmlformats.org/markup-compatibility/2006">
              <mc:Choice xmlns:v="urn:schemas-microsoft-com:vml" Requires="v">
                <p:oleObj spid="_x0000_s22127" name="CS ChemDraw Drawing" r:id="rId12" imgW="1157896" imgH="1055880" progId="ChemDraw.Document.6.0">
                  <p:embed/>
                </p:oleObj>
              </mc:Choice>
              <mc:Fallback>
                <p:oleObj name="CS ChemDraw Drawing" r:id="rId12" imgW="1157896" imgH="1055880" progId="ChemDraw.Document.6.0">
                  <p:embed/>
                  <p:pic>
                    <p:nvPicPr>
                      <p:cNvPr id="0" name="Object 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2239" y="4178168"/>
                        <a:ext cx="1621054" cy="147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343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1617229213"/>
              </p:ext>
            </p:extLst>
          </p:nvPr>
        </p:nvGraphicFramePr>
        <p:xfrm>
          <a:off x="3131840" y="1939925"/>
          <a:ext cx="2813050" cy="1682750"/>
        </p:xfrm>
        <a:graphic>
          <a:graphicData uri="http://schemas.openxmlformats.org/presentationml/2006/ole">
            <mc:AlternateContent xmlns:mc="http://schemas.openxmlformats.org/markup-compatibility/2006">
              <mc:Choice xmlns:v="urn:schemas-microsoft-com:vml" Requires="v">
                <p:oleObj spid="_x0000_s31287" name="CS ChemDraw Drawing" r:id="rId4" imgW="2008236" imgH="1201756" progId="ChemDraw.Document.6.0">
                  <p:embed/>
                </p:oleObj>
              </mc:Choice>
              <mc:Fallback>
                <p:oleObj name="CS ChemDraw Drawing" r:id="rId4" imgW="2008236" imgH="1201756" progId="ChemDraw.Document.6.0">
                  <p:embed/>
                  <p:pic>
                    <p:nvPicPr>
                      <p:cNvPr id="0" name=""/>
                      <p:cNvPicPr/>
                      <p:nvPr/>
                    </p:nvPicPr>
                    <p:blipFill>
                      <a:blip r:embed="rId5"/>
                      <a:stretch>
                        <a:fillRect/>
                      </a:stretch>
                    </p:blipFill>
                    <p:spPr>
                      <a:xfrm>
                        <a:off x="3131840" y="1939925"/>
                        <a:ext cx="2813050" cy="1682750"/>
                      </a:xfrm>
                      <a:prstGeom prst="rect">
                        <a:avLst/>
                      </a:prstGeom>
                    </p:spPr>
                  </p:pic>
                </p:oleObj>
              </mc:Fallback>
            </mc:AlternateContent>
          </a:graphicData>
        </a:graphic>
      </p:graphicFrame>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109802317"/>
              </p:ext>
            </p:extLst>
          </p:nvPr>
        </p:nvGraphicFramePr>
        <p:xfrm>
          <a:off x="734252" y="4221088"/>
          <a:ext cx="1621054" cy="1478232"/>
        </p:xfrm>
        <a:graphic>
          <a:graphicData uri="http://schemas.openxmlformats.org/presentationml/2006/ole">
            <mc:AlternateContent xmlns:mc="http://schemas.openxmlformats.org/markup-compatibility/2006">
              <mc:Choice xmlns:v="urn:schemas-microsoft-com:vml" Requires="v">
                <p:oleObj spid="_x0000_s31288" name="CS ChemDraw Drawing" r:id="rId6" imgW="1157896" imgH="1055880" progId="ChemDraw.Document.6.0">
                  <p:embed/>
                </p:oleObj>
              </mc:Choice>
              <mc:Fallback>
                <p:oleObj name="CS ChemDraw Drawing" r:id="rId6" imgW="1157896" imgH="1055880" progId="ChemDraw.Document.6.0">
                  <p:embed/>
                  <p:pic>
                    <p:nvPicPr>
                      <p:cNvPr id="0" name=""/>
                      <p:cNvPicPr>
                        <a:picLocks noChangeAspect="1" noChangeArrowheads="1"/>
                      </p:cNvPicPr>
                      <p:nvPr/>
                    </p:nvPicPr>
                    <p:blipFill>
                      <a:blip r:embed="rId7"/>
                      <a:srcRect/>
                      <a:stretch>
                        <a:fillRect/>
                      </a:stretch>
                    </p:blipFill>
                    <p:spPr bwMode="auto">
                      <a:xfrm>
                        <a:off x="734252" y="4221088"/>
                        <a:ext cx="1621054" cy="147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4205836602"/>
              </p:ext>
            </p:extLst>
          </p:nvPr>
        </p:nvGraphicFramePr>
        <p:xfrm>
          <a:off x="2699791" y="4221088"/>
          <a:ext cx="1621054" cy="1478232"/>
        </p:xfrm>
        <a:graphic>
          <a:graphicData uri="http://schemas.openxmlformats.org/presentationml/2006/ole">
            <mc:AlternateContent xmlns:mc="http://schemas.openxmlformats.org/markup-compatibility/2006">
              <mc:Choice xmlns:v="urn:schemas-microsoft-com:vml" Requires="v">
                <p:oleObj spid="_x0000_s31289" name="CS ChemDraw Drawing" r:id="rId8" imgW="1157896" imgH="1055880" progId="ChemDraw.Document.6.0">
                  <p:embed/>
                </p:oleObj>
              </mc:Choice>
              <mc:Fallback>
                <p:oleObj name="CS ChemDraw Drawing" r:id="rId8" imgW="1157896" imgH="1055880"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1" y="4221088"/>
                        <a:ext cx="1621054" cy="1478232"/>
                      </a:xfrm>
                      <a:prstGeom prst="rect">
                        <a:avLst/>
                      </a:prstGeom>
                      <a:noFill/>
                    </p:spPr>
                  </p:pic>
                </p:oleObj>
              </mc:Fallback>
            </mc:AlternateContent>
          </a:graphicData>
        </a:graphic>
      </p:graphicFrame>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1" name="Object 30"/>
          <p:cNvGraphicFramePr>
            <a:graphicFrameLocks noChangeAspect="1"/>
          </p:cNvGraphicFramePr>
          <p:nvPr>
            <p:extLst>
              <p:ext uri="{D42A27DB-BD31-4B8C-83A1-F6EECF244321}">
                <p14:modId xmlns:p14="http://schemas.microsoft.com/office/powerpoint/2010/main" val="2395756854"/>
              </p:ext>
            </p:extLst>
          </p:nvPr>
        </p:nvGraphicFramePr>
        <p:xfrm>
          <a:off x="4766700" y="4178168"/>
          <a:ext cx="1621054" cy="1478232"/>
        </p:xfrm>
        <a:graphic>
          <a:graphicData uri="http://schemas.openxmlformats.org/presentationml/2006/ole">
            <mc:AlternateContent xmlns:mc="http://schemas.openxmlformats.org/markup-compatibility/2006">
              <mc:Choice xmlns:v="urn:schemas-microsoft-com:vml" Requires="v">
                <p:oleObj spid="_x0000_s31290" name="CS ChemDraw Drawing" r:id="rId10" imgW="1157896" imgH="1055880" progId="ChemDraw.Document.6.0">
                  <p:embed/>
                </p:oleObj>
              </mc:Choice>
              <mc:Fallback>
                <p:oleObj name="CS ChemDraw Drawing" r:id="rId10" imgW="1157896" imgH="1055880"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6700" y="4178168"/>
                        <a:ext cx="1621054" cy="147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4113923102"/>
              </p:ext>
            </p:extLst>
          </p:nvPr>
        </p:nvGraphicFramePr>
        <p:xfrm>
          <a:off x="6732239" y="4178168"/>
          <a:ext cx="1621054" cy="1478232"/>
        </p:xfrm>
        <a:graphic>
          <a:graphicData uri="http://schemas.openxmlformats.org/presentationml/2006/ole">
            <mc:AlternateContent xmlns:mc="http://schemas.openxmlformats.org/markup-compatibility/2006">
              <mc:Choice xmlns:v="urn:schemas-microsoft-com:vml" Requires="v">
                <p:oleObj spid="_x0000_s31291" name="CS ChemDraw Drawing" r:id="rId12" imgW="1157896" imgH="1055880" progId="ChemDraw.Document.6.0">
                  <p:embed/>
                </p:oleObj>
              </mc:Choice>
              <mc:Fallback>
                <p:oleObj name="CS ChemDraw Drawing" r:id="rId12" imgW="1157896" imgH="1055880" progId="ChemDraw.Document.6.0">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2239" y="4178168"/>
                        <a:ext cx="1621054" cy="147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9"/>
          <p:cNvSpPr/>
          <p:nvPr/>
        </p:nvSpPr>
        <p:spPr>
          <a:xfrm>
            <a:off x="539552" y="5889466"/>
            <a:ext cx="7920880"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POV shown above will have all the three H’s in question pointing away from the viewer.</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32873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429000"/>
            <a:ext cx="4572000" cy="1015663"/>
          </a:xfrm>
          <a:prstGeom prst="rect">
            <a:avLst/>
          </a:prstGeom>
        </p:spPr>
        <p:txBody>
          <a:bodyPr>
            <a:spAutoFit/>
          </a:bodyPr>
          <a:lstStyle/>
          <a:p>
            <a:r>
              <a:rPr lang="en-GB" sz="2000" dirty="0"/>
              <a:t>(a) </a:t>
            </a:r>
            <a:r>
              <a:rPr lang="en-GB" sz="2000" dirty="0">
                <a:solidFill>
                  <a:schemeClr val="tx2">
                    <a:lumMod val="60000"/>
                    <a:lumOff val="40000"/>
                  </a:schemeClr>
                </a:solidFill>
              </a:rPr>
              <a:t>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4941168"/>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Two new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-bonds and a new ring were formed at the expense of 1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-bond in this reaction. This is a [4+2] cycloaddition, a Diels-Alder reaction specifically.</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30145633"/>
              </p:ext>
            </p:extLst>
          </p:nvPr>
        </p:nvGraphicFramePr>
        <p:xfrm>
          <a:off x="2840038" y="1930400"/>
          <a:ext cx="3463925" cy="1138238"/>
        </p:xfrm>
        <a:graphic>
          <a:graphicData uri="http://schemas.openxmlformats.org/presentationml/2006/ole">
            <mc:AlternateContent xmlns:mc="http://schemas.openxmlformats.org/markup-compatibility/2006">
              <mc:Choice xmlns:v="urn:schemas-microsoft-com:vml" Requires="v">
                <p:oleObj spid="_x0000_s6277" name="CS ChemDraw Drawing" r:id="rId4" imgW="2474563" imgH="813327" progId="ChemDraw.Document.6.0">
                  <p:embed/>
                </p:oleObj>
              </mc:Choice>
              <mc:Fallback>
                <p:oleObj name="CS ChemDraw Drawing" r:id="rId4" imgW="2474563" imgH="813327"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038" y="1930400"/>
                        <a:ext cx="34639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9251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3812707566"/>
              </p:ext>
            </p:extLst>
          </p:nvPr>
        </p:nvGraphicFramePr>
        <p:xfrm>
          <a:off x="2483768" y="1988840"/>
          <a:ext cx="4509732" cy="1416097"/>
        </p:xfrm>
        <a:graphic>
          <a:graphicData uri="http://schemas.openxmlformats.org/presentationml/2006/ole">
            <mc:AlternateContent xmlns:mc="http://schemas.openxmlformats.org/markup-compatibility/2006">
              <mc:Choice xmlns:v="urn:schemas-microsoft-com:vml" Requires="v">
                <p:oleObj spid="_x0000_s31862" name="CS ChemDraw Drawing" r:id="rId4" imgW="3221237" imgH="1011498" progId="ChemDraw.Document.6.0">
                  <p:embed/>
                </p:oleObj>
              </mc:Choice>
              <mc:Fallback>
                <p:oleObj name="CS ChemDraw Drawing" r:id="rId4" imgW="3221237" imgH="1011498" progId="ChemDraw.Document.6.0">
                  <p:embed/>
                  <p:pic>
                    <p:nvPicPr>
                      <p:cNvPr id="0" name="Object 8"/>
                      <p:cNvPicPr>
                        <a:picLocks noChangeAspect="1" noChangeArrowheads="1"/>
                      </p:cNvPicPr>
                      <p:nvPr/>
                    </p:nvPicPr>
                    <p:blipFill>
                      <a:blip r:embed="rId5"/>
                      <a:srcRect/>
                      <a:stretch>
                        <a:fillRect/>
                      </a:stretch>
                    </p:blipFill>
                    <p:spPr bwMode="auto">
                      <a:xfrm>
                        <a:off x="2483768" y="1988840"/>
                        <a:ext cx="4509732" cy="14160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718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Cycloaddition</a:t>
            </a:r>
          </a:p>
          <a:p>
            <a:r>
              <a:rPr lang="en-GB" sz="2000" dirty="0"/>
              <a:t>(b) </a:t>
            </a:r>
            <a:r>
              <a:rPr lang="en-GB" sz="2000" dirty="0">
                <a:solidFill>
                  <a:schemeClr val="tx2">
                    <a:lumMod val="60000"/>
                    <a:lumOff val="40000"/>
                  </a:schemeClr>
                </a:solidFill>
              </a:rPr>
              <a:t>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85184"/>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t>
            </a:r>
            <a:r>
              <a:rPr lang="en-GB" sz="2000" dirty="0">
                <a:solidFill>
                  <a:schemeClr val="tx2">
                    <a:lumMod val="60000"/>
                    <a:lumOff val="40000"/>
                  </a:schemeClr>
                </a:solidFill>
              </a:rPr>
              <a:t>This reaction resulted in the migration of 1 </a:t>
            </a:r>
            <a:r>
              <a:rPr lang="en-GB" sz="2000" dirty="0">
                <a:solidFill>
                  <a:schemeClr val="tx2">
                    <a:lumMod val="60000"/>
                    <a:lumOff val="40000"/>
                  </a:schemeClr>
                </a:solidFill>
                <a:latin typeface="Symbol" panose="05050102010706020507" pitchFamily="18" charset="2"/>
              </a:rPr>
              <a:t>s</a:t>
            </a:r>
            <a:r>
              <a:rPr lang="en-GB" sz="2000" dirty="0">
                <a:solidFill>
                  <a:schemeClr val="tx2">
                    <a:lumMod val="60000"/>
                    <a:lumOff val="40000"/>
                  </a:schemeClr>
                </a:solidFill>
              </a:rPr>
              <a:t>-bond and a net change of zero </a:t>
            </a:r>
            <a:r>
              <a:rPr lang="en-GB" sz="2000" dirty="0">
                <a:solidFill>
                  <a:schemeClr val="tx2">
                    <a:lumMod val="60000"/>
                    <a:lumOff val="40000"/>
                  </a:schemeClr>
                </a:solidFill>
                <a:latin typeface="Symbol" panose="05050102010706020507" pitchFamily="18" charset="2"/>
              </a:rPr>
              <a:t>s</a:t>
            </a:r>
            <a:r>
              <a:rPr lang="en-GB" sz="2000" dirty="0">
                <a:solidFill>
                  <a:schemeClr val="tx2">
                    <a:lumMod val="60000"/>
                    <a:lumOff val="40000"/>
                  </a:schemeClr>
                </a:solidFill>
              </a:rPr>
              <a:t> or </a:t>
            </a:r>
            <a:r>
              <a:rPr lang="en-GB" sz="2000" dirty="0">
                <a:solidFill>
                  <a:schemeClr val="tx2">
                    <a:lumMod val="60000"/>
                    <a:lumOff val="40000"/>
                  </a:schemeClr>
                </a:solidFill>
                <a:latin typeface="Symbol" panose="05050102010706020507" pitchFamily="18" charset="2"/>
              </a:rPr>
              <a:t>p</a:t>
            </a:r>
            <a:r>
              <a:rPr lang="en-GB" sz="2000" dirty="0">
                <a:solidFill>
                  <a:schemeClr val="tx2">
                    <a:lumMod val="60000"/>
                    <a:lumOff val="40000"/>
                  </a:schemeClr>
                </a:solidFill>
              </a:rPr>
              <a:t>-bond. The two flip-flop fragments contain 3 heavy atoms each. So this is a [3,3]-sigmatropic rearrangement. A Claisen rearrangement, specifically.</a:t>
            </a:r>
          </a:p>
        </p:txBody>
      </p:sp>
      <p:graphicFrame>
        <p:nvGraphicFramePr>
          <p:cNvPr id="3" name="Object 2"/>
          <p:cNvGraphicFramePr>
            <a:graphicFrameLocks noChangeAspect="1"/>
          </p:cNvGraphicFramePr>
          <p:nvPr>
            <p:extLst>
              <p:ext uri="{D42A27DB-BD31-4B8C-83A1-F6EECF244321}">
                <p14:modId xmlns:p14="http://schemas.microsoft.com/office/powerpoint/2010/main" val="3812707566"/>
              </p:ext>
            </p:extLst>
          </p:nvPr>
        </p:nvGraphicFramePr>
        <p:xfrm>
          <a:off x="2484438" y="1989138"/>
          <a:ext cx="4508500" cy="1416050"/>
        </p:xfrm>
        <a:graphic>
          <a:graphicData uri="http://schemas.openxmlformats.org/presentationml/2006/ole">
            <mc:AlternateContent xmlns:mc="http://schemas.openxmlformats.org/markup-compatibility/2006">
              <mc:Choice xmlns:v="urn:schemas-microsoft-com:vml" Requires="v">
                <p:oleObj spid="_x0000_s32883" name="CS ChemDraw Drawing" r:id="rId4" imgW="3221237" imgH="1011498" progId="ChemDraw.Document.6.0">
                  <p:embed/>
                </p:oleObj>
              </mc:Choice>
              <mc:Fallback>
                <p:oleObj name="CS ChemDraw Drawing" r:id="rId4" imgW="3221237" imgH="1011498" progId="ChemDraw.Document.6.0">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989138"/>
                        <a:ext cx="45085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3715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3" name="Object 2"/>
          <p:cNvGraphicFramePr>
            <a:graphicFrameLocks noChangeAspect="1"/>
          </p:cNvGraphicFramePr>
          <p:nvPr>
            <p:extLst>
              <p:ext uri="{D42A27DB-BD31-4B8C-83A1-F6EECF244321}">
                <p14:modId xmlns:p14="http://schemas.microsoft.com/office/powerpoint/2010/main" val="3812707566"/>
              </p:ext>
            </p:extLst>
          </p:nvPr>
        </p:nvGraphicFramePr>
        <p:xfrm>
          <a:off x="2484438" y="1989138"/>
          <a:ext cx="4508500" cy="1416050"/>
        </p:xfrm>
        <a:graphic>
          <a:graphicData uri="http://schemas.openxmlformats.org/presentationml/2006/ole">
            <mc:AlternateContent xmlns:mc="http://schemas.openxmlformats.org/markup-compatibility/2006">
              <mc:Choice xmlns:v="urn:schemas-microsoft-com:vml" Requires="v">
                <p:oleObj spid="_x0000_s33906" name="CS ChemDraw Drawing" r:id="rId4" imgW="3221237" imgH="1011498" progId="ChemDraw.Document.6.0">
                  <p:embed/>
                </p:oleObj>
              </mc:Choice>
              <mc:Fallback>
                <p:oleObj name="CS ChemDraw Drawing" r:id="rId4" imgW="3221237" imgH="1011498" progId="ChemDraw.Document.6.0">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989138"/>
                        <a:ext cx="45085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7274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049777"/>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a:t>
            </a:r>
            <a:r>
              <a:rPr lang="en-GB" sz="2000" dirty="0">
                <a:solidFill>
                  <a:schemeClr val="tx2">
                    <a:lumMod val="60000"/>
                    <a:lumOff val="40000"/>
                  </a:schemeClr>
                </a:solidFill>
              </a:rPr>
              <a:t>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11" name="Rectangle 10"/>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Claisen rearrangement follows a chair TS unless it is physically impossible.</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12707566"/>
              </p:ext>
            </p:extLst>
          </p:nvPr>
        </p:nvGraphicFramePr>
        <p:xfrm>
          <a:off x="2484438" y="1989138"/>
          <a:ext cx="4508500" cy="1416050"/>
        </p:xfrm>
        <a:graphic>
          <a:graphicData uri="http://schemas.openxmlformats.org/presentationml/2006/ole">
            <mc:AlternateContent xmlns:mc="http://schemas.openxmlformats.org/markup-compatibility/2006">
              <mc:Choice xmlns:v="urn:schemas-microsoft-com:vml" Requires="v">
                <p:oleObj spid="_x0000_s34931" name="CS ChemDraw Drawing" r:id="rId4" imgW="3221237" imgH="1011498" progId="ChemDraw.Document.6.0">
                  <p:embed/>
                </p:oleObj>
              </mc:Choice>
              <mc:Fallback>
                <p:oleObj name="CS ChemDraw Drawing" r:id="rId4" imgW="3221237" imgH="1011498" progId="ChemDraw.Document.6.0">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989138"/>
                        <a:ext cx="45085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9831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1255890762"/>
              </p:ext>
            </p:extLst>
          </p:nvPr>
        </p:nvGraphicFramePr>
        <p:xfrm>
          <a:off x="684213" y="4149725"/>
          <a:ext cx="2057400" cy="1695450"/>
        </p:xfrm>
        <a:graphic>
          <a:graphicData uri="http://schemas.openxmlformats.org/presentationml/2006/ole">
            <mc:AlternateContent xmlns:mc="http://schemas.openxmlformats.org/markup-compatibility/2006">
              <mc:Choice xmlns:v="urn:schemas-microsoft-com:vml" Requires="v">
                <p:oleObj spid="_x0000_s36402" name="CS ChemDraw Drawing" r:id="rId4" imgW="2055420" imgH="1695807" progId="ChemDraw.Document.6.0">
                  <p:embed/>
                </p:oleObj>
              </mc:Choice>
              <mc:Fallback>
                <p:oleObj name="CS ChemDraw Drawing" r:id="rId4" imgW="2055420" imgH="1695807" progId="ChemDraw.Document.6.0">
                  <p:embed/>
                  <p:pic>
                    <p:nvPicPr>
                      <p:cNvPr id="0" name="Object 48"/>
                      <p:cNvPicPr>
                        <a:picLocks noChangeAspect="1" noChangeArrowheads="1"/>
                      </p:cNvPicPr>
                      <p:nvPr/>
                    </p:nvPicPr>
                    <p:blipFill>
                      <a:blip r:embed="rId5"/>
                      <a:srcRect/>
                      <a:stretch>
                        <a:fillRect/>
                      </a:stretch>
                    </p:blipFill>
                    <p:spPr bwMode="auto">
                      <a:xfrm>
                        <a:off x="684213" y="4149725"/>
                        <a:ext cx="2057400" cy="169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 name="Object 24"/>
          <p:cNvGraphicFramePr>
            <a:graphicFrameLocks noChangeAspect="1"/>
          </p:cNvGraphicFramePr>
          <p:nvPr>
            <p:extLst>
              <p:ext uri="{D42A27DB-BD31-4B8C-83A1-F6EECF244321}">
                <p14:modId xmlns:p14="http://schemas.microsoft.com/office/powerpoint/2010/main" val="2196960125"/>
              </p:ext>
            </p:extLst>
          </p:nvPr>
        </p:nvGraphicFramePr>
        <p:xfrm>
          <a:off x="2858641" y="4100829"/>
          <a:ext cx="1857375" cy="1971675"/>
        </p:xfrm>
        <a:graphic>
          <a:graphicData uri="http://schemas.openxmlformats.org/presentationml/2006/ole">
            <mc:AlternateContent xmlns:mc="http://schemas.openxmlformats.org/markup-compatibility/2006">
              <mc:Choice xmlns:v="urn:schemas-microsoft-com:vml" Requires="v">
                <p:oleObj spid="_x0000_s36403" name="CS ChemDraw Drawing" r:id="rId6" imgW="1854286" imgH="1973453" progId="ChemDraw.Document.6.0">
                  <p:embed/>
                </p:oleObj>
              </mc:Choice>
              <mc:Fallback>
                <p:oleObj name="CS ChemDraw Drawing" r:id="rId6" imgW="1854286" imgH="1973453" progId="ChemDraw.Document.6.0">
                  <p:embed/>
                  <p:pic>
                    <p:nvPicPr>
                      <p:cNvPr id="0" name="Object 50"/>
                      <p:cNvPicPr>
                        <a:picLocks noChangeAspect="1" noChangeArrowheads="1"/>
                      </p:cNvPicPr>
                      <p:nvPr/>
                    </p:nvPicPr>
                    <p:blipFill>
                      <a:blip r:embed="rId7"/>
                      <a:srcRect/>
                      <a:stretch>
                        <a:fillRect/>
                      </a:stretch>
                    </p:blipFill>
                    <p:spPr bwMode="auto">
                      <a:xfrm>
                        <a:off x="2858641" y="4100829"/>
                        <a:ext cx="1857375" cy="197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7" name="Object 26"/>
          <p:cNvGraphicFramePr>
            <a:graphicFrameLocks noChangeAspect="1"/>
          </p:cNvGraphicFramePr>
          <p:nvPr>
            <p:extLst>
              <p:ext uri="{D42A27DB-BD31-4B8C-83A1-F6EECF244321}">
                <p14:modId xmlns:p14="http://schemas.microsoft.com/office/powerpoint/2010/main" val="3483631362"/>
              </p:ext>
            </p:extLst>
          </p:nvPr>
        </p:nvGraphicFramePr>
        <p:xfrm>
          <a:off x="4860032" y="4117142"/>
          <a:ext cx="1695450" cy="1438275"/>
        </p:xfrm>
        <a:graphic>
          <a:graphicData uri="http://schemas.openxmlformats.org/presentationml/2006/ole">
            <mc:AlternateContent xmlns:mc="http://schemas.openxmlformats.org/markup-compatibility/2006">
              <mc:Choice xmlns:v="urn:schemas-microsoft-com:vml" Requires="v">
                <p:oleObj spid="_x0000_s36404" name="CS ChemDraw Drawing" r:id="rId8" imgW="1692759" imgH="1441212" progId="ChemDraw.Document.6.0">
                  <p:embed/>
                </p:oleObj>
              </mc:Choice>
              <mc:Fallback>
                <p:oleObj name="CS ChemDraw Drawing" r:id="rId8" imgW="1692759" imgH="1441212" progId="ChemDraw.Document.6.0">
                  <p:embed/>
                  <p:pic>
                    <p:nvPicPr>
                      <p:cNvPr id="0" name="Object 52"/>
                      <p:cNvPicPr>
                        <a:picLocks noChangeAspect="1" noChangeArrowheads="1"/>
                      </p:cNvPicPr>
                      <p:nvPr/>
                    </p:nvPicPr>
                    <p:blipFill>
                      <a:blip r:embed="rId9"/>
                      <a:srcRect/>
                      <a:stretch>
                        <a:fillRect/>
                      </a:stretch>
                    </p:blipFill>
                    <p:spPr bwMode="auto">
                      <a:xfrm>
                        <a:off x="4860032" y="4117142"/>
                        <a:ext cx="1695450"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9" name="Object 28"/>
          <p:cNvGraphicFramePr>
            <a:graphicFrameLocks noChangeAspect="1"/>
          </p:cNvGraphicFramePr>
          <p:nvPr>
            <p:extLst>
              <p:ext uri="{D42A27DB-BD31-4B8C-83A1-F6EECF244321}">
                <p14:modId xmlns:p14="http://schemas.microsoft.com/office/powerpoint/2010/main" val="3767123894"/>
              </p:ext>
            </p:extLst>
          </p:nvPr>
        </p:nvGraphicFramePr>
        <p:xfrm>
          <a:off x="6876256" y="4151572"/>
          <a:ext cx="1695450" cy="1438275"/>
        </p:xfrm>
        <a:graphic>
          <a:graphicData uri="http://schemas.openxmlformats.org/presentationml/2006/ole">
            <mc:AlternateContent xmlns:mc="http://schemas.openxmlformats.org/markup-compatibility/2006">
              <mc:Choice xmlns:v="urn:schemas-microsoft-com:vml" Requires="v">
                <p:oleObj spid="_x0000_s36405" name="CS ChemDraw Drawing" r:id="rId10" imgW="1692759" imgH="1441212" progId="ChemDraw.Document.6.0">
                  <p:embed/>
                </p:oleObj>
              </mc:Choice>
              <mc:Fallback>
                <p:oleObj name="CS ChemDraw Drawing" r:id="rId10" imgW="1692759" imgH="1441212" progId="ChemDraw.Document.6.0">
                  <p:embed/>
                  <p:pic>
                    <p:nvPicPr>
                      <p:cNvPr id="0" name="Object 54"/>
                      <p:cNvPicPr>
                        <a:picLocks noChangeAspect="1" noChangeArrowheads="1"/>
                      </p:cNvPicPr>
                      <p:nvPr/>
                    </p:nvPicPr>
                    <p:blipFill>
                      <a:blip r:embed="rId11"/>
                      <a:srcRect/>
                      <a:stretch>
                        <a:fillRect/>
                      </a:stretch>
                    </p:blipFill>
                    <p:spPr bwMode="auto">
                      <a:xfrm>
                        <a:off x="6876256" y="4151572"/>
                        <a:ext cx="1695450"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12707566"/>
              </p:ext>
            </p:extLst>
          </p:nvPr>
        </p:nvGraphicFramePr>
        <p:xfrm>
          <a:off x="2484438" y="1989138"/>
          <a:ext cx="4508500" cy="1416050"/>
        </p:xfrm>
        <a:graphic>
          <a:graphicData uri="http://schemas.openxmlformats.org/presentationml/2006/ole">
            <mc:AlternateContent xmlns:mc="http://schemas.openxmlformats.org/markup-compatibility/2006">
              <mc:Choice xmlns:v="urn:schemas-microsoft-com:vml" Requires="v">
                <p:oleObj spid="_x0000_s36406" name="CS ChemDraw Drawing" r:id="rId12" imgW="3221237" imgH="1011498" progId="ChemDraw.Document.6.0">
                  <p:embed/>
                </p:oleObj>
              </mc:Choice>
              <mc:Fallback>
                <p:oleObj name="CS ChemDraw Drawing" r:id="rId12" imgW="3221237" imgH="1011498" progId="ChemDraw.Document.6.0">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1989138"/>
                        <a:ext cx="45085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5793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89140619"/>
              </p:ext>
            </p:extLst>
          </p:nvPr>
        </p:nvGraphicFramePr>
        <p:xfrm>
          <a:off x="684213" y="4149725"/>
          <a:ext cx="2057400" cy="1695450"/>
        </p:xfrm>
        <a:graphic>
          <a:graphicData uri="http://schemas.openxmlformats.org/presentationml/2006/ole">
            <mc:AlternateContent xmlns:mc="http://schemas.openxmlformats.org/markup-compatibility/2006">
              <mc:Choice xmlns:v="urn:schemas-microsoft-com:vml" Requires="v">
                <p:oleObj spid="_x0000_s84255" name="CS ChemDraw Drawing" r:id="rId4" imgW="2055420" imgH="1695807" progId="ChemDraw.Document.6.0">
                  <p:embed/>
                </p:oleObj>
              </mc:Choice>
              <mc:Fallback>
                <p:oleObj name="CS ChemDraw Drawing" r:id="rId4" imgW="2055420" imgH="1695807" progId="ChemDraw.Document.6.0">
                  <p:embed/>
                  <p:pic>
                    <p:nvPicPr>
                      <p:cNvPr id="0" name=""/>
                      <p:cNvPicPr>
                        <a:picLocks noChangeAspect="1" noChangeArrowheads="1"/>
                      </p:cNvPicPr>
                      <p:nvPr/>
                    </p:nvPicPr>
                    <p:blipFill>
                      <a:blip r:embed="rId5"/>
                      <a:srcRect/>
                      <a:stretch>
                        <a:fillRect/>
                      </a:stretch>
                    </p:blipFill>
                    <p:spPr bwMode="auto">
                      <a:xfrm>
                        <a:off x="684213" y="4149725"/>
                        <a:ext cx="2057400" cy="169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 name="Object 24"/>
          <p:cNvGraphicFramePr>
            <a:graphicFrameLocks noChangeAspect="1"/>
          </p:cNvGraphicFramePr>
          <p:nvPr>
            <p:extLst>
              <p:ext uri="{D42A27DB-BD31-4B8C-83A1-F6EECF244321}">
                <p14:modId xmlns:p14="http://schemas.microsoft.com/office/powerpoint/2010/main" val="757502895"/>
              </p:ext>
            </p:extLst>
          </p:nvPr>
        </p:nvGraphicFramePr>
        <p:xfrm>
          <a:off x="2858641" y="4100829"/>
          <a:ext cx="1857375" cy="1971675"/>
        </p:xfrm>
        <a:graphic>
          <a:graphicData uri="http://schemas.openxmlformats.org/presentationml/2006/ole">
            <mc:AlternateContent xmlns:mc="http://schemas.openxmlformats.org/markup-compatibility/2006">
              <mc:Choice xmlns:v="urn:schemas-microsoft-com:vml" Requires="v">
                <p:oleObj spid="_x0000_s84256" name="CS ChemDraw Drawing" r:id="rId6" imgW="1854286" imgH="1973453" progId="ChemDraw.Document.6.0">
                  <p:embed/>
                </p:oleObj>
              </mc:Choice>
              <mc:Fallback>
                <p:oleObj name="CS ChemDraw Drawing" r:id="rId6" imgW="1854286" imgH="1973453" progId="ChemDraw.Document.6.0">
                  <p:embed/>
                  <p:pic>
                    <p:nvPicPr>
                      <p:cNvPr id="0" name=""/>
                      <p:cNvPicPr>
                        <a:picLocks noChangeAspect="1" noChangeArrowheads="1"/>
                      </p:cNvPicPr>
                      <p:nvPr/>
                    </p:nvPicPr>
                    <p:blipFill>
                      <a:blip r:embed="rId7"/>
                      <a:srcRect/>
                      <a:stretch>
                        <a:fillRect/>
                      </a:stretch>
                    </p:blipFill>
                    <p:spPr bwMode="auto">
                      <a:xfrm>
                        <a:off x="2858641" y="4100829"/>
                        <a:ext cx="1857375" cy="197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7" name="Object 26"/>
          <p:cNvGraphicFramePr>
            <a:graphicFrameLocks noChangeAspect="1"/>
          </p:cNvGraphicFramePr>
          <p:nvPr>
            <p:extLst>
              <p:ext uri="{D42A27DB-BD31-4B8C-83A1-F6EECF244321}">
                <p14:modId xmlns:p14="http://schemas.microsoft.com/office/powerpoint/2010/main" val="3773738539"/>
              </p:ext>
            </p:extLst>
          </p:nvPr>
        </p:nvGraphicFramePr>
        <p:xfrm>
          <a:off x="4860032" y="4117142"/>
          <a:ext cx="1695450" cy="1438275"/>
        </p:xfrm>
        <a:graphic>
          <a:graphicData uri="http://schemas.openxmlformats.org/presentationml/2006/ole">
            <mc:AlternateContent xmlns:mc="http://schemas.openxmlformats.org/markup-compatibility/2006">
              <mc:Choice xmlns:v="urn:schemas-microsoft-com:vml" Requires="v">
                <p:oleObj spid="_x0000_s84257" name="CS ChemDraw Drawing" r:id="rId8" imgW="1692759" imgH="1441212" progId="ChemDraw.Document.6.0">
                  <p:embed/>
                </p:oleObj>
              </mc:Choice>
              <mc:Fallback>
                <p:oleObj name="CS ChemDraw Drawing" r:id="rId8" imgW="1692759" imgH="1441212" progId="ChemDraw.Document.6.0">
                  <p:embed/>
                  <p:pic>
                    <p:nvPicPr>
                      <p:cNvPr id="0" name=""/>
                      <p:cNvPicPr>
                        <a:picLocks noChangeAspect="1" noChangeArrowheads="1"/>
                      </p:cNvPicPr>
                      <p:nvPr/>
                    </p:nvPicPr>
                    <p:blipFill>
                      <a:blip r:embed="rId9"/>
                      <a:srcRect/>
                      <a:stretch>
                        <a:fillRect/>
                      </a:stretch>
                    </p:blipFill>
                    <p:spPr bwMode="auto">
                      <a:xfrm>
                        <a:off x="4860032" y="4117142"/>
                        <a:ext cx="1695450"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9" name="Object 28"/>
          <p:cNvGraphicFramePr>
            <a:graphicFrameLocks noChangeAspect="1"/>
          </p:cNvGraphicFramePr>
          <p:nvPr>
            <p:extLst>
              <p:ext uri="{D42A27DB-BD31-4B8C-83A1-F6EECF244321}">
                <p14:modId xmlns:p14="http://schemas.microsoft.com/office/powerpoint/2010/main" val="3071619474"/>
              </p:ext>
            </p:extLst>
          </p:nvPr>
        </p:nvGraphicFramePr>
        <p:xfrm>
          <a:off x="6876256" y="4151572"/>
          <a:ext cx="1695450" cy="1438275"/>
        </p:xfrm>
        <a:graphic>
          <a:graphicData uri="http://schemas.openxmlformats.org/presentationml/2006/ole">
            <mc:AlternateContent xmlns:mc="http://schemas.openxmlformats.org/markup-compatibility/2006">
              <mc:Choice xmlns:v="urn:schemas-microsoft-com:vml" Requires="v">
                <p:oleObj spid="_x0000_s84258" name="CS ChemDraw Drawing" r:id="rId10" imgW="1692759" imgH="1441556" progId="ChemDraw.Document.6.0">
                  <p:embed/>
                </p:oleObj>
              </mc:Choice>
              <mc:Fallback>
                <p:oleObj name="CS ChemDraw Drawing" r:id="rId10" imgW="1692759" imgH="1441556" progId="ChemDraw.Document.6.0">
                  <p:embed/>
                  <p:pic>
                    <p:nvPicPr>
                      <p:cNvPr id="0" name=""/>
                      <p:cNvPicPr>
                        <a:picLocks noChangeAspect="1" noChangeArrowheads="1"/>
                      </p:cNvPicPr>
                      <p:nvPr/>
                    </p:nvPicPr>
                    <p:blipFill>
                      <a:blip r:embed="rId11"/>
                      <a:srcRect/>
                      <a:stretch>
                        <a:fillRect/>
                      </a:stretch>
                    </p:blipFill>
                    <p:spPr bwMode="auto">
                      <a:xfrm>
                        <a:off x="6876256" y="4151572"/>
                        <a:ext cx="1695450"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2352707"/>
              </p:ext>
            </p:extLst>
          </p:nvPr>
        </p:nvGraphicFramePr>
        <p:xfrm>
          <a:off x="2484438" y="1989138"/>
          <a:ext cx="4508500" cy="1416050"/>
        </p:xfrm>
        <a:graphic>
          <a:graphicData uri="http://schemas.openxmlformats.org/presentationml/2006/ole">
            <mc:AlternateContent xmlns:mc="http://schemas.openxmlformats.org/markup-compatibility/2006">
              <mc:Choice xmlns:v="urn:schemas-microsoft-com:vml" Requires="v">
                <p:oleObj spid="_x0000_s84259" name="CS ChemDraw Drawing" r:id="rId12" imgW="3221237" imgH="1011498" progId="ChemDraw.Document.6.0">
                  <p:embed/>
                </p:oleObj>
              </mc:Choice>
              <mc:Fallback>
                <p:oleObj name="CS ChemDraw Drawing" r:id="rId12" imgW="3221237" imgH="1011498" progId="ChemDraw.Document.6.0">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1989138"/>
                        <a:ext cx="45085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29"/>
          <p:cNvSpPr/>
          <p:nvPr/>
        </p:nvSpPr>
        <p:spPr>
          <a:xfrm>
            <a:off x="395536" y="6021288"/>
            <a:ext cx="7920880"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(c) and (d) are  the only chair TS’s. (c) shows the unreacted double bond as </a:t>
            </a:r>
            <a:r>
              <a:rPr lang="en-GB" sz="2000" i="1" dirty="0" smtClean="0">
                <a:solidFill>
                  <a:schemeClr val="tx2">
                    <a:lumMod val="60000"/>
                    <a:lumOff val="40000"/>
                  </a:schemeClr>
                </a:solidFill>
              </a:rPr>
              <a:t>trans</a:t>
            </a:r>
            <a:r>
              <a:rPr lang="en-GB" sz="2000" dirty="0" smtClean="0">
                <a:solidFill>
                  <a:schemeClr val="tx2">
                    <a:lumMod val="60000"/>
                    <a:lumOff val="40000"/>
                  </a:schemeClr>
                </a:solidFill>
              </a:rPr>
              <a:t> instead of </a:t>
            </a:r>
            <a:r>
              <a:rPr lang="en-GB" sz="2000" i="1" dirty="0" smtClean="0">
                <a:solidFill>
                  <a:schemeClr val="tx2">
                    <a:lumMod val="60000"/>
                    <a:lumOff val="40000"/>
                  </a:schemeClr>
                </a:solidFill>
              </a:rPr>
              <a:t>cis</a:t>
            </a:r>
            <a:r>
              <a:rPr lang="en-GB" sz="2000" dirty="0" smtClean="0">
                <a:solidFill>
                  <a:schemeClr val="tx2">
                    <a:lumMod val="60000"/>
                    <a:lumOff val="40000"/>
                  </a:schemeClr>
                </a:solidFill>
              </a:rPr>
              <a:t>. So (d) is the correct answer.</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750672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873041926"/>
              </p:ext>
            </p:extLst>
          </p:nvPr>
        </p:nvGraphicFramePr>
        <p:xfrm>
          <a:off x="3387068" y="1904638"/>
          <a:ext cx="2369863" cy="2017697"/>
        </p:xfrm>
        <a:graphic>
          <a:graphicData uri="http://schemas.openxmlformats.org/presentationml/2006/ole">
            <mc:AlternateContent xmlns:mc="http://schemas.openxmlformats.org/markup-compatibility/2006">
              <mc:Choice xmlns:v="urn:schemas-microsoft-com:vml" Requires="v">
                <p:oleObj spid="_x0000_s38449" name="CS ChemDraw Drawing" r:id="rId4" imgW="1692759" imgH="1441212" progId="ChemDraw.Document.6.0">
                  <p:embed/>
                </p:oleObj>
              </mc:Choice>
              <mc:Fallback>
                <p:oleObj name="CS ChemDraw Drawing" r:id="rId4" imgW="1692759" imgH="1441212" progId="ChemDraw.Document.6.0">
                  <p:embed/>
                  <p:pic>
                    <p:nvPicPr>
                      <p:cNvPr id="0" name=""/>
                      <p:cNvPicPr/>
                      <p:nvPr/>
                    </p:nvPicPr>
                    <p:blipFill>
                      <a:blip r:embed="rId5"/>
                      <a:stretch>
                        <a:fillRect/>
                      </a:stretch>
                    </p:blipFill>
                    <p:spPr>
                      <a:xfrm>
                        <a:off x="3387068" y="1904638"/>
                        <a:ext cx="2369863" cy="2017697"/>
                      </a:xfrm>
                      <a:prstGeom prst="rect">
                        <a:avLst/>
                      </a:prstGeom>
                    </p:spPr>
                  </p:pic>
                </p:oleObj>
              </mc:Fallback>
            </mc:AlternateContent>
          </a:graphicData>
        </a:graphic>
      </p:graphicFrame>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2972627765"/>
              </p:ext>
            </p:extLst>
          </p:nvPr>
        </p:nvGraphicFramePr>
        <p:xfrm>
          <a:off x="683567" y="4149080"/>
          <a:ext cx="1467242" cy="1388642"/>
        </p:xfrm>
        <a:graphic>
          <a:graphicData uri="http://schemas.openxmlformats.org/presentationml/2006/ole">
            <mc:AlternateContent xmlns:mc="http://schemas.openxmlformats.org/markup-compatibility/2006">
              <mc:Choice xmlns:v="urn:schemas-microsoft-com:vml" Requires="v">
                <p:oleObj spid="_x0000_s38450" name="CS ChemDraw Drawing" r:id="rId6" imgW="1048030" imgH="991887" progId="ChemDraw.Document.6.0">
                  <p:embed/>
                </p:oleObj>
              </mc:Choice>
              <mc:Fallback>
                <p:oleObj name="CS ChemDraw Drawing" r:id="rId6" imgW="1048030" imgH="991887" progId="ChemDraw.Document.6.0">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7" y="4149080"/>
                        <a:ext cx="1467242" cy="1388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0" name="Object 29"/>
          <p:cNvGraphicFramePr>
            <a:graphicFrameLocks noChangeAspect="1"/>
          </p:cNvGraphicFramePr>
          <p:nvPr>
            <p:extLst>
              <p:ext uri="{D42A27DB-BD31-4B8C-83A1-F6EECF244321}">
                <p14:modId xmlns:p14="http://schemas.microsoft.com/office/powerpoint/2010/main" val="3932484446"/>
              </p:ext>
            </p:extLst>
          </p:nvPr>
        </p:nvGraphicFramePr>
        <p:xfrm>
          <a:off x="2627784" y="4005064"/>
          <a:ext cx="1687111" cy="1518692"/>
        </p:xfrm>
        <a:graphic>
          <a:graphicData uri="http://schemas.openxmlformats.org/presentationml/2006/ole">
            <mc:AlternateContent xmlns:mc="http://schemas.openxmlformats.org/markup-compatibility/2006">
              <mc:Choice xmlns:v="urn:schemas-microsoft-com:vml" Requires="v">
                <p:oleObj spid="_x0000_s38451" name="CS ChemDraw Drawing" r:id="rId8" imgW="1205079" imgH="1084780" progId="ChemDraw.Document.6.0">
                  <p:embed/>
                </p:oleObj>
              </mc:Choice>
              <mc:Fallback>
                <p:oleObj name="CS ChemDraw Drawing" r:id="rId8" imgW="1205079" imgH="1084780" progId="ChemDraw.Document.6.0">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4005064"/>
                        <a:ext cx="1687111" cy="1518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1366622468"/>
              </p:ext>
            </p:extLst>
          </p:nvPr>
        </p:nvGraphicFramePr>
        <p:xfrm>
          <a:off x="4760942" y="4128590"/>
          <a:ext cx="1467242" cy="1388642"/>
        </p:xfrm>
        <a:graphic>
          <a:graphicData uri="http://schemas.openxmlformats.org/presentationml/2006/ole">
            <mc:AlternateContent xmlns:mc="http://schemas.openxmlformats.org/markup-compatibility/2006">
              <mc:Choice xmlns:v="urn:schemas-microsoft-com:vml" Requires="v">
                <p:oleObj spid="_x0000_s38452" name="CS ChemDraw Drawing" r:id="rId10" imgW="1048030" imgH="991887" progId="ChemDraw.Document.6.0">
                  <p:embed/>
                </p:oleObj>
              </mc:Choice>
              <mc:Fallback>
                <p:oleObj name="CS ChemDraw Drawing" r:id="rId10" imgW="1048030" imgH="991887" progId="ChemDraw.Document.6.0">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0942" y="4128590"/>
                        <a:ext cx="1467242" cy="1388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7" name="Object 36"/>
          <p:cNvGraphicFramePr>
            <a:graphicFrameLocks noChangeAspect="1"/>
          </p:cNvGraphicFramePr>
          <p:nvPr>
            <p:extLst>
              <p:ext uri="{D42A27DB-BD31-4B8C-83A1-F6EECF244321}">
                <p14:modId xmlns:p14="http://schemas.microsoft.com/office/powerpoint/2010/main" val="2583267701"/>
              </p:ext>
            </p:extLst>
          </p:nvPr>
        </p:nvGraphicFramePr>
        <p:xfrm>
          <a:off x="6705158" y="4128590"/>
          <a:ext cx="1467242" cy="1388642"/>
        </p:xfrm>
        <a:graphic>
          <a:graphicData uri="http://schemas.openxmlformats.org/presentationml/2006/ole">
            <mc:AlternateContent xmlns:mc="http://schemas.openxmlformats.org/markup-compatibility/2006">
              <mc:Choice xmlns:v="urn:schemas-microsoft-com:vml" Requires="v">
                <p:oleObj spid="_x0000_s38453" name="CS ChemDraw Drawing" r:id="rId12" imgW="1048030" imgH="991887" progId="ChemDraw.Document.6.0">
                  <p:embed/>
                </p:oleObj>
              </mc:Choice>
              <mc:Fallback>
                <p:oleObj name="CS ChemDraw Drawing" r:id="rId12" imgW="1048030" imgH="991887" progId="ChemDraw.Document.6.0">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5158" y="4128590"/>
                        <a:ext cx="1467242" cy="1388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8745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5</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4261903751"/>
              </p:ext>
            </p:extLst>
          </p:nvPr>
        </p:nvGraphicFramePr>
        <p:xfrm>
          <a:off x="683567" y="4149080"/>
          <a:ext cx="1467242" cy="1388642"/>
        </p:xfrm>
        <a:graphic>
          <a:graphicData uri="http://schemas.openxmlformats.org/presentationml/2006/ole">
            <mc:AlternateContent xmlns:mc="http://schemas.openxmlformats.org/markup-compatibility/2006">
              <mc:Choice xmlns:v="urn:schemas-microsoft-com:vml" Requires="v">
                <p:oleObj spid="_x0000_s45554" name="CS ChemDraw Drawing" r:id="rId4" imgW="1048030" imgH="991887" progId="ChemDraw.Document.6.0">
                  <p:embed/>
                </p:oleObj>
              </mc:Choice>
              <mc:Fallback>
                <p:oleObj name="CS ChemDraw Drawing" r:id="rId4" imgW="1048030" imgH="991887" progId="ChemDraw.Document.6.0">
                  <p:embed/>
                  <p:pic>
                    <p:nvPicPr>
                      <p:cNvPr id="0" name=""/>
                      <p:cNvPicPr>
                        <a:picLocks noChangeAspect="1" noChangeArrowheads="1"/>
                      </p:cNvPicPr>
                      <p:nvPr/>
                    </p:nvPicPr>
                    <p:blipFill>
                      <a:blip r:embed="rId5"/>
                      <a:srcRect/>
                      <a:stretch>
                        <a:fillRect/>
                      </a:stretch>
                    </p:blipFill>
                    <p:spPr bwMode="auto">
                      <a:xfrm>
                        <a:off x="683567" y="4149080"/>
                        <a:ext cx="1467242" cy="1388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0" name="Object 29"/>
          <p:cNvGraphicFramePr>
            <a:graphicFrameLocks noChangeAspect="1"/>
          </p:cNvGraphicFramePr>
          <p:nvPr>
            <p:extLst>
              <p:ext uri="{D42A27DB-BD31-4B8C-83A1-F6EECF244321}">
                <p14:modId xmlns:p14="http://schemas.microsoft.com/office/powerpoint/2010/main" val="1673520328"/>
              </p:ext>
            </p:extLst>
          </p:nvPr>
        </p:nvGraphicFramePr>
        <p:xfrm>
          <a:off x="2627784" y="4005064"/>
          <a:ext cx="1687111" cy="1518692"/>
        </p:xfrm>
        <a:graphic>
          <a:graphicData uri="http://schemas.openxmlformats.org/presentationml/2006/ole">
            <mc:AlternateContent xmlns:mc="http://schemas.openxmlformats.org/markup-compatibility/2006">
              <mc:Choice xmlns:v="urn:schemas-microsoft-com:vml" Requires="v">
                <p:oleObj spid="_x0000_s45555" name="CS ChemDraw Drawing" r:id="rId6" imgW="1205079" imgH="1084780" progId="ChemDraw.Document.6.0">
                  <p:embed/>
                </p:oleObj>
              </mc:Choice>
              <mc:Fallback>
                <p:oleObj name="CS ChemDraw Drawing" r:id="rId6" imgW="1205079" imgH="1084780"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4005064"/>
                        <a:ext cx="1687111" cy="1518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333257978"/>
              </p:ext>
            </p:extLst>
          </p:nvPr>
        </p:nvGraphicFramePr>
        <p:xfrm>
          <a:off x="4760942" y="4128590"/>
          <a:ext cx="1467242" cy="1388642"/>
        </p:xfrm>
        <a:graphic>
          <a:graphicData uri="http://schemas.openxmlformats.org/presentationml/2006/ole">
            <mc:AlternateContent xmlns:mc="http://schemas.openxmlformats.org/markup-compatibility/2006">
              <mc:Choice xmlns:v="urn:schemas-microsoft-com:vml" Requires="v">
                <p:oleObj spid="_x0000_s45556" name="CS ChemDraw Drawing" r:id="rId8" imgW="1048030" imgH="991887" progId="ChemDraw.Document.6.0">
                  <p:embed/>
                </p:oleObj>
              </mc:Choice>
              <mc:Fallback>
                <p:oleObj name="CS ChemDraw Drawing" r:id="rId8" imgW="1048030" imgH="991887"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0942" y="4128590"/>
                        <a:ext cx="1467242" cy="1388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7" name="Object 36"/>
          <p:cNvGraphicFramePr>
            <a:graphicFrameLocks noChangeAspect="1"/>
          </p:cNvGraphicFramePr>
          <p:nvPr>
            <p:extLst>
              <p:ext uri="{D42A27DB-BD31-4B8C-83A1-F6EECF244321}">
                <p14:modId xmlns:p14="http://schemas.microsoft.com/office/powerpoint/2010/main" val="727314669"/>
              </p:ext>
            </p:extLst>
          </p:nvPr>
        </p:nvGraphicFramePr>
        <p:xfrm>
          <a:off x="6705158" y="4128590"/>
          <a:ext cx="1467242" cy="1388642"/>
        </p:xfrm>
        <a:graphic>
          <a:graphicData uri="http://schemas.openxmlformats.org/presentationml/2006/ole">
            <mc:AlternateContent xmlns:mc="http://schemas.openxmlformats.org/markup-compatibility/2006">
              <mc:Choice xmlns:v="urn:schemas-microsoft-com:vml" Requires="v">
                <p:oleObj spid="_x0000_s45557" name="CS ChemDraw Drawing" r:id="rId10" imgW="1048030" imgH="991887" progId="ChemDraw.Document.6.0">
                  <p:embed/>
                </p:oleObj>
              </mc:Choice>
              <mc:Fallback>
                <p:oleObj name="CS ChemDraw Drawing" r:id="rId10" imgW="1048030" imgH="991887"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158" y="4128590"/>
                        <a:ext cx="1467242" cy="1388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2"/>
          <p:cNvSpPr/>
          <p:nvPr/>
        </p:nvSpPr>
        <p:spPr>
          <a:xfrm>
            <a:off x="395536" y="6021288"/>
            <a:ext cx="7920880"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point-of-view from the top will result in the stereochemistry showed in (a).</a:t>
            </a:r>
            <a:endParaRPr lang="en-GB" sz="2000" dirty="0">
              <a:solidFill>
                <a:schemeClr val="tx2">
                  <a:lumMod val="60000"/>
                  <a:lumOff val="40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873041926"/>
              </p:ext>
            </p:extLst>
          </p:nvPr>
        </p:nvGraphicFramePr>
        <p:xfrm>
          <a:off x="3387725" y="1905000"/>
          <a:ext cx="2368550" cy="2017713"/>
        </p:xfrm>
        <a:graphic>
          <a:graphicData uri="http://schemas.openxmlformats.org/presentationml/2006/ole">
            <mc:AlternateContent xmlns:mc="http://schemas.openxmlformats.org/markup-compatibility/2006">
              <mc:Choice xmlns:v="urn:schemas-microsoft-com:vml" Requires="v">
                <p:oleObj spid="_x0000_s45558" name="CS ChemDraw Drawing" r:id="rId12" imgW="1692759" imgH="1441212" progId="ChemDraw.Document.6.0">
                  <p:embed/>
                </p:oleObj>
              </mc:Choice>
              <mc:Fallback>
                <p:oleObj name="CS ChemDraw Drawing" r:id="rId12" imgW="1692759" imgH="1441212" progId="ChemDraw.Document.6.0">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7725" y="1905000"/>
                        <a:ext cx="236855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7764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6</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573016"/>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952307455"/>
              </p:ext>
            </p:extLst>
          </p:nvPr>
        </p:nvGraphicFramePr>
        <p:xfrm>
          <a:off x="1854200" y="2074863"/>
          <a:ext cx="5435600" cy="982662"/>
        </p:xfrm>
        <a:graphic>
          <a:graphicData uri="http://schemas.openxmlformats.org/presentationml/2006/ole">
            <mc:AlternateContent xmlns:mc="http://schemas.openxmlformats.org/markup-compatibility/2006">
              <mc:Choice xmlns:v="urn:schemas-microsoft-com:vml" Requires="v">
                <p:oleObj spid="_x0000_s46183" name="CS ChemDraw Drawing" r:id="rId4" imgW="3882842" imgH="703576" progId="ChemDraw.Document.6.0">
                  <p:embed/>
                </p:oleObj>
              </mc:Choice>
              <mc:Fallback>
                <p:oleObj name="CS ChemDraw Drawing" r:id="rId4" imgW="3882842" imgH="703576" progId="ChemDraw.Document.6.0">
                  <p:embed/>
                  <p:pic>
                    <p:nvPicPr>
                      <p:cNvPr id="0" name="Object 3"/>
                      <p:cNvPicPr>
                        <a:picLocks noChangeAspect="1" noChangeArrowheads="1"/>
                      </p:cNvPicPr>
                      <p:nvPr/>
                    </p:nvPicPr>
                    <p:blipFill>
                      <a:blip r:embed="rId5"/>
                      <a:srcRect/>
                      <a:stretch>
                        <a:fillRect/>
                      </a:stretch>
                    </p:blipFill>
                    <p:spPr bwMode="auto">
                      <a:xfrm>
                        <a:off x="1854200" y="2074863"/>
                        <a:ext cx="5435600"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9861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6</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573016"/>
            <a:ext cx="4572000" cy="1015663"/>
          </a:xfrm>
          <a:prstGeom prst="rect">
            <a:avLst/>
          </a:prstGeom>
        </p:spPr>
        <p:txBody>
          <a:bodyPr>
            <a:spAutoFit/>
          </a:bodyPr>
          <a:lstStyle/>
          <a:p>
            <a:r>
              <a:rPr lang="en-GB" sz="2000" dirty="0"/>
              <a:t>(a) </a:t>
            </a:r>
            <a:r>
              <a:rPr lang="en-GB" sz="2000" dirty="0">
                <a:solidFill>
                  <a:schemeClr val="tx2">
                    <a:lumMod val="60000"/>
                    <a:lumOff val="40000"/>
                  </a:schemeClr>
                </a:solidFill>
              </a:rPr>
              <a:t>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11"/>
          <p:cNvSpPr/>
          <p:nvPr/>
        </p:nvSpPr>
        <p:spPr>
          <a:xfrm>
            <a:off x="668342" y="5301208"/>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Two fragments joining to form a new ring with concurrent generation of two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-bonds at the expense of 1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-bond. This is an [3+2] cycloaddition.</a:t>
            </a:r>
            <a:endParaRPr lang="en-GB" sz="2000" dirty="0">
              <a:solidFill>
                <a:schemeClr val="tx2">
                  <a:lumMod val="60000"/>
                  <a:lumOff val="40000"/>
                </a:schemeClr>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952307455"/>
              </p:ext>
            </p:extLst>
          </p:nvPr>
        </p:nvGraphicFramePr>
        <p:xfrm>
          <a:off x="1854200" y="2074863"/>
          <a:ext cx="5435600" cy="982662"/>
        </p:xfrm>
        <a:graphic>
          <a:graphicData uri="http://schemas.openxmlformats.org/presentationml/2006/ole">
            <mc:AlternateContent xmlns:mc="http://schemas.openxmlformats.org/markup-compatibility/2006">
              <mc:Choice xmlns:v="urn:schemas-microsoft-com:vml" Requires="v">
                <p:oleObj spid="_x0000_s50277" name="CS ChemDraw Drawing" r:id="rId4" imgW="3882842" imgH="703576" progId="ChemDraw.Document.6.0">
                  <p:embed/>
                </p:oleObj>
              </mc:Choice>
              <mc:Fallback>
                <p:oleObj name="CS ChemDraw Drawing" r:id="rId4" imgW="3882842" imgH="703576"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2074863"/>
                        <a:ext cx="54356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534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429000"/>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a:t>
            </a:r>
            <a:r>
              <a:rPr lang="en-GB" sz="2000" dirty="0" smtClean="0"/>
              <a:t>view</a:t>
            </a:r>
          </a:p>
          <a:p>
            <a:r>
              <a:rPr lang="en-GB" sz="2000" dirty="0" smtClean="0"/>
              <a:t>(d) None of the above</a:t>
            </a:r>
            <a:endParaRPr lang="en-GB"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1830145633"/>
              </p:ext>
            </p:extLst>
          </p:nvPr>
        </p:nvGraphicFramePr>
        <p:xfrm>
          <a:off x="2840038" y="1930400"/>
          <a:ext cx="3463925" cy="1138238"/>
        </p:xfrm>
        <a:graphic>
          <a:graphicData uri="http://schemas.openxmlformats.org/presentationml/2006/ole">
            <mc:AlternateContent xmlns:mc="http://schemas.openxmlformats.org/markup-compatibility/2006">
              <mc:Choice xmlns:v="urn:schemas-microsoft-com:vml" Requires="v">
                <p:oleObj spid="_x0000_s3209" name="CS ChemDraw Drawing" r:id="rId4" imgW="2474563" imgH="813327" progId="ChemDraw.Document.6.0">
                  <p:embed/>
                </p:oleObj>
              </mc:Choice>
              <mc:Fallback>
                <p:oleObj name="CS ChemDraw Drawing" r:id="rId4" imgW="2474563" imgH="813327"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038" y="1930400"/>
                        <a:ext cx="34639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3589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6</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573016"/>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2" name="Object 1"/>
          <p:cNvGraphicFramePr>
            <a:graphicFrameLocks noChangeAspect="1"/>
          </p:cNvGraphicFramePr>
          <p:nvPr>
            <p:extLst>
              <p:ext uri="{D42A27DB-BD31-4B8C-83A1-F6EECF244321}">
                <p14:modId xmlns:p14="http://schemas.microsoft.com/office/powerpoint/2010/main" val="952307455"/>
              </p:ext>
            </p:extLst>
          </p:nvPr>
        </p:nvGraphicFramePr>
        <p:xfrm>
          <a:off x="1854200" y="2074863"/>
          <a:ext cx="5435600" cy="982662"/>
        </p:xfrm>
        <a:graphic>
          <a:graphicData uri="http://schemas.openxmlformats.org/presentationml/2006/ole">
            <mc:AlternateContent xmlns:mc="http://schemas.openxmlformats.org/markup-compatibility/2006">
              <mc:Choice xmlns:v="urn:schemas-microsoft-com:vml" Requires="v">
                <p:oleObj spid="_x0000_s48230" name="CS ChemDraw Drawing" r:id="rId4" imgW="3882842" imgH="703576" progId="ChemDraw.Document.6.0">
                  <p:embed/>
                </p:oleObj>
              </mc:Choice>
              <mc:Fallback>
                <p:oleObj name="CS ChemDraw Drawing" r:id="rId4" imgW="3882842" imgH="703576"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2074863"/>
                        <a:ext cx="54356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4924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6</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573016"/>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a:t>
            </a:r>
            <a:r>
              <a:rPr lang="en-GB" sz="2000" dirty="0">
                <a:solidFill>
                  <a:schemeClr val="tx2">
                    <a:lumMod val="60000"/>
                    <a:lumOff val="40000"/>
                  </a:schemeClr>
                </a:solidFill>
              </a:rPr>
              <a:t>None of the above</a:t>
            </a:r>
          </a:p>
        </p:txBody>
      </p:sp>
      <p:sp>
        <p:nvSpPr>
          <p:cNvPr id="8" name="Rectangle 7"/>
          <p:cNvSpPr/>
          <p:nvPr/>
        </p:nvSpPr>
        <p:spPr>
          <a:xfrm>
            <a:off x="668342" y="5157192"/>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a:t>
            </a:r>
            <a:r>
              <a:rPr lang="en-GB" sz="2000" i="1" dirty="0" smtClean="0">
                <a:solidFill>
                  <a:schemeClr val="tx2">
                    <a:lumMod val="60000"/>
                    <a:lumOff val="40000"/>
                  </a:schemeClr>
                </a:solidFill>
              </a:rPr>
              <a:t>endo</a:t>
            </a:r>
            <a:r>
              <a:rPr lang="en-GB" sz="2000" dirty="0" smtClean="0">
                <a:solidFill>
                  <a:schemeClr val="tx2">
                    <a:lumMod val="60000"/>
                    <a:lumOff val="40000"/>
                  </a:schemeClr>
                </a:solidFill>
              </a:rPr>
              <a:t> TS is normally mentioned when it comes to cycloaddition. However, this only applies to Diels-Alder reaction. In the [3+2] version, the triple bond is linear, so there is no </a:t>
            </a:r>
            <a:r>
              <a:rPr lang="en-GB" sz="2000" i="1" dirty="0" smtClean="0">
                <a:solidFill>
                  <a:schemeClr val="tx2">
                    <a:lumMod val="60000"/>
                    <a:lumOff val="40000"/>
                  </a:schemeClr>
                </a:solidFill>
              </a:rPr>
              <a:t>endo</a:t>
            </a:r>
            <a:r>
              <a:rPr lang="en-GB" sz="2000" dirty="0" smtClean="0">
                <a:solidFill>
                  <a:schemeClr val="tx2">
                    <a:lumMod val="60000"/>
                    <a:lumOff val="40000"/>
                  </a:schemeClr>
                </a:solidFill>
              </a:rPr>
              <a:t> or </a:t>
            </a:r>
            <a:r>
              <a:rPr lang="en-GB" sz="2000" i="1" dirty="0" err="1" smtClean="0">
                <a:solidFill>
                  <a:schemeClr val="tx2">
                    <a:lumMod val="60000"/>
                    <a:lumOff val="40000"/>
                  </a:schemeClr>
                </a:solidFill>
              </a:rPr>
              <a:t>exo</a:t>
            </a:r>
            <a:r>
              <a:rPr lang="en-GB" sz="2000" dirty="0" smtClean="0">
                <a:solidFill>
                  <a:schemeClr val="tx2">
                    <a:lumMod val="60000"/>
                    <a:lumOff val="40000"/>
                  </a:schemeClr>
                </a:solidFill>
              </a:rPr>
              <a:t> orientation.</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52307455"/>
              </p:ext>
            </p:extLst>
          </p:nvPr>
        </p:nvGraphicFramePr>
        <p:xfrm>
          <a:off x="1854200" y="2074863"/>
          <a:ext cx="5435600" cy="982662"/>
        </p:xfrm>
        <a:graphic>
          <a:graphicData uri="http://schemas.openxmlformats.org/presentationml/2006/ole">
            <mc:AlternateContent xmlns:mc="http://schemas.openxmlformats.org/markup-compatibility/2006">
              <mc:Choice xmlns:v="urn:schemas-microsoft-com:vml" Requires="v">
                <p:oleObj spid="_x0000_s51300" name="CS ChemDraw Drawing" r:id="rId4" imgW="3882842" imgH="703576" progId="ChemDraw.Document.6.0">
                  <p:embed/>
                </p:oleObj>
              </mc:Choice>
              <mc:Fallback>
                <p:oleObj name="CS ChemDraw Drawing" r:id="rId4" imgW="3882842" imgH="703576"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2074863"/>
                        <a:ext cx="54356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3642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p:cNvGraphicFramePr>
            <a:graphicFrameLocks noChangeAspect="1"/>
          </p:cNvGraphicFramePr>
          <p:nvPr>
            <p:extLst>
              <p:ext uri="{D42A27DB-BD31-4B8C-83A1-F6EECF244321}">
                <p14:modId xmlns:p14="http://schemas.microsoft.com/office/powerpoint/2010/main" val="2318185363"/>
              </p:ext>
            </p:extLst>
          </p:nvPr>
        </p:nvGraphicFramePr>
        <p:xfrm>
          <a:off x="2923876" y="2492896"/>
          <a:ext cx="3304308" cy="616050"/>
        </p:xfrm>
        <a:graphic>
          <a:graphicData uri="http://schemas.openxmlformats.org/presentationml/2006/ole">
            <mc:AlternateContent xmlns:mc="http://schemas.openxmlformats.org/markup-compatibility/2006">
              <mc:Choice xmlns:v="urn:schemas-microsoft-com:vml" Requires="v">
                <p:oleObj spid="_x0000_s52324" name="CS ChemDraw Drawing" r:id="rId4" imgW="2360220" imgH="440036" progId="ChemDraw.Document.6.0">
                  <p:embed/>
                </p:oleObj>
              </mc:Choice>
              <mc:Fallback>
                <p:oleObj name="CS ChemDraw Drawing" r:id="rId4" imgW="2360220" imgH="440036" progId="ChemDraw.Document.6.0">
                  <p:embed/>
                  <p:pic>
                    <p:nvPicPr>
                      <p:cNvPr id="0" name="Object 3"/>
                      <p:cNvPicPr>
                        <a:picLocks noChangeAspect="1" noChangeArrowheads="1"/>
                      </p:cNvPicPr>
                      <p:nvPr/>
                    </p:nvPicPr>
                    <p:blipFill>
                      <a:blip r:embed="rId5"/>
                      <a:srcRect/>
                      <a:stretch>
                        <a:fillRect/>
                      </a:stretch>
                    </p:blipFill>
                    <p:spPr bwMode="auto">
                      <a:xfrm>
                        <a:off x="2923876" y="2492896"/>
                        <a:ext cx="3304308" cy="6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1969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a:t>
            </a:r>
            <a:r>
              <a:rPr lang="en-GB" sz="2000" dirty="0">
                <a:solidFill>
                  <a:schemeClr val="tx2">
                    <a:lumMod val="60000"/>
                    <a:lumOff val="40000"/>
                  </a:schemeClr>
                </a:solidFill>
              </a:rPr>
              <a:t>Electrocyclic </a:t>
            </a:r>
            <a:r>
              <a:rPr lang="en-GB" sz="2000" dirty="0" smtClean="0">
                <a:solidFill>
                  <a:schemeClr val="tx2">
                    <a:lumMod val="60000"/>
                    <a:lumOff val="40000"/>
                  </a:schemeClr>
                </a:solidFill>
              </a:rPr>
              <a:t>reaction</a:t>
            </a:r>
            <a:endParaRPr lang="en-GB" sz="2000" dirty="0">
              <a:solidFill>
                <a:schemeClr val="tx2">
                  <a:lumMod val="60000"/>
                  <a:lumOff val="40000"/>
                </a:schemeClr>
              </a:solidFill>
            </a:endParaRPr>
          </a:p>
        </p:txBody>
      </p:sp>
      <p:sp>
        <p:nvSpPr>
          <p:cNvPr id="11" name="Rectangle 10"/>
          <p:cNvSpPr/>
          <p:nvPr/>
        </p:nvSpPr>
        <p:spPr>
          <a:xfrm>
            <a:off x="668342" y="5085184"/>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ring is formed at the expense of 1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-bond, which is converted into a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 This </a:t>
            </a:r>
            <a:r>
              <a:rPr lang="en-GB" sz="2000" dirty="0">
                <a:solidFill>
                  <a:schemeClr val="tx2">
                    <a:lumMod val="60000"/>
                    <a:lumOff val="40000"/>
                  </a:schemeClr>
                </a:solidFill>
              </a:rPr>
              <a:t>reaction </a:t>
            </a:r>
            <a:r>
              <a:rPr lang="en-GB" sz="2000" dirty="0" smtClean="0">
                <a:solidFill>
                  <a:schemeClr val="tx2">
                    <a:lumMod val="60000"/>
                    <a:lumOff val="40000"/>
                  </a:schemeClr>
                </a:solidFill>
              </a:rPr>
              <a:t>is an electrocyclic reaction.</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7067447"/>
              </p:ext>
            </p:extLst>
          </p:nvPr>
        </p:nvGraphicFramePr>
        <p:xfrm>
          <a:off x="2924175" y="2492375"/>
          <a:ext cx="3303588" cy="615950"/>
        </p:xfrm>
        <a:graphic>
          <a:graphicData uri="http://schemas.openxmlformats.org/presentationml/2006/ole">
            <mc:AlternateContent xmlns:mc="http://schemas.openxmlformats.org/markup-compatibility/2006">
              <mc:Choice xmlns:v="urn:schemas-microsoft-com:vml" Requires="v">
                <p:oleObj spid="_x0000_s53347" name="CS ChemDraw Drawing" r:id="rId4" imgW="2360220" imgH="440036" progId="ChemDraw.Document.6.0">
                  <p:embed/>
                </p:oleObj>
              </mc:Choice>
              <mc:Fallback>
                <p:oleObj name="CS ChemDraw Drawing" r:id="rId4" imgW="2360220" imgH="440036"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75" y="2492375"/>
                        <a:ext cx="3303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81101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2" name="Object 1"/>
          <p:cNvGraphicFramePr>
            <a:graphicFrameLocks noChangeAspect="1"/>
          </p:cNvGraphicFramePr>
          <p:nvPr>
            <p:extLst>
              <p:ext uri="{D42A27DB-BD31-4B8C-83A1-F6EECF244321}">
                <p14:modId xmlns:p14="http://schemas.microsoft.com/office/powerpoint/2010/main" val="3037067447"/>
              </p:ext>
            </p:extLst>
          </p:nvPr>
        </p:nvGraphicFramePr>
        <p:xfrm>
          <a:off x="2924175" y="2492375"/>
          <a:ext cx="3303588" cy="615950"/>
        </p:xfrm>
        <a:graphic>
          <a:graphicData uri="http://schemas.openxmlformats.org/presentationml/2006/ole">
            <mc:AlternateContent xmlns:mc="http://schemas.openxmlformats.org/markup-compatibility/2006">
              <mc:Choice xmlns:v="urn:schemas-microsoft-com:vml" Requires="v">
                <p:oleObj spid="_x0000_s54370" name="CS ChemDraw Drawing" r:id="rId4" imgW="2360220" imgH="440036" progId="ChemDraw.Document.6.0">
                  <p:embed/>
                </p:oleObj>
              </mc:Choice>
              <mc:Fallback>
                <p:oleObj name="CS ChemDraw Drawing" r:id="rId4" imgW="2360220" imgH="440036"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75" y="2492375"/>
                        <a:ext cx="3303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85525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049777"/>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solidFill>
                  <a:schemeClr val="tx2">
                    <a:lumMod val="60000"/>
                    <a:lumOff val="40000"/>
                  </a:schemeClr>
                </a:solidFill>
              </a:rPr>
              <a:t>Conrotatory</a:t>
            </a:r>
            <a:r>
              <a:rPr lang="en-GB" sz="2000" dirty="0">
                <a:solidFill>
                  <a:schemeClr val="tx2">
                    <a:lumMod val="60000"/>
                    <a:lumOff val="40000"/>
                  </a:schemeClr>
                </a:solidFill>
              </a:rPr>
              <a:t>/</a:t>
            </a:r>
            <a:r>
              <a:rPr lang="en-GB" sz="2000" dirty="0" err="1">
                <a:solidFill>
                  <a:schemeClr val="tx2">
                    <a:lumMod val="60000"/>
                    <a:lumOff val="40000"/>
                  </a:schemeClr>
                </a:solidFill>
              </a:rPr>
              <a:t>disrotatory</a:t>
            </a:r>
            <a:r>
              <a:rPr lang="en-GB" sz="2000" dirty="0">
                <a:solidFill>
                  <a:schemeClr val="tx2">
                    <a:lumMod val="60000"/>
                    <a:lumOff val="40000"/>
                  </a:schemeClr>
                </a:solidFill>
              </a:rPr>
              <a:t> point of view</a:t>
            </a:r>
          </a:p>
          <a:p>
            <a:r>
              <a:rPr lang="en-GB" sz="2000" dirty="0"/>
              <a:t>(d) None of the above</a:t>
            </a:r>
          </a:p>
        </p:txBody>
      </p:sp>
      <p:sp>
        <p:nvSpPr>
          <p:cNvPr id="11" name="Rectangle 10"/>
          <p:cNvSpPr/>
          <p:nvPr/>
        </p:nvSpPr>
        <p:spPr>
          <a:xfrm>
            <a:off x="668342" y="5589240"/>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For electrocyclic reaction, the correct method is to use a POV looking at the bond being formed and working out the correct rotation.</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7067447"/>
              </p:ext>
            </p:extLst>
          </p:nvPr>
        </p:nvGraphicFramePr>
        <p:xfrm>
          <a:off x="2924175" y="2492375"/>
          <a:ext cx="3303588" cy="615950"/>
        </p:xfrm>
        <a:graphic>
          <a:graphicData uri="http://schemas.openxmlformats.org/presentationml/2006/ole">
            <mc:AlternateContent xmlns:mc="http://schemas.openxmlformats.org/markup-compatibility/2006">
              <mc:Choice xmlns:v="urn:schemas-microsoft-com:vml" Requires="v">
                <p:oleObj spid="_x0000_s55394" name="CS ChemDraw Drawing" r:id="rId4" imgW="2360220" imgH="440036" progId="ChemDraw.Document.6.0">
                  <p:embed/>
                </p:oleObj>
              </mc:Choice>
              <mc:Fallback>
                <p:oleObj name="CS ChemDraw Drawing" r:id="rId4" imgW="2360220" imgH="440036"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75" y="2492375"/>
                        <a:ext cx="3303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7871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  (b)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2729536620"/>
              </p:ext>
            </p:extLst>
          </p:nvPr>
        </p:nvGraphicFramePr>
        <p:xfrm>
          <a:off x="710355" y="4162014"/>
          <a:ext cx="1881425" cy="797639"/>
        </p:xfrm>
        <a:graphic>
          <a:graphicData uri="http://schemas.openxmlformats.org/presentationml/2006/ole">
            <mc:AlternateContent xmlns:mc="http://schemas.openxmlformats.org/markup-compatibility/2006">
              <mc:Choice xmlns:v="urn:schemas-microsoft-com:vml" Requires="v">
                <p:oleObj spid="_x0000_s56706" name="CS ChemDraw Drawing" r:id="rId4" imgW="1343875" imgH="569397" progId="ChemDraw.Document.6.0">
                  <p:embed/>
                </p:oleObj>
              </mc:Choice>
              <mc:Fallback>
                <p:oleObj name="CS ChemDraw Drawing" r:id="rId4" imgW="1343875" imgH="569397" progId="ChemDraw.Document.6.0">
                  <p:embed/>
                  <p:pic>
                    <p:nvPicPr>
                      <p:cNvPr id="0" name="Object 19"/>
                      <p:cNvPicPr>
                        <a:picLocks noChangeAspect="1" noChangeArrowheads="1"/>
                      </p:cNvPicPr>
                      <p:nvPr/>
                    </p:nvPicPr>
                    <p:blipFill>
                      <a:blip r:embed="rId5"/>
                      <a:srcRect/>
                      <a:stretch>
                        <a:fillRect/>
                      </a:stretch>
                    </p:blipFill>
                    <p:spPr bwMode="auto">
                      <a:xfrm>
                        <a:off x="710355" y="4162014"/>
                        <a:ext cx="1881425" cy="797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4" name="Object 23"/>
          <p:cNvGraphicFramePr>
            <a:graphicFrameLocks noChangeAspect="1"/>
          </p:cNvGraphicFramePr>
          <p:nvPr>
            <p:extLst>
              <p:ext uri="{D42A27DB-BD31-4B8C-83A1-F6EECF244321}">
                <p14:modId xmlns:p14="http://schemas.microsoft.com/office/powerpoint/2010/main" val="685877824"/>
              </p:ext>
            </p:extLst>
          </p:nvPr>
        </p:nvGraphicFramePr>
        <p:xfrm>
          <a:off x="2898719" y="4148488"/>
          <a:ext cx="1817297" cy="816423"/>
        </p:xfrm>
        <a:graphic>
          <a:graphicData uri="http://schemas.openxmlformats.org/presentationml/2006/ole">
            <mc:AlternateContent xmlns:mc="http://schemas.openxmlformats.org/markup-compatibility/2006">
              <mc:Choice xmlns:v="urn:schemas-microsoft-com:vml" Requires="v">
                <p:oleObj spid="_x0000_s56707" name="CS ChemDraw Drawing" r:id="rId6" imgW="1298069" imgH="583159" progId="ChemDraw.Document.6.0">
                  <p:embed/>
                </p:oleObj>
              </mc:Choice>
              <mc:Fallback>
                <p:oleObj name="CS ChemDraw Drawing" r:id="rId6" imgW="1298069" imgH="583159" progId="ChemDraw.Document.6.0">
                  <p:embed/>
                  <p:pic>
                    <p:nvPicPr>
                      <p:cNvPr id="0" name="Object 21"/>
                      <p:cNvPicPr>
                        <a:picLocks noChangeAspect="1" noChangeArrowheads="1"/>
                      </p:cNvPicPr>
                      <p:nvPr/>
                    </p:nvPicPr>
                    <p:blipFill>
                      <a:blip r:embed="rId7"/>
                      <a:srcRect/>
                      <a:stretch>
                        <a:fillRect/>
                      </a:stretch>
                    </p:blipFill>
                    <p:spPr bwMode="auto">
                      <a:xfrm>
                        <a:off x="2898719" y="4148488"/>
                        <a:ext cx="1817297" cy="816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1" name="Object 30"/>
          <p:cNvGraphicFramePr>
            <a:graphicFrameLocks noChangeAspect="1"/>
          </p:cNvGraphicFramePr>
          <p:nvPr>
            <p:extLst>
              <p:ext uri="{D42A27DB-BD31-4B8C-83A1-F6EECF244321}">
                <p14:modId xmlns:p14="http://schemas.microsoft.com/office/powerpoint/2010/main" val="1404685741"/>
              </p:ext>
            </p:extLst>
          </p:nvPr>
        </p:nvGraphicFramePr>
        <p:xfrm>
          <a:off x="4914943" y="4149080"/>
          <a:ext cx="1817297" cy="816423"/>
        </p:xfrm>
        <a:graphic>
          <a:graphicData uri="http://schemas.openxmlformats.org/presentationml/2006/ole">
            <mc:AlternateContent xmlns:mc="http://schemas.openxmlformats.org/markup-compatibility/2006">
              <mc:Choice xmlns:v="urn:schemas-microsoft-com:vml" Requires="v">
                <p:oleObj spid="_x0000_s56708" name="CS ChemDraw Drawing" r:id="rId8" imgW="1298069" imgH="583159" progId="ChemDraw.Document.6.0">
                  <p:embed/>
                </p:oleObj>
              </mc:Choice>
              <mc:Fallback>
                <p:oleObj name="CS ChemDraw Drawing" r:id="rId8" imgW="1298069" imgH="583159" progId="ChemDraw.Document.6.0">
                  <p:embed/>
                  <p:pic>
                    <p:nvPicPr>
                      <p:cNvPr id="0" name="Object 23"/>
                      <p:cNvPicPr>
                        <a:picLocks noChangeAspect="1" noChangeArrowheads="1"/>
                      </p:cNvPicPr>
                      <p:nvPr/>
                    </p:nvPicPr>
                    <p:blipFill>
                      <a:blip r:embed="rId9"/>
                      <a:srcRect/>
                      <a:stretch>
                        <a:fillRect/>
                      </a:stretch>
                    </p:blipFill>
                    <p:spPr bwMode="auto">
                      <a:xfrm>
                        <a:off x="4914943" y="4149080"/>
                        <a:ext cx="1817297" cy="816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37067447"/>
              </p:ext>
            </p:extLst>
          </p:nvPr>
        </p:nvGraphicFramePr>
        <p:xfrm>
          <a:off x="2924175" y="2492375"/>
          <a:ext cx="3303588" cy="615950"/>
        </p:xfrm>
        <a:graphic>
          <a:graphicData uri="http://schemas.openxmlformats.org/presentationml/2006/ole">
            <mc:AlternateContent xmlns:mc="http://schemas.openxmlformats.org/markup-compatibility/2006">
              <mc:Choice xmlns:v="urn:schemas-microsoft-com:vml" Requires="v">
                <p:oleObj spid="_x0000_s56709" name="CS ChemDraw Drawing" r:id="rId10" imgW="2360220" imgH="440036" progId="ChemDraw.Document.6.0">
                  <p:embed/>
                </p:oleObj>
              </mc:Choice>
              <mc:Fallback>
                <p:oleObj name="CS ChemDraw Drawing" r:id="rId10" imgW="2360220" imgH="440036" progId="ChemDraw.Document.6.0">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4175" y="2492375"/>
                        <a:ext cx="3303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131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  (b)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4249337130"/>
              </p:ext>
            </p:extLst>
          </p:nvPr>
        </p:nvGraphicFramePr>
        <p:xfrm>
          <a:off x="710355" y="4162014"/>
          <a:ext cx="1881425" cy="797639"/>
        </p:xfrm>
        <a:graphic>
          <a:graphicData uri="http://schemas.openxmlformats.org/presentationml/2006/ole">
            <mc:AlternateContent xmlns:mc="http://schemas.openxmlformats.org/markup-compatibility/2006">
              <mc:Choice xmlns:v="urn:schemas-microsoft-com:vml" Requires="v">
                <p:oleObj spid="_x0000_s85218" name="CS ChemDraw Drawing" r:id="rId4" imgW="1343875" imgH="569397" progId="ChemDraw.Document.6.0">
                  <p:embed/>
                </p:oleObj>
              </mc:Choice>
              <mc:Fallback>
                <p:oleObj name="CS ChemDraw Drawing" r:id="rId4" imgW="1343875" imgH="569397" progId="ChemDraw.Document.6.0">
                  <p:embed/>
                  <p:pic>
                    <p:nvPicPr>
                      <p:cNvPr id="0" name=""/>
                      <p:cNvPicPr>
                        <a:picLocks noChangeAspect="1" noChangeArrowheads="1"/>
                      </p:cNvPicPr>
                      <p:nvPr/>
                    </p:nvPicPr>
                    <p:blipFill>
                      <a:blip r:embed="rId5"/>
                      <a:srcRect/>
                      <a:stretch>
                        <a:fillRect/>
                      </a:stretch>
                    </p:blipFill>
                    <p:spPr bwMode="auto">
                      <a:xfrm>
                        <a:off x="710355" y="4162014"/>
                        <a:ext cx="1881425" cy="797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4" name="Object 23"/>
          <p:cNvGraphicFramePr>
            <a:graphicFrameLocks noChangeAspect="1"/>
          </p:cNvGraphicFramePr>
          <p:nvPr>
            <p:extLst>
              <p:ext uri="{D42A27DB-BD31-4B8C-83A1-F6EECF244321}">
                <p14:modId xmlns:p14="http://schemas.microsoft.com/office/powerpoint/2010/main" val="1037426353"/>
              </p:ext>
            </p:extLst>
          </p:nvPr>
        </p:nvGraphicFramePr>
        <p:xfrm>
          <a:off x="2898719" y="4148488"/>
          <a:ext cx="1817297" cy="816423"/>
        </p:xfrm>
        <a:graphic>
          <a:graphicData uri="http://schemas.openxmlformats.org/presentationml/2006/ole">
            <mc:AlternateContent xmlns:mc="http://schemas.openxmlformats.org/markup-compatibility/2006">
              <mc:Choice xmlns:v="urn:schemas-microsoft-com:vml" Requires="v">
                <p:oleObj spid="_x0000_s85219" name="CS ChemDraw Drawing" r:id="rId6" imgW="1298069" imgH="583159" progId="ChemDraw.Document.6.0">
                  <p:embed/>
                </p:oleObj>
              </mc:Choice>
              <mc:Fallback>
                <p:oleObj name="CS ChemDraw Drawing" r:id="rId6" imgW="1298069" imgH="583159" progId="ChemDraw.Document.6.0">
                  <p:embed/>
                  <p:pic>
                    <p:nvPicPr>
                      <p:cNvPr id="0" name=""/>
                      <p:cNvPicPr>
                        <a:picLocks noChangeAspect="1" noChangeArrowheads="1"/>
                      </p:cNvPicPr>
                      <p:nvPr/>
                    </p:nvPicPr>
                    <p:blipFill>
                      <a:blip r:embed="rId7"/>
                      <a:srcRect/>
                      <a:stretch>
                        <a:fillRect/>
                      </a:stretch>
                    </p:blipFill>
                    <p:spPr bwMode="auto">
                      <a:xfrm>
                        <a:off x="2898719" y="4148488"/>
                        <a:ext cx="1817297" cy="816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1" name="Object 30"/>
          <p:cNvGraphicFramePr>
            <a:graphicFrameLocks noChangeAspect="1"/>
          </p:cNvGraphicFramePr>
          <p:nvPr>
            <p:extLst>
              <p:ext uri="{D42A27DB-BD31-4B8C-83A1-F6EECF244321}">
                <p14:modId xmlns:p14="http://schemas.microsoft.com/office/powerpoint/2010/main" val="1382292658"/>
              </p:ext>
            </p:extLst>
          </p:nvPr>
        </p:nvGraphicFramePr>
        <p:xfrm>
          <a:off x="4914943" y="4149080"/>
          <a:ext cx="1817297" cy="816423"/>
        </p:xfrm>
        <a:graphic>
          <a:graphicData uri="http://schemas.openxmlformats.org/presentationml/2006/ole">
            <mc:AlternateContent xmlns:mc="http://schemas.openxmlformats.org/markup-compatibility/2006">
              <mc:Choice xmlns:v="urn:schemas-microsoft-com:vml" Requires="v">
                <p:oleObj spid="_x0000_s85220" name="CS ChemDraw Drawing" r:id="rId8" imgW="1298069" imgH="583159" progId="ChemDraw.Document.6.0">
                  <p:embed/>
                </p:oleObj>
              </mc:Choice>
              <mc:Fallback>
                <p:oleObj name="CS ChemDraw Drawing" r:id="rId8" imgW="1298069" imgH="583159" progId="ChemDraw.Document.6.0">
                  <p:embed/>
                  <p:pic>
                    <p:nvPicPr>
                      <p:cNvPr id="0" name=""/>
                      <p:cNvPicPr>
                        <a:picLocks noChangeAspect="1" noChangeArrowheads="1"/>
                      </p:cNvPicPr>
                      <p:nvPr/>
                    </p:nvPicPr>
                    <p:blipFill>
                      <a:blip r:embed="rId9"/>
                      <a:srcRect/>
                      <a:stretch>
                        <a:fillRect/>
                      </a:stretch>
                    </p:blipFill>
                    <p:spPr bwMode="auto">
                      <a:xfrm>
                        <a:off x="4914943" y="4149080"/>
                        <a:ext cx="1817297" cy="816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110601126"/>
              </p:ext>
            </p:extLst>
          </p:nvPr>
        </p:nvGraphicFramePr>
        <p:xfrm>
          <a:off x="2924175" y="2492375"/>
          <a:ext cx="3303588" cy="615950"/>
        </p:xfrm>
        <a:graphic>
          <a:graphicData uri="http://schemas.openxmlformats.org/presentationml/2006/ole">
            <mc:AlternateContent xmlns:mc="http://schemas.openxmlformats.org/markup-compatibility/2006">
              <mc:Choice xmlns:v="urn:schemas-microsoft-com:vml" Requires="v">
                <p:oleObj spid="_x0000_s85221" name="CS ChemDraw Drawing" r:id="rId10" imgW="2360220" imgH="440036" progId="ChemDraw.Document.6.0">
                  <p:embed/>
                </p:oleObj>
              </mc:Choice>
              <mc:Fallback>
                <p:oleObj name="CS ChemDraw Drawing" r:id="rId10" imgW="2360220" imgH="440036"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4175" y="2492375"/>
                        <a:ext cx="3303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26"/>
          <p:cNvSpPr/>
          <p:nvPr/>
        </p:nvSpPr>
        <p:spPr>
          <a:xfrm>
            <a:off x="668342" y="5445224"/>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This is a 6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-electrons reaction under photochemical reaction. So the correct rotation is </a:t>
            </a:r>
            <a:r>
              <a:rPr lang="en-GB" sz="2000" i="1" dirty="0" err="1" smtClean="0">
                <a:solidFill>
                  <a:schemeClr val="tx2">
                    <a:lumMod val="60000"/>
                    <a:lumOff val="40000"/>
                  </a:schemeClr>
                </a:solidFill>
              </a:rPr>
              <a:t>conrotatory</a:t>
            </a:r>
            <a:r>
              <a:rPr lang="en-GB" sz="2000" dirty="0" smtClean="0">
                <a:solidFill>
                  <a:schemeClr val="tx2">
                    <a:lumMod val="60000"/>
                    <a:lumOff val="40000"/>
                  </a:schemeClr>
                </a:solidFill>
              </a:rPr>
              <a:t>. (b) is the correct answer. (a) is a chair TS, and should not apply to this type of reaction.</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1887406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1773860913"/>
              </p:ext>
            </p:extLst>
          </p:nvPr>
        </p:nvGraphicFramePr>
        <p:xfrm>
          <a:off x="3663156" y="2060848"/>
          <a:ext cx="1817688" cy="817562"/>
        </p:xfrm>
        <a:graphic>
          <a:graphicData uri="http://schemas.openxmlformats.org/presentationml/2006/ole">
            <mc:AlternateContent xmlns:mc="http://schemas.openxmlformats.org/markup-compatibility/2006">
              <mc:Choice xmlns:v="urn:schemas-microsoft-com:vml" Requires="v">
                <p:oleObj spid="_x0000_s58850" name="CS ChemDraw Drawing" r:id="rId4" imgW="1298069" imgH="583159" progId="ChemDraw.Document.6.0">
                  <p:embed/>
                </p:oleObj>
              </mc:Choice>
              <mc:Fallback>
                <p:oleObj name="CS ChemDraw Drawing" r:id="rId4" imgW="1298069" imgH="583159" progId="ChemDraw.Document.6.0">
                  <p:embed/>
                  <p:pic>
                    <p:nvPicPr>
                      <p:cNvPr id="0" name="Object 23"/>
                      <p:cNvPicPr>
                        <a:picLocks noChangeAspect="1" noChangeArrowheads="1"/>
                      </p:cNvPicPr>
                      <p:nvPr/>
                    </p:nvPicPr>
                    <p:blipFill>
                      <a:blip r:embed="rId5"/>
                      <a:srcRect/>
                      <a:stretch>
                        <a:fillRect/>
                      </a:stretch>
                    </p:blipFill>
                    <p:spPr bwMode="auto">
                      <a:xfrm>
                        <a:off x="3663156" y="2060848"/>
                        <a:ext cx="1817688"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2961684621"/>
              </p:ext>
            </p:extLst>
          </p:nvPr>
        </p:nvGraphicFramePr>
        <p:xfrm>
          <a:off x="1187624" y="3840091"/>
          <a:ext cx="743988" cy="617977"/>
        </p:xfrm>
        <a:graphic>
          <a:graphicData uri="http://schemas.openxmlformats.org/presentationml/2006/ole">
            <mc:AlternateContent xmlns:mc="http://schemas.openxmlformats.org/markup-compatibility/2006">
              <mc:Choice xmlns:v="urn:schemas-microsoft-com:vml" Requires="v">
                <p:oleObj spid="_x0000_s58851" name="CS ChemDraw Drawing" r:id="rId6" imgW="531420" imgH="441412" progId="ChemDraw.Document.6.0">
                  <p:embed/>
                </p:oleObj>
              </mc:Choice>
              <mc:Fallback>
                <p:oleObj name="CS ChemDraw Drawing" r:id="rId6" imgW="531420" imgH="441412" progId="ChemDraw.Document.6.0">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3840091"/>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3165814074"/>
              </p:ext>
            </p:extLst>
          </p:nvPr>
        </p:nvGraphicFramePr>
        <p:xfrm>
          <a:off x="3179940" y="3819135"/>
          <a:ext cx="743988" cy="617977"/>
        </p:xfrm>
        <a:graphic>
          <a:graphicData uri="http://schemas.openxmlformats.org/presentationml/2006/ole">
            <mc:AlternateContent xmlns:mc="http://schemas.openxmlformats.org/markup-compatibility/2006">
              <mc:Choice xmlns:v="urn:schemas-microsoft-com:vml" Requires="v">
                <p:oleObj spid="_x0000_s58852" name="CS ChemDraw Drawing" r:id="rId8" imgW="531420" imgH="441412" progId="ChemDraw.Document.6.0">
                  <p:embed/>
                </p:oleObj>
              </mc:Choice>
              <mc:Fallback>
                <p:oleObj name="CS ChemDraw Drawing" r:id="rId8" imgW="531420" imgH="441412" progId="ChemDraw.Document.6.0">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9940" y="3819135"/>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9" name="Object 38"/>
          <p:cNvGraphicFramePr>
            <a:graphicFrameLocks noChangeAspect="1"/>
          </p:cNvGraphicFramePr>
          <p:nvPr>
            <p:extLst>
              <p:ext uri="{D42A27DB-BD31-4B8C-83A1-F6EECF244321}">
                <p14:modId xmlns:p14="http://schemas.microsoft.com/office/powerpoint/2010/main" val="3481591777"/>
              </p:ext>
            </p:extLst>
          </p:nvPr>
        </p:nvGraphicFramePr>
        <p:xfrm>
          <a:off x="5196164" y="3772542"/>
          <a:ext cx="743988" cy="617977"/>
        </p:xfrm>
        <a:graphic>
          <a:graphicData uri="http://schemas.openxmlformats.org/presentationml/2006/ole">
            <mc:AlternateContent xmlns:mc="http://schemas.openxmlformats.org/markup-compatibility/2006">
              <mc:Choice xmlns:v="urn:schemas-microsoft-com:vml" Requires="v">
                <p:oleObj spid="_x0000_s58853" name="CS ChemDraw Drawing" r:id="rId10" imgW="531420" imgH="441412" progId="ChemDraw.Document.6.0">
                  <p:embed/>
                </p:oleObj>
              </mc:Choice>
              <mc:Fallback>
                <p:oleObj name="CS ChemDraw Drawing" r:id="rId10" imgW="531420" imgH="441412" progId="ChemDraw.Document.6.0">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6164" y="3772542"/>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1" name="Object 40"/>
          <p:cNvGraphicFramePr>
            <a:graphicFrameLocks noChangeAspect="1"/>
          </p:cNvGraphicFramePr>
          <p:nvPr>
            <p:extLst>
              <p:ext uri="{D42A27DB-BD31-4B8C-83A1-F6EECF244321}">
                <p14:modId xmlns:p14="http://schemas.microsoft.com/office/powerpoint/2010/main" val="3116514592"/>
              </p:ext>
            </p:extLst>
          </p:nvPr>
        </p:nvGraphicFramePr>
        <p:xfrm>
          <a:off x="7164288" y="3748970"/>
          <a:ext cx="743988" cy="617977"/>
        </p:xfrm>
        <a:graphic>
          <a:graphicData uri="http://schemas.openxmlformats.org/presentationml/2006/ole">
            <mc:AlternateContent xmlns:mc="http://schemas.openxmlformats.org/markup-compatibility/2006">
              <mc:Choice xmlns:v="urn:schemas-microsoft-com:vml" Requires="v">
                <p:oleObj spid="_x0000_s58854" name="CS ChemDraw Drawing" r:id="rId12" imgW="531420" imgH="441412" progId="ChemDraw.Document.6.0">
                  <p:embed/>
                </p:oleObj>
              </mc:Choice>
              <mc:Fallback>
                <p:oleObj name="CS ChemDraw Drawing" r:id="rId12" imgW="531420" imgH="441412" progId="ChemDraw.Document.6.0">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4288" y="3748970"/>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0002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7</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1033897592"/>
              </p:ext>
            </p:extLst>
          </p:nvPr>
        </p:nvGraphicFramePr>
        <p:xfrm>
          <a:off x="1187624" y="3840091"/>
          <a:ext cx="743988" cy="617977"/>
        </p:xfrm>
        <a:graphic>
          <a:graphicData uri="http://schemas.openxmlformats.org/presentationml/2006/ole">
            <mc:AlternateContent xmlns:mc="http://schemas.openxmlformats.org/markup-compatibility/2006">
              <mc:Choice xmlns:v="urn:schemas-microsoft-com:vml" Requires="v">
                <p:oleObj spid="_x0000_s61878" name="CS ChemDraw Drawing" r:id="rId4" imgW="531420" imgH="441412" progId="ChemDraw.Document.6.0">
                  <p:embed/>
                </p:oleObj>
              </mc:Choice>
              <mc:Fallback>
                <p:oleObj name="CS ChemDraw Drawing" r:id="rId4" imgW="531420" imgH="441412" progId="ChemDraw.Document.6.0">
                  <p:embed/>
                  <p:pic>
                    <p:nvPicPr>
                      <p:cNvPr id="0" name=""/>
                      <p:cNvPicPr>
                        <a:picLocks noChangeAspect="1" noChangeArrowheads="1"/>
                      </p:cNvPicPr>
                      <p:nvPr/>
                    </p:nvPicPr>
                    <p:blipFill>
                      <a:blip r:embed="rId5"/>
                      <a:srcRect/>
                      <a:stretch>
                        <a:fillRect/>
                      </a:stretch>
                    </p:blipFill>
                    <p:spPr bwMode="auto">
                      <a:xfrm>
                        <a:off x="1187624" y="3840091"/>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3900778237"/>
              </p:ext>
            </p:extLst>
          </p:nvPr>
        </p:nvGraphicFramePr>
        <p:xfrm>
          <a:off x="3179940" y="3819135"/>
          <a:ext cx="743988" cy="617977"/>
        </p:xfrm>
        <a:graphic>
          <a:graphicData uri="http://schemas.openxmlformats.org/presentationml/2006/ole">
            <mc:AlternateContent xmlns:mc="http://schemas.openxmlformats.org/markup-compatibility/2006">
              <mc:Choice xmlns:v="urn:schemas-microsoft-com:vml" Requires="v">
                <p:oleObj spid="_x0000_s61879" name="CS ChemDraw Drawing" r:id="rId6" imgW="531420" imgH="441412" progId="ChemDraw.Document.6.0">
                  <p:embed/>
                </p:oleObj>
              </mc:Choice>
              <mc:Fallback>
                <p:oleObj name="CS ChemDraw Drawing" r:id="rId6" imgW="531420" imgH="441412"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9940" y="3819135"/>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9" name="Object 38"/>
          <p:cNvGraphicFramePr>
            <a:graphicFrameLocks noChangeAspect="1"/>
          </p:cNvGraphicFramePr>
          <p:nvPr>
            <p:extLst>
              <p:ext uri="{D42A27DB-BD31-4B8C-83A1-F6EECF244321}">
                <p14:modId xmlns:p14="http://schemas.microsoft.com/office/powerpoint/2010/main" val="2341100025"/>
              </p:ext>
            </p:extLst>
          </p:nvPr>
        </p:nvGraphicFramePr>
        <p:xfrm>
          <a:off x="5196164" y="3772542"/>
          <a:ext cx="743988" cy="617977"/>
        </p:xfrm>
        <a:graphic>
          <a:graphicData uri="http://schemas.openxmlformats.org/presentationml/2006/ole">
            <mc:AlternateContent xmlns:mc="http://schemas.openxmlformats.org/markup-compatibility/2006">
              <mc:Choice xmlns:v="urn:schemas-microsoft-com:vml" Requires="v">
                <p:oleObj spid="_x0000_s61880" name="CS ChemDraw Drawing" r:id="rId8" imgW="531420" imgH="441412" progId="ChemDraw.Document.6.0">
                  <p:embed/>
                </p:oleObj>
              </mc:Choice>
              <mc:Fallback>
                <p:oleObj name="CS ChemDraw Drawing" r:id="rId8" imgW="531420" imgH="441412" progId="ChemDraw.Document.6.0">
                  <p:embed/>
                  <p:pic>
                    <p:nvPicPr>
                      <p:cNvPr id="0" name=""/>
                      <p:cNvPicPr>
                        <a:picLocks noChangeAspect="1" noChangeArrowheads="1"/>
                      </p:cNvPicPr>
                      <p:nvPr/>
                    </p:nvPicPr>
                    <p:blipFill>
                      <a:blip r:embed="rId9"/>
                      <a:srcRect/>
                      <a:stretch>
                        <a:fillRect/>
                      </a:stretch>
                    </p:blipFill>
                    <p:spPr bwMode="auto">
                      <a:xfrm>
                        <a:off x="5196164" y="3772542"/>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1" name="Object 40"/>
          <p:cNvGraphicFramePr>
            <a:graphicFrameLocks noChangeAspect="1"/>
          </p:cNvGraphicFramePr>
          <p:nvPr>
            <p:extLst>
              <p:ext uri="{D42A27DB-BD31-4B8C-83A1-F6EECF244321}">
                <p14:modId xmlns:p14="http://schemas.microsoft.com/office/powerpoint/2010/main" val="2305026263"/>
              </p:ext>
            </p:extLst>
          </p:nvPr>
        </p:nvGraphicFramePr>
        <p:xfrm>
          <a:off x="7164288" y="3748970"/>
          <a:ext cx="743988" cy="617977"/>
        </p:xfrm>
        <a:graphic>
          <a:graphicData uri="http://schemas.openxmlformats.org/presentationml/2006/ole">
            <mc:AlternateContent xmlns:mc="http://schemas.openxmlformats.org/markup-compatibility/2006">
              <mc:Choice xmlns:v="urn:schemas-microsoft-com:vml" Requires="v">
                <p:oleObj spid="_x0000_s61881" name="CS ChemDraw Drawing" r:id="rId10" imgW="531420" imgH="441412" progId="ChemDraw.Document.6.0">
                  <p:embed/>
                </p:oleObj>
              </mc:Choice>
              <mc:Fallback>
                <p:oleObj name="CS ChemDraw Drawing" r:id="rId10" imgW="531420" imgH="441412"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4288" y="3748970"/>
                        <a:ext cx="743988" cy="617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6"/>
          <p:cNvSpPr/>
          <p:nvPr/>
        </p:nvSpPr>
        <p:spPr>
          <a:xfrm>
            <a:off x="395536" y="5157192"/>
            <a:ext cx="7920880"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highlighted rotation suggests one should end up with the Me groups trans to each other. Clockwise and anti-clockwise rotations lead to product (a) and (c).</a:t>
            </a:r>
            <a:endParaRPr lang="en-GB" sz="2000" dirty="0">
              <a:solidFill>
                <a:schemeClr val="tx2">
                  <a:lumMod val="60000"/>
                  <a:lumOff val="40000"/>
                </a:scheme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773860913"/>
              </p:ext>
            </p:extLst>
          </p:nvPr>
        </p:nvGraphicFramePr>
        <p:xfrm>
          <a:off x="3662363" y="2060575"/>
          <a:ext cx="1819275" cy="817563"/>
        </p:xfrm>
        <a:graphic>
          <a:graphicData uri="http://schemas.openxmlformats.org/presentationml/2006/ole">
            <mc:AlternateContent xmlns:mc="http://schemas.openxmlformats.org/markup-compatibility/2006">
              <mc:Choice xmlns:v="urn:schemas-microsoft-com:vml" Requires="v">
                <p:oleObj spid="_x0000_s61882" name="CS ChemDraw Drawing" r:id="rId12" imgW="1298069" imgH="583159" progId="ChemDraw.Document.6.0">
                  <p:embed/>
                </p:oleObj>
              </mc:Choice>
              <mc:Fallback>
                <p:oleObj name="CS ChemDraw Drawing" r:id="rId12" imgW="1298069" imgH="583159" progId="ChemDraw.Document.6.0">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2363" y="2060575"/>
                        <a:ext cx="181927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815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429000"/>
            <a:ext cx="4572000" cy="1323439"/>
          </a:xfrm>
          <a:prstGeom prst="rect">
            <a:avLst/>
          </a:prstGeom>
        </p:spPr>
        <p:txBody>
          <a:bodyPr>
            <a:spAutoFit/>
          </a:bodyPr>
          <a:lstStyle/>
          <a:p>
            <a:r>
              <a:rPr lang="en-GB" sz="2000" dirty="0"/>
              <a:t>(a) </a:t>
            </a:r>
            <a:r>
              <a:rPr lang="en-GB" sz="2000" i="1" dirty="0">
                <a:solidFill>
                  <a:schemeClr val="tx2">
                    <a:lumMod val="60000"/>
                    <a:lumOff val="40000"/>
                  </a:schemeClr>
                </a:solidFill>
              </a:rPr>
              <a:t>Endo</a:t>
            </a:r>
            <a:r>
              <a:rPr lang="en-GB" sz="2000" dirty="0">
                <a:solidFill>
                  <a:schemeClr val="tx2">
                    <a:lumMod val="60000"/>
                    <a:lumOff val="40000"/>
                  </a:schemeClr>
                </a:solidFill>
              </a:rPr>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a:t>
            </a:r>
            <a:r>
              <a:rPr lang="en-GB" sz="2000" dirty="0" smtClean="0"/>
              <a:t>view</a:t>
            </a:r>
          </a:p>
          <a:p>
            <a:r>
              <a:rPr lang="en-GB" sz="2000" dirty="0"/>
              <a:t>(d) None of the </a:t>
            </a:r>
            <a:r>
              <a:rPr lang="en-GB" sz="2000" dirty="0" smtClean="0"/>
              <a:t>above</a:t>
            </a:r>
            <a:endParaRPr lang="en-GB" sz="2000" dirty="0"/>
          </a:p>
        </p:txBody>
      </p:sp>
      <p:sp>
        <p:nvSpPr>
          <p:cNvPr id="11" name="Rectangle 10"/>
          <p:cNvSpPr/>
          <p:nvPr/>
        </p:nvSpPr>
        <p:spPr>
          <a:xfrm>
            <a:off x="668342" y="530120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[4+2] cycloaddition goes through a preferred </a:t>
            </a:r>
            <a:r>
              <a:rPr lang="en-GB" sz="2000" i="1" dirty="0" smtClean="0">
                <a:solidFill>
                  <a:schemeClr val="tx2">
                    <a:lumMod val="60000"/>
                    <a:lumOff val="40000"/>
                  </a:schemeClr>
                </a:solidFill>
              </a:rPr>
              <a:t>endo</a:t>
            </a:r>
            <a:r>
              <a:rPr lang="en-GB" sz="2000" dirty="0" smtClean="0">
                <a:solidFill>
                  <a:schemeClr val="tx2">
                    <a:lumMod val="60000"/>
                    <a:lumOff val="40000"/>
                  </a:schemeClr>
                </a:solidFill>
              </a:rPr>
              <a:t> TS. Note that this may not necessarily applies to all types of cycloaddition.</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30145633"/>
              </p:ext>
            </p:extLst>
          </p:nvPr>
        </p:nvGraphicFramePr>
        <p:xfrm>
          <a:off x="2840038" y="1930400"/>
          <a:ext cx="3463925" cy="1138238"/>
        </p:xfrm>
        <a:graphic>
          <a:graphicData uri="http://schemas.openxmlformats.org/presentationml/2006/ole">
            <mc:AlternateContent xmlns:mc="http://schemas.openxmlformats.org/markup-compatibility/2006">
              <mc:Choice xmlns:v="urn:schemas-microsoft-com:vml" Requires="v">
                <p:oleObj spid="_x0000_s7301" name="CS ChemDraw Drawing" r:id="rId4" imgW="2474563" imgH="813327" progId="ChemDraw.Document.6.0">
                  <p:embed/>
                </p:oleObj>
              </mc:Choice>
              <mc:Fallback>
                <p:oleObj name="CS ChemDraw Drawing" r:id="rId4" imgW="2474563" imgH="813327" progId="ChemDraw.Document.6.0">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038" y="1930400"/>
                        <a:ext cx="34639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36191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8</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573016"/>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3" name="Object 12"/>
          <p:cNvGraphicFramePr>
            <a:graphicFrameLocks noChangeAspect="1"/>
          </p:cNvGraphicFramePr>
          <p:nvPr>
            <p:extLst>
              <p:ext uri="{D42A27DB-BD31-4B8C-83A1-F6EECF244321}">
                <p14:modId xmlns:p14="http://schemas.microsoft.com/office/powerpoint/2010/main" val="3085089512"/>
              </p:ext>
            </p:extLst>
          </p:nvPr>
        </p:nvGraphicFramePr>
        <p:xfrm>
          <a:off x="1619672" y="1916832"/>
          <a:ext cx="5943703" cy="1286047"/>
        </p:xfrm>
        <a:graphic>
          <a:graphicData uri="http://schemas.openxmlformats.org/presentationml/2006/ole">
            <mc:AlternateContent xmlns:mc="http://schemas.openxmlformats.org/markup-compatibility/2006">
              <mc:Choice xmlns:v="urn:schemas-microsoft-com:vml" Requires="v">
                <p:oleObj spid="_x0000_s62553" name="CS ChemDraw Drawing" r:id="rId4" imgW="4245502" imgH="918605" progId="ChemDraw.Document.6.0">
                  <p:embed/>
                </p:oleObj>
              </mc:Choice>
              <mc:Fallback>
                <p:oleObj name="CS ChemDraw Drawing" r:id="rId4" imgW="4245502" imgH="918605" progId="ChemDraw.Document.6.0">
                  <p:embed/>
                  <p:pic>
                    <p:nvPicPr>
                      <p:cNvPr id="0" name="Object 3"/>
                      <p:cNvPicPr>
                        <a:picLocks noChangeAspect="1" noChangeArrowheads="1"/>
                      </p:cNvPicPr>
                      <p:nvPr/>
                    </p:nvPicPr>
                    <p:blipFill>
                      <a:blip r:embed="rId5"/>
                      <a:srcRect/>
                      <a:stretch>
                        <a:fillRect/>
                      </a:stretch>
                    </p:blipFill>
                    <p:spPr bwMode="auto">
                      <a:xfrm>
                        <a:off x="1619672" y="1916832"/>
                        <a:ext cx="5943703" cy="1286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1355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8</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573016"/>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a:t>
            </a:r>
            <a:r>
              <a:rPr lang="en-GB" sz="2000" dirty="0">
                <a:solidFill>
                  <a:schemeClr val="tx2">
                    <a:lumMod val="60000"/>
                    <a:lumOff val="40000"/>
                  </a:schemeClr>
                </a:solidFill>
              </a:rPr>
              <a:t>Electrocyclic </a:t>
            </a:r>
            <a:r>
              <a:rPr lang="en-GB" sz="2000" dirty="0" smtClean="0">
                <a:solidFill>
                  <a:schemeClr val="tx2">
                    <a:lumMod val="60000"/>
                    <a:lumOff val="40000"/>
                  </a:schemeClr>
                </a:solidFill>
              </a:rPr>
              <a:t>reaction</a:t>
            </a:r>
            <a:endParaRPr lang="en-GB" sz="2000" dirty="0">
              <a:solidFill>
                <a:schemeClr val="tx2">
                  <a:lumMod val="60000"/>
                  <a:lumOff val="4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11"/>
          <p:cNvSpPr/>
          <p:nvPr/>
        </p:nvSpPr>
        <p:spPr>
          <a:xfrm>
            <a:off x="668342" y="5157192"/>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new ring is formed at the expense of 1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-bond, which is converted into 1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 This is a 4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-electrons electrocyclic reaction called </a:t>
            </a:r>
            <a:r>
              <a:rPr lang="en-GB" sz="2000" dirty="0" err="1" smtClean="0">
                <a:solidFill>
                  <a:schemeClr val="tx2">
                    <a:lumMod val="60000"/>
                    <a:lumOff val="40000"/>
                  </a:schemeClr>
                </a:solidFill>
              </a:rPr>
              <a:t>Nazarov</a:t>
            </a:r>
            <a:r>
              <a:rPr lang="en-GB" sz="2000" dirty="0" smtClean="0">
                <a:solidFill>
                  <a:schemeClr val="tx2">
                    <a:lumMod val="60000"/>
                    <a:lumOff val="40000"/>
                  </a:schemeClr>
                </a:solidFill>
              </a:rPr>
              <a:t> reaction.</a:t>
            </a:r>
            <a:endParaRPr lang="en-GB" sz="2000" dirty="0">
              <a:solidFill>
                <a:schemeClr val="tx2">
                  <a:lumMod val="60000"/>
                  <a:lumOff val="40000"/>
                </a:scheme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740930329"/>
              </p:ext>
            </p:extLst>
          </p:nvPr>
        </p:nvGraphicFramePr>
        <p:xfrm>
          <a:off x="1619250" y="1916113"/>
          <a:ext cx="5943600" cy="1287462"/>
        </p:xfrm>
        <a:graphic>
          <a:graphicData uri="http://schemas.openxmlformats.org/presentationml/2006/ole">
            <mc:AlternateContent xmlns:mc="http://schemas.openxmlformats.org/markup-compatibility/2006">
              <mc:Choice xmlns:v="urn:schemas-microsoft-com:vml" Requires="v">
                <p:oleObj spid="_x0000_s63576" name="CS ChemDraw Drawing" r:id="rId4" imgW="4245502" imgH="918605" progId="ChemDraw.Document.6.0">
                  <p:embed/>
                </p:oleObj>
              </mc:Choice>
              <mc:Fallback>
                <p:oleObj name="CS ChemDraw Drawing" r:id="rId4" imgW="4245502" imgH="91860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916113"/>
                        <a:ext cx="59436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6235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8</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573016"/>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3" name="Object 2"/>
          <p:cNvGraphicFramePr>
            <a:graphicFrameLocks noChangeAspect="1"/>
          </p:cNvGraphicFramePr>
          <p:nvPr>
            <p:extLst>
              <p:ext uri="{D42A27DB-BD31-4B8C-83A1-F6EECF244321}">
                <p14:modId xmlns:p14="http://schemas.microsoft.com/office/powerpoint/2010/main" val="2740930329"/>
              </p:ext>
            </p:extLst>
          </p:nvPr>
        </p:nvGraphicFramePr>
        <p:xfrm>
          <a:off x="1619250" y="1916113"/>
          <a:ext cx="5943600" cy="1287462"/>
        </p:xfrm>
        <a:graphic>
          <a:graphicData uri="http://schemas.openxmlformats.org/presentationml/2006/ole">
            <mc:AlternateContent xmlns:mc="http://schemas.openxmlformats.org/markup-compatibility/2006">
              <mc:Choice xmlns:v="urn:schemas-microsoft-com:vml" Requires="v">
                <p:oleObj spid="_x0000_s64599" name="CS ChemDraw Drawing" r:id="rId4" imgW="4245502" imgH="918605" progId="ChemDraw.Document.6.0">
                  <p:embed/>
                </p:oleObj>
              </mc:Choice>
              <mc:Fallback>
                <p:oleObj name="CS ChemDraw Drawing" r:id="rId4" imgW="4245502" imgH="91860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916113"/>
                        <a:ext cx="59436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7604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8</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3573016"/>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solidFill>
                  <a:schemeClr val="tx2">
                    <a:lumMod val="60000"/>
                    <a:lumOff val="40000"/>
                  </a:schemeClr>
                </a:solidFill>
              </a:rPr>
              <a:t>Conrotatory</a:t>
            </a:r>
            <a:r>
              <a:rPr lang="en-GB" sz="2000" dirty="0">
                <a:solidFill>
                  <a:schemeClr val="tx2">
                    <a:lumMod val="60000"/>
                    <a:lumOff val="40000"/>
                  </a:schemeClr>
                </a:solidFill>
              </a:rPr>
              <a:t>/</a:t>
            </a:r>
            <a:r>
              <a:rPr lang="en-GB" sz="2000" dirty="0" err="1">
                <a:solidFill>
                  <a:schemeClr val="tx2">
                    <a:lumMod val="60000"/>
                    <a:lumOff val="40000"/>
                  </a:schemeClr>
                </a:solidFill>
              </a:rPr>
              <a:t>disrotatory</a:t>
            </a:r>
            <a:r>
              <a:rPr lang="en-GB" sz="2000" dirty="0">
                <a:solidFill>
                  <a:schemeClr val="tx2">
                    <a:lumMod val="60000"/>
                    <a:lumOff val="40000"/>
                  </a:schemeClr>
                </a:solidFill>
              </a:rPr>
              <a:t> point of view</a:t>
            </a:r>
          </a:p>
          <a:p>
            <a:r>
              <a:rPr lang="en-GB" sz="2000" dirty="0"/>
              <a:t>(d) None of the above</a:t>
            </a:r>
          </a:p>
        </p:txBody>
      </p:sp>
      <p:sp>
        <p:nvSpPr>
          <p:cNvPr id="8" name="Rectangle 7"/>
          <p:cNvSpPr/>
          <p:nvPr/>
        </p:nvSpPr>
        <p:spPr>
          <a:xfrm>
            <a:off x="668342" y="5157192"/>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As it is an electrocyclic reaction, the </a:t>
            </a:r>
            <a:r>
              <a:rPr lang="en-GB" sz="2000" dirty="0" err="1" smtClean="0">
                <a:solidFill>
                  <a:schemeClr val="tx2">
                    <a:lumMod val="60000"/>
                    <a:lumOff val="40000"/>
                  </a:schemeClr>
                </a:solidFill>
              </a:rPr>
              <a:t>conrotatory</a:t>
            </a:r>
            <a:r>
              <a:rPr lang="en-GB" sz="2000" dirty="0" smtClean="0">
                <a:solidFill>
                  <a:schemeClr val="tx2">
                    <a:lumMod val="60000"/>
                    <a:lumOff val="40000"/>
                  </a:schemeClr>
                </a:solidFill>
              </a:rPr>
              <a:t>/ </a:t>
            </a:r>
            <a:r>
              <a:rPr lang="en-GB" sz="2000" dirty="0" err="1" smtClean="0">
                <a:solidFill>
                  <a:schemeClr val="tx2">
                    <a:lumMod val="60000"/>
                    <a:lumOff val="40000"/>
                  </a:schemeClr>
                </a:solidFill>
              </a:rPr>
              <a:t>disrotatory</a:t>
            </a:r>
            <a:r>
              <a:rPr lang="en-GB" sz="2000" dirty="0" smtClean="0">
                <a:solidFill>
                  <a:schemeClr val="tx2">
                    <a:lumMod val="60000"/>
                    <a:lumOff val="40000"/>
                  </a:schemeClr>
                </a:solidFill>
              </a:rPr>
              <a:t> rule applies. In particular, this is a 4 </a:t>
            </a:r>
            <a:r>
              <a:rPr lang="en-GB" sz="2000" dirty="0" smtClean="0">
                <a:solidFill>
                  <a:schemeClr val="tx2">
                    <a:lumMod val="60000"/>
                    <a:lumOff val="40000"/>
                  </a:schemeClr>
                </a:solidFill>
                <a:latin typeface="Symbol" panose="05050102010706020507" pitchFamily="18" charset="2"/>
              </a:rPr>
              <a:t>p</a:t>
            </a:r>
            <a:r>
              <a:rPr lang="en-GB" sz="2000" dirty="0" smtClean="0">
                <a:solidFill>
                  <a:schemeClr val="tx2">
                    <a:lumMod val="60000"/>
                    <a:lumOff val="40000"/>
                  </a:schemeClr>
                </a:solidFill>
              </a:rPr>
              <a:t>-electrons system under thermal conditions, so it’s </a:t>
            </a:r>
            <a:r>
              <a:rPr lang="en-GB" sz="2000" i="1" dirty="0" err="1" smtClean="0">
                <a:solidFill>
                  <a:schemeClr val="tx2">
                    <a:lumMod val="60000"/>
                    <a:lumOff val="40000"/>
                  </a:schemeClr>
                </a:solidFill>
              </a:rPr>
              <a:t>conrotatory</a:t>
            </a:r>
            <a:r>
              <a:rPr lang="en-GB" sz="2000" dirty="0" smtClean="0">
                <a:solidFill>
                  <a:schemeClr val="tx2">
                    <a:lumMod val="60000"/>
                    <a:lumOff val="40000"/>
                  </a:schemeClr>
                </a:solidFill>
              </a:rPr>
              <a:t>.</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40930329"/>
              </p:ext>
            </p:extLst>
          </p:nvPr>
        </p:nvGraphicFramePr>
        <p:xfrm>
          <a:off x="1619250" y="1916113"/>
          <a:ext cx="5943600" cy="1287462"/>
        </p:xfrm>
        <a:graphic>
          <a:graphicData uri="http://schemas.openxmlformats.org/presentationml/2006/ole">
            <mc:AlternateContent xmlns:mc="http://schemas.openxmlformats.org/markup-compatibility/2006">
              <mc:Choice xmlns:v="urn:schemas-microsoft-com:vml" Requires="v">
                <p:oleObj spid="_x0000_s65623" name="CS ChemDraw Drawing" r:id="rId4" imgW="4245502" imgH="918605" progId="ChemDraw.Document.6.0">
                  <p:embed/>
                </p:oleObj>
              </mc:Choice>
              <mc:Fallback>
                <p:oleObj name="CS ChemDraw Drawing" r:id="rId4" imgW="4245502" imgH="91860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916113"/>
                        <a:ext cx="59436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4345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3" name="Object 12"/>
          <p:cNvGraphicFramePr>
            <a:graphicFrameLocks noChangeAspect="1"/>
          </p:cNvGraphicFramePr>
          <p:nvPr>
            <p:extLst>
              <p:ext uri="{D42A27DB-BD31-4B8C-83A1-F6EECF244321}">
                <p14:modId xmlns:p14="http://schemas.microsoft.com/office/powerpoint/2010/main" val="4056526610"/>
              </p:ext>
            </p:extLst>
          </p:nvPr>
        </p:nvGraphicFramePr>
        <p:xfrm>
          <a:off x="1907704" y="2204864"/>
          <a:ext cx="5444657" cy="1051476"/>
        </p:xfrm>
        <a:graphic>
          <a:graphicData uri="http://schemas.openxmlformats.org/presentationml/2006/ole">
            <mc:AlternateContent xmlns:mc="http://schemas.openxmlformats.org/markup-compatibility/2006">
              <mc:Choice xmlns:v="urn:schemas-microsoft-com:vml" Requires="v">
                <p:oleObj spid="_x0000_s66645" name="CS ChemDraw Drawing" r:id="rId4" imgW="3888697" imgH="751054" progId="ChemDraw.Document.6.0">
                  <p:embed/>
                </p:oleObj>
              </mc:Choice>
              <mc:Fallback>
                <p:oleObj name="CS ChemDraw Drawing" r:id="rId4" imgW="3888697" imgH="751054" progId="ChemDraw.Document.6.0">
                  <p:embed/>
                  <p:pic>
                    <p:nvPicPr>
                      <p:cNvPr id="0" name="Object 3"/>
                      <p:cNvPicPr>
                        <a:picLocks noChangeAspect="1" noChangeArrowheads="1"/>
                      </p:cNvPicPr>
                      <p:nvPr/>
                    </p:nvPicPr>
                    <p:blipFill>
                      <a:blip r:embed="rId5"/>
                      <a:srcRect/>
                      <a:stretch>
                        <a:fillRect/>
                      </a:stretch>
                    </p:blipFill>
                    <p:spPr bwMode="auto">
                      <a:xfrm>
                        <a:off x="1907704" y="2204864"/>
                        <a:ext cx="5444657" cy="1051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606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Cycloaddition</a:t>
            </a:r>
          </a:p>
          <a:p>
            <a:r>
              <a:rPr lang="en-GB" sz="2000" dirty="0"/>
              <a:t>(b) </a:t>
            </a:r>
            <a:r>
              <a:rPr lang="en-GB" sz="2000" dirty="0">
                <a:solidFill>
                  <a:schemeClr val="tx2">
                    <a:lumMod val="60000"/>
                    <a:lumOff val="40000"/>
                  </a:schemeClr>
                </a:solidFill>
              </a:rPr>
              <a:t>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85184"/>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reaction proceeds by swapping 1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 with another, followed by tautomerisation to the ketone. The two flip-flopping fragments each has three heavy atoms. This is a [3,3]-sigmatropic rearrangement, specifically an oxy-Cope rearrangement.</a:t>
            </a:r>
            <a:endParaRPr lang="en-GB" sz="2000" dirty="0">
              <a:solidFill>
                <a:schemeClr val="tx2">
                  <a:lumMod val="60000"/>
                  <a:lumOff val="40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580027138"/>
              </p:ext>
            </p:extLst>
          </p:nvPr>
        </p:nvGraphicFramePr>
        <p:xfrm>
          <a:off x="1908175" y="2205038"/>
          <a:ext cx="5443538" cy="1050925"/>
        </p:xfrm>
        <a:graphic>
          <a:graphicData uri="http://schemas.openxmlformats.org/presentationml/2006/ole">
            <mc:AlternateContent xmlns:mc="http://schemas.openxmlformats.org/markup-compatibility/2006">
              <mc:Choice xmlns:v="urn:schemas-microsoft-com:vml" Requires="v">
                <p:oleObj spid="_x0000_s67667" name="CS ChemDraw Drawing" r:id="rId4" imgW="3889041" imgH="750710" progId="ChemDraw.Document.6.0">
                  <p:embed/>
                </p:oleObj>
              </mc:Choice>
              <mc:Fallback>
                <p:oleObj name="CS ChemDraw Drawing" r:id="rId4" imgW="3889041" imgH="750710"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205038"/>
                        <a:ext cx="54435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0390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4" name="Object 3"/>
          <p:cNvGraphicFramePr>
            <a:graphicFrameLocks noChangeAspect="1"/>
          </p:cNvGraphicFramePr>
          <p:nvPr>
            <p:extLst>
              <p:ext uri="{D42A27DB-BD31-4B8C-83A1-F6EECF244321}">
                <p14:modId xmlns:p14="http://schemas.microsoft.com/office/powerpoint/2010/main" val="2580027138"/>
              </p:ext>
            </p:extLst>
          </p:nvPr>
        </p:nvGraphicFramePr>
        <p:xfrm>
          <a:off x="1908175" y="2205038"/>
          <a:ext cx="5443538" cy="1050925"/>
        </p:xfrm>
        <a:graphic>
          <a:graphicData uri="http://schemas.openxmlformats.org/presentationml/2006/ole">
            <mc:AlternateContent xmlns:mc="http://schemas.openxmlformats.org/markup-compatibility/2006">
              <mc:Choice xmlns:v="urn:schemas-microsoft-com:vml" Requires="v">
                <p:oleObj spid="_x0000_s68690" name="CS ChemDraw Drawing" r:id="rId4" imgW="3889041" imgH="750710" progId="ChemDraw.Document.6.0">
                  <p:embed/>
                </p:oleObj>
              </mc:Choice>
              <mc:Fallback>
                <p:oleObj name="CS ChemDraw Drawing" r:id="rId4" imgW="3889041" imgH="750710"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205038"/>
                        <a:ext cx="54435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1120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a:t>
            </a:r>
            <a:r>
              <a:rPr lang="en-GB" sz="2000" dirty="0">
                <a:solidFill>
                  <a:schemeClr val="tx2">
                    <a:lumMod val="60000"/>
                    <a:lumOff val="40000"/>
                  </a:schemeClr>
                </a:solidFill>
              </a:rPr>
              <a:t>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8" name="Rectangle 7"/>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As with all [3,3]-sigmatropic rearrangements, a chair TS is used to workout the stereoselectivity unless it is physically impossible.</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80027138"/>
              </p:ext>
            </p:extLst>
          </p:nvPr>
        </p:nvGraphicFramePr>
        <p:xfrm>
          <a:off x="1908175" y="2205038"/>
          <a:ext cx="5443538" cy="1050925"/>
        </p:xfrm>
        <a:graphic>
          <a:graphicData uri="http://schemas.openxmlformats.org/presentationml/2006/ole">
            <mc:AlternateContent xmlns:mc="http://schemas.openxmlformats.org/markup-compatibility/2006">
              <mc:Choice xmlns:v="urn:schemas-microsoft-com:vml" Requires="v">
                <p:oleObj spid="_x0000_s74832" name="CS ChemDraw Drawing" r:id="rId4" imgW="3889041" imgH="750710" progId="ChemDraw.Document.6.0">
                  <p:embed/>
                </p:oleObj>
              </mc:Choice>
              <mc:Fallback>
                <p:oleObj name="CS ChemDraw Drawing" r:id="rId4" imgW="3889041" imgH="750710"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205038"/>
                        <a:ext cx="54435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8662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  (a)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 name="Object 24"/>
          <p:cNvGraphicFramePr>
            <a:graphicFrameLocks noChangeAspect="1"/>
          </p:cNvGraphicFramePr>
          <p:nvPr>
            <p:extLst>
              <p:ext uri="{D42A27DB-BD31-4B8C-83A1-F6EECF244321}">
                <p14:modId xmlns:p14="http://schemas.microsoft.com/office/powerpoint/2010/main" val="330504181"/>
              </p:ext>
            </p:extLst>
          </p:nvPr>
        </p:nvGraphicFramePr>
        <p:xfrm>
          <a:off x="683568" y="4221088"/>
          <a:ext cx="1928815" cy="771215"/>
        </p:xfrm>
        <a:graphic>
          <a:graphicData uri="http://schemas.openxmlformats.org/presentationml/2006/ole">
            <mc:AlternateContent xmlns:mc="http://schemas.openxmlformats.org/markup-compatibility/2006">
              <mc:Choice xmlns:v="urn:schemas-microsoft-com:vml" Requires="v">
                <p:oleObj spid="_x0000_s70980" name="CS ChemDraw Drawing" r:id="rId4" imgW="1607346" imgH="642679" progId="ChemDraw.Document.6.0">
                  <p:embed/>
                </p:oleObj>
              </mc:Choice>
              <mc:Fallback>
                <p:oleObj name="CS ChemDraw Drawing" r:id="rId4" imgW="1607346" imgH="642679" progId="ChemDraw.Document.6.0">
                  <p:embed/>
                  <p:pic>
                    <p:nvPicPr>
                      <p:cNvPr id="0" name="Object 15"/>
                      <p:cNvPicPr>
                        <a:picLocks noChangeAspect="1" noChangeArrowheads="1"/>
                      </p:cNvPicPr>
                      <p:nvPr/>
                    </p:nvPicPr>
                    <p:blipFill>
                      <a:blip r:embed="rId5"/>
                      <a:srcRect/>
                      <a:stretch>
                        <a:fillRect/>
                      </a:stretch>
                    </p:blipFill>
                    <p:spPr bwMode="auto">
                      <a:xfrm>
                        <a:off x="683568" y="4221088"/>
                        <a:ext cx="1928815" cy="771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2518614459"/>
              </p:ext>
            </p:extLst>
          </p:nvPr>
        </p:nvGraphicFramePr>
        <p:xfrm>
          <a:off x="2862263" y="4221163"/>
          <a:ext cx="1835150" cy="760412"/>
        </p:xfrm>
        <a:graphic>
          <a:graphicData uri="http://schemas.openxmlformats.org/presentationml/2006/ole">
            <mc:AlternateContent xmlns:mc="http://schemas.openxmlformats.org/markup-compatibility/2006">
              <mc:Choice xmlns:v="urn:schemas-microsoft-com:vml" Requires="v">
                <p:oleObj spid="_x0000_s70981" name="CS ChemDraw Drawing" r:id="rId6" imgW="1529855" imgH="633390" progId="ChemDraw.Document.6.0">
                  <p:embed/>
                </p:oleObj>
              </mc:Choice>
              <mc:Fallback>
                <p:oleObj name="CS ChemDraw Drawing" r:id="rId6" imgW="1529855" imgH="633390" progId="ChemDraw.Document.6.0">
                  <p:embed/>
                  <p:pic>
                    <p:nvPicPr>
                      <p:cNvPr id="0" name="Object 19"/>
                      <p:cNvPicPr>
                        <a:picLocks noChangeAspect="1" noChangeArrowheads="1"/>
                      </p:cNvPicPr>
                      <p:nvPr/>
                    </p:nvPicPr>
                    <p:blipFill>
                      <a:blip r:embed="rId7"/>
                      <a:srcRect/>
                      <a:stretch>
                        <a:fillRect/>
                      </a:stretch>
                    </p:blipFill>
                    <p:spPr bwMode="auto">
                      <a:xfrm>
                        <a:off x="2862263" y="4221163"/>
                        <a:ext cx="1835150"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1458415347"/>
              </p:ext>
            </p:extLst>
          </p:nvPr>
        </p:nvGraphicFramePr>
        <p:xfrm>
          <a:off x="4876800" y="4221163"/>
          <a:ext cx="1927225" cy="760412"/>
        </p:xfrm>
        <a:graphic>
          <a:graphicData uri="http://schemas.openxmlformats.org/presentationml/2006/ole">
            <mc:AlternateContent xmlns:mc="http://schemas.openxmlformats.org/markup-compatibility/2006">
              <mc:Choice xmlns:v="urn:schemas-microsoft-com:vml" Requires="v">
                <p:oleObj spid="_x0000_s70982" name="CS ChemDraw Drawing" r:id="rId8" imgW="1605969" imgH="633390" progId="ChemDraw.Document.6.0">
                  <p:embed/>
                </p:oleObj>
              </mc:Choice>
              <mc:Fallback>
                <p:oleObj name="CS ChemDraw Drawing" r:id="rId8" imgW="1605969" imgH="633390" progId="ChemDraw.Document.6.0">
                  <p:embed/>
                  <p:pic>
                    <p:nvPicPr>
                      <p:cNvPr id="0" name="Object 21"/>
                      <p:cNvPicPr>
                        <a:picLocks noChangeAspect="1" noChangeArrowheads="1"/>
                      </p:cNvPicPr>
                      <p:nvPr/>
                    </p:nvPicPr>
                    <p:blipFill>
                      <a:blip r:embed="rId9"/>
                      <a:srcRect/>
                      <a:stretch>
                        <a:fillRect/>
                      </a:stretch>
                    </p:blipFill>
                    <p:spPr bwMode="auto">
                      <a:xfrm>
                        <a:off x="4876800" y="4221163"/>
                        <a:ext cx="1927225"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2580027138"/>
              </p:ext>
            </p:extLst>
          </p:nvPr>
        </p:nvGraphicFramePr>
        <p:xfrm>
          <a:off x="1908175" y="2205038"/>
          <a:ext cx="5443538" cy="1050925"/>
        </p:xfrm>
        <a:graphic>
          <a:graphicData uri="http://schemas.openxmlformats.org/presentationml/2006/ole">
            <mc:AlternateContent xmlns:mc="http://schemas.openxmlformats.org/markup-compatibility/2006">
              <mc:Choice xmlns:v="urn:schemas-microsoft-com:vml" Requires="v">
                <p:oleObj spid="_x0000_s70983" name="CS ChemDraw Drawing" r:id="rId10" imgW="3889041" imgH="750710" progId="ChemDraw.Document.6.0">
                  <p:embed/>
                </p:oleObj>
              </mc:Choice>
              <mc:Fallback>
                <p:oleObj name="CS ChemDraw Drawing" r:id="rId10" imgW="3889041" imgH="750710" progId="ChemDraw.Document.6.0">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2205038"/>
                        <a:ext cx="54435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5802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  (a)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 name="Object 24"/>
          <p:cNvGraphicFramePr>
            <a:graphicFrameLocks noChangeAspect="1"/>
          </p:cNvGraphicFramePr>
          <p:nvPr>
            <p:extLst>
              <p:ext uri="{D42A27DB-BD31-4B8C-83A1-F6EECF244321}">
                <p14:modId xmlns:p14="http://schemas.microsoft.com/office/powerpoint/2010/main" val="2755000391"/>
              </p:ext>
            </p:extLst>
          </p:nvPr>
        </p:nvGraphicFramePr>
        <p:xfrm>
          <a:off x="683568" y="4221088"/>
          <a:ext cx="1928815" cy="771215"/>
        </p:xfrm>
        <a:graphic>
          <a:graphicData uri="http://schemas.openxmlformats.org/presentationml/2006/ole">
            <mc:AlternateContent xmlns:mc="http://schemas.openxmlformats.org/markup-compatibility/2006">
              <mc:Choice xmlns:v="urn:schemas-microsoft-com:vml" Requires="v">
                <p:oleObj spid="_x0000_s86238" name="CS ChemDraw Drawing" r:id="rId4" imgW="1607346" imgH="642679" progId="ChemDraw.Document.6.0">
                  <p:embed/>
                </p:oleObj>
              </mc:Choice>
              <mc:Fallback>
                <p:oleObj name="CS ChemDraw Drawing" r:id="rId4" imgW="1607346" imgH="642679" progId="ChemDraw.Document.6.0">
                  <p:embed/>
                  <p:pic>
                    <p:nvPicPr>
                      <p:cNvPr id="0" name=""/>
                      <p:cNvPicPr>
                        <a:picLocks noChangeAspect="1" noChangeArrowheads="1"/>
                      </p:cNvPicPr>
                      <p:nvPr/>
                    </p:nvPicPr>
                    <p:blipFill>
                      <a:blip r:embed="rId5"/>
                      <a:srcRect/>
                      <a:stretch>
                        <a:fillRect/>
                      </a:stretch>
                    </p:blipFill>
                    <p:spPr bwMode="auto">
                      <a:xfrm>
                        <a:off x="683568" y="4221088"/>
                        <a:ext cx="1928815" cy="771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1772348274"/>
              </p:ext>
            </p:extLst>
          </p:nvPr>
        </p:nvGraphicFramePr>
        <p:xfrm>
          <a:off x="2862263" y="4221163"/>
          <a:ext cx="1835150" cy="760412"/>
        </p:xfrm>
        <a:graphic>
          <a:graphicData uri="http://schemas.openxmlformats.org/presentationml/2006/ole">
            <mc:AlternateContent xmlns:mc="http://schemas.openxmlformats.org/markup-compatibility/2006">
              <mc:Choice xmlns:v="urn:schemas-microsoft-com:vml" Requires="v">
                <p:oleObj spid="_x0000_s86239" name="CS ChemDraw Drawing" r:id="rId6" imgW="1529855" imgH="633390" progId="ChemDraw.Document.6.0">
                  <p:embed/>
                </p:oleObj>
              </mc:Choice>
              <mc:Fallback>
                <p:oleObj name="CS ChemDraw Drawing" r:id="rId6" imgW="1529855" imgH="633390" progId="ChemDraw.Document.6.0">
                  <p:embed/>
                  <p:pic>
                    <p:nvPicPr>
                      <p:cNvPr id="0" name=""/>
                      <p:cNvPicPr>
                        <a:picLocks noChangeAspect="1" noChangeArrowheads="1"/>
                      </p:cNvPicPr>
                      <p:nvPr/>
                    </p:nvPicPr>
                    <p:blipFill>
                      <a:blip r:embed="rId7"/>
                      <a:srcRect/>
                      <a:stretch>
                        <a:fillRect/>
                      </a:stretch>
                    </p:blipFill>
                    <p:spPr bwMode="auto">
                      <a:xfrm>
                        <a:off x="2862263" y="4221163"/>
                        <a:ext cx="1835150"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1936512933"/>
              </p:ext>
            </p:extLst>
          </p:nvPr>
        </p:nvGraphicFramePr>
        <p:xfrm>
          <a:off x="4876800" y="4221163"/>
          <a:ext cx="1927225" cy="760412"/>
        </p:xfrm>
        <a:graphic>
          <a:graphicData uri="http://schemas.openxmlformats.org/presentationml/2006/ole">
            <mc:AlternateContent xmlns:mc="http://schemas.openxmlformats.org/markup-compatibility/2006">
              <mc:Choice xmlns:v="urn:schemas-microsoft-com:vml" Requires="v">
                <p:oleObj spid="_x0000_s86240" name="CS ChemDraw Drawing" r:id="rId8" imgW="1605969" imgH="633390" progId="ChemDraw.Document.6.0">
                  <p:embed/>
                </p:oleObj>
              </mc:Choice>
              <mc:Fallback>
                <p:oleObj name="CS ChemDraw Drawing" r:id="rId8" imgW="1605969" imgH="633390" progId="ChemDraw.Document.6.0">
                  <p:embed/>
                  <p:pic>
                    <p:nvPicPr>
                      <p:cNvPr id="0" name=""/>
                      <p:cNvPicPr>
                        <a:picLocks noChangeAspect="1" noChangeArrowheads="1"/>
                      </p:cNvPicPr>
                      <p:nvPr/>
                    </p:nvPicPr>
                    <p:blipFill>
                      <a:blip r:embed="rId9"/>
                      <a:srcRect/>
                      <a:stretch>
                        <a:fillRect/>
                      </a:stretch>
                    </p:blipFill>
                    <p:spPr bwMode="auto">
                      <a:xfrm>
                        <a:off x="4876800" y="4221163"/>
                        <a:ext cx="1927225"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58457539"/>
              </p:ext>
            </p:extLst>
          </p:nvPr>
        </p:nvGraphicFramePr>
        <p:xfrm>
          <a:off x="1908175" y="2205038"/>
          <a:ext cx="5443538" cy="1050925"/>
        </p:xfrm>
        <a:graphic>
          <a:graphicData uri="http://schemas.openxmlformats.org/presentationml/2006/ole">
            <mc:AlternateContent xmlns:mc="http://schemas.openxmlformats.org/markup-compatibility/2006">
              <mc:Choice xmlns:v="urn:schemas-microsoft-com:vml" Requires="v">
                <p:oleObj spid="_x0000_s86241" name="CS ChemDraw Drawing" r:id="rId10" imgW="3889041" imgH="750710" progId="ChemDraw.Document.6.0">
                  <p:embed/>
                </p:oleObj>
              </mc:Choice>
              <mc:Fallback>
                <p:oleObj name="CS ChemDraw Drawing" r:id="rId10" imgW="3889041" imgH="750710"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2205038"/>
                        <a:ext cx="54435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Rectangle 30"/>
          <p:cNvSpPr/>
          <p:nvPr/>
        </p:nvSpPr>
        <p:spPr>
          <a:xfrm>
            <a:off x="668342" y="5445224"/>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(b) has the wrong geometry on a double bond. (a) is the wrong compound (difficult to see). (c) is the only correct answer which has the right connectivity and stereochemistry.</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141248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3429000"/>
            <a:ext cx="3960440" cy="1631216"/>
          </a:xfrm>
          <a:prstGeom prst="rect">
            <a:avLst/>
          </a:prstGeom>
        </p:spPr>
        <p:txBody>
          <a:bodyPr wrap="square" numCol="1">
            <a:spAutoFit/>
          </a:bodyPr>
          <a:lstStyle/>
          <a:p>
            <a:r>
              <a:rPr lang="en-GB" sz="2000" dirty="0"/>
              <a:t>(a</a:t>
            </a:r>
            <a:r>
              <a:rPr lang="en-GB" sz="2000" dirty="0" smtClean="0"/>
              <a:t>)</a:t>
            </a:r>
            <a:endParaRPr lang="en-GB" sz="2000" dirty="0"/>
          </a:p>
          <a:p>
            <a:endParaRPr lang="en-GB" sz="2000" dirty="0" smtClean="0"/>
          </a:p>
          <a:p>
            <a:endParaRPr lang="en-GB" sz="2000" dirty="0" smtClean="0"/>
          </a:p>
          <a:p>
            <a:endParaRPr lang="en-GB" sz="2000" dirty="0" smtClean="0"/>
          </a:p>
          <a:p>
            <a:r>
              <a:rPr lang="en-GB" sz="2000" dirty="0" smtClean="0"/>
              <a:t>(</a:t>
            </a:r>
            <a:r>
              <a:rPr lang="en-GB" sz="2000" dirty="0"/>
              <a:t>b</a:t>
            </a:r>
            <a:r>
              <a:rPr lang="en-GB" sz="2000" dirty="0" smtClean="0"/>
              <a:t>)</a:t>
            </a:r>
            <a:endParaRPr lang="en-GB" sz="2000" dirty="0"/>
          </a:p>
        </p:txBody>
      </p:sp>
      <p:sp>
        <p:nvSpPr>
          <p:cNvPr id="11" name="Rectangle 10"/>
          <p:cNvSpPr/>
          <p:nvPr/>
        </p:nvSpPr>
        <p:spPr>
          <a:xfrm>
            <a:off x="4680012" y="3401705"/>
            <a:ext cx="3960440" cy="1631216"/>
          </a:xfrm>
          <a:prstGeom prst="rect">
            <a:avLst/>
          </a:prstGeom>
        </p:spPr>
        <p:txBody>
          <a:bodyPr wrap="square" numCol="1">
            <a:spAutoFit/>
          </a:bodyPr>
          <a:lstStyle/>
          <a:p>
            <a:r>
              <a:rPr lang="en-GB" sz="2000" dirty="0" smtClean="0"/>
              <a:t>(</a:t>
            </a:r>
            <a:r>
              <a:rPr lang="en-GB" sz="2000" dirty="0"/>
              <a:t>c</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d</a:t>
            </a:r>
            <a:r>
              <a:rPr lang="en-GB" sz="2000" dirty="0" smtClean="0"/>
              <a:t>)           (a)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1828924782"/>
              </p:ext>
            </p:extLst>
          </p:nvPr>
        </p:nvGraphicFramePr>
        <p:xfrm>
          <a:off x="1907704" y="3254621"/>
          <a:ext cx="1689521" cy="1326507"/>
        </p:xfrm>
        <a:graphic>
          <a:graphicData uri="http://schemas.openxmlformats.org/presentationml/2006/ole">
            <mc:AlternateContent xmlns:mc="http://schemas.openxmlformats.org/markup-compatibility/2006">
              <mc:Choice xmlns:v="urn:schemas-microsoft-com:vml" Requires="v">
                <p:oleObj spid="_x0000_s4632" name="CS ChemDraw Drawing" r:id="rId4" imgW="1206801" imgH="947505" progId="ChemDraw.Document.6.0">
                  <p:embed/>
                </p:oleObj>
              </mc:Choice>
              <mc:Fallback>
                <p:oleObj name="CS ChemDraw Drawing" r:id="rId4" imgW="1206801" imgH="947505"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254621"/>
                        <a:ext cx="1689521" cy="1326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p:cNvGraphicFramePr>
            <a:graphicFrameLocks noChangeAspect="1"/>
          </p:cNvGraphicFramePr>
          <p:nvPr>
            <p:extLst>
              <p:ext uri="{D42A27DB-BD31-4B8C-83A1-F6EECF244321}">
                <p14:modId xmlns:p14="http://schemas.microsoft.com/office/powerpoint/2010/main" val="3671841299"/>
              </p:ext>
            </p:extLst>
          </p:nvPr>
        </p:nvGraphicFramePr>
        <p:xfrm>
          <a:off x="1710605" y="4653136"/>
          <a:ext cx="2141315" cy="1311575"/>
        </p:xfrm>
        <a:graphic>
          <a:graphicData uri="http://schemas.openxmlformats.org/presentationml/2006/ole">
            <mc:AlternateContent xmlns:mc="http://schemas.openxmlformats.org/markup-compatibility/2006">
              <mc:Choice xmlns:v="urn:schemas-microsoft-com:vml" Requires="v">
                <p:oleObj spid="_x0000_s4633" name="CS ChemDraw Drawing" r:id="rId6" imgW="1529511" imgH="936839" progId="ChemDraw.Document.6.0">
                  <p:embed/>
                </p:oleObj>
              </mc:Choice>
              <mc:Fallback>
                <p:oleObj name="CS ChemDraw Drawing" r:id="rId6" imgW="1529511" imgH="936839" progId="ChemDraw.Document.6.0">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0605" y="4653136"/>
                        <a:ext cx="2141315" cy="131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2331478136"/>
              </p:ext>
            </p:extLst>
          </p:nvPr>
        </p:nvGraphicFramePr>
        <p:xfrm>
          <a:off x="5715421" y="3267144"/>
          <a:ext cx="1889622" cy="1313984"/>
        </p:xfrm>
        <a:graphic>
          <a:graphicData uri="http://schemas.openxmlformats.org/presentationml/2006/ole">
            <mc:AlternateContent xmlns:mc="http://schemas.openxmlformats.org/markup-compatibility/2006">
              <mc:Choice xmlns:v="urn:schemas-microsoft-com:vml" Requires="v">
                <p:oleObj spid="_x0000_s4634" name="CS ChemDraw Drawing" r:id="rId8" imgW="1349730" imgH="938560" progId="ChemDraw.Document.6.0">
                  <p:embed/>
                </p:oleObj>
              </mc:Choice>
              <mc:Fallback>
                <p:oleObj name="CS ChemDraw Drawing" r:id="rId8" imgW="1349730" imgH="938560" progId="ChemDraw.Document.6.0">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421" y="3267144"/>
                        <a:ext cx="1889622" cy="1313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830145633"/>
              </p:ext>
            </p:extLst>
          </p:nvPr>
        </p:nvGraphicFramePr>
        <p:xfrm>
          <a:off x="2840038" y="1930400"/>
          <a:ext cx="3463925" cy="1138238"/>
        </p:xfrm>
        <a:graphic>
          <a:graphicData uri="http://schemas.openxmlformats.org/presentationml/2006/ole">
            <mc:AlternateContent xmlns:mc="http://schemas.openxmlformats.org/markup-compatibility/2006">
              <mc:Choice xmlns:v="urn:schemas-microsoft-com:vml" Requires="v">
                <p:oleObj spid="_x0000_s4635" name="CS ChemDraw Drawing" r:id="rId10" imgW="2474563" imgH="813327" progId="ChemDraw.Document.6.0">
                  <p:embed/>
                </p:oleObj>
              </mc:Choice>
              <mc:Fallback>
                <p:oleObj name="CS ChemDraw Drawing" r:id="rId10" imgW="2474563" imgH="813327" progId="ChemDraw.Document.6.0">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0038" y="1930400"/>
                        <a:ext cx="34639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17442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3032531808"/>
              </p:ext>
            </p:extLst>
          </p:nvPr>
        </p:nvGraphicFramePr>
        <p:xfrm>
          <a:off x="3419872" y="2254222"/>
          <a:ext cx="2248357" cy="886746"/>
        </p:xfrm>
        <a:graphic>
          <a:graphicData uri="http://schemas.openxmlformats.org/presentationml/2006/ole">
            <mc:AlternateContent xmlns:mc="http://schemas.openxmlformats.org/markup-compatibility/2006">
              <mc:Choice xmlns:v="urn:schemas-microsoft-com:vml" Requires="v">
                <p:oleObj spid="_x0000_s73107" name="CS ChemDraw Drawing" r:id="rId4" imgW="1605969" imgH="633390" progId="ChemDraw.Document.6.0">
                  <p:embed/>
                </p:oleObj>
              </mc:Choice>
              <mc:Fallback>
                <p:oleObj name="CS ChemDraw Drawing" r:id="rId4" imgW="1605969" imgH="633390" progId="ChemDraw.Document.6.0">
                  <p:embed/>
                  <p:pic>
                    <p:nvPicPr>
                      <p:cNvPr id="0" name="Object 22"/>
                      <p:cNvPicPr>
                        <a:picLocks noChangeAspect="1" noChangeArrowheads="1"/>
                      </p:cNvPicPr>
                      <p:nvPr/>
                    </p:nvPicPr>
                    <p:blipFill>
                      <a:blip r:embed="rId5"/>
                      <a:srcRect/>
                      <a:stretch>
                        <a:fillRect/>
                      </a:stretch>
                    </p:blipFill>
                    <p:spPr bwMode="auto">
                      <a:xfrm>
                        <a:off x="3419872" y="2254222"/>
                        <a:ext cx="2248357" cy="886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2000745513"/>
              </p:ext>
            </p:extLst>
          </p:nvPr>
        </p:nvGraphicFramePr>
        <p:xfrm>
          <a:off x="683568" y="4149080"/>
          <a:ext cx="1627322" cy="1036545"/>
        </p:xfrm>
        <a:graphic>
          <a:graphicData uri="http://schemas.openxmlformats.org/presentationml/2006/ole">
            <mc:AlternateContent xmlns:mc="http://schemas.openxmlformats.org/markup-compatibility/2006">
              <mc:Choice xmlns:v="urn:schemas-microsoft-com:vml" Requires="v">
                <p:oleObj spid="_x0000_s73108" name="CS ChemDraw Drawing" r:id="rId6" imgW="1162373" imgH="740389" progId="ChemDraw.Document.6.0">
                  <p:embed/>
                </p:oleObj>
              </mc:Choice>
              <mc:Fallback>
                <p:oleObj name="CS ChemDraw Drawing" r:id="rId6" imgW="1162373" imgH="740389" progId="ChemDraw.Document.6.0">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4149080"/>
                        <a:ext cx="1627322"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2" name="Object 41"/>
          <p:cNvGraphicFramePr>
            <a:graphicFrameLocks noChangeAspect="1"/>
          </p:cNvGraphicFramePr>
          <p:nvPr>
            <p:extLst>
              <p:ext uri="{D42A27DB-BD31-4B8C-83A1-F6EECF244321}">
                <p14:modId xmlns:p14="http://schemas.microsoft.com/office/powerpoint/2010/main" val="3627229660"/>
              </p:ext>
            </p:extLst>
          </p:nvPr>
        </p:nvGraphicFramePr>
        <p:xfrm>
          <a:off x="2584638" y="4149080"/>
          <a:ext cx="1627322" cy="1036545"/>
        </p:xfrm>
        <a:graphic>
          <a:graphicData uri="http://schemas.openxmlformats.org/presentationml/2006/ole">
            <mc:AlternateContent xmlns:mc="http://schemas.openxmlformats.org/markup-compatibility/2006">
              <mc:Choice xmlns:v="urn:schemas-microsoft-com:vml" Requires="v">
                <p:oleObj spid="_x0000_s73109" name="CS ChemDraw Drawing" r:id="rId8" imgW="1162373" imgH="740389" progId="ChemDraw.Document.6.0">
                  <p:embed/>
                </p:oleObj>
              </mc:Choice>
              <mc:Fallback>
                <p:oleObj name="CS ChemDraw Drawing" r:id="rId8" imgW="1162373" imgH="740389" progId="ChemDraw.Document.6.0">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4638" y="4149080"/>
                        <a:ext cx="1627322"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4" name="Object 43"/>
          <p:cNvGraphicFramePr>
            <a:graphicFrameLocks noChangeAspect="1"/>
          </p:cNvGraphicFramePr>
          <p:nvPr>
            <p:extLst>
              <p:ext uri="{D42A27DB-BD31-4B8C-83A1-F6EECF244321}">
                <p14:modId xmlns:p14="http://schemas.microsoft.com/office/powerpoint/2010/main" val="329168993"/>
              </p:ext>
            </p:extLst>
          </p:nvPr>
        </p:nvGraphicFramePr>
        <p:xfrm>
          <a:off x="4716016" y="4077072"/>
          <a:ext cx="1667824" cy="1036545"/>
        </p:xfrm>
        <a:graphic>
          <a:graphicData uri="http://schemas.openxmlformats.org/presentationml/2006/ole">
            <mc:AlternateContent xmlns:mc="http://schemas.openxmlformats.org/markup-compatibility/2006">
              <mc:Choice xmlns:v="urn:schemas-microsoft-com:vml" Requires="v">
                <p:oleObj spid="_x0000_s73110" name="CS ChemDraw Drawing" r:id="rId10" imgW="1191303" imgH="740389" progId="ChemDraw.Document.6.0">
                  <p:embed/>
                </p:oleObj>
              </mc:Choice>
              <mc:Fallback>
                <p:oleObj name="CS ChemDraw Drawing" r:id="rId10" imgW="1191303" imgH="740389" progId="ChemDraw.Document.6.0">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016" y="4077072"/>
                        <a:ext cx="1667824"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6" name="Object 45"/>
          <p:cNvGraphicFramePr>
            <a:graphicFrameLocks noChangeAspect="1"/>
          </p:cNvGraphicFramePr>
          <p:nvPr>
            <p:extLst>
              <p:ext uri="{D42A27DB-BD31-4B8C-83A1-F6EECF244321}">
                <p14:modId xmlns:p14="http://schemas.microsoft.com/office/powerpoint/2010/main" val="965382029"/>
              </p:ext>
            </p:extLst>
          </p:nvPr>
        </p:nvGraphicFramePr>
        <p:xfrm>
          <a:off x="6646181" y="4077072"/>
          <a:ext cx="1670235" cy="1036545"/>
        </p:xfrm>
        <a:graphic>
          <a:graphicData uri="http://schemas.openxmlformats.org/presentationml/2006/ole">
            <mc:AlternateContent xmlns:mc="http://schemas.openxmlformats.org/markup-compatibility/2006">
              <mc:Choice xmlns:v="urn:schemas-microsoft-com:vml" Requires="v">
                <p:oleObj spid="_x0000_s73111" name="CS ChemDraw Drawing" r:id="rId12" imgW="1193025" imgH="740389" progId="ChemDraw.Document.6.0">
                  <p:embed/>
                </p:oleObj>
              </mc:Choice>
              <mc:Fallback>
                <p:oleObj name="CS ChemDraw Drawing" r:id="rId12" imgW="1193025" imgH="740389" progId="ChemDraw.Document.6.0">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46181" y="4077072"/>
                        <a:ext cx="1670235"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1885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9</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1683988856"/>
              </p:ext>
            </p:extLst>
          </p:nvPr>
        </p:nvGraphicFramePr>
        <p:xfrm>
          <a:off x="683568" y="4149080"/>
          <a:ext cx="1627322" cy="1036545"/>
        </p:xfrm>
        <a:graphic>
          <a:graphicData uri="http://schemas.openxmlformats.org/presentationml/2006/ole">
            <mc:AlternateContent xmlns:mc="http://schemas.openxmlformats.org/markup-compatibility/2006">
              <mc:Choice xmlns:v="urn:schemas-microsoft-com:vml" Requires="v">
                <p:oleObj spid="_x0000_s77158" name="CS ChemDraw Drawing" r:id="rId4" imgW="1162373" imgH="740389" progId="ChemDraw.Document.6.0">
                  <p:embed/>
                </p:oleObj>
              </mc:Choice>
              <mc:Fallback>
                <p:oleObj name="CS ChemDraw Drawing" r:id="rId4" imgW="1162373" imgH="740389"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149080"/>
                        <a:ext cx="1627322"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2" name="Object 41"/>
          <p:cNvGraphicFramePr>
            <a:graphicFrameLocks noChangeAspect="1"/>
          </p:cNvGraphicFramePr>
          <p:nvPr>
            <p:extLst>
              <p:ext uri="{D42A27DB-BD31-4B8C-83A1-F6EECF244321}">
                <p14:modId xmlns:p14="http://schemas.microsoft.com/office/powerpoint/2010/main" val="1462775454"/>
              </p:ext>
            </p:extLst>
          </p:nvPr>
        </p:nvGraphicFramePr>
        <p:xfrm>
          <a:off x="2584638" y="4149080"/>
          <a:ext cx="1627322" cy="1036545"/>
        </p:xfrm>
        <a:graphic>
          <a:graphicData uri="http://schemas.openxmlformats.org/presentationml/2006/ole">
            <mc:AlternateContent xmlns:mc="http://schemas.openxmlformats.org/markup-compatibility/2006">
              <mc:Choice xmlns:v="urn:schemas-microsoft-com:vml" Requires="v">
                <p:oleObj spid="_x0000_s77159" name="CS ChemDraw Drawing" r:id="rId6" imgW="1162373" imgH="740389" progId="ChemDraw.Document.6.0">
                  <p:embed/>
                </p:oleObj>
              </mc:Choice>
              <mc:Fallback>
                <p:oleObj name="CS ChemDraw Drawing" r:id="rId6" imgW="1162373" imgH="740389" progId="ChemDraw.Document.6.0">
                  <p:embed/>
                  <p:pic>
                    <p:nvPicPr>
                      <p:cNvPr id="0" name=""/>
                      <p:cNvPicPr>
                        <a:picLocks noChangeAspect="1" noChangeArrowheads="1"/>
                      </p:cNvPicPr>
                      <p:nvPr/>
                    </p:nvPicPr>
                    <p:blipFill>
                      <a:blip r:embed="rId7"/>
                      <a:srcRect/>
                      <a:stretch>
                        <a:fillRect/>
                      </a:stretch>
                    </p:blipFill>
                    <p:spPr bwMode="auto">
                      <a:xfrm>
                        <a:off x="2584638" y="4149080"/>
                        <a:ext cx="1627322"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4" name="Object 43"/>
          <p:cNvGraphicFramePr>
            <a:graphicFrameLocks noChangeAspect="1"/>
          </p:cNvGraphicFramePr>
          <p:nvPr>
            <p:extLst>
              <p:ext uri="{D42A27DB-BD31-4B8C-83A1-F6EECF244321}">
                <p14:modId xmlns:p14="http://schemas.microsoft.com/office/powerpoint/2010/main" val="3146073536"/>
              </p:ext>
            </p:extLst>
          </p:nvPr>
        </p:nvGraphicFramePr>
        <p:xfrm>
          <a:off x="4716016" y="4077072"/>
          <a:ext cx="1667824" cy="1036545"/>
        </p:xfrm>
        <a:graphic>
          <a:graphicData uri="http://schemas.openxmlformats.org/presentationml/2006/ole">
            <mc:AlternateContent xmlns:mc="http://schemas.openxmlformats.org/markup-compatibility/2006">
              <mc:Choice xmlns:v="urn:schemas-microsoft-com:vml" Requires="v">
                <p:oleObj spid="_x0000_s77160" name="CS ChemDraw Drawing" r:id="rId8" imgW="1191303" imgH="740389" progId="ChemDraw.Document.6.0">
                  <p:embed/>
                </p:oleObj>
              </mc:Choice>
              <mc:Fallback>
                <p:oleObj name="CS ChemDraw Drawing" r:id="rId8" imgW="1191303" imgH="740389"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016" y="4077072"/>
                        <a:ext cx="1667824"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6" name="Object 45"/>
          <p:cNvGraphicFramePr>
            <a:graphicFrameLocks noChangeAspect="1"/>
          </p:cNvGraphicFramePr>
          <p:nvPr>
            <p:extLst>
              <p:ext uri="{D42A27DB-BD31-4B8C-83A1-F6EECF244321}">
                <p14:modId xmlns:p14="http://schemas.microsoft.com/office/powerpoint/2010/main" val="2182290885"/>
              </p:ext>
            </p:extLst>
          </p:nvPr>
        </p:nvGraphicFramePr>
        <p:xfrm>
          <a:off x="6646181" y="4077072"/>
          <a:ext cx="1670235" cy="1036545"/>
        </p:xfrm>
        <a:graphic>
          <a:graphicData uri="http://schemas.openxmlformats.org/presentationml/2006/ole">
            <mc:AlternateContent xmlns:mc="http://schemas.openxmlformats.org/markup-compatibility/2006">
              <mc:Choice xmlns:v="urn:schemas-microsoft-com:vml" Requires="v">
                <p:oleObj spid="_x0000_s77161" name="CS ChemDraw Drawing" r:id="rId10" imgW="1193025" imgH="740389" progId="ChemDraw.Document.6.0">
                  <p:embed/>
                </p:oleObj>
              </mc:Choice>
              <mc:Fallback>
                <p:oleObj name="CS ChemDraw Drawing" r:id="rId10" imgW="1193025" imgH="740389"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6181" y="4077072"/>
                        <a:ext cx="1670235" cy="103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46"/>
          <p:cNvSpPr/>
          <p:nvPr/>
        </p:nvSpPr>
        <p:spPr>
          <a:xfrm>
            <a:off x="395536" y="5437673"/>
            <a:ext cx="7920880"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There are two recognisable points from the TS: (</a:t>
            </a:r>
            <a:r>
              <a:rPr lang="en-GB" sz="2000" dirty="0" err="1" smtClean="0">
                <a:solidFill>
                  <a:schemeClr val="tx2">
                    <a:lumMod val="60000"/>
                    <a:lumOff val="40000"/>
                  </a:schemeClr>
                </a:solidFill>
              </a:rPr>
              <a:t>i</a:t>
            </a:r>
            <a:r>
              <a:rPr lang="en-GB" sz="2000" dirty="0" smtClean="0">
                <a:solidFill>
                  <a:schemeClr val="tx2">
                    <a:lumMod val="60000"/>
                    <a:lumOff val="40000"/>
                  </a:schemeClr>
                </a:solidFill>
              </a:rPr>
              <a:t>) the </a:t>
            </a:r>
            <a:r>
              <a:rPr lang="en-GB" sz="2000" dirty="0" err="1" smtClean="0">
                <a:solidFill>
                  <a:schemeClr val="tx2">
                    <a:lumMod val="60000"/>
                    <a:lumOff val="40000"/>
                  </a:schemeClr>
                </a:solidFill>
              </a:rPr>
              <a:t>tBu</a:t>
            </a:r>
            <a:r>
              <a:rPr lang="en-GB" sz="2000" dirty="0" smtClean="0">
                <a:solidFill>
                  <a:schemeClr val="tx2">
                    <a:lumMod val="60000"/>
                    <a:lumOff val="40000"/>
                  </a:schemeClr>
                </a:solidFill>
              </a:rPr>
              <a:t> and Me are on opposite sides of the ring, and (ii) the new double bond should be </a:t>
            </a:r>
            <a:r>
              <a:rPr lang="en-GB" sz="2000" i="1" dirty="0" smtClean="0">
                <a:solidFill>
                  <a:schemeClr val="tx2">
                    <a:lumMod val="60000"/>
                    <a:lumOff val="40000"/>
                  </a:schemeClr>
                </a:solidFill>
              </a:rPr>
              <a:t>trans</a:t>
            </a:r>
            <a:r>
              <a:rPr lang="en-GB" sz="2000" dirty="0" smtClean="0">
                <a:solidFill>
                  <a:schemeClr val="tx2">
                    <a:lumMod val="60000"/>
                    <a:lumOff val="40000"/>
                  </a:schemeClr>
                </a:solidFill>
              </a:rPr>
              <a:t>. A top-down view will give (b) as the correct answer.</a:t>
            </a:r>
            <a:endParaRPr lang="en-GB" sz="2000" dirty="0">
              <a:solidFill>
                <a:schemeClr val="tx2">
                  <a:lumMod val="60000"/>
                  <a:lumOff val="40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566566457"/>
              </p:ext>
            </p:extLst>
          </p:nvPr>
        </p:nvGraphicFramePr>
        <p:xfrm>
          <a:off x="3419475" y="2254250"/>
          <a:ext cx="2249488" cy="887413"/>
        </p:xfrm>
        <a:graphic>
          <a:graphicData uri="http://schemas.openxmlformats.org/presentationml/2006/ole">
            <mc:AlternateContent xmlns:mc="http://schemas.openxmlformats.org/markup-compatibility/2006">
              <mc:Choice xmlns:v="urn:schemas-microsoft-com:vml" Requires="v">
                <p:oleObj spid="_x0000_s77162" name="CS ChemDraw Drawing" r:id="rId12" imgW="1605969" imgH="633390" progId="ChemDraw.Document.6.0">
                  <p:embed/>
                </p:oleObj>
              </mc:Choice>
              <mc:Fallback>
                <p:oleObj name="CS ChemDraw Drawing" r:id="rId12" imgW="1605969" imgH="633390" progId="ChemDraw.Document.6.0">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9475" y="2254250"/>
                        <a:ext cx="2249488"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2299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10</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4149080"/>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1481711875"/>
              </p:ext>
            </p:extLst>
          </p:nvPr>
        </p:nvGraphicFramePr>
        <p:xfrm>
          <a:off x="2022475" y="1804789"/>
          <a:ext cx="4937125" cy="2200275"/>
        </p:xfrm>
        <a:graphic>
          <a:graphicData uri="http://schemas.openxmlformats.org/presentationml/2006/ole">
            <mc:AlternateContent xmlns:mc="http://schemas.openxmlformats.org/markup-compatibility/2006">
              <mc:Choice xmlns:v="urn:schemas-microsoft-com:vml" Requires="v">
                <p:oleObj spid="_x0000_s80971" name="CS ChemDraw Drawing" r:id="rId4" imgW="3526037" imgH="1572294" progId="ChemDraw.Document.6.0">
                  <p:embed/>
                </p:oleObj>
              </mc:Choice>
              <mc:Fallback>
                <p:oleObj name="CS ChemDraw Drawing" r:id="rId4" imgW="3526037" imgH="1572294" progId="ChemDraw.Document.6.0">
                  <p:embed/>
                  <p:pic>
                    <p:nvPicPr>
                      <p:cNvPr id="0" name="Object 1"/>
                      <p:cNvPicPr>
                        <a:picLocks noChangeAspect="1" noChangeArrowheads="1"/>
                      </p:cNvPicPr>
                      <p:nvPr/>
                    </p:nvPicPr>
                    <p:blipFill>
                      <a:blip r:embed="rId5"/>
                      <a:srcRect/>
                      <a:stretch>
                        <a:fillRect/>
                      </a:stretch>
                    </p:blipFill>
                    <p:spPr bwMode="auto">
                      <a:xfrm>
                        <a:off x="2022475" y="1804789"/>
                        <a:ext cx="4937125" cy="220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1345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10</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4149080"/>
            <a:ext cx="4572000" cy="1015663"/>
          </a:xfrm>
          <a:prstGeom prst="rect">
            <a:avLst/>
          </a:prstGeom>
        </p:spPr>
        <p:txBody>
          <a:bodyPr>
            <a:spAutoFit/>
          </a:bodyPr>
          <a:lstStyle/>
          <a:p>
            <a:r>
              <a:rPr lang="en-GB" sz="2000" dirty="0"/>
              <a:t>(a) Cycloaddition</a:t>
            </a:r>
          </a:p>
          <a:p>
            <a:r>
              <a:rPr lang="en-GB" sz="2000" dirty="0"/>
              <a:t>(b) </a:t>
            </a:r>
            <a:r>
              <a:rPr lang="en-GB" sz="2000" dirty="0">
                <a:solidFill>
                  <a:schemeClr val="tx2">
                    <a:lumMod val="60000"/>
                    <a:lumOff val="40000"/>
                  </a:schemeClr>
                </a:solidFill>
              </a:rPr>
              <a:t>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14"/>
          <p:cNvSpPr/>
          <p:nvPr/>
        </p:nvSpPr>
        <p:spPr>
          <a:xfrm>
            <a:off x="668342" y="5301208"/>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Careful analysis should show the breaking of a N</a:t>
            </a:r>
            <a:r>
              <a:rPr lang="en-GB" sz="2000" dirty="0">
                <a:solidFill>
                  <a:schemeClr val="tx2">
                    <a:lumMod val="60000"/>
                    <a:lumOff val="40000"/>
                  </a:schemeClr>
                </a:solidFill>
              </a:rPr>
              <a:t>–</a:t>
            </a:r>
            <a:r>
              <a:rPr lang="en-GB" sz="2000" dirty="0" smtClean="0">
                <a:solidFill>
                  <a:schemeClr val="tx2">
                    <a:lumMod val="60000"/>
                    <a:lumOff val="40000"/>
                  </a:schemeClr>
                </a:solidFill>
              </a:rPr>
              <a:t>N bond and formation of a new C–C bond, and the usual curly arrows in a circle. So it’s a sigmatropic rearrangement, a [5,5]-sigmatropic rearrangement to be precise.</a:t>
            </a:r>
            <a:endParaRPr lang="en-GB" sz="2000" dirty="0">
              <a:solidFill>
                <a:schemeClr val="tx2">
                  <a:lumMod val="60000"/>
                  <a:lumOff val="40000"/>
                </a:schemeClr>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481711875"/>
              </p:ext>
            </p:extLst>
          </p:nvPr>
        </p:nvGraphicFramePr>
        <p:xfrm>
          <a:off x="2022475" y="1804988"/>
          <a:ext cx="4937125" cy="2200275"/>
        </p:xfrm>
        <a:graphic>
          <a:graphicData uri="http://schemas.openxmlformats.org/presentationml/2006/ole">
            <mc:AlternateContent xmlns:mc="http://schemas.openxmlformats.org/markup-compatibility/2006">
              <mc:Choice xmlns:v="urn:schemas-microsoft-com:vml" Requires="v">
                <p:oleObj spid="_x0000_s81993" name="CS ChemDraw Drawing" r:id="rId4" imgW="3526037" imgH="1572294" progId="ChemDraw.Document.6.0">
                  <p:embed/>
                </p:oleObj>
              </mc:Choice>
              <mc:Fallback>
                <p:oleObj name="CS ChemDraw Drawing" r:id="rId4" imgW="3526037" imgH="1572294"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804988"/>
                        <a:ext cx="49371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8108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10</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4" name="Object 3"/>
          <p:cNvGraphicFramePr>
            <a:graphicFrameLocks noChangeAspect="1"/>
          </p:cNvGraphicFramePr>
          <p:nvPr>
            <p:extLst>
              <p:ext uri="{D42A27DB-BD31-4B8C-83A1-F6EECF244321}">
                <p14:modId xmlns:p14="http://schemas.microsoft.com/office/powerpoint/2010/main" val="1481711875"/>
              </p:ext>
            </p:extLst>
          </p:nvPr>
        </p:nvGraphicFramePr>
        <p:xfrm>
          <a:off x="2022475" y="1804988"/>
          <a:ext cx="4937125" cy="2200275"/>
        </p:xfrm>
        <a:graphic>
          <a:graphicData uri="http://schemas.openxmlformats.org/presentationml/2006/ole">
            <mc:AlternateContent xmlns:mc="http://schemas.openxmlformats.org/markup-compatibility/2006">
              <mc:Choice xmlns:v="urn:schemas-microsoft-com:vml" Requires="v">
                <p:oleObj spid="_x0000_s78921" name="CS ChemDraw Drawing" r:id="rId4" imgW="3526037" imgH="1572294" progId="ChemDraw.Document.6.0">
                  <p:embed/>
                </p:oleObj>
              </mc:Choice>
              <mc:Fallback>
                <p:oleObj name="CS ChemDraw Drawing" r:id="rId4" imgW="3526037" imgH="1572294"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804988"/>
                        <a:ext cx="49371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0489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10</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8" name="Rectangle 7"/>
          <p:cNvSpPr/>
          <p:nvPr/>
        </p:nvSpPr>
        <p:spPr>
          <a:xfrm>
            <a:off x="668342" y="5509681"/>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chair TS is only applicable to [3,3]-sigmatropic rearrangements. This is a [5,5]-sigmatropic rearrangement, so none of these TS models are suitable.</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81711875"/>
              </p:ext>
            </p:extLst>
          </p:nvPr>
        </p:nvGraphicFramePr>
        <p:xfrm>
          <a:off x="2022475" y="1804988"/>
          <a:ext cx="4937125" cy="2200275"/>
        </p:xfrm>
        <a:graphic>
          <a:graphicData uri="http://schemas.openxmlformats.org/presentationml/2006/ole">
            <mc:AlternateContent xmlns:mc="http://schemas.openxmlformats.org/markup-compatibility/2006">
              <mc:Choice xmlns:v="urn:schemas-microsoft-com:vml" Requires="v">
                <p:oleObj spid="_x0000_s83015" name="CS ChemDraw Drawing" r:id="rId4" imgW="3526037" imgH="1572294" progId="ChemDraw.Document.6.0">
                  <p:embed/>
                </p:oleObj>
              </mc:Choice>
              <mc:Fallback>
                <p:oleObj name="CS ChemDraw Drawing" r:id="rId4" imgW="3526037" imgH="1572294"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804988"/>
                        <a:ext cx="49371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575061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2263640650"/>
              </p:ext>
            </p:extLst>
          </p:nvPr>
        </p:nvGraphicFramePr>
        <p:xfrm>
          <a:off x="1619672" y="2043113"/>
          <a:ext cx="5837143" cy="1286047"/>
        </p:xfrm>
        <a:graphic>
          <a:graphicData uri="http://schemas.openxmlformats.org/presentationml/2006/ole">
            <mc:AlternateContent xmlns:mc="http://schemas.openxmlformats.org/markup-compatibility/2006">
              <mc:Choice xmlns:v="urn:schemas-microsoft-com:vml" Requires="v">
                <p:oleObj spid="_x0000_s87098" name="CS ChemDraw Drawing" r:id="rId4" imgW="4169388" imgH="918605" progId="ChemDraw.Document.6.0">
                  <p:embed/>
                </p:oleObj>
              </mc:Choice>
              <mc:Fallback>
                <p:oleObj name="CS ChemDraw Drawing" r:id="rId4" imgW="4169388" imgH="918605" progId="ChemDraw.Document.6.0">
                  <p:embed/>
                  <p:pic>
                    <p:nvPicPr>
                      <p:cNvPr id="0" name="Object 3"/>
                      <p:cNvPicPr>
                        <a:picLocks noChangeAspect="1" noChangeArrowheads="1"/>
                      </p:cNvPicPr>
                      <p:nvPr/>
                    </p:nvPicPr>
                    <p:blipFill>
                      <a:blip r:embed="rId5"/>
                      <a:srcRect/>
                      <a:stretch>
                        <a:fillRect/>
                      </a:stretch>
                    </p:blipFill>
                    <p:spPr bwMode="auto">
                      <a:xfrm>
                        <a:off x="1619672" y="2043113"/>
                        <a:ext cx="5837143" cy="1286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7504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a:t>
            </a:r>
            <a:r>
              <a:rPr lang="en-GB" sz="2000" dirty="0">
                <a:solidFill>
                  <a:schemeClr val="tx2">
                    <a:lumMod val="60000"/>
                    <a:lumOff val="40000"/>
                  </a:schemeClr>
                </a:solidFill>
              </a:rPr>
              <a:t>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85184"/>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Two new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-bonds and a new ring formed, this is a [4+2] cycloaddition. The diene is electron rich, the dienophile is electron poor as is the norm with this reaction.</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63640650"/>
              </p:ext>
            </p:extLst>
          </p:nvPr>
        </p:nvGraphicFramePr>
        <p:xfrm>
          <a:off x="1619250" y="2043113"/>
          <a:ext cx="5837238" cy="1285875"/>
        </p:xfrm>
        <a:graphic>
          <a:graphicData uri="http://schemas.openxmlformats.org/presentationml/2006/ole">
            <mc:AlternateContent xmlns:mc="http://schemas.openxmlformats.org/markup-compatibility/2006">
              <mc:Choice xmlns:v="urn:schemas-microsoft-com:vml" Requires="v">
                <p:oleObj spid="_x0000_s88120" name="CS ChemDraw Drawing" r:id="rId4" imgW="4169388" imgH="918605" progId="ChemDraw.Document.6.0">
                  <p:embed/>
                </p:oleObj>
              </mc:Choice>
              <mc:Fallback>
                <p:oleObj name="CS ChemDraw Drawing" r:id="rId4" imgW="4169388" imgH="918605"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043113"/>
                        <a:ext cx="58372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1220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2" name="Object 1"/>
          <p:cNvGraphicFramePr>
            <a:graphicFrameLocks noChangeAspect="1"/>
          </p:cNvGraphicFramePr>
          <p:nvPr>
            <p:extLst>
              <p:ext uri="{D42A27DB-BD31-4B8C-83A1-F6EECF244321}">
                <p14:modId xmlns:p14="http://schemas.microsoft.com/office/powerpoint/2010/main" val="2263640650"/>
              </p:ext>
            </p:extLst>
          </p:nvPr>
        </p:nvGraphicFramePr>
        <p:xfrm>
          <a:off x="1619250" y="2043113"/>
          <a:ext cx="5837238" cy="1285875"/>
        </p:xfrm>
        <a:graphic>
          <a:graphicData uri="http://schemas.openxmlformats.org/presentationml/2006/ole">
            <mc:AlternateContent xmlns:mc="http://schemas.openxmlformats.org/markup-compatibility/2006">
              <mc:Choice xmlns:v="urn:schemas-microsoft-com:vml" Requires="v">
                <p:oleObj spid="_x0000_s89144" name="CS ChemDraw Drawing" r:id="rId4" imgW="4169388" imgH="918605" progId="ChemDraw.Document.6.0">
                  <p:embed/>
                </p:oleObj>
              </mc:Choice>
              <mc:Fallback>
                <p:oleObj name="CS ChemDraw Drawing" r:id="rId4" imgW="4169388" imgH="918605"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043113"/>
                        <a:ext cx="58372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87600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solidFill>
                  <a:schemeClr val="tx2">
                    <a:lumMod val="60000"/>
                    <a:lumOff val="40000"/>
                  </a:schemeClr>
                </a:solidFill>
              </a:rPr>
              <a:t>Endo</a:t>
            </a:r>
            <a:r>
              <a:rPr lang="en-GB" sz="2000" dirty="0">
                <a:solidFill>
                  <a:schemeClr val="tx2">
                    <a:lumMod val="60000"/>
                    <a:lumOff val="40000"/>
                  </a:schemeClr>
                </a:solidFill>
              </a:rPr>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8" name="Rectangle 7"/>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[4+2] cycloaddition should follow an </a:t>
            </a:r>
            <a:r>
              <a:rPr lang="en-GB" sz="2000" i="1" dirty="0" smtClean="0">
                <a:solidFill>
                  <a:schemeClr val="tx2">
                    <a:lumMod val="60000"/>
                    <a:lumOff val="40000"/>
                  </a:schemeClr>
                </a:solidFill>
              </a:rPr>
              <a:t>endo </a:t>
            </a:r>
            <a:r>
              <a:rPr lang="en-GB" sz="2000" dirty="0" smtClean="0">
                <a:solidFill>
                  <a:schemeClr val="tx2">
                    <a:lumMod val="60000"/>
                    <a:lumOff val="40000"/>
                  </a:schemeClr>
                </a:solidFill>
              </a:rPr>
              <a:t>TS to maximise the beneficial secondary orbital interactions.</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63640650"/>
              </p:ext>
            </p:extLst>
          </p:nvPr>
        </p:nvGraphicFramePr>
        <p:xfrm>
          <a:off x="1619250" y="2043113"/>
          <a:ext cx="5837238" cy="1285875"/>
        </p:xfrm>
        <a:graphic>
          <a:graphicData uri="http://schemas.openxmlformats.org/presentationml/2006/ole">
            <mc:AlternateContent xmlns:mc="http://schemas.openxmlformats.org/markup-compatibility/2006">
              <mc:Choice xmlns:v="urn:schemas-microsoft-com:vml" Requires="v">
                <p:oleObj spid="_x0000_s90168" name="CS ChemDraw Drawing" r:id="rId4" imgW="4169388" imgH="918605" progId="ChemDraw.Document.6.0">
                  <p:embed/>
                </p:oleObj>
              </mc:Choice>
              <mc:Fallback>
                <p:oleObj name="CS ChemDraw Drawing" r:id="rId4" imgW="4169388" imgH="918605"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043113"/>
                        <a:ext cx="58372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274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state is the correct one for this reaction?</a:t>
            </a:r>
          </a:p>
        </p:txBody>
      </p:sp>
      <p:sp>
        <p:nvSpPr>
          <p:cNvPr id="10" name="Rectangle 9"/>
          <p:cNvSpPr/>
          <p:nvPr/>
        </p:nvSpPr>
        <p:spPr>
          <a:xfrm>
            <a:off x="539552" y="3429000"/>
            <a:ext cx="3960440" cy="1631216"/>
          </a:xfrm>
          <a:prstGeom prst="rect">
            <a:avLst/>
          </a:prstGeom>
        </p:spPr>
        <p:txBody>
          <a:bodyPr wrap="square" numCol="1">
            <a:spAutoFit/>
          </a:bodyPr>
          <a:lstStyle/>
          <a:p>
            <a:r>
              <a:rPr lang="en-GB" sz="2000" dirty="0"/>
              <a:t>(a</a:t>
            </a:r>
            <a:r>
              <a:rPr lang="en-GB" sz="2000" dirty="0" smtClean="0"/>
              <a:t>)</a:t>
            </a:r>
            <a:endParaRPr lang="en-GB" sz="2000" dirty="0"/>
          </a:p>
          <a:p>
            <a:endParaRPr lang="en-GB" sz="2000" dirty="0" smtClean="0"/>
          </a:p>
          <a:p>
            <a:endParaRPr lang="en-GB" sz="2000" dirty="0" smtClean="0"/>
          </a:p>
          <a:p>
            <a:endParaRPr lang="en-GB" sz="2000" dirty="0" smtClean="0"/>
          </a:p>
          <a:p>
            <a:r>
              <a:rPr lang="en-GB" sz="2000" dirty="0" smtClean="0"/>
              <a:t>(</a:t>
            </a:r>
            <a:r>
              <a:rPr lang="en-GB" sz="2000" dirty="0"/>
              <a:t>b</a:t>
            </a:r>
            <a:r>
              <a:rPr lang="en-GB" sz="2000" dirty="0" smtClean="0"/>
              <a:t>)</a:t>
            </a:r>
            <a:endParaRPr lang="en-GB" sz="2000" dirty="0"/>
          </a:p>
        </p:txBody>
      </p:sp>
      <p:sp>
        <p:nvSpPr>
          <p:cNvPr id="11" name="Rectangle 10"/>
          <p:cNvSpPr/>
          <p:nvPr/>
        </p:nvSpPr>
        <p:spPr>
          <a:xfrm>
            <a:off x="4680012" y="3401705"/>
            <a:ext cx="3960440" cy="1631216"/>
          </a:xfrm>
          <a:prstGeom prst="rect">
            <a:avLst/>
          </a:prstGeom>
        </p:spPr>
        <p:txBody>
          <a:bodyPr wrap="square" numCol="1">
            <a:spAutoFit/>
          </a:bodyPr>
          <a:lstStyle/>
          <a:p>
            <a:r>
              <a:rPr lang="en-GB" sz="2000" dirty="0" smtClean="0"/>
              <a:t>(</a:t>
            </a:r>
            <a:r>
              <a:rPr lang="en-GB" sz="2000" dirty="0"/>
              <a:t>c</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d</a:t>
            </a:r>
            <a:r>
              <a:rPr lang="en-GB" sz="2000" dirty="0" smtClean="0"/>
              <a:t>)           </a:t>
            </a:r>
            <a:r>
              <a:rPr lang="en-GB" sz="2000" dirty="0" smtClean="0">
                <a:solidFill>
                  <a:schemeClr val="tx2">
                    <a:lumMod val="60000"/>
                    <a:lumOff val="40000"/>
                  </a:schemeClr>
                </a:solidFill>
              </a:rPr>
              <a:t>(a) and (c)</a:t>
            </a:r>
            <a:endParaRPr lang="en-GB" sz="2000" dirty="0">
              <a:solidFill>
                <a:schemeClr val="tx2">
                  <a:lumMod val="60000"/>
                  <a:lumOff val="4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4286946625"/>
              </p:ext>
            </p:extLst>
          </p:nvPr>
        </p:nvGraphicFramePr>
        <p:xfrm>
          <a:off x="1907704" y="3254621"/>
          <a:ext cx="1689521" cy="1326507"/>
        </p:xfrm>
        <a:graphic>
          <a:graphicData uri="http://schemas.openxmlformats.org/presentationml/2006/ole">
            <mc:AlternateContent xmlns:mc="http://schemas.openxmlformats.org/markup-compatibility/2006">
              <mc:Choice xmlns:v="urn:schemas-microsoft-com:vml" Requires="v">
                <p:oleObj spid="_x0000_s8711" name="CS ChemDraw Drawing" r:id="rId4" imgW="1206801" imgH="947505" progId="ChemDraw.Document.6.0">
                  <p:embed/>
                </p:oleObj>
              </mc:Choice>
              <mc:Fallback>
                <p:oleObj name="CS ChemDraw Drawing" r:id="rId4" imgW="1206801" imgH="947505"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254621"/>
                        <a:ext cx="1689521" cy="1326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p:cNvGraphicFramePr>
            <a:graphicFrameLocks noChangeAspect="1"/>
          </p:cNvGraphicFramePr>
          <p:nvPr>
            <p:extLst>
              <p:ext uri="{D42A27DB-BD31-4B8C-83A1-F6EECF244321}">
                <p14:modId xmlns:p14="http://schemas.microsoft.com/office/powerpoint/2010/main" val="2557285222"/>
              </p:ext>
            </p:extLst>
          </p:nvPr>
        </p:nvGraphicFramePr>
        <p:xfrm>
          <a:off x="1710605" y="4653136"/>
          <a:ext cx="2141315" cy="1311575"/>
        </p:xfrm>
        <a:graphic>
          <a:graphicData uri="http://schemas.openxmlformats.org/presentationml/2006/ole">
            <mc:AlternateContent xmlns:mc="http://schemas.openxmlformats.org/markup-compatibility/2006">
              <mc:Choice xmlns:v="urn:schemas-microsoft-com:vml" Requires="v">
                <p:oleObj spid="_x0000_s8712" name="CS ChemDraw Drawing" r:id="rId6" imgW="1529511" imgH="936839" progId="ChemDraw.Document.6.0">
                  <p:embed/>
                </p:oleObj>
              </mc:Choice>
              <mc:Fallback>
                <p:oleObj name="CS ChemDraw Drawing" r:id="rId6" imgW="1529511" imgH="936839"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0605" y="4653136"/>
                        <a:ext cx="2141315" cy="131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3189985870"/>
              </p:ext>
            </p:extLst>
          </p:nvPr>
        </p:nvGraphicFramePr>
        <p:xfrm>
          <a:off x="5715421" y="3267144"/>
          <a:ext cx="1889622" cy="1313984"/>
        </p:xfrm>
        <a:graphic>
          <a:graphicData uri="http://schemas.openxmlformats.org/presentationml/2006/ole">
            <mc:AlternateContent xmlns:mc="http://schemas.openxmlformats.org/markup-compatibility/2006">
              <mc:Choice xmlns:v="urn:schemas-microsoft-com:vml" Requires="v">
                <p:oleObj spid="_x0000_s8713" name="CS ChemDraw Drawing" r:id="rId8" imgW="1349730" imgH="938560" progId="ChemDraw.Document.6.0">
                  <p:embed/>
                </p:oleObj>
              </mc:Choice>
              <mc:Fallback>
                <p:oleObj name="CS ChemDraw Drawing" r:id="rId8" imgW="1349730" imgH="938560"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421" y="3267144"/>
                        <a:ext cx="1889622" cy="1313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2170001" y="3338210"/>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16" name="TextBox 15"/>
          <p:cNvSpPr txBox="1"/>
          <p:nvPr/>
        </p:nvSpPr>
        <p:spPr>
          <a:xfrm>
            <a:off x="2463681" y="3131676"/>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17" name="TextBox 16"/>
          <p:cNvSpPr txBox="1"/>
          <p:nvPr/>
        </p:nvSpPr>
        <p:spPr>
          <a:xfrm>
            <a:off x="2087724" y="4029164"/>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18" name="TextBox 17"/>
          <p:cNvSpPr txBox="1"/>
          <p:nvPr/>
        </p:nvSpPr>
        <p:spPr>
          <a:xfrm>
            <a:off x="2555776" y="3636470"/>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19" name="TextBox 18"/>
          <p:cNvSpPr txBox="1"/>
          <p:nvPr/>
        </p:nvSpPr>
        <p:spPr>
          <a:xfrm>
            <a:off x="5940152" y="3573016"/>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20" name="TextBox 19"/>
          <p:cNvSpPr txBox="1"/>
          <p:nvPr/>
        </p:nvSpPr>
        <p:spPr>
          <a:xfrm>
            <a:off x="6372200" y="3140968"/>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21" name="TextBox 20"/>
          <p:cNvSpPr txBox="1"/>
          <p:nvPr/>
        </p:nvSpPr>
        <p:spPr>
          <a:xfrm>
            <a:off x="6128610" y="4029164"/>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22" name="TextBox 21"/>
          <p:cNvSpPr txBox="1"/>
          <p:nvPr/>
        </p:nvSpPr>
        <p:spPr>
          <a:xfrm>
            <a:off x="6300192" y="3861048"/>
            <a:ext cx="432048" cy="369332"/>
          </a:xfrm>
          <a:prstGeom prst="rect">
            <a:avLst/>
          </a:prstGeom>
          <a:noFill/>
        </p:spPr>
        <p:txBody>
          <a:bodyPr wrap="square" rtlCol="0">
            <a:spAutoFit/>
          </a:bodyPr>
          <a:lstStyle/>
          <a:p>
            <a:r>
              <a:rPr lang="en-GB" dirty="0">
                <a:solidFill>
                  <a:schemeClr val="tx2">
                    <a:lumMod val="60000"/>
                    <a:lumOff val="40000"/>
                  </a:schemeClr>
                </a:solidFill>
              </a:rPr>
              <a:t>*</a:t>
            </a:r>
          </a:p>
        </p:txBody>
      </p:sp>
      <p:sp>
        <p:nvSpPr>
          <p:cNvPr id="23" name="Rectangle 22"/>
          <p:cNvSpPr/>
          <p:nvPr/>
        </p:nvSpPr>
        <p:spPr>
          <a:xfrm>
            <a:off x="4355976" y="5182160"/>
            <a:ext cx="4752528" cy="163121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Both (a) and (c) are </a:t>
            </a:r>
            <a:r>
              <a:rPr lang="en-GB" sz="2000" i="1" dirty="0" smtClean="0">
                <a:solidFill>
                  <a:schemeClr val="tx2">
                    <a:lumMod val="60000"/>
                    <a:lumOff val="40000"/>
                  </a:schemeClr>
                </a:solidFill>
              </a:rPr>
              <a:t>endo</a:t>
            </a:r>
            <a:r>
              <a:rPr lang="en-GB" sz="2000" dirty="0" smtClean="0">
                <a:solidFill>
                  <a:schemeClr val="tx2">
                    <a:lumMod val="60000"/>
                    <a:lumOff val="40000"/>
                  </a:schemeClr>
                </a:solidFill>
              </a:rPr>
              <a:t> transition states with secondary orbital interaction between the two middle carbons of the diene and the carbonyl groups (all marked with *’s).</a:t>
            </a:r>
            <a:endParaRPr lang="en-GB" sz="2000" dirty="0">
              <a:solidFill>
                <a:schemeClr val="tx2">
                  <a:lumMod val="60000"/>
                  <a:lumOff val="40000"/>
                </a:schemeClr>
              </a:solidFill>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1830145633"/>
              </p:ext>
            </p:extLst>
          </p:nvPr>
        </p:nvGraphicFramePr>
        <p:xfrm>
          <a:off x="2840038" y="1930400"/>
          <a:ext cx="3463925" cy="1138238"/>
        </p:xfrm>
        <a:graphic>
          <a:graphicData uri="http://schemas.openxmlformats.org/presentationml/2006/ole">
            <mc:AlternateContent xmlns:mc="http://schemas.openxmlformats.org/markup-compatibility/2006">
              <mc:Choice xmlns:v="urn:schemas-microsoft-com:vml" Requires="v">
                <p:oleObj spid="_x0000_s8714" name="CS ChemDraw Drawing" r:id="rId10" imgW="2474563" imgH="813327" progId="ChemDraw.Document.6.0">
                  <p:embed/>
                </p:oleObj>
              </mc:Choice>
              <mc:Fallback>
                <p:oleObj name="CS ChemDraw Drawing" r:id="rId10" imgW="2474563" imgH="813327" progId="ChemDraw.Document.6.0">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0038" y="1930400"/>
                        <a:ext cx="34639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49407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2263640650"/>
              </p:ext>
            </p:extLst>
          </p:nvPr>
        </p:nvGraphicFramePr>
        <p:xfrm>
          <a:off x="1619250" y="2043113"/>
          <a:ext cx="5837238" cy="1285875"/>
        </p:xfrm>
        <a:graphic>
          <a:graphicData uri="http://schemas.openxmlformats.org/presentationml/2006/ole">
            <mc:AlternateContent xmlns:mc="http://schemas.openxmlformats.org/markup-compatibility/2006">
              <mc:Choice xmlns:v="urn:schemas-microsoft-com:vml" Requires="v">
                <p:oleObj spid="_x0000_s91406" name="CS ChemDraw Drawing" r:id="rId4" imgW="4169388" imgH="918605" progId="ChemDraw.Document.6.0">
                  <p:embed/>
                </p:oleObj>
              </mc:Choice>
              <mc:Fallback>
                <p:oleObj name="CS ChemDraw Drawing" r:id="rId4" imgW="4169388" imgH="918605"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043113"/>
                        <a:ext cx="58372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490643119"/>
              </p:ext>
            </p:extLst>
          </p:nvPr>
        </p:nvGraphicFramePr>
        <p:xfrm>
          <a:off x="683569" y="4158833"/>
          <a:ext cx="1894099" cy="1374811"/>
        </p:xfrm>
        <a:graphic>
          <a:graphicData uri="http://schemas.openxmlformats.org/presentationml/2006/ole">
            <mc:AlternateContent xmlns:mc="http://schemas.openxmlformats.org/markup-compatibility/2006">
              <mc:Choice xmlns:v="urn:schemas-microsoft-com:vml" Requires="v">
                <p:oleObj spid="_x0000_s91407" name="CS ChemDraw Drawing" r:id="rId6" imgW="1578416" imgH="1145676" progId="ChemDraw.Document.6.0">
                  <p:embed/>
                </p:oleObj>
              </mc:Choice>
              <mc:Fallback>
                <p:oleObj name="CS ChemDraw Drawing" r:id="rId6" imgW="1578416" imgH="1145676" progId="ChemDraw.Document.6.0">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9" y="4158833"/>
                        <a:ext cx="1894099"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9" name="Object 28"/>
          <p:cNvGraphicFramePr>
            <a:graphicFrameLocks noChangeAspect="1"/>
          </p:cNvGraphicFramePr>
          <p:nvPr>
            <p:extLst>
              <p:ext uri="{D42A27DB-BD31-4B8C-83A1-F6EECF244321}">
                <p14:modId xmlns:p14="http://schemas.microsoft.com/office/powerpoint/2010/main" val="2737554352"/>
              </p:ext>
            </p:extLst>
          </p:nvPr>
        </p:nvGraphicFramePr>
        <p:xfrm>
          <a:off x="2843808" y="4149081"/>
          <a:ext cx="1802762" cy="1374811"/>
        </p:xfrm>
        <a:graphic>
          <a:graphicData uri="http://schemas.openxmlformats.org/presentationml/2006/ole">
            <mc:AlternateContent xmlns:mc="http://schemas.openxmlformats.org/markup-compatibility/2006">
              <mc:Choice xmlns:v="urn:schemas-microsoft-com:vml" Requires="v">
                <p:oleObj spid="_x0000_s91408" name="CS ChemDraw Drawing" r:id="rId8" imgW="1502302" imgH="1145676" progId="ChemDraw.Document.6.0">
                  <p:embed/>
                </p:oleObj>
              </mc:Choice>
              <mc:Fallback>
                <p:oleObj name="CS ChemDraw Drawing" r:id="rId8" imgW="1502302" imgH="1145676" progId="ChemDraw.Document.6.0">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4149081"/>
                        <a:ext cx="1802762"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7" name="Object 36"/>
          <p:cNvGraphicFramePr>
            <a:graphicFrameLocks noChangeAspect="1"/>
          </p:cNvGraphicFramePr>
          <p:nvPr>
            <p:extLst>
              <p:ext uri="{D42A27DB-BD31-4B8C-83A1-F6EECF244321}">
                <p14:modId xmlns:p14="http://schemas.microsoft.com/office/powerpoint/2010/main" val="1811796466"/>
              </p:ext>
            </p:extLst>
          </p:nvPr>
        </p:nvGraphicFramePr>
        <p:xfrm>
          <a:off x="4860032" y="4142421"/>
          <a:ext cx="1950720" cy="1374811"/>
        </p:xfrm>
        <a:graphic>
          <a:graphicData uri="http://schemas.openxmlformats.org/presentationml/2006/ole">
            <mc:AlternateContent xmlns:mc="http://schemas.openxmlformats.org/markup-compatibility/2006">
              <mc:Choice xmlns:v="urn:schemas-microsoft-com:vml" Requires="v">
                <p:oleObj spid="_x0000_s91409" name="CS ChemDraw Drawing" r:id="rId10" imgW="1625600" imgH="1145676" progId="ChemDraw.Document.6.0">
                  <p:embed/>
                </p:oleObj>
              </mc:Choice>
              <mc:Fallback>
                <p:oleObj name="CS ChemDraw Drawing" r:id="rId10" imgW="1625600" imgH="1145676" progId="ChemDraw.Document.6.0">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4142421"/>
                        <a:ext cx="1950720"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9" name="Object 38"/>
          <p:cNvGraphicFramePr>
            <a:graphicFrameLocks noChangeAspect="1"/>
          </p:cNvGraphicFramePr>
          <p:nvPr>
            <p:extLst>
              <p:ext uri="{D42A27DB-BD31-4B8C-83A1-F6EECF244321}">
                <p14:modId xmlns:p14="http://schemas.microsoft.com/office/powerpoint/2010/main" val="1575446784"/>
              </p:ext>
            </p:extLst>
          </p:nvPr>
        </p:nvGraphicFramePr>
        <p:xfrm>
          <a:off x="6876256" y="4142421"/>
          <a:ext cx="1950720" cy="1374811"/>
        </p:xfrm>
        <a:graphic>
          <a:graphicData uri="http://schemas.openxmlformats.org/presentationml/2006/ole">
            <mc:AlternateContent xmlns:mc="http://schemas.openxmlformats.org/markup-compatibility/2006">
              <mc:Choice xmlns:v="urn:schemas-microsoft-com:vml" Requires="v">
                <p:oleObj spid="_x0000_s91410" name="CS ChemDraw Drawing" r:id="rId12" imgW="1625600" imgH="1145676" progId="ChemDraw.Document.6.0">
                  <p:embed/>
                </p:oleObj>
              </mc:Choice>
              <mc:Fallback>
                <p:oleObj name="CS ChemDraw Drawing" r:id="rId12" imgW="1625600" imgH="1145676" progId="ChemDraw.Document.6.0">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4142421"/>
                        <a:ext cx="1950720"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10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747212172"/>
              </p:ext>
            </p:extLst>
          </p:nvPr>
        </p:nvGraphicFramePr>
        <p:xfrm>
          <a:off x="1619250" y="2043113"/>
          <a:ext cx="5837238" cy="1285875"/>
        </p:xfrm>
        <a:graphic>
          <a:graphicData uri="http://schemas.openxmlformats.org/presentationml/2006/ole">
            <mc:AlternateContent xmlns:mc="http://schemas.openxmlformats.org/markup-compatibility/2006">
              <mc:Choice xmlns:v="urn:schemas-microsoft-com:vml" Requires="v">
                <p:oleObj spid="_x0000_s95464" name="CS ChemDraw Drawing" r:id="rId4" imgW="4169388" imgH="918605" progId="ChemDraw.Document.6.0">
                  <p:embed/>
                </p:oleObj>
              </mc:Choice>
              <mc:Fallback>
                <p:oleObj name="CS ChemDraw Drawing" r:id="rId4" imgW="4169388" imgH="918605"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043113"/>
                        <a:ext cx="58372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3015219483"/>
              </p:ext>
            </p:extLst>
          </p:nvPr>
        </p:nvGraphicFramePr>
        <p:xfrm>
          <a:off x="683569" y="4158833"/>
          <a:ext cx="1894099" cy="1374811"/>
        </p:xfrm>
        <a:graphic>
          <a:graphicData uri="http://schemas.openxmlformats.org/presentationml/2006/ole">
            <mc:AlternateContent xmlns:mc="http://schemas.openxmlformats.org/markup-compatibility/2006">
              <mc:Choice xmlns:v="urn:schemas-microsoft-com:vml" Requires="v">
                <p:oleObj spid="_x0000_s95465" name="CS ChemDraw Drawing" r:id="rId6" imgW="1578416" imgH="1145676" progId="ChemDraw.Document.6.0">
                  <p:embed/>
                </p:oleObj>
              </mc:Choice>
              <mc:Fallback>
                <p:oleObj name="CS ChemDraw Drawing" r:id="rId6" imgW="1578416" imgH="1145676"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9" y="4158833"/>
                        <a:ext cx="1894099"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9" name="Object 28"/>
          <p:cNvGraphicFramePr>
            <a:graphicFrameLocks noChangeAspect="1"/>
          </p:cNvGraphicFramePr>
          <p:nvPr>
            <p:extLst>
              <p:ext uri="{D42A27DB-BD31-4B8C-83A1-F6EECF244321}">
                <p14:modId xmlns:p14="http://schemas.microsoft.com/office/powerpoint/2010/main" val="4262568399"/>
              </p:ext>
            </p:extLst>
          </p:nvPr>
        </p:nvGraphicFramePr>
        <p:xfrm>
          <a:off x="2843808" y="4149081"/>
          <a:ext cx="1802762" cy="1374811"/>
        </p:xfrm>
        <a:graphic>
          <a:graphicData uri="http://schemas.openxmlformats.org/presentationml/2006/ole">
            <mc:AlternateContent xmlns:mc="http://schemas.openxmlformats.org/markup-compatibility/2006">
              <mc:Choice xmlns:v="urn:schemas-microsoft-com:vml" Requires="v">
                <p:oleObj spid="_x0000_s95466" name="CS ChemDraw Drawing" r:id="rId8" imgW="1502302" imgH="1145676" progId="ChemDraw.Document.6.0">
                  <p:embed/>
                </p:oleObj>
              </mc:Choice>
              <mc:Fallback>
                <p:oleObj name="CS ChemDraw Drawing" r:id="rId8" imgW="1502302" imgH="1145676"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4149081"/>
                        <a:ext cx="1802762"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7" name="Object 36"/>
          <p:cNvGraphicFramePr>
            <a:graphicFrameLocks noChangeAspect="1"/>
          </p:cNvGraphicFramePr>
          <p:nvPr>
            <p:extLst>
              <p:ext uri="{D42A27DB-BD31-4B8C-83A1-F6EECF244321}">
                <p14:modId xmlns:p14="http://schemas.microsoft.com/office/powerpoint/2010/main" val="2575090424"/>
              </p:ext>
            </p:extLst>
          </p:nvPr>
        </p:nvGraphicFramePr>
        <p:xfrm>
          <a:off x="4860032" y="4142421"/>
          <a:ext cx="1950720" cy="1374811"/>
        </p:xfrm>
        <a:graphic>
          <a:graphicData uri="http://schemas.openxmlformats.org/presentationml/2006/ole">
            <mc:AlternateContent xmlns:mc="http://schemas.openxmlformats.org/markup-compatibility/2006">
              <mc:Choice xmlns:v="urn:schemas-microsoft-com:vml" Requires="v">
                <p:oleObj spid="_x0000_s95467" name="CS ChemDraw Drawing" r:id="rId10" imgW="1625600" imgH="1145676" progId="ChemDraw.Document.6.0">
                  <p:embed/>
                </p:oleObj>
              </mc:Choice>
              <mc:Fallback>
                <p:oleObj name="CS ChemDraw Drawing" r:id="rId10" imgW="1625600" imgH="1145676"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4142421"/>
                        <a:ext cx="1950720"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9" name="Object 38"/>
          <p:cNvGraphicFramePr>
            <a:graphicFrameLocks noChangeAspect="1"/>
          </p:cNvGraphicFramePr>
          <p:nvPr>
            <p:extLst>
              <p:ext uri="{D42A27DB-BD31-4B8C-83A1-F6EECF244321}">
                <p14:modId xmlns:p14="http://schemas.microsoft.com/office/powerpoint/2010/main" val="3608125927"/>
              </p:ext>
            </p:extLst>
          </p:nvPr>
        </p:nvGraphicFramePr>
        <p:xfrm>
          <a:off x="6876256" y="4142421"/>
          <a:ext cx="1950720" cy="1374811"/>
        </p:xfrm>
        <a:graphic>
          <a:graphicData uri="http://schemas.openxmlformats.org/presentationml/2006/ole">
            <mc:AlternateContent xmlns:mc="http://schemas.openxmlformats.org/markup-compatibility/2006">
              <mc:Choice xmlns:v="urn:schemas-microsoft-com:vml" Requires="v">
                <p:oleObj spid="_x0000_s95468" name="CS ChemDraw Drawing" r:id="rId12" imgW="1625600" imgH="1145676" progId="ChemDraw.Document.6.0">
                  <p:embed/>
                </p:oleObj>
              </mc:Choice>
              <mc:Fallback>
                <p:oleObj name="CS ChemDraw Drawing" r:id="rId12" imgW="1625600" imgH="1145676" progId="ChemDraw.Document.6.0">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4142421"/>
                        <a:ext cx="1950720" cy="1374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35"/>
          <p:cNvSpPr/>
          <p:nvPr/>
        </p:nvSpPr>
        <p:spPr>
          <a:xfrm>
            <a:off x="668342" y="5653697"/>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Only (b) and (d) are </a:t>
            </a:r>
            <a:r>
              <a:rPr lang="en-GB" sz="2000" i="1" dirty="0" smtClean="0">
                <a:solidFill>
                  <a:schemeClr val="tx2">
                    <a:lumMod val="60000"/>
                    <a:lumOff val="40000"/>
                  </a:schemeClr>
                </a:solidFill>
              </a:rPr>
              <a:t>endo</a:t>
            </a:r>
            <a:r>
              <a:rPr lang="en-GB" sz="2000" dirty="0" smtClean="0">
                <a:solidFill>
                  <a:schemeClr val="tx2">
                    <a:lumMod val="60000"/>
                    <a:lumOff val="40000"/>
                  </a:schemeClr>
                </a:solidFill>
              </a:rPr>
              <a:t> TS’s with secondary orbital interactions. (d) will result in the </a:t>
            </a:r>
            <a:r>
              <a:rPr lang="en-GB" sz="2000" dirty="0" err="1" smtClean="0">
                <a:solidFill>
                  <a:schemeClr val="tx2">
                    <a:lumMod val="60000"/>
                    <a:lumOff val="40000"/>
                  </a:schemeClr>
                </a:solidFill>
              </a:rPr>
              <a:t>OMe</a:t>
            </a:r>
            <a:r>
              <a:rPr lang="en-GB" sz="2000" dirty="0" smtClean="0">
                <a:solidFill>
                  <a:schemeClr val="tx2">
                    <a:lumMod val="60000"/>
                    <a:lumOff val="40000"/>
                  </a:schemeClr>
                </a:solidFill>
              </a:rPr>
              <a:t> and </a:t>
            </a:r>
            <a:r>
              <a:rPr lang="en-GB" sz="2000" i="1" baseline="30000" dirty="0" err="1" smtClean="0">
                <a:solidFill>
                  <a:schemeClr val="tx2">
                    <a:lumMod val="60000"/>
                    <a:lumOff val="40000"/>
                  </a:schemeClr>
                </a:solidFill>
              </a:rPr>
              <a:t>i</a:t>
            </a:r>
            <a:r>
              <a:rPr lang="en-GB" sz="2000" dirty="0" err="1" smtClean="0">
                <a:solidFill>
                  <a:schemeClr val="tx2">
                    <a:lumMod val="60000"/>
                    <a:lumOff val="40000"/>
                  </a:schemeClr>
                </a:solidFill>
              </a:rPr>
              <a:t>PrCO</a:t>
            </a:r>
            <a:r>
              <a:rPr lang="en-GB" sz="2000" dirty="0" smtClean="0">
                <a:solidFill>
                  <a:schemeClr val="tx2">
                    <a:lumMod val="60000"/>
                    <a:lumOff val="40000"/>
                  </a:schemeClr>
                </a:solidFill>
              </a:rPr>
              <a:t> group being </a:t>
            </a:r>
            <a:r>
              <a:rPr lang="en-GB" sz="2000" i="1" dirty="0" smtClean="0">
                <a:solidFill>
                  <a:schemeClr val="tx2">
                    <a:lumMod val="60000"/>
                    <a:lumOff val="40000"/>
                  </a:schemeClr>
                </a:solidFill>
              </a:rPr>
              <a:t>meta </a:t>
            </a:r>
            <a:r>
              <a:rPr lang="en-GB" sz="2000" dirty="0" smtClean="0">
                <a:solidFill>
                  <a:schemeClr val="tx2">
                    <a:lumMod val="60000"/>
                    <a:lumOff val="40000"/>
                  </a:schemeClr>
                </a:solidFill>
              </a:rPr>
              <a:t>to each other, which is wrong. Thus (b) is the correct answer.</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279967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3703830059"/>
              </p:ext>
            </p:extLst>
          </p:nvPr>
        </p:nvGraphicFramePr>
        <p:xfrm>
          <a:off x="1404938" y="2128838"/>
          <a:ext cx="6210300" cy="939800"/>
        </p:xfrm>
        <a:graphic>
          <a:graphicData uri="http://schemas.openxmlformats.org/presentationml/2006/ole">
            <mc:AlternateContent xmlns:mc="http://schemas.openxmlformats.org/markup-compatibility/2006">
              <mc:Choice xmlns:v="urn:schemas-microsoft-com:vml" Requires="v">
                <p:oleObj spid="_x0000_s96305" name="CS ChemDraw Drawing" r:id="rId4" imgW="4435959" imgH="671579" progId="ChemDraw.Document.6.0">
                  <p:embed/>
                </p:oleObj>
              </mc:Choice>
              <mc:Fallback>
                <p:oleObj name="CS ChemDraw Drawing" r:id="rId4" imgW="4435959" imgH="671579" progId="ChemDraw.Document.6.0">
                  <p:embed/>
                  <p:pic>
                    <p:nvPicPr>
                      <p:cNvPr id="0" name="Object 4"/>
                      <p:cNvPicPr>
                        <a:picLocks noChangeAspect="1" noChangeArrowheads="1"/>
                      </p:cNvPicPr>
                      <p:nvPr/>
                    </p:nvPicPr>
                    <p:blipFill>
                      <a:blip r:embed="rId5"/>
                      <a:srcRect/>
                      <a:stretch>
                        <a:fillRect/>
                      </a:stretch>
                    </p:blipFill>
                    <p:spPr bwMode="auto">
                      <a:xfrm>
                        <a:off x="1404938" y="2128838"/>
                        <a:ext cx="62103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8828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Cycloaddition</a:t>
            </a:r>
          </a:p>
          <a:p>
            <a:r>
              <a:rPr lang="en-GB" sz="2000" dirty="0"/>
              <a:t>(b) </a:t>
            </a:r>
            <a:r>
              <a:rPr lang="en-GB" sz="2000" dirty="0">
                <a:solidFill>
                  <a:schemeClr val="tx2">
                    <a:lumMod val="60000"/>
                    <a:lumOff val="40000"/>
                  </a:schemeClr>
                </a:solidFill>
              </a:rPr>
              <a:t>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13176"/>
            <a:ext cx="7632848" cy="163121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reaction proceeds by swapping 1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 with another, followed by hydrolysis and tautomerisation. The two flip-flopping fragments each has three heavy atoms. This is a [3,3]-sigmatropic rearrangement, specifically an Claisen rearrangement (one oxygen, 5 carbons).</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30059"/>
              </p:ext>
            </p:extLst>
          </p:nvPr>
        </p:nvGraphicFramePr>
        <p:xfrm>
          <a:off x="1404938" y="2128838"/>
          <a:ext cx="6210300" cy="939800"/>
        </p:xfrm>
        <a:graphic>
          <a:graphicData uri="http://schemas.openxmlformats.org/presentationml/2006/ole">
            <mc:AlternateContent xmlns:mc="http://schemas.openxmlformats.org/markup-compatibility/2006">
              <mc:Choice xmlns:v="urn:schemas-microsoft-com:vml" Requires="v">
                <p:oleObj spid="_x0000_s97327" name="CS ChemDraw Drawing" r:id="rId4" imgW="4435959" imgH="671579" progId="ChemDraw.Document.6.0">
                  <p:embed/>
                </p:oleObj>
              </mc:Choice>
              <mc:Fallback>
                <p:oleObj name="CS ChemDraw Drawing" r:id="rId4" imgW="4435959" imgH="671579"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128838"/>
                        <a:ext cx="6210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372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2" name="Object 1"/>
          <p:cNvGraphicFramePr>
            <a:graphicFrameLocks noChangeAspect="1"/>
          </p:cNvGraphicFramePr>
          <p:nvPr>
            <p:extLst>
              <p:ext uri="{D42A27DB-BD31-4B8C-83A1-F6EECF244321}">
                <p14:modId xmlns:p14="http://schemas.microsoft.com/office/powerpoint/2010/main" val="3703830059"/>
              </p:ext>
            </p:extLst>
          </p:nvPr>
        </p:nvGraphicFramePr>
        <p:xfrm>
          <a:off x="1404938" y="2128838"/>
          <a:ext cx="6210300" cy="939800"/>
        </p:xfrm>
        <a:graphic>
          <a:graphicData uri="http://schemas.openxmlformats.org/presentationml/2006/ole">
            <mc:AlternateContent xmlns:mc="http://schemas.openxmlformats.org/markup-compatibility/2006">
              <mc:Choice xmlns:v="urn:schemas-microsoft-com:vml" Requires="v">
                <p:oleObj spid="_x0000_s98351" name="CS ChemDraw Drawing" r:id="rId4" imgW="4435959" imgH="671579" progId="ChemDraw.Document.6.0">
                  <p:embed/>
                </p:oleObj>
              </mc:Choice>
              <mc:Fallback>
                <p:oleObj name="CS ChemDraw Drawing" r:id="rId4" imgW="4435959" imgH="671579"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128838"/>
                        <a:ext cx="6210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88631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a:t>
            </a:r>
            <a:r>
              <a:rPr lang="en-GB" sz="2000" dirty="0">
                <a:solidFill>
                  <a:schemeClr val="tx2">
                    <a:lumMod val="60000"/>
                    <a:lumOff val="40000"/>
                  </a:schemeClr>
                </a:solidFill>
              </a:rPr>
              <a:t>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8" name="Rectangle 7"/>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As with all [3,3]-sigmatropic rearrangements, a chair TS is used to workout the stereoselectivity unless it is physically impossible.</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30059"/>
              </p:ext>
            </p:extLst>
          </p:nvPr>
        </p:nvGraphicFramePr>
        <p:xfrm>
          <a:off x="1404938" y="2128838"/>
          <a:ext cx="6210300" cy="939800"/>
        </p:xfrm>
        <a:graphic>
          <a:graphicData uri="http://schemas.openxmlformats.org/presentationml/2006/ole">
            <mc:AlternateContent xmlns:mc="http://schemas.openxmlformats.org/markup-compatibility/2006">
              <mc:Choice xmlns:v="urn:schemas-microsoft-com:vml" Requires="v">
                <p:oleObj spid="_x0000_s99375" name="CS ChemDraw Drawing" r:id="rId4" imgW="4435959" imgH="671579" progId="ChemDraw.Document.6.0">
                  <p:embed/>
                </p:oleObj>
              </mc:Choice>
              <mc:Fallback>
                <p:oleObj name="CS ChemDraw Drawing" r:id="rId4" imgW="4435959" imgH="671579"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128838"/>
                        <a:ext cx="6210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32453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  (a)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703830059"/>
              </p:ext>
            </p:extLst>
          </p:nvPr>
        </p:nvGraphicFramePr>
        <p:xfrm>
          <a:off x="1404938" y="2128838"/>
          <a:ext cx="6210300" cy="939800"/>
        </p:xfrm>
        <a:graphic>
          <a:graphicData uri="http://schemas.openxmlformats.org/presentationml/2006/ole">
            <mc:AlternateContent xmlns:mc="http://schemas.openxmlformats.org/markup-compatibility/2006">
              <mc:Choice xmlns:v="urn:schemas-microsoft-com:vml" Requires="v">
                <p:oleObj spid="_x0000_s100537" name="CS ChemDraw Drawing" r:id="rId4" imgW="4435959" imgH="671579" progId="ChemDraw.Document.6.0">
                  <p:embed/>
                </p:oleObj>
              </mc:Choice>
              <mc:Fallback>
                <p:oleObj name="CS ChemDraw Drawing" r:id="rId4" imgW="4435959" imgH="671579"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128838"/>
                        <a:ext cx="6210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3510871423"/>
              </p:ext>
            </p:extLst>
          </p:nvPr>
        </p:nvGraphicFramePr>
        <p:xfrm>
          <a:off x="657475" y="4221087"/>
          <a:ext cx="1898301" cy="940692"/>
        </p:xfrm>
        <a:graphic>
          <a:graphicData uri="http://schemas.openxmlformats.org/presentationml/2006/ole">
            <mc:AlternateContent xmlns:mc="http://schemas.openxmlformats.org/markup-compatibility/2006">
              <mc:Choice xmlns:v="urn:schemas-microsoft-com:vml" Requires="v">
                <p:oleObj spid="_x0000_s100538" name="CS ChemDraw Drawing" r:id="rId6" imgW="1355929" imgH="671579" progId="ChemDraw.Document.6.0">
                  <p:embed/>
                </p:oleObj>
              </mc:Choice>
              <mc:Fallback>
                <p:oleObj name="CS ChemDraw Drawing" r:id="rId6" imgW="1355929" imgH="671579" progId="ChemDraw.Document.6.0">
                  <p:embed/>
                  <p:pic>
                    <p:nvPicPr>
                      <p:cNvPr id="0" name="Object 15"/>
                      <p:cNvPicPr>
                        <a:picLocks noChangeAspect="1" noChangeArrowheads="1"/>
                      </p:cNvPicPr>
                      <p:nvPr/>
                    </p:nvPicPr>
                    <p:blipFill>
                      <a:blip r:embed="rId7"/>
                      <a:srcRect/>
                      <a:stretch>
                        <a:fillRect/>
                      </a:stretch>
                    </p:blipFill>
                    <p:spPr bwMode="auto">
                      <a:xfrm>
                        <a:off x="657475" y="4221087"/>
                        <a:ext cx="1898301" cy="940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9" name="Object 28"/>
          <p:cNvGraphicFramePr>
            <a:graphicFrameLocks noChangeAspect="1"/>
          </p:cNvGraphicFramePr>
          <p:nvPr>
            <p:extLst>
              <p:ext uri="{D42A27DB-BD31-4B8C-83A1-F6EECF244321}">
                <p14:modId xmlns:p14="http://schemas.microsoft.com/office/powerpoint/2010/main" val="495349747"/>
              </p:ext>
            </p:extLst>
          </p:nvPr>
        </p:nvGraphicFramePr>
        <p:xfrm>
          <a:off x="2824163" y="4221163"/>
          <a:ext cx="1871662" cy="942975"/>
        </p:xfrm>
        <a:graphic>
          <a:graphicData uri="http://schemas.openxmlformats.org/presentationml/2006/ole">
            <mc:AlternateContent xmlns:mc="http://schemas.openxmlformats.org/markup-compatibility/2006">
              <mc:Choice xmlns:v="urn:schemas-microsoft-com:vml" Requires="v">
                <p:oleObj spid="_x0000_s100539" name="CS ChemDraw Drawing" r:id="rId8" imgW="1336298" imgH="672956" progId="ChemDraw.Document.6.0">
                  <p:embed/>
                </p:oleObj>
              </mc:Choice>
              <mc:Fallback>
                <p:oleObj name="CS ChemDraw Drawing" r:id="rId8" imgW="1336298" imgH="672956" progId="ChemDraw.Document.6.0">
                  <p:embed/>
                  <p:pic>
                    <p:nvPicPr>
                      <p:cNvPr id="0" name="Object 17"/>
                      <p:cNvPicPr>
                        <a:picLocks noChangeAspect="1" noChangeArrowheads="1"/>
                      </p:cNvPicPr>
                      <p:nvPr/>
                    </p:nvPicPr>
                    <p:blipFill>
                      <a:blip r:embed="rId9"/>
                      <a:srcRect/>
                      <a:stretch>
                        <a:fillRect/>
                      </a:stretch>
                    </p:blipFill>
                    <p:spPr bwMode="auto">
                      <a:xfrm>
                        <a:off x="2824163" y="4221163"/>
                        <a:ext cx="18716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7" name="Object 36"/>
          <p:cNvGraphicFramePr>
            <a:graphicFrameLocks noChangeAspect="1"/>
          </p:cNvGraphicFramePr>
          <p:nvPr>
            <p:extLst>
              <p:ext uri="{D42A27DB-BD31-4B8C-83A1-F6EECF244321}">
                <p14:modId xmlns:p14="http://schemas.microsoft.com/office/powerpoint/2010/main" val="597255167"/>
              </p:ext>
            </p:extLst>
          </p:nvPr>
        </p:nvGraphicFramePr>
        <p:xfrm>
          <a:off x="4859494" y="4221087"/>
          <a:ext cx="1872746" cy="940692"/>
        </p:xfrm>
        <a:graphic>
          <a:graphicData uri="http://schemas.openxmlformats.org/presentationml/2006/ole">
            <mc:AlternateContent xmlns:mc="http://schemas.openxmlformats.org/markup-compatibility/2006">
              <mc:Choice xmlns:v="urn:schemas-microsoft-com:vml" Requires="v">
                <p:oleObj spid="_x0000_s100540" name="CS ChemDraw Drawing" r:id="rId10" imgW="1337676" imgH="671579" progId="ChemDraw.Document.6.0">
                  <p:embed/>
                </p:oleObj>
              </mc:Choice>
              <mc:Fallback>
                <p:oleObj name="CS ChemDraw Drawing" r:id="rId10" imgW="1337676" imgH="671579" progId="ChemDraw.Document.6.0">
                  <p:embed/>
                  <p:pic>
                    <p:nvPicPr>
                      <p:cNvPr id="0" name="Object 19"/>
                      <p:cNvPicPr>
                        <a:picLocks noChangeAspect="1" noChangeArrowheads="1"/>
                      </p:cNvPicPr>
                      <p:nvPr/>
                    </p:nvPicPr>
                    <p:blipFill>
                      <a:blip r:embed="rId11"/>
                      <a:srcRect/>
                      <a:stretch>
                        <a:fillRect/>
                      </a:stretch>
                    </p:blipFill>
                    <p:spPr bwMode="auto">
                      <a:xfrm>
                        <a:off x="4859494" y="4221087"/>
                        <a:ext cx="1872746" cy="940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89747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  (a) and (c)</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1077827181"/>
              </p:ext>
            </p:extLst>
          </p:nvPr>
        </p:nvGraphicFramePr>
        <p:xfrm>
          <a:off x="1404938" y="2128838"/>
          <a:ext cx="6210300" cy="939800"/>
        </p:xfrm>
        <a:graphic>
          <a:graphicData uri="http://schemas.openxmlformats.org/presentationml/2006/ole">
            <mc:AlternateContent xmlns:mc="http://schemas.openxmlformats.org/markup-compatibility/2006">
              <mc:Choice xmlns:v="urn:schemas-microsoft-com:vml" Requires="v">
                <p:oleObj spid="_x0000_s104611" name="CS ChemDraw Drawing" r:id="rId4" imgW="4435959" imgH="671579" progId="ChemDraw.Document.6.0">
                  <p:embed/>
                </p:oleObj>
              </mc:Choice>
              <mc:Fallback>
                <p:oleObj name="CS ChemDraw Drawing" r:id="rId4" imgW="4435959" imgH="671579"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128838"/>
                        <a:ext cx="6210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1176199079"/>
              </p:ext>
            </p:extLst>
          </p:nvPr>
        </p:nvGraphicFramePr>
        <p:xfrm>
          <a:off x="657475" y="4221087"/>
          <a:ext cx="1898301" cy="940692"/>
        </p:xfrm>
        <a:graphic>
          <a:graphicData uri="http://schemas.openxmlformats.org/presentationml/2006/ole">
            <mc:AlternateContent xmlns:mc="http://schemas.openxmlformats.org/markup-compatibility/2006">
              <mc:Choice xmlns:v="urn:schemas-microsoft-com:vml" Requires="v">
                <p:oleObj spid="_x0000_s104612" name="CS ChemDraw Drawing" r:id="rId6" imgW="1355929" imgH="671579" progId="ChemDraw.Document.6.0">
                  <p:embed/>
                </p:oleObj>
              </mc:Choice>
              <mc:Fallback>
                <p:oleObj name="CS ChemDraw Drawing" r:id="rId6" imgW="1355929" imgH="671579" progId="ChemDraw.Document.6.0">
                  <p:embed/>
                  <p:pic>
                    <p:nvPicPr>
                      <p:cNvPr id="0" name=""/>
                      <p:cNvPicPr>
                        <a:picLocks noChangeAspect="1" noChangeArrowheads="1"/>
                      </p:cNvPicPr>
                      <p:nvPr/>
                    </p:nvPicPr>
                    <p:blipFill>
                      <a:blip r:embed="rId7"/>
                      <a:srcRect/>
                      <a:stretch>
                        <a:fillRect/>
                      </a:stretch>
                    </p:blipFill>
                    <p:spPr bwMode="auto">
                      <a:xfrm>
                        <a:off x="657475" y="4221087"/>
                        <a:ext cx="1898301" cy="940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9" name="Object 28"/>
          <p:cNvGraphicFramePr>
            <a:graphicFrameLocks noChangeAspect="1"/>
          </p:cNvGraphicFramePr>
          <p:nvPr>
            <p:extLst>
              <p:ext uri="{D42A27DB-BD31-4B8C-83A1-F6EECF244321}">
                <p14:modId xmlns:p14="http://schemas.microsoft.com/office/powerpoint/2010/main" val="1400522834"/>
              </p:ext>
            </p:extLst>
          </p:nvPr>
        </p:nvGraphicFramePr>
        <p:xfrm>
          <a:off x="2824163" y="4221163"/>
          <a:ext cx="1871662" cy="942975"/>
        </p:xfrm>
        <a:graphic>
          <a:graphicData uri="http://schemas.openxmlformats.org/presentationml/2006/ole">
            <mc:AlternateContent xmlns:mc="http://schemas.openxmlformats.org/markup-compatibility/2006">
              <mc:Choice xmlns:v="urn:schemas-microsoft-com:vml" Requires="v">
                <p:oleObj spid="_x0000_s104613" name="CS ChemDraw Drawing" r:id="rId8" imgW="1336298" imgH="672956" progId="ChemDraw.Document.6.0">
                  <p:embed/>
                </p:oleObj>
              </mc:Choice>
              <mc:Fallback>
                <p:oleObj name="CS ChemDraw Drawing" r:id="rId8" imgW="1336298" imgH="672956" progId="ChemDraw.Document.6.0">
                  <p:embed/>
                  <p:pic>
                    <p:nvPicPr>
                      <p:cNvPr id="0" name=""/>
                      <p:cNvPicPr>
                        <a:picLocks noChangeAspect="1" noChangeArrowheads="1"/>
                      </p:cNvPicPr>
                      <p:nvPr/>
                    </p:nvPicPr>
                    <p:blipFill>
                      <a:blip r:embed="rId9"/>
                      <a:srcRect/>
                      <a:stretch>
                        <a:fillRect/>
                      </a:stretch>
                    </p:blipFill>
                    <p:spPr bwMode="auto">
                      <a:xfrm>
                        <a:off x="2824163" y="4221163"/>
                        <a:ext cx="18716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7" name="Object 36"/>
          <p:cNvGraphicFramePr>
            <a:graphicFrameLocks noChangeAspect="1"/>
          </p:cNvGraphicFramePr>
          <p:nvPr>
            <p:extLst>
              <p:ext uri="{D42A27DB-BD31-4B8C-83A1-F6EECF244321}">
                <p14:modId xmlns:p14="http://schemas.microsoft.com/office/powerpoint/2010/main" val="3497098231"/>
              </p:ext>
            </p:extLst>
          </p:nvPr>
        </p:nvGraphicFramePr>
        <p:xfrm>
          <a:off x="4859494" y="4221087"/>
          <a:ext cx="1872746" cy="940692"/>
        </p:xfrm>
        <a:graphic>
          <a:graphicData uri="http://schemas.openxmlformats.org/presentationml/2006/ole">
            <mc:AlternateContent xmlns:mc="http://schemas.openxmlformats.org/markup-compatibility/2006">
              <mc:Choice xmlns:v="urn:schemas-microsoft-com:vml" Requires="v">
                <p:oleObj spid="_x0000_s104614" name="CS ChemDraw Drawing" r:id="rId10" imgW="1337676" imgH="671579" progId="ChemDraw.Document.6.0">
                  <p:embed/>
                </p:oleObj>
              </mc:Choice>
              <mc:Fallback>
                <p:oleObj name="CS ChemDraw Drawing" r:id="rId10" imgW="1337676" imgH="671579" progId="ChemDraw.Document.6.0">
                  <p:embed/>
                  <p:pic>
                    <p:nvPicPr>
                      <p:cNvPr id="0" name=""/>
                      <p:cNvPicPr>
                        <a:picLocks noChangeAspect="1" noChangeArrowheads="1"/>
                      </p:cNvPicPr>
                      <p:nvPr/>
                    </p:nvPicPr>
                    <p:blipFill>
                      <a:blip r:embed="rId11"/>
                      <a:srcRect/>
                      <a:stretch>
                        <a:fillRect/>
                      </a:stretch>
                    </p:blipFill>
                    <p:spPr bwMode="auto">
                      <a:xfrm>
                        <a:off x="4859494" y="4221087"/>
                        <a:ext cx="1872746" cy="940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34"/>
          <p:cNvSpPr/>
          <p:nvPr/>
        </p:nvSpPr>
        <p:spPr>
          <a:xfrm>
            <a:off x="668342" y="5445224"/>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key issue here is the geometry of the double bonds in the TMS-</a:t>
            </a:r>
            <a:r>
              <a:rPr lang="en-GB" sz="2000" dirty="0" err="1" smtClean="0">
                <a:solidFill>
                  <a:schemeClr val="tx2">
                    <a:lumMod val="60000"/>
                    <a:lumOff val="40000"/>
                  </a:schemeClr>
                </a:solidFill>
              </a:rPr>
              <a:t>enolate</a:t>
            </a:r>
            <a:r>
              <a:rPr lang="en-GB" sz="2000" dirty="0" smtClean="0">
                <a:solidFill>
                  <a:schemeClr val="tx2">
                    <a:lumMod val="60000"/>
                    <a:lumOff val="40000"/>
                  </a:schemeClr>
                </a:solidFill>
              </a:rPr>
              <a:t>. The OTMS group should be </a:t>
            </a:r>
            <a:r>
              <a:rPr lang="en-GB" sz="2000" i="1" dirty="0" smtClean="0">
                <a:solidFill>
                  <a:schemeClr val="tx2">
                    <a:lumMod val="60000"/>
                    <a:lumOff val="40000"/>
                  </a:schemeClr>
                </a:solidFill>
              </a:rPr>
              <a:t>trans </a:t>
            </a:r>
            <a:r>
              <a:rPr lang="en-GB" sz="2000" dirty="0" smtClean="0">
                <a:solidFill>
                  <a:schemeClr val="tx2">
                    <a:lumMod val="60000"/>
                    <a:lumOff val="40000"/>
                  </a:schemeClr>
                </a:solidFill>
              </a:rPr>
              <a:t>to the Me. The other double bond should be </a:t>
            </a:r>
            <a:r>
              <a:rPr lang="en-GB" sz="2000" i="1" dirty="0" smtClean="0">
                <a:solidFill>
                  <a:schemeClr val="tx2">
                    <a:lumMod val="60000"/>
                    <a:lumOff val="40000"/>
                  </a:schemeClr>
                </a:solidFill>
              </a:rPr>
              <a:t>trans</a:t>
            </a:r>
            <a:r>
              <a:rPr lang="en-GB" sz="2000" dirty="0" smtClean="0">
                <a:solidFill>
                  <a:schemeClr val="tx2">
                    <a:lumMod val="60000"/>
                    <a:lumOff val="40000"/>
                  </a:schemeClr>
                </a:solidFill>
              </a:rPr>
              <a:t>. Both (a) and (c) satisfy these so (d) is the correct answer.</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706713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851051357"/>
              </p:ext>
            </p:extLst>
          </p:nvPr>
        </p:nvGraphicFramePr>
        <p:xfrm>
          <a:off x="3563367" y="2204864"/>
          <a:ext cx="1873250" cy="941387"/>
        </p:xfrm>
        <a:graphic>
          <a:graphicData uri="http://schemas.openxmlformats.org/presentationml/2006/ole">
            <mc:AlternateContent xmlns:mc="http://schemas.openxmlformats.org/markup-compatibility/2006">
              <mc:Choice xmlns:v="urn:schemas-microsoft-com:vml" Requires="v">
                <p:oleObj spid="_x0000_s102631" name="CS ChemDraw Drawing" r:id="rId4" imgW="1337676" imgH="671579" progId="ChemDraw.Document.6.0">
                  <p:embed/>
                </p:oleObj>
              </mc:Choice>
              <mc:Fallback>
                <p:oleObj name="CS ChemDraw Drawing" r:id="rId4" imgW="1337676" imgH="671579" progId="ChemDraw.Document.6.0">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367" y="2204864"/>
                        <a:ext cx="18732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4126370692"/>
              </p:ext>
            </p:extLst>
          </p:nvPr>
        </p:nvGraphicFramePr>
        <p:xfrm>
          <a:off x="1243604" y="3865129"/>
          <a:ext cx="808116" cy="932023"/>
        </p:xfrm>
        <a:graphic>
          <a:graphicData uri="http://schemas.openxmlformats.org/presentationml/2006/ole">
            <mc:AlternateContent xmlns:mc="http://schemas.openxmlformats.org/markup-compatibility/2006">
              <mc:Choice xmlns:v="urn:schemas-microsoft-com:vml" Requires="v">
                <p:oleObj spid="_x0000_s102632" name="CS ChemDraw Drawing" r:id="rId6" imgW="577226" imgH="665731" progId="ChemDraw.Document.6.0">
                  <p:embed/>
                </p:oleObj>
              </mc:Choice>
              <mc:Fallback>
                <p:oleObj name="CS ChemDraw Drawing" r:id="rId6" imgW="577226" imgH="665731" progId="ChemDraw.Document.6.0">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3604"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1" name="Object 40"/>
          <p:cNvGraphicFramePr>
            <a:graphicFrameLocks noChangeAspect="1"/>
          </p:cNvGraphicFramePr>
          <p:nvPr>
            <p:extLst>
              <p:ext uri="{D42A27DB-BD31-4B8C-83A1-F6EECF244321}">
                <p14:modId xmlns:p14="http://schemas.microsoft.com/office/powerpoint/2010/main" val="1550979501"/>
              </p:ext>
            </p:extLst>
          </p:nvPr>
        </p:nvGraphicFramePr>
        <p:xfrm>
          <a:off x="3203848" y="3865129"/>
          <a:ext cx="808116" cy="932023"/>
        </p:xfrm>
        <a:graphic>
          <a:graphicData uri="http://schemas.openxmlformats.org/presentationml/2006/ole">
            <mc:AlternateContent xmlns:mc="http://schemas.openxmlformats.org/markup-compatibility/2006">
              <mc:Choice xmlns:v="urn:schemas-microsoft-com:vml" Requires="v">
                <p:oleObj spid="_x0000_s102633" name="CS ChemDraw Drawing" r:id="rId8" imgW="577226" imgH="665731" progId="ChemDraw.Document.6.0">
                  <p:embed/>
                </p:oleObj>
              </mc:Choice>
              <mc:Fallback>
                <p:oleObj name="CS ChemDraw Drawing" r:id="rId8" imgW="577226" imgH="665731" progId="ChemDraw.Document.6.0">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848"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8" name="Object 47"/>
          <p:cNvGraphicFramePr>
            <a:graphicFrameLocks noChangeAspect="1"/>
          </p:cNvGraphicFramePr>
          <p:nvPr>
            <p:extLst>
              <p:ext uri="{D42A27DB-BD31-4B8C-83A1-F6EECF244321}">
                <p14:modId xmlns:p14="http://schemas.microsoft.com/office/powerpoint/2010/main" val="2751915700"/>
              </p:ext>
            </p:extLst>
          </p:nvPr>
        </p:nvGraphicFramePr>
        <p:xfrm>
          <a:off x="5276052" y="3865129"/>
          <a:ext cx="808116" cy="932023"/>
        </p:xfrm>
        <a:graphic>
          <a:graphicData uri="http://schemas.openxmlformats.org/presentationml/2006/ole">
            <mc:AlternateContent xmlns:mc="http://schemas.openxmlformats.org/markup-compatibility/2006">
              <mc:Choice xmlns:v="urn:schemas-microsoft-com:vml" Requires="v">
                <p:oleObj spid="_x0000_s102634" name="CS ChemDraw Drawing" r:id="rId10" imgW="577226" imgH="665731" progId="ChemDraw.Document.6.0">
                  <p:embed/>
                </p:oleObj>
              </mc:Choice>
              <mc:Fallback>
                <p:oleObj name="CS ChemDraw Drawing" r:id="rId10" imgW="577226" imgH="665731" progId="ChemDraw.Document.6.0">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76052"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 name="Object 49"/>
          <p:cNvGraphicFramePr>
            <a:graphicFrameLocks noChangeAspect="1"/>
          </p:cNvGraphicFramePr>
          <p:nvPr>
            <p:extLst>
              <p:ext uri="{D42A27DB-BD31-4B8C-83A1-F6EECF244321}">
                <p14:modId xmlns:p14="http://schemas.microsoft.com/office/powerpoint/2010/main" val="885099160"/>
              </p:ext>
            </p:extLst>
          </p:nvPr>
        </p:nvGraphicFramePr>
        <p:xfrm>
          <a:off x="7308304" y="3865129"/>
          <a:ext cx="808116" cy="932023"/>
        </p:xfrm>
        <a:graphic>
          <a:graphicData uri="http://schemas.openxmlformats.org/presentationml/2006/ole">
            <mc:AlternateContent xmlns:mc="http://schemas.openxmlformats.org/markup-compatibility/2006">
              <mc:Choice xmlns:v="urn:schemas-microsoft-com:vml" Requires="v">
                <p:oleObj spid="_x0000_s102635" name="CS ChemDraw Drawing" r:id="rId12" imgW="577226" imgH="665731" progId="ChemDraw.Document.6.0">
                  <p:embed/>
                </p:oleObj>
              </mc:Choice>
              <mc:Fallback>
                <p:oleObj name="CS ChemDraw Drawing" r:id="rId12" imgW="577226" imgH="665731" progId="ChemDraw.Document.6.0">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8304"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2147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12</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748970"/>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2732263814"/>
              </p:ext>
            </p:extLst>
          </p:nvPr>
        </p:nvGraphicFramePr>
        <p:xfrm>
          <a:off x="3563367" y="2204864"/>
          <a:ext cx="1873250" cy="941387"/>
        </p:xfrm>
        <a:graphic>
          <a:graphicData uri="http://schemas.openxmlformats.org/presentationml/2006/ole">
            <mc:AlternateContent xmlns:mc="http://schemas.openxmlformats.org/markup-compatibility/2006">
              <mc:Choice xmlns:v="urn:schemas-microsoft-com:vml" Requires="v">
                <p:oleObj spid="_x0000_s106693" name="CS ChemDraw Drawing" r:id="rId4" imgW="1337676" imgH="671579" progId="ChemDraw.Document.6.0">
                  <p:embed/>
                </p:oleObj>
              </mc:Choice>
              <mc:Fallback>
                <p:oleObj name="CS ChemDraw Drawing" r:id="rId4" imgW="1337676" imgH="671579"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367" y="2204864"/>
                        <a:ext cx="18732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174689459"/>
              </p:ext>
            </p:extLst>
          </p:nvPr>
        </p:nvGraphicFramePr>
        <p:xfrm>
          <a:off x="1243604" y="3865129"/>
          <a:ext cx="808116" cy="932023"/>
        </p:xfrm>
        <a:graphic>
          <a:graphicData uri="http://schemas.openxmlformats.org/presentationml/2006/ole">
            <mc:AlternateContent xmlns:mc="http://schemas.openxmlformats.org/markup-compatibility/2006">
              <mc:Choice xmlns:v="urn:schemas-microsoft-com:vml" Requires="v">
                <p:oleObj spid="_x0000_s106694" name="CS ChemDraw Drawing" r:id="rId6" imgW="577226" imgH="665731" progId="ChemDraw.Document.6.0">
                  <p:embed/>
                </p:oleObj>
              </mc:Choice>
              <mc:Fallback>
                <p:oleObj name="CS ChemDraw Drawing" r:id="rId6" imgW="577226" imgH="665731"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3604"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1" name="Object 40"/>
          <p:cNvGraphicFramePr>
            <a:graphicFrameLocks noChangeAspect="1"/>
          </p:cNvGraphicFramePr>
          <p:nvPr>
            <p:extLst>
              <p:ext uri="{D42A27DB-BD31-4B8C-83A1-F6EECF244321}">
                <p14:modId xmlns:p14="http://schemas.microsoft.com/office/powerpoint/2010/main" val="3585955132"/>
              </p:ext>
            </p:extLst>
          </p:nvPr>
        </p:nvGraphicFramePr>
        <p:xfrm>
          <a:off x="3203848" y="3865129"/>
          <a:ext cx="808116" cy="932023"/>
        </p:xfrm>
        <a:graphic>
          <a:graphicData uri="http://schemas.openxmlformats.org/presentationml/2006/ole">
            <mc:AlternateContent xmlns:mc="http://schemas.openxmlformats.org/markup-compatibility/2006">
              <mc:Choice xmlns:v="urn:schemas-microsoft-com:vml" Requires="v">
                <p:oleObj spid="_x0000_s106695" name="CS ChemDraw Drawing" r:id="rId8" imgW="577226" imgH="665731" progId="ChemDraw.Document.6.0">
                  <p:embed/>
                </p:oleObj>
              </mc:Choice>
              <mc:Fallback>
                <p:oleObj name="CS ChemDraw Drawing" r:id="rId8" imgW="577226" imgH="665731"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848"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8" name="Object 47"/>
          <p:cNvGraphicFramePr>
            <a:graphicFrameLocks noChangeAspect="1"/>
          </p:cNvGraphicFramePr>
          <p:nvPr>
            <p:extLst>
              <p:ext uri="{D42A27DB-BD31-4B8C-83A1-F6EECF244321}">
                <p14:modId xmlns:p14="http://schemas.microsoft.com/office/powerpoint/2010/main" val="2932358712"/>
              </p:ext>
            </p:extLst>
          </p:nvPr>
        </p:nvGraphicFramePr>
        <p:xfrm>
          <a:off x="5276052" y="3865129"/>
          <a:ext cx="808116" cy="932023"/>
        </p:xfrm>
        <a:graphic>
          <a:graphicData uri="http://schemas.openxmlformats.org/presentationml/2006/ole">
            <mc:AlternateContent xmlns:mc="http://schemas.openxmlformats.org/markup-compatibility/2006">
              <mc:Choice xmlns:v="urn:schemas-microsoft-com:vml" Requires="v">
                <p:oleObj spid="_x0000_s106696" name="CS ChemDraw Drawing" r:id="rId10" imgW="577226" imgH="665731" progId="ChemDraw.Document.6.0">
                  <p:embed/>
                </p:oleObj>
              </mc:Choice>
              <mc:Fallback>
                <p:oleObj name="CS ChemDraw Drawing" r:id="rId10" imgW="577226" imgH="665731"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76052"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 name="Object 49"/>
          <p:cNvGraphicFramePr>
            <a:graphicFrameLocks noChangeAspect="1"/>
          </p:cNvGraphicFramePr>
          <p:nvPr>
            <p:extLst>
              <p:ext uri="{D42A27DB-BD31-4B8C-83A1-F6EECF244321}">
                <p14:modId xmlns:p14="http://schemas.microsoft.com/office/powerpoint/2010/main" val="28915787"/>
              </p:ext>
            </p:extLst>
          </p:nvPr>
        </p:nvGraphicFramePr>
        <p:xfrm>
          <a:off x="7308304" y="3865129"/>
          <a:ext cx="808116" cy="932023"/>
        </p:xfrm>
        <a:graphic>
          <a:graphicData uri="http://schemas.openxmlformats.org/presentationml/2006/ole">
            <mc:AlternateContent xmlns:mc="http://schemas.openxmlformats.org/markup-compatibility/2006">
              <mc:Choice xmlns:v="urn:schemas-microsoft-com:vml" Requires="v">
                <p:oleObj spid="_x0000_s106697" name="CS ChemDraw Drawing" r:id="rId12" imgW="577226" imgH="665731" progId="ChemDraw.Document.6.0">
                  <p:embed/>
                </p:oleObj>
              </mc:Choice>
              <mc:Fallback>
                <p:oleObj name="CS ChemDraw Drawing" r:id="rId12" imgW="577226" imgH="665731" progId="ChemDraw.Document.6.0">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8304" y="3865129"/>
                        <a:ext cx="808116" cy="9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Rectangle 45"/>
          <p:cNvSpPr/>
          <p:nvPr/>
        </p:nvSpPr>
        <p:spPr>
          <a:xfrm>
            <a:off x="395536" y="5301208"/>
            <a:ext cx="7920880"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TS suggested that both Me groups will be on the same side of the ring. A top-down view will give (d) as the correct answer. Enantiomer (a) is also formed in equal amount, but will come from TS (a) in the previous question. </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7720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429000"/>
            <a:ext cx="3960440" cy="1631216"/>
          </a:xfrm>
          <a:prstGeom prst="rect">
            <a:avLst/>
          </a:prstGeom>
        </p:spPr>
        <p:txBody>
          <a:bodyPr wrap="square" numCol="1">
            <a:spAutoFit/>
          </a:bodyPr>
          <a:lstStyle/>
          <a:p>
            <a:r>
              <a:rPr lang="en-GB" sz="2000" dirty="0"/>
              <a:t>(a</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b</a:t>
            </a:r>
            <a:r>
              <a:rPr lang="en-GB" sz="2000" dirty="0" smtClean="0"/>
              <a:t>)</a:t>
            </a:r>
            <a:endParaRPr lang="en-GB" sz="2000" dirty="0"/>
          </a:p>
        </p:txBody>
      </p:sp>
      <p:sp>
        <p:nvSpPr>
          <p:cNvPr id="11" name="Rectangle 10"/>
          <p:cNvSpPr/>
          <p:nvPr/>
        </p:nvSpPr>
        <p:spPr>
          <a:xfrm>
            <a:off x="4680012" y="3401705"/>
            <a:ext cx="3960440" cy="1631216"/>
          </a:xfrm>
          <a:prstGeom prst="rect">
            <a:avLst/>
          </a:prstGeom>
        </p:spPr>
        <p:txBody>
          <a:bodyPr wrap="square" numCol="1">
            <a:spAutoFit/>
          </a:bodyPr>
          <a:lstStyle/>
          <a:p>
            <a:r>
              <a:rPr lang="en-GB" sz="2000" dirty="0" smtClean="0"/>
              <a:t>(</a:t>
            </a:r>
            <a:r>
              <a:rPr lang="en-GB" sz="2000" dirty="0"/>
              <a:t>c</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d</a:t>
            </a:r>
            <a:r>
              <a:rPr lang="en-GB" sz="2000" dirty="0" smtClean="0"/>
              <a:t>)</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6" name="Object 15"/>
          <p:cNvGraphicFramePr>
            <a:graphicFrameLocks noChangeAspect="1"/>
          </p:cNvGraphicFramePr>
          <p:nvPr>
            <p:extLst>
              <p:ext uri="{D42A27DB-BD31-4B8C-83A1-F6EECF244321}">
                <p14:modId xmlns:p14="http://schemas.microsoft.com/office/powerpoint/2010/main" val="3776126875"/>
              </p:ext>
            </p:extLst>
          </p:nvPr>
        </p:nvGraphicFramePr>
        <p:xfrm>
          <a:off x="3747056" y="1904638"/>
          <a:ext cx="1689040" cy="1326507"/>
        </p:xfrm>
        <a:graphic>
          <a:graphicData uri="http://schemas.openxmlformats.org/presentationml/2006/ole">
            <mc:AlternateContent xmlns:mc="http://schemas.openxmlformats.org/markup-compatibility/2006">
              <mc:Choice xmlns:v="urn:schemas-microsoft-com:vml" Requires="v">
                <p:oleObj spid="_x0000_s5793" name="CS ChemDraw Drawing" r:id="rId4" imgW="1206801" imgH="947505" progId="ChemDraw.Document.6.0">
                  <p:embed/>
                </p:oleObj>
              </mc:Choice>
              <mc:Fallback>
                <p:oleObj name="CS ChemDraw Drawing" r:id="rId4" imgW="1206801" imgH="947505" progId="ChemDraw.Document.6.0">
                  <p:embed/>
                  <p:pic>
                    <p:nvPicPr>
                      <p:cNvPr id="0" name="Object 1"/>
                      <p:cNvPicPr>
                        <a:picLocks noChangeAspect="1" noChangeArrowheads="1"/>
                      </p:cNvPicPr>
                      <p:nvPr/>
                    </p:nvPicPr>
                    <p:blipFill>
                      <a:blip r:embed="rId5"/>
                      <a:srcRect/>
                      <a:stretch>
                        <a:fillRect/>
                      </a:stretch>
                    </p:blipFill>
                    <p:spPr bwMode="auto">
                      <a:xfrm>
                        <a:off x="3747056" y="1904638"/>
                        <a:ext cx="1689040" cy="1326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1512602981"/>
              </p:ext>
            </p:extLst>
          </p:nvPr>
        </p:nvGraphicFramePr>
        <p:xfrm>
          <a:off x="1907704" y="3284984"/>
          <a:ext cx="972535" cy="1113129"/>
        </p:xfrm>
        <a:graphic>
          <a:graphicData uri="http://schemas.openxmlformats.org/presentationml/2006/ole">
            <mc:AlternateContent xmlns:mc="http://schemas.openxmlformats.org/markup-compatibility/2006">
              <mc:Choice xmlns:v="urn:schemas-microsoft-com:vml" Requires="v">
                <p:oleObj spid="_x0000_s5794" name="CS ChemDraw Drawing" r:id="rId6" imgW="694668" imgH="795092" progId="ChemDraw.Document.6.0">
                  <p:embed/>
                </p:oleObj>
              </mc:Choice>
              <mc:Fallback>
                <p:oleObj name="CS ChemDraw Drawing" r:id="rId6" imgW="694668" imgH="795092" progId="ChemDraw.Document.6.0">
                  <p:embed/>
                  <p:pic>
                    <p:nvPicPr>
                      <p:cNvPr id="0" name="Object 3"/>
                      <p:cNvPicPr>
                        <a:picLocks noChangeAspect="1" noChangeArrowheads="1"/>
                      </p:cNvPicPr>
                      <p:nvPr/>
                    </p:nvPicPr>
                    <p:blipFill>
                      <a:blip r:embed="rId7"/>
                      <a:srcRect/>
                      <a:stretch>
                        <a:fillRect/>
                      </a:stretch>
                    </p:blipFill>
                    <p:spPr bwMode="auto">
                      <a:xfrm>
                        <a:off x="1907704" y="3284984"/>
                        <a:ext cx="972535" cy="1113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0" name="Object 19"/>
          <p:cNvGraphicFramePr>
            <a:graphicFrameLocks noChangeAspect="1"/>
          </p:cNvGraphicFramePr>
          <p:nvPr>
            <p:extLst>
              <p:ext uri="{D42A27DB-BD31-4B8C-83A1-F6EECF244321}">
                <p14:modId xmlns:p14="http://schemas.microsoft.com/office/powerpoint/2010/main" val="477487376"/>
              </p:ext>
            </p:extLst>
          </p:nvPr>
        </p:nvGraphicFramePr>
        <p:xfrm>
          <a:off x="1896455" y="4581128"/>
          <a:ext cx="972535" cy="1113610"/>
        </p:xfrm>
        <a:graphic>
          <a:graphicData uri="http://schemas.openxmlformats.org/presentationml/2006/ole">
            <mc:AlternateContent xmlns:mc="http://schemas.openxmlformats.org/markup-compatibility/2006">
              <mc:Choice xmlns:v="urn:schemas-microsoft-com:vml" Requires="v">
                <p:oleObj spid="_x0000_s5795" name="CS ChemDraw Drawing" r:id="rId8" imgW="694668" imgH="795436" progId="ChemDraw.Document.6.0">
                  <p:embed/>
                </p:oleObj>
              </mc:Choice>
              <mc:Fallback>
                <p:oleObj name="CS ChemDraw Drawing" r:id="rId8" imgW="694668" imgH="795436" progId="ChemDraw.Document.6.0">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6455" y="4581128"/>
                        <a:ext cx="972535" cy="1113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3363387160"/>
              </p:ext>
            </p:extLst>
          </p:nvPr>
        </p:nvGraphicFramePr>
        <p:xfrm>
          <a:off x="6228184" y="3284984"/>
          <a:ext cx="972535" cy="1113129"/>
        </p:xfrm>
        <a:graphic>
          <a:graphicData uri="http://schemas.openxmlformats.org/presentationml/2006/ole">
            <mc:AlternateContent xmlns:mc="http://schemas.openxmlformats.org/markup-compatibility/2006">
              <mc:Choice xmlns:v="urn:schemas-microsoft-com:vml" Requires="v">
                <p:oleObj spid="_x0000_s5796" name="CS ChemDraw Drawing" r:id="rId10" imgW="694668" imgH="795092" progId="ChemDraw.Document.6.0">
                  <p:embed/>
                </p:oleObj>
              </mc:Choice>
              <mc:Fallback>
                <p:oleObj name="CS ChemDraw Drawing" r:id="rId10" imgW="694668" imgH="795092" progId="ChemDraw.Document.6.0">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8184" y="3284984"/>
                        <a:ext cx="972535" cy="1113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4" name="Object 23"/>
          <p:cNvGraphicFramePr>
            <a:graphicFrameLocks noChangeAspect="1"/>
          </p:cNvGraphicFramePr>
          <p:nvPr>
            <p:extLst>
              <p:ext uri="{D42A27DB-BD31-4B8C-83A1-F6EECF244321}">
                <p14:modId xmlns:p14="http://schemas.microsoft.com/office/powerpoint/2010/main" val="611644414"/>
              </p:ext>
            </p:extLst>
          </p:nvPr>
        </p:nvGraphicFramePr>
        <p:xfrm>
          <a:off x="6227763" y="4581525"/>
          <a:ext cx="971550" cy="1112838"/>
        </p:xfrm>
        <a:graphic>
          <a:graphicData uri="http://schemas.openxmlformats.org/presentationml/2006/ole">
            <mc:AlternateContent xmlns:mc="http://schemas.openxmlformats.org/markup-compatibility/2006">
              <mc:Choice xmlns:v="urn:schemas-microsoft-com:vml" Requires="v">
                <p:oleObj spid="_x0000_s5797" name="CS ChemDraw Drawing" r:id="rId12" imgW="694324" imgH="795436" progId="ChemDraw.Document.6.0">
                  <p:embed/>
                </p:oleObj>
              </mc:Choice>
              <mc:Fallback>
                <p:oleObj name="CS ChemDraw Drawing" r:id="rId12" imgW="694324" imgH="795436" progId="ChemDraw.Document.6.0">
                  <p:embed/>
                  <p:pic>
                    <p:nvPicPr>
                      <p:cNvPr id="0" name="Object 12"/>
                      <p:cNvPicPr>
                        <a:picLocks noChangeAspect="1" noChangeArrowheads="1"/>
                      </p:cNvPicPr>
                      <p:nvPr/>
                    </p:nvPicPr>
                    <p:blipFill>
                      <a:blip r:embed="rId13"/>
                      <a:srcRect/>
                      <a:stretch>
                        <a:fillRect/>
                      </a:stretch>
                    </p:blipFill>
                    <p:spPr bwMode="auto">
                      <a:xfrm>
                        <a:off x="6227763" y="4581525"/>
                        <a:ext cx="971550"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93611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3" name="Object 12"/>
          <p:cNvGraphicFramePr>
            <a:graphicFrameLocks noChangeAspect="1"/>
          </p:cNvGraphicFramePr>
          <p:nvPr>
            <p:extLst>
              <p:ext uri="{D42A27DB-BD31-4B8C-83A1-F6EECF244321}">
                <p14:modId xmlns:p14="http://schemas.microsoft.com/office/powerpoint/2010/main" val="3851355108"/>
              </p:ext>
            </p:extLst>
          </p:nvPr>
        </p:nvGraphicFramePr>
        <p:xfrm>
          <a:off x="2123728" y="1988840"/>
          <a:ext cx="4868465" cy="1412243"/>
        </p:xfrm>
        <a:graphic>
          <a:graphicData uri="http://schemas.openxmlformats.org/presentationml/2006/ole">
            <mc:AlternateContent xmlns:mc="http://schemas.openxmlformats.org/markup-compatibility/2006">
              <mc:Choice xmlns:v="urn:schemas-microsoft-com:vml" Requires="v">
                <p:oleObj spid="_x0000_s107560" name="CS ChemDraw Drawing" r:id="rId4" imgW="3477475" imgH="1008745" progId="ChemDraw.Document.6.0">
                  <p:embed/>
                </p:oleObj>
              </mc:Choice>
              <mc:Fallback>
                <p:oleObj name="CS ChemDraw Drawing" r:id="rId4" imgW="3477475" imgH="1008745" progId="ChemDraw.Document.6.0">
                  <p:embed/>
                  <p:pic>
                    <p:nvPicPr>
                      <p:cNvPr id="0" name=""/>
                      <p:cNvPicPr/>
                      <p:nvPr/>
                    </p:nvPicPr>
                    <p:blipFill>
                      <a:blip r:embed="rId5"/>
                      <a:stretch>
                        <a:fillRect/>
                      </a:stretch>
                    </p:blipFill>
                    <p:spPr>
                      <a:xfrm>
                        <a:off x="2123728" y="1988840"/>
                        <a:ext cx="4868465" cy="1412243"/>
                      </a:xfrm>
                      <a:prstGeom prst="rect">
                        <a:avLst/>
                      </a:prstGeom>
                    </p:spPr>
                  </p:pic>
                </p:oleObj>
              </mc:Fallback>
            </mc:AlternateContent>
          </a:graphicData>
        </a:graphic>
      </p:graphicFrame>
    </p:spTree>
    <p:extLst>
      <p:ext uri="{BB962C8B-B14F-4D97-AF65-F5344CB8AC3E}">
        <p14:creationId xmlns:p14="http://schemas.microsoft.com/office/powerpoint/2010/main" val="1741492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a:t>
            </a:r>
            <a:r>
              <a:rPr lang="en-GB" sz="2000" dirty="0">
                <a:solidFill>
                  <a:schemeClr val="tx2">
                    <a:lumMod val="60000"/>
                    <a:lumOff val="40000"/>
                  </a:schemeClr>
                </a:solidFill>
              </a:rPr>
              <a:t>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13176"/>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Two fragments coming together to form 2 new </a:t>
            </a:r>
            <a:r>
              <a:rPr lang="en-GB" sz="2000" dirty="0" smtClean="0">
                <a:solidFill>
                  <a:schemeClr val="tx2">
                    <a:lumMod val="60000"/>
                    <a:lumOff val="40000"/>
                  </a:schemeClr>
                </a:solidFill>
                <a:latin typeface="Symbol" panose="05050102010706020507" pitchFamily="18" charset="2"/>
              </a:rPr>
              <a:t>s</a:t>
            </a:r>
            <a:r>
              <a:rPr lang="en-GB" sz="2000" dirty="0" smtClean="0">
                <a:solidFill>
                  <a:schemeClr val="tx2">
                    <a:lumMod val="60000"/>
                    <a:lumOff val="40000"/>
                  </a:schemeClr>
                </a:solidFill>
              </a:rPr>
              <a:t>-bonds and a ring. This is a cycloaddition. The number of heavy atoms on each fragment indicated that it is a [4+2] cycloaddition.</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51355108"/>
              </p:ext>
            </p:extLst>
          </p:nvPr>
        </p:nvGraphicFramePr>
        <p:xfrm>
          <a:off x="2124075" y="1989138"/>
          <a:ext cx="4868863" cy="1411287"/>
        </p:xfrm>
        <a:graphic>
          <a:graphicData uri="http://schemas.openxmlformats.org/presentationml/2006/ole">
            <mc:AlternateContent xmlns:mc="http://schemas.openxmlformats.org/markup-compatibility/2006">
              <mc:Choice xmlns:v="urn:schemas-microsoft-com:vml" Requires="v">
                <p:oleObj spid="_x0000_s108584" name="CS ChemDraw Drawing" r:id="rId4" imgW="3477475" imgH="1008745" progId="ChemDraw.Document.6.0">
                  <p:embed/>
                </p:oleObj>
              </mc:Choice>
              <mc:Fallback>
                <p:oleObj name="CS ChemDraw Drawing" r:id="rId4" imgW="3477475" imgH="100874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8688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55315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3" name="Object 2"/>
          <p:cNvGraphicFramePr>
            <a:graphicFrameLocks noChangeAspect="1"/>
          </p:cNvGraphicFramePr>
          <p:nvPr>
            <p:extLst>
              <p:ext uri="{D42A27DB-BD31-4B8C-83A1-F6EECF244321}">
                <p14:modId xmlns:p14="http://schemas.microsoft.com/office/powerpoint/2010/main" val="3851355108"/>
              </p:ext>
            </p:extLst>
          </p:nvPr>
        </p:nvGraphicFramePr>
        <p:xfrm>
          <a:off x="2124075" y="1989138"/>
          <a:ext cx="4868863" cy="1411287"/>
        </p:xfrm>
        <a:graphic>
          <a:graphicData uri="http://schemas.openxmlformats.org/presentationml/2006/ole">
            <mc:AlternateContent xmlns:mc="http://schemas.openxmlformats.org/markup-compatibility/2006">
              <mc:Choice xmlns:v="urn:schemas-microsoft-com:vml" Requires="v">
                <p:oleObj spid="_x0000_s109608" name="CS ChemDraw Drawing" r:id="rId4" imgW="3477475" imgH="1008745" progId="ChemDraw.Document.6.0">
                  <p:embed/>
                </p:oleObj>
              </mc:Choice>
              <mc:Fallback>
                <p:oleObj name="CS ChemDraw Drawing" r:id="rId4" imgW="3477475" imgH="100874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8688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5019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solidFill>
                  <a:schemeClr val="tx2">
                    <a:lumMod val="60000"/>
                    <a:lumOff val="40000"/>
                  </a:schemeClr>
                </a:solidFill>
              </a:rPr>
              <a:t>Endo</a:t>
            </a:r>
            <a:r>
              <a:rPr lang="en-GB" sz="2000" dirty="0">
                <a:solidFill>
                  <a:schemeClr val="tx2">
                    <a:lumMod val="60000"/>
                    <a:lumOff val="40000"/>
                  </a:schemeClr>
                </a:solidFill>
              </a:rPr>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8" name="Rectangle 7"/>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[4+2] cycloaddition should be applicable to an </a:t>
            </a:r>
            <a:r>
              <a:rPr lang="en-GB" sz="2000" i="1" dirty="0" smtClean="0">
                <a:solidFill>
                  <a:schemeClr val="tx2">
                    <a:lumMod val="60000"/>
                    <a:lumOff val="40000"/>
                  </a:schemeClr>
                </a:solidFill>
              </a:rPr>
              <a:t>endo </a:t>
            </a:r>
            <a:r>
              <a:rPr lang="en-GB" sz="2000" dirty="0" smtClean="0">
                <a:solidFill>
                  <a:schemeClr val="tx2">
                    <a:lumMod val="60000"/>
                    <a:lumOff val="40000"/>
                  </a:schemeClr>
                </a:solidFill>
              </a:rPr>
              <a:t>TS which maximises secondary orbital interaction.</a:t>
            </a:r>
            <a:endParaRPr lang="en-GB" sz="2000" dirty="0">
              <a:solidFill>
                <a:schemeClr val="tx2">
                  <a:lumMod val="60000"/>
                  <a:lumOff val="4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51355108"/>
              </p:ext>
            </p:extLst>
          </p:nvPr>
        </p:nvGraphicFramePr>
        <p:xfrm>
          <a:off x="2124075" y="1989138"/>
          <a:ext cx="4868863" cy="1411287"/>
        </p:xfrm>
        <a:graphic>
          <a:graphicData uri="http://schemas.openxmlformats.org/presentationml/2006/ole">
            <mc:AlternateContent xmlns:mc="http://schemas.openxmlformats.org/markup-compatibility/2006">
              <mc:Choice xmlns:v="urn:schemas-microsoft-com:vml" Requires="v">
                <p:oleObj spid="_x0000_s110632" name="CS ChemDraw Drawing" r:id="rId4" imgW="3477475" imgH="1008745" progId="ChemDraw.Document.6.0">
                  <p:embed/>
                </p:oleObj>
              </mc:Choice>
              <mc:Fallback>
                <p:oleObj name="CS ChemDraw Drawing" r:id="rId4" imgW="3477475" imgH="100874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8688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463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 name="Object 24"/>
          <p:cNvGraphicFramePr>
            <a:graphicFrameLocks noChangeAspect="1"/>
          </p:cNvGraphicFramePr>
          <p:nvPr>
            <p:extLst>
              <p:ext uri="{D42A27DB-BD31-4B8C-83A1-F6EECF244321}">
                <p14:modId xmlns:p14="http://schemas.microsoft.com/office/powerpoint/2010/main" val="3851355108"/>
              </p:ext>
            </p:extLst>
          </p:nvPr>
        </p:nvGraphicFramePr>
        <p:xfrm>
          <a:off x="2124075" y="1989138"/>
          <a:ext cx="4868863" cy="1411287"/>
        </p:xfrm>
        <a:graphic>
          <a:graphicData uri="http://schemas.openxmlformats.org/presentationml/2006/ole">
            <mc:AlternateContent xmlns:mc="http://schemas.openxmlformats.org/markup-compatibility/2006">
              <mc:Choice xmlns:v="urn:schemas-microsoft-com:vml" Requires="v">
                <p:oleObj spid="_x0000_s111808" name="CS ChemDraw Drawing" r:id="rId4" imgW="3477475" imgH="1008745" progId="ChemDraw.Document.6.0">
                  <p:embed/>
                </p:oleObj>
              </mc:Choice>
              <mc:Fallback>
                <p:oleObj name="CS ChemDraw Drawing" r:id="rId4" imgW="3477475" imgH="1008745" progId="ChemDraw.Document.6.0">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8688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2687331549"/>
              </p:ext>
            </p:extLst>
          </p:nvPr>
        </p:nvGraphicFramePr>
        <p:xfrm>
          <a:off x="693308" y="4149080"/>
          <a:ext cx="1718452" cy="1580000"/>
        </p:xfrm>
        <a:graphic>
          <a:graphicData uri="http://schemas.openxmlformats.org/presentationml/2006/ole">
            <mc:AlternateContent xmlns:mc="http://schemas.openxmlformats.org/markup-compatibility/2006">
              <mc:Choice xmlns:v="urn:schemas-microsoft-com:vml" Requires="v">
                <p:oleObj spid="_x0000_s111809" name="CS ChemDraw Drawing" r:id="rId6" imgW="1432043" imgH="1316667" progId="ChemDraw.Document.6.0">
                  <p:embed/>
                </p:oleObj>
              </mc:Choice>
              <mc:Fallback>
                <p:oleObj name="CS ChemDraw Drawing" r:id="rId6" imgW="1432043" imgH="1316667" progId="ChemDraw.Document.6.0">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308" y="4149080"/>
                        <a:ext cx="1718452" cy="15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8" name="Object 37"/>
          <p:cNvGraphicFramePr>
            <a:graphicFrameLocks noChangeAspect="1"/>
          </p:cNvGraphicFramePr>
          <p:nvPr>
            <p:extLst>
              <p:ext uri="{D42A27DB-BD31-4B8C-83A1-F6EECF244321}">
                <p14:modId xmlns:p14="http://schemas.microsoft.com/office/powerpoint/2010/main" val="490849447"/>
              </p:ext>
            </p:extLst>
          </p:nvPr>
        </p:nvGraphicFramePr>
        <p:xfrm>
          <a:off x="2843808" y="4122094"/>
          <a:ext cx="1718452" cy="1580000"/>
        </p:xfrm>
        <a:graphic>
          <a:graphicData uri="http://schemas.openxmlformats.org/presentationml/2006/ole">
            <mc:AlternateContent xmlns:mc="http://schemas.openxmlformats.org/markup-compatibility/2006">
              <mc:Choice xmlns:v="urn:schemas-microsoft-com:vml" Requires="v">
                <p:oleObj spid="_x0000_s111810" name="CS ChemDraw Drawing" r:id="rId8" imgW="1432043" imgH="1316667" progId="ChemDraw.Document.6.0">
                  <p:embed/>
                </p:oleObj>
              </mc:Choice>
              <mc:Fallback>
                <p:oleObj name="CS ChemDraw Drawing" r:id="rId8" imgW="1432043" imgH="1316667" progId="ChemDraw.Document.6.0">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4122094"/>
                        <a:ext cx="1718452" cy="15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0" name="Object 39"/>
          <p:cNvGraphicFramePr>
            <a:graphicFrameLocks noChangeAspect="1"/>
          </p:cNvGraphicFramePr>
          <p:nvPr>
            <p:extLst>
              <p:ext uri="{D42A27DB-BD31-4B8C-83A1-F6EECF244321}">
                <p14:modId xmlns:p14="http://schemas.microsoft.com/office/powerpoint/2010/main" val="1308786015"/>
              </p:ext>
            </p:extLst>
          </p:nvPr>
        </p:nvGraphicFramePr>
        <p:xfrm>
          <a:off x="4859122" y="4149080"/>
          <a:ext cx="1801110" cy="1685692"/>
        </p:xfrm>
        <a:graphic>
          <a:graphicData uri="http://schemas.openxmlformats.org/presentationml/2006/ole">
            <mc:AlternateContent xmlns:mc="http://schemas.openxmlformats.org/markup-compatibility/2006">
              <mc:Choice xmlns:v="urn:schemas-microsoft-com:vml" Requires="v">
                <p:oleObj spid="_x0000_s111811" name="CS ChemDraw Drawing" r:id="rId10" imgW="1500925" imgH="1404743" progId="ChemDraw.Document.6.0">
                  <p:embed/>
                </p:oleObj>
              </mc:Choice>
              <mc:Fallback>
                <p:oleObj name="CS ChemDraw Drawing" r:id="rId10" imgW="1500925" imgH="1404743" progId="ChemDraw.Document.6.0">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122" y="4149080"/>
                        <a:ext cx="1801110" cy="1685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2" name="Object 41"/>
          <p:cNvGraphicFramePr>
            <a:graphicFrameLocks noChangeAspect="1"/>
          </p:cNvGraphicFramePr>
          <p:nvPr>
            <p:extLst>
              <p:ext uri="{D42A27DB-BD31-4B8C-83A1-F6EECF244321}">
                <p14:modId xmlns:p14="http://schemas.microsoft.com/office/powerpoint/2010/main" val="353495819"/>
              </p:ext>
            </p:extLst>
          </p:nvPr>
        </p:nvGraphicFramePr>
        <p:xfrm>
          <a:off x="6875346" y="4149080"/>
          <a:ext cx="1801110" cy="1685692"/>
        </p:xfrm>
        <a:graphic>
          <a:graphicData uri="http://schemas.openxmlformats.org/presentationml/2006/ole">
            <mc:AlternateContent xmlns:mc="http://schemas.openxmlformats.org/markup-compatibility/2006">
              <mc:Choice xmlns:v="urn:schemas-microsoft-com:vml" Requires="v">
                <p:oleObj spid="_x0000_s111812" name="CS ChemDraw Drawing" r:id="rId12" imgW="1500925" imgH="1404743" progId="ChemDraw.Document.6.0">
                  <p:embed/>
                </p:oleObj>
              </mc:Choice>
              <mc:Fallback>
                <p:oleObj name="CS ChemDraw Drawing" r:id="rId12" imgW="1500925" imgH="1404743" progId="ChemDraw.Document.6.0">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5346" y="4149080"/>
                        <a:ext cx="1801110" cy="1685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95276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 name="Object 24"/>
          <p:cNvGraphicFramePr>
            <a:graphicFrameLocks noChangeAspect="1"/>
          </p:cNvGraphicFramePr>
          <p:nvPr>
            <p:extLst>
              <p:ext uri="{D42A27DB-BD31-4B8C-83A1-F6EECF244321}">
                <p14:modId xmlns:p14="http://schemas.microsoft.com/office/powerpoint/2010/main" val="1829837255"/>
              </p:ext>
            </p:extLst>
          </p:nvPr>
        </p:nvGraphicFramePr>
        <p:xfrm>
          <a:off x="2124075" y="1989138"/>
          <a:ext cx="4868863" cy="1411287"/>
        </p:xfrm>
        <a:graphic>
          <a:graphicData uri="http://schemas.openxmlformats.org/presentationml/2006/ole">
            <mc:AlternateContent xmlns:mc="http://schemas.openxmlformats.org/markup-compatibility/2006">
              <mc:Choice xmlns:v="urn:schemas-microsoft-com:vml" Requires="v">
                <p:oleObj spid="_x0000_s115879" name="CS ChemDraw Drawing" r:id="rId4" imgW="3477475" imgH="1008745" progId="ChemDraw.Document.6.0">
                  <p:embed/>
                </p:oleObj>
              </mc:Choice>
              <mc:Fallback>
                <p:oleObj name="CS ChemDraw Drawing" r:id="rId4" imgW="3477475" imgH="1008745"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8688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5" name="Object 34"/>
          <p:cNvGraphicFramePr>
            <a:graphicFrameLocks noChangeAspect="1"/>
          </p:cNvGraphicFramePr>
          <p:nvPr>
            <p:extLst>
              <p:ext uri="{D42A27DB-BD31-4B8C-83A1-F6EECF244321}">
                <p14:modId xmlns:p14="http://schemas.microsoft.com/office/powerpoint/2010/main" val="3314205082"/>
              </p:ext>
            </p:extLst>
          </p:nvPr>
        </p:nvGraphicFramePr>
        <p:xfrm>
          <a:off x="695325" y="4149725"/>
          <a:ext cx="1714500" cy="1579563"/>
        </p:xfrm>
        <a:graphic>
          <a:graphicData uri="http://schemas.openxmlformats.org/presentationml/2006/ole">
            <mc:AlternateContent xmlns:mc="http://schemas.openxmlformats.org/markup-compatibility/2006">
              <mc:Choice xmlns:v="urn:schemas-microsoft-com:vml" Requires="v">
                <p:oleObj spid="_x0000_s115880" name="CS ChemDraw Drawing" r:id="rId6" imgW="1430666" imgH="1316667" progId="ChemDraw.Document.6.0">
                  <p:embed/>
                </p:oleObj>
              </mc:Choice>
              <mc:Fallback>
                <p:oleObj name="CS ChemDraw Drawing" r:id="rId6" imgW="1430666" imgH="1316667" progId="ChemDraw.Document.6.0">
                  <p:embed/>
                  <p:pic>
                    <p:nvPicPr>
                      <p:cNvPr id="0" name=""/>
                      <p:cNvPicPr>
                        <a:picLocks noChangeAspect="1" noChangeArrowheads="1"/>
                      </p:cNvPicPr>
                      <p:nvPr/>
                    </p:nvPicPr>
                    <p:blipFill>
                      <a:blip r:embed="rId7"/>
                      <a:srcRect/>
                      <a:stretch>
                        <a:fillRect/>
                      </a:stretch>
                    </p:blipFill>
                    <p:spPr bwMode="auto">
                      <a:xfrm>
                        <a:off x="695325" y="4149725"/>
                        <a:ext cx="1714500" cy="157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8" name="Object 37"/>
          <p:cNvGraphicFramePr>
            <a:graphicFrameLocks noChangeAspect="1"/>
          </p:cNvGraphicFramePr>
          <p:nvPr>
            <p:extLst>
              <p:ext uri="{D42A27DB-BD31-4B8C-83A1-F6EECF244321}">
                <p14:modId xmlns:p14="http://schemas.microsoft.com/office/powerpoint/2010/main" val="2372820204"/>
              </p:ext>
            </p:extLst>
          </p:nvPr>
        </p:nvGraphicFramePr>
        <p:xfrm>
          <a:off x="2843808" y="4122094"/>
          <a:ext cx="1718452" cy="1580000"/>
        </p:xfrm>
        <a:graphic>
          <a:graphicData uri="http://schemas.openxmlformats.org/presentationml/2006/ole">
            <mc:AlternateContent xmlns:mc="http://schemas.openxmlformats.org/markup-compatibility/2006">
              <mc:Choice xmlns:v="urn:schemas-microsoft-com:vml" Requires="v">
                <p:oleObj spid="_x0000_s115881" name="CS ChemDraw Drawing" r:id="rId8" imgW="1432043" imgH="1316667" progId="ChemDraw.Document.6.0">
                  <p:embed/>
                </p:oleObj>
              </mc:Choice>
              <mc:Fallback>
                <p:oleObj name="CS ChemDraw Drawing" r:id="rId8" imgW="1432043" imgH="1316667"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4122094"/>
                        <a:ext cx="1718452" cy="15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0" name="Object 39"/>
          <p:cNvGraphicFramePr>
            <a:graphicFrameLocks noChangeAspect="1"/>
          </p:cNvGraphicFramePr>
          <p:nvPr>
            <p:extLst>
              <p:ext uri="{D42A27DB-BD31-4B8C-83A1-F6EECF244321}">
                <p14:modId xmlns:p14="http://schemas.microsoft.com/office/powerpoint/2010/main" val="3284299001"/>
              </p:ext>
            </p:extLst>
          </p:nvPr>
        </p:nvGraphicFramePr>
        <p:xfrm>
          <a:off x="4859122" y="4149080"/>
          <a:ext cx="1801110" cy="1685692"/>
        </p:xfrm>
        <a:graphic>
          <a:graphicData uri="http://schemas.openxmlformats.org/presentationml/2006/ole">
            <mc:AlternateContent xmlns:mc="http://schemas.openxmlformats.org/markup-compatibility/2006">
              <mc:Choice xmlns:v="urn:schemas-microsoft-com:vml" Requires="v">
                <p:oleObj spid="_x0000_s115882" name="CS ChemDraw Drawing" r:id="rId10" imgW="1500925" imgH="1404743" progId="ChemDraw.Document.6.0">
                  <p:embed/>
                </p:oleObj>
              </mc:Choice>
              <mc:Fallback>
                <p:oleObj name="CS ChemDraw Drawing" r:id="rId10" imgW="1500925" imgH="1404743"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122" y="4149080"/>
                        <a:ext cx="1801110" cy="1685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2" name="Object 41"/>
          <p:cNvGraphicFramePr>
            <a:graphicFrameLocks noChangeAspect="1"/>
          </p:cNvGraphicFramePr>
          <p:nvPr>
            <p:extLst>
              <p:ext uri="{D42A27DB-BD31-4B8C-83A1-F6EECF244321}">
                <p14:modId xmlns:p14="http://schemas.microsoft.com/office/powerpoint/2010/main" val="3226340131"/>
              </p:ext>
            </p:extLst>
          </p:nvPr>
        </p:nvGraphicFramePr>
        <p:xfrm>
          <a:off x="6875346" y="4149080"/>
          <a:ext cx="1801110" cy="1685692"/>
        </p:xfrm>
        <a:graphic>
          <a:graphicData uri="http://schemas.openxmlformats.org/presentationml/2006/ole">
            <mc:AlternateContent xmlns:mc="http://schemas.openxmlformats.org/markup-compatibility/2006">
              <mc:Choice xmlns:v="urn:schemas-microsoft-com:vml" Requires="v">
                <p:oleObj spid="_x0000_s115883" name="CS ChemDraw Drawing" r:id="rId12" imgW="1500925" imgH="1404743" progId="ChemDraw.Document.6.0">
                  <p:embed/>
                </p:oleObj>
              </mc:Choice>
              <mc:Fallback>
                <p:oleObj name="CS ChemDraw Drawing" r:id="rId12" imgW="1500925" imgH="1404743" progId="ChemDraw.Document.6.0">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5346" y="4149080"/>
                        <a:ext cx="1801110" cy="1685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Rectangle 42"/>
          <p:cNvSpPr/>
          <p:nvPr/>
        </p:nvSpPr>
        <p:spPr>
          <a:xfrm>
            <a:off x="547765" y="908720"/>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chiral centre will force the diene to approach from under the ring, which leaves (a) and (b). (a) will allow the overlap of the ester group with the two middle carbons of the diene.</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841858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892986"/>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3940050435"/>
              </p:ext>
            </p:extLst>
          </p:nvPr>
        </p:nvGraphicFramePr>
        <p:xfrm>
          <a:off x="3569570" y="1910468"/>
          <a:ext cx="2004860" cy="1845260"/>
        </p:xfrm>
        <a:graphic>
          <a:graphicData uri="http://schemas.openxmlformats.org/presentationml/2006/ole">
            <mc:AlternateContent xmlns:mc="http://schemas.openxmlformats.org/markup-compatibility/2006">
              <mc:Choice xmlns:v="urn:schemas-microsoft-com:vml" Requires="v">
                <p:oleObj spid="_x0000_s113855" name="CS ChemDraw Drawing" r:id="rId4" imgW="1432043" imgH="1318043" progId="ChemDraw.Document.6.0">
                  <p:embed/>
                </p:oleObj>
              </mc:Choice>
              <mc:Fallback>
                <p:oleObj name="CS ChemDraw Drawing" r:id="rId4" imgW="1432043" imgH="1318043" progId="ChemDraw.Document.6.0">
                  <p:embed/>
                  <p:pic>
                    <p:nvPicPr>
                      <p:cNvPr id="0" name=""/>
                      <p:cNvPicPr/>
                      <p:nvPr/>
                    </p:nvPicPr>
                    <p:blipFill>
                      <a:blip r:embed="rId5"/>
                      <a:stretch>
                        <a:fillRect/>
                      </a:stretch>
                    </p:blipFill>
                    <p:spPr>
                      <a:xfrm>
                        <a:off x="3569570" y="1910468"/>
                        <a:ext cx="2004860" cy="1845260"/>
                      </a:xfrm>
                      <a:prstGeom prst="rect">
                        <a:avLst/>
                      </a:prstGeom>
                    </p:spPr>
                  </p:pic>
                </p:oleObj>
              </mc:Fallback>
            </mc:AlternateContent>
          </a:graphicData>
        </a:graphic>
      </p:graphicFrame>
      <p:sp>
        <p:nvSpPr>
          <p:cNvPr id="3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2" name="Object 41"/>
          <p:cNvGraphicFramePr>
            <a:graphicFrameLocks noChangeAspect="1"/>
          </p:cNvGraphicFramePr>
          <p:nvPr>
            <p:extLst>
              <p:ext uri="{D42A27DB-BD31-4B8C-83A1-F6EECF244321}">
                <p14:modId xmlns:p14="http://schemas.microsoft.com/office/powerpoint/2010/main" val="3767365879"/>
              </p:ext>
            </p:extLst>
          </p:nvPr>
        </p:nvGraphicFramePr>
        <p:xfrm>
          <a:off x="980986" y="3933056"/>
          <a:ext cx="1142742" cy="1392495"/>
        </p:xfrm>
        <a:graphic>
          <a:graphicData uri="http://schemas.openxmlformats.org/presentationml/2006/ole">
            <mc:AlternateContent xmlns:mc="http://schemas.openxmlformats.org/markup-compatibility/2006">
              <mc:Choice xmlns:v="urn:schemas-microsoft-com:vml" Requires="v">
                <p:oleObj spid="_x0000_s113856" name="CS ChemDraw Drawing" r:id="rId6" imgW="816244" imgH="994639" progId="ChemDraw.Document.6.0">
                  <p:embed/>
                </p:oleObj>
              </mc:Choice>
              <mc:Fallback>
                <p:oleObj name="CS ChemDraw Drawing" r:id="rId6" imgW="816244" imgH="994639" progId="ChemDraw.Document.6.0">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986"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6" name="Object 45"/>
          <p:cNvGraphicFramePr>
            <a:graphicFrameLocks noChangeAspect="1"/>
          </p:cNvGraphicFramePr>
          <p:nvPr>
            <p:extLst>
              <p:ext uri="{D42A27DB-BD31-4B8C-83A1-F6EECF244321}">
                <p14:modId xmlns:p14="http://schemas.microsoft.com/office/powerpoint/2010/main" val="3098570950"/>
              </p:ext>
            </p:extLst>
          </p:nvPr>
        </p:nvGraphicFramePr>
        <p:xfrm>
          <a:off x="2925202" y="3933056"/>
          <a:ext cx="1142742" cy="1392495"/>
        </p:xfrm>
        <a:graphic>
          <a:graphicData uri="http://schemas.openxmlformats.org/presentationml/2006/ole">
            <mc:AlternateContent xmlns:mc="http://schemas.openxmlformats.org/markup-compatibility/2006">
              <mc:Choice xmlns:v="urn:schemas-microsoft-com:vml" Requires="v">
                <p:oleObj spid="_x0000_s113857" name="CS ChemDraw Drawing" r:id="rId8" imgW="816244" imgH="994639" progId="ChemDraw.Document.6.0">
                  <p:embed/>
                </p:oleObj>
              </mc:Choice>
              <mc:Fallback>
                <p:oleObj name="CS ChemDraw Drawing" r:id="rId8" imgW="816244" imgH="994639" progId="ChemDraw.Document.6.0">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5202"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2" name="Object 51"/>
          <p:cNvGraphicFramePr>
            <a:graphicFrameLocks noChangeAspect="1"/>
          </p:cNvGraphicFramePr>
          <p:nvPr>
            <p:extLst>
              <p:ext uri="{D42A27DB-BD31-4B8C-83A1-F6EECF244321}">
                <p14:modId xmlns:p14="http://schemas.microsoft.com/office/powerpoint/2010/main" val="903847670"/>
              </p:ext>
            </p:extLst>
          </p:nvPr>
        </p:nvGraphicFramePr>
        <p:xfrm>
          <a:off x="4932040" y="3933056"/>
          <a:ext cx="1142742" cy="1392495"/>
        </p:xfrm>
        <a:graphic>
          <a:graphicData uri="http://schemas.openxmlformats.org/presentationml/2006/ole">
            <mc:AlternateContent xmlns:mc="http://schemas.openxmlformats.org/markup-compatibility/2006">
              <mc:Choice xmlns:v="urn:schemas-microsoft-com:vml" Requires="v">
                <p:oleObj spid="_x0000_s113858" name="CS ChemDraw Drawing" r:id="rId10" imgW="816244" imgH="994639" progId="ChemDraw.Document.6.0">
                  <p:embed/>
                </p:oleObj>
              </mc:Choice>
              <mc:Fallback>
                <p:oleObj name="CS ChemDraw Drawing" r:id="rId10" imgW="816244" imgH="994639" progId="ChemDraw.Document.6.0">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040"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4" name="Object 53"/>
          <p:cNvGraphicFramePr>
            <a:graphicFrameLocks noChangeAspect="1"/>
          </p:cNvGraphicFramePr>
          <p:nvPr>
            <p:extLst>
              <p:ext uri="{D42A27DB-BD31-4B8C-83A1-F6EECF244321}">
                <p14:modId xmlns:p14="http://schemas.microsoft.com/office/powerpoint/2010/main" val="2181360696"/>
              </p:ext>
            </p:extLst>
          </p:nvPr>
        </p:nvGraphicFramePr>
        <p:xfrm>
          <a:off x="6876256" y="3933056"/>
          <a:ext cx="1142742" cy="1392495"/>
        </p:xfrm>
        <a:graphic>
          <a:graphicData uri="http://schemas.openxmlformats.org/presentationml/2006/ole">
            <mc:AlternateContent xmlns:mc="http://schemas.openxmlformats.org/markup-compatibility/2006">
              <mc:Choice xmlns:v="urn:schemas-microsoft-com:vml" Requires="v">
                <p:oleObj spid="_x0000_s113859" name="CS ChemDraw Drawing" r:id="rId12" imgW="816244" imgH="994639" progId="ChemDraw.Document.6.0">
                  <p:embed/>
                </p:oleObj>
              </mc:Choice>
              <mc:Fallback>
                <p:oleObj name="CS ChemDraw Drawing" r:id="rId12" imgW="816244" imgH="994639" progId="ChemDraw.Document.6.0">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51530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13</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892986"/>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6" name="Object 25"/>
          <p:cNvGraphicFramePr>
            <a:graphicFrameLocks noChangeAspect="1"/>
          </p:cNvGraphicFramePr>
          <p:nvPr>
            <p:extLst>
              <p:ext uri="{D42A27DB-BD31-4B8C-83A1-F6EECF244321}">
                <p14:modId xmlns:p14="http://schemas.microsoft.com/office/powerpoint/2010/main" val="3591141868"/>
              </p:ext>
            </p:extLst>
          </p:nvPr>
        </p:nvGraphicFramePr>
        <p:xfrm>
          <a:off x="3084513" y="1909763"/>
          <a:ext cx="2978150" cy="1846262"/>
        </p:xfrm>
        <a:graphic>
          <a:graphicData uri="http://schemas.openxmlformats.org/presentationml/2006/ole">
            <mc:AlternateContent xmlns:mc="http://schemas.openxmlformats.org/markup-compatibility/2006">
              <mc:Choice xmlns:v="urn:schemas-microsoft-com:vml" Requires="v">
                <p:oleObj spid="_x0000_s116893" name="CS ChemDraw Drawing" r:id="rId4" imgW="2128778" imgH="1317699" progId="ChemDraw.Document.6.0">
                  <p:embed/>
                </p:oleObj>
              </mc:Choice>
              <mc:Fallback>
                <p:oleObj name="CS ChemDraw Drawing" r:id="rId4" imgW="2128778" imgH="1317699" progId="ChemDraw.Document.6.0">
                  <p:embed/>
                  <p:pic>
                    <p:nvPicPr>
                      <p:cNvPr id="0" name=""/>
                      <p:cNvPicPr/>
                      <p:nvPr/>
                    </p:nvPicPr>
                    <p:blipFill>
                      <a:blip r:embed="rId5"/>
                      <a:stretch>
                        <a:fillRect/>
                      </a:stretch>
                    </p:blipFill>
                    <p:spPr>
                      <a:xfrm>
                        <a:off x="3084513" y="1909763"/>
                        <a:ext cx="2978150" cy="1846262"/>
                      </a:xfrm>
                      <a:prstGeom prst="rect">
                        <a:avLst/>
                      </a:prstGeom>
                    </p:spPr>
                  </p:pic>
                </p:oleObj>
              </mc:Fallback>
            </mc:AlternateContent>
          </a:graphicData>
        </a:graphic>
      </p:graphicFrame>
      <p:sp>
        <p:nvSpPr>
          <p:cNvPr id="3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2" name="Object 41"/>
          <p:cNvGraphicFramePr>
            <a:graphicFrameLocks noChangeAspect="1"/>
          </p:cNvGraphicFramePr>
          <p:nvPr>
            <p:extLst>
              <p:ext uri="{D42A27DB-BD31-4B8C-83A1-F6EECF244321}">
                <p14:modId xmlns:p14="http://schemas.microsoft.com/office/powerpoint/2010/main" val="3625871483"/>
              </p:ext>
            </p:extLst>
          </p:nvPr>
        </p:nvGraphicFramePr>
        <p:xfrm>
          <a:off x="980986" y="3933056"/>
          <a:ext cx="1142742" cy="1392495"/>
        </p:xfrm>
        <a:graphic>
          <a:graphicData uri="http://schemas.openxmlformats.org/presentationml/2006/ole">
            <mc:AlternateContent xmlns:mc="http://schemas.openxmlformats.org/markup-compatibility/2006">
              <mc:Choice xmlns:v="urn:schemas-microsoft-com:vml" Requires="v">
                <p:oleObj spid="_x0000_s116894" name="CS ChemDraw Drawing" r:id="rId6" imgW="816244" imgH="994639" progId="ChemDraw.Document.6.0">
                  <p:embed/>
                </p:oleObj>
              </mc:Choice>
              <mc:Fallback>
                <p:oleObj name="CS ChemDraw Drawing" r:id="rId6" imgW="816244" imgH="994639"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986"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6" name="Object 45"/>
          <p:cNvGraphicFramePr>
            <a:graphicFrameLocks noChangeAspect="1"/>
          </p:cNvGraphicFramePr>
          <p:nvPr>
            <p:extLst>
              <p:ext uri="{D42A27DB-BD31-4B8C-83A1-F6EECF244321}">
                <p14:modId xmlns:p14="http://schemas.microsoft.com/office/powerpoint/2010/main" val="1651985661"/>
              </p:ext>
            </p:extLst>
          </p:nvPr>
        </p:nvGraphicFramePr>
        <p:xfrm>
          <a:off x="2925202" y="3933056"/>
          <a:ext cx="1142742" cy="1392495"/>
        </p:xfrm>
        <a:graphic>
          <a:graphicData uri="http://schemas.openxmlformats.org/presentationml/2006/ole">
            <mc:AlternateContent xmlns:mc="http://schemas.openxmlformats.org/markup-compatibility/2006">
              <mc:Choice xmlns:v="urn:schemas-microsoft-com:vml" Requires="v">
                <p:oleObj spid="_x0000_s116895" name="CS ChemDraw Drawing" r:id="rId8" imgW="816244" imgH="994639" progId="ChemDraw.Document.6.0">
                  <p:embed/>
                </p:oleObj>
              </mc:Choice>
              <mc:Fallback>
                <p:oleObj name="CS ChemDraw Drawing" r:id="rId8" imgW="816244" imgH="994639"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5202"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2" name="Object 51"/>
          <p:cNvGraphicFramePr>
            <a:graphicFrameLocks noChangeAspect="1"/>
          </p:cNvGraphicFramePr>
          <p:nvPr>
            <p:extLst>
              <p:ext uri="{D42A27DB-BD31-4B8C-83A1-F6EECF244321}">
                <p14:modId xmlns:p14="http://schemas.microsoft.com/office/powerpoint/2010/main" val="4142505759"/>
              </p:ext>
            </p:extLst>
          </p:nvPr>
        </p:nvGraphicFramePr>
        <p:xfrm>
          <a:off x="4932040" y="3933056"/>
          <a:ext cx="1142742" cy="1392495"/>
        </p:xfrm>
        <a:graphic>
          <a:graphicData uri="http://schemas.openxmlformats.org/presentationml/2006/ole">
            <mc:AlternateContent xmlns:mc="http://schemas.openxmlformats.org/markup-compatibility/2006">
              <mc:Choice xmlns:v="urn:schemas-microsoft-com:vml" Requires="v">
                <p:oleObj spid="_x0000_s116896" name="CS ChemDraw Drawing" r:id="rId10" imgW="816244" imgH="994639" progId="ChemDraw.Document.6.0">
                  <p:embed/>
                </p:oleObj>
              </mc:Choice>
              <mc:Fallback>
                <p:oleObj name="CS ChemDraw Drawing" r:id="rId10" imgW="816244" imgH="994639"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040"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4" name="Object 53"/>
          <p:cNvGraphicFramePr>
            <a:graphicFrameLocks noChangeAspect="1"/>
          </p:cNvGraphicFramePr>
          <p:nvPr>
            <p:extLst>
              <p:ext uri="{D42A27DB-BD31-4B8C-83A1-F6EECF244321}">
                <p14:modId xmlns:p14="http://schemas.microsoft.com/office/powerpoint/2010/main" val="2125783132"/>
              </p:ext>
            </p:extLst>
          </p:nvPr>
        </p:nvGraphicFramePr>
        <p:xfrm>
          <a:off x="6876256" y="3933056"/>
          <a:ext cx="1142742" cy="1392495"/>
        </p:xfrm>
        <a:graphic>
          <a:graphicData uri="http://schemas.openxmlformats.org/presentationml/2006/ole">
            <mc:AlternateContent xmlns:mc="http://schemas.openxmlformats.org/markup-compatibility/2006">
              <mc:Choice xmlns:v="urn:schemas-microsoft-com:vml" Requires="v">
                <p:oleObj spid="_x0000_s116897" name="CS ChemDraw Drawing" r:id="rId12" imgW="816244" imgH="994639" progId="ChemDraw.Document.6.0">
                  <p:embed/>
                </p:oleObj>
              </mc:Choice>
              <mc:Fallback>
                <p:oleObj name="CS ChemDraw Drawing" r:id="rId12" imgW="816244" imgH="994639" progId="ChemDraw.Document.6.0">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3933056"/>
                        <a:ext cx="1142742" cy="139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49"/>
          <p:cNvSpPr/>
          <p:nvPr/>
        </p:nvSpPr>
        <p:spPr>
          <a:xfrm>
            <a:off x="395536" y="5417929"/>
            <a:ext cx="7920880"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highlighted point-of-view will result in the Me, CO</a:t>
            </a:r>
            <a:r>
              <a:rPr lang="en-GB" sz="2000" baseline="-25000" dirty="0" smtClean="0">
                <a:solidFill>
                  <a:schemeClr val="tx2">
                    <a:lumMod val="60000"/>
                    <a:lumOff val="40000"/>
                  </a:schemeClr>
                </a:solidFill>
              </a:rPr>
              <a:t>2</a:t>
            </a:r>
            <a:r>
              <a:rPr lang="en-GB" sz="2000" dirty="0" smtClean="0">
                <a:solidFill>
                  <a:schemeClr val="tx2">
                    <a:lumMod val="60000"/>
                    <a:lumOff val="40000"/>
                  </a:schemeClr>
                </a:solidFill>
              </a:rPr>
              <a:t>Me and one of the H pointing toward the viewer, and the remaining H pointing away. Thus (c) is the correct answer. </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2565498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997513"/>
            <a:ext cx="4572000" cy="1015663"/>
          </a:xfrm>
          <a:prstGeom prst="rect">
            <a:avLst/>
          </a:prstGeom>
        </p:spPr>
        <p:txBody>
          <a:bodyPr>
            <a:spAutoFit/>
          </a:bodyPr>
          <a:lstStyle/>
          <a:p>
            <a:r>
              <a:rPr lang="en-GB" sz="2000" dirty="0"/>
              <a:t>(a) Cycloaddition</a:t>
            </a:r>
          </a:p>
          <a:p>
            <a:r>
              <a:rPr lang="en-GB" sz="2000" dirty="0"/>
              <a:t>(b) Sigmatropic rearrangement</a:t>
            </a:r>
          </a:p>
          <a:p>
            <a:r>
              <a:rPr lang="en-GB" sz="2000" dirty="0"/>
              <a:t>(c) Electrocyclic </a:t>
            </a:r>
            <a:r>
              <a:rPr lang="en-GB" sz="2000" dirty="0" smtClean="0"/>
              <a:t>reaction</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Object 14"/>
          <p:cNvGraphicFramePr>
            <a:graphicFrameLocks noChangeAspect="1"/>
          </p:cNvGraphicFramePr>
          <p:nvPr>
            <p:extLst>
              <p:ext uri="{D42A27DB-BD31-4B8C-83A1-F6EECF244321}">
                <p14:modId xmlns:p14="http://schemas.microsoft.com/office/powerpoint/2010/main" val="2319708069"/>
              </p:ext>
            </p:extLst>
          </p:nvPr>
        </p:nvGraphicFramePr>
        <p:xfrm>
          <a:off x="2195736" y="2060848"/>
          <a:ext cx="4919575" cy="1085675"/>
        </p:xfrm>
        <a:graphic>
          <a:graphicData uri="http://schemas.openxmlformats.org/presentationml/2006/ole">
            <mc:AlternateContent xmlns:mc="http://schemas.openxmlformats.org/markup-compatibility/2006">
              <mc:Choice xmlns:v="urn:schemas-microsoft-com:vml" Requires="v">
                <p:oleObj spid="_x0000_s124939" name="CS ChemDraw Drawing" r:id="rId4" imgW="3513982" imgH="775482" progId="ChemDraw.Document.6.0">
                  <p:embed/>
                </p:oleObj>
              </mc:Choice>
              <mc:Fallback>
                <p:oleObj name="CS ChemDraw Drawing" r:id="rId4" imgW="3513982" imgH="775482" progId="ChemDraw.Document.6.0">
                  <p:embed/>
                  <p:pic>
                    <p:nvPicPr>
                      <p:cNvPr id="0" name="Object 1"/>
                      <p:cNvPicPr>
                        <a:picLocks noChangeAspect="1" noChangeArrowheads="1"/>
                      </p:cNvPicPr>
                      <p:nvPr/>
                    </p:nvPicPr>
                    <p:blipFill>
                      <a:blip r:embed="rId5"/>
                      <a:srcRect/>
                      <a:stretch>
                        <a:fillRect/>
                      </a:stretch>
                    </p:blipFill>
                    <p:spPr bwMode="auto">
                      <a:xfrm>
                        <a:off x="2195736" y="2060848"/>
                        <a:ext cx="4919575" cy="108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43581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400110"/>
          </a:xfrm>
          <a:prstGeom prst="rect">
            <a:avLst/>
          </a:prstGeom>
        </p:spPr>
        <p:txBody>
          <a:bodyPr wrap="square">
            <a:spAutoFit/>
          </a:bodyPr>
          <a:lstStyle/>
          <a:p>
            <a:r>
              <a:rPr lang="en-GB" sz="2000" dirty="0"/>
              <a:t>Which type of reaction does the </a:t>
            </a:r>
            <a:r>
              <a:rPr lang="en-GB" sz="2000" dirty="0" smtClean="0"/>
              <a:t>reaction below </a:t>
            </a:r>
            <a:r>
              <a:rPr lang="en-GB" sz="2000" dirty="0"/>
              <a:t>belong </a:t>
            </a:r>
            <a:r>
              <a:rPr lang="en-GB" sz="2000" dirty="0" smtClean="0"/>
              <a:t>to?</a:t>
            </a:r>
            <a:endParaRPr lang="en-GB" sz="2000" dirty="0"/>
          </a:p>
        </p:txBody>
      </p:sp>
      <p:sp>
        <p:nvSpPr>
          <p:cNvPr id="10" name="Rectangle 9"/>
          <p:cNvSpPr/>
          <p:nvPr/>
        </p:nvSpPr>
        <p:spPr>
          <a:xfrm>
            <a:off x="539552" y="3761745"/>
            <a:ext cx="4572000" cy="1015663"/>
          </a:xfrm>
          <a:prstGeom prst="rect">
            <a:avLst/>
          </a:prstGeom>
        </p:spPr>
        <p:txBody>
          <a:bodyPr>
            <a:spAutoFit/>
          </a:bodyPr>
          <a:lstStyle/>
          <a:p>
            <a:r>
              <a:rPr lang="en-GB" sz="2000" dirty="0"/>
              <a:t>(a) Cycloaddition</a:t>
            </a:r>
          </a:p>
          <a:p>
            <a:r>
              <a:rPr lang="en-GB" sz="2000" dirty="0"/>
              <a:t>(b) </a:t>
            </a:r>
            <a:r>
              <a:rPr lang="en-GB" sz="2000" dirty="0">
                <a:solidFill>
                  <a:schemeClr val="tx2">
                    <a:lumMod val="60000"/>
                    <a:lumOff val="40000"/>
                  </a:schemeClr>
                </a:solidFill>
              </a:rPr>
              <a:t>Sigmatropic rearrangement</a:t>
            </a:r>
          </a:p>
          <a:p>
            <a:r>
              <a:rPr lang="en-GB" sz="2000" dirty="0"/>
              <a:t>(c) Electrocyclic </a:t>
            </a:r>
            <a:r>
              <a:rPr lang="en-GB" sz="2000" dirty="0" smtClean="0"/>
              <a:t>reaction</a:t>
            </a:r>
            <a:endParaRPr lang="en-GB" sz="2000" dirty="0"/>
          </a:p>
        </p:txBody>
      </p:sp>
      <p:sp>
        <p:nvSpPr>
          <p:cNvPr id="11" name="Rectangle 10"/>
          <p:cNvSpPr/>
          <p:nvPr/>
        </p:nvSpPr>
        <p:spPr>
          <a:xfrm>
            <a:off x="668342" y="5013176"/>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t>
            </a:r>
            <a:r>
              <a:rPr lang="en-GB" sz="2000" dirty="0">
                <a:solidFill>
                  <a:schemeClr val="tx2">
                    <a:lumMod val="60000"/>
                    <a:lumOff val="40000"/>
                  </a:schemeClr>
                </a:solidFill>
              </a:rPr>
              <a:t>The reaction proceeds by swapping 1 </a:t>
            </a:r>
            <a:r>
              <a:rPr lang="en-GB" sz="2000" dirty="0">
                <a:solidFill>
                  <a:schemeClr val="tx2">
                    <a:lumMod val="60000"/>
                    <a:lumOff val="40000"/>
                  </a:schemeClr>
                </a:solidFill>
                <a:latin typeface="Symbol" panose="05050102010706020507" pitchFamily="18" charset="2"/>
              </a:rPr>
              <a:t>s</a:t>
            </a:r>
            <a:r>
              <a:rPr lang="en-GB" sz="2000" dirty="0">
                <a:solidFill>
                  <a:schemeClr val="tx2">
                    <a:lumMod val="60000"/>
                    <a:lumOff val="40000"/>
                  </a:schemeClr>
                </a:solidFill>
              </a:rPr>
              <a:t>-bond with another, followed by hydrolysis and tautomerisation. The two flip-flopping fragments each has three heavy atoms. This is a [3,3]-sigmatropic rearrangement, specifically </a:t>
            </a:r>
            <a:r>
              <a:rPr lang="en-GB" sz="2000" dirty="0" smtClean="0">
                <a:solidFill>
                  <a:schemeClr val="tx2">
                    <a:lumMod val="60000"/>
                    <a:lumOff val="40000"/>
                  </a:schemeClr>
                </a:solidFill>
              </a:rPr>
              <a:t>a Cope rearrangement.</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19708069"/>
              </p:ext>
            </p:extLst>
          </p:nvPr>
        </p:nvGraphicFramePr>
        <p:xfrm>
          <a:off x="2195513" y="2060575"/>
          <a:ext cx="4919662" cy="1085850"/>
        </p:xfrm>
        <a:graphic>
          <a:graphicData uri="http://schemas.openxmlformats.org/presentationml/2006/ole">
            <mc:AlternateContent xmlns:mc="http://schemas.openxmlformats.org/markup-compatibility/2006">
              <mc:Choice xmlns:v="urn:schemas-microsoft-com:vml" Requires="v">
                <p:oleObj spid="_x0000_s123913" name="CS ChemDraw Drawing" r:id="rId4" imgW="3513982" imgH="775482" progId="ChemDraw.Document.6.0">
                  <p:embed/>
                </p:oleObj>
              </mc:Choice>
              <mc:Fallback>
                <p:oleObj name="CS ChemDraw Drawing" r:id="rId4" imgW="3513982" imgH="775482" progId="ChemDraw.Document.6.0">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060575"/>
                        <a:ext cx="49196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648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1</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429000"/>
            <a:ext cx="3960440" cy="1631216"/>
          </a:xfrm>
          <a:prstGeom prst="rect">
            <a:avLst/>
          </a:prstGeom>
        </p:spPr>
        <p:txBody>
          <a:bodyPr wrap="square" numCol="1">
            <a:spAutoFit/>
          </a:bodyPr>
          <a:lstStyle/>
          <a:p>
            <a:r>
              <a:rPr lang="en-GB" sz="2000" dirty="0"/>
              <a:t>(a</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b</a:t>
            </a:r>
            <a:r>
              <a:rPr lang="en-GB" sz="2000" dirty="0" smtClean="0"/>
              <a:t>)</a:t>
            </a:r>
            <a:endParaRPr lang="en-GB" sz="2000" dirty="0"/>
          </a:p>
        </p:txBody>
      </p:sp>
      <p:sp>
        <p:nvSpPr>
          <p:cNvPr id="11" name="Rectangle 10"/>
          <p:cNvSpPr/>
          <p:nvPr/>
        </p:nvSpPr>
        <p:spPr>
          <a:xfrm>
            <a:off x="4680012" y="3401705"/>
            <a:ext cx="3960440" cy="1631216"/>
          </a:xfrm>
          <a:prstGeom prst="rect">
            <a:avLst/>
          </a:prstGeom>
        </p:spPr>
        <p:txBody>
          <a:bodyPr wrap="square" numCol="1">
            <a:spAutoFit/>
          </a:bodyPr>
          <a:lstStyle/>
          <a:p>
            <a:r>
              <a:rPr lang="en-GB" sz="2000" dirty="0" smtClean="0"/>
              <a:t>(</a:t>
            </a:r>
            <a:r>
              <a:rPr lang="en-GB" sz="2000" dirty="0"/>
              <a:t>c</a:t>
            </a:r>
            <a:r>
              <a:rPr lang="en-GB" sz="2000" dirty="0" smtClean="0"/>
              <a:t>)</a:t>
            </a:r>
            <a:endParaRPr lang="en-GB" sz="2000" dirty="0"/>
          </a:p>
          <a:p>
            <a:endParaRPr lang="en-GB" sz="2000" dirty="0" smtClean="0"/>
          </a:p>
          <a:p>
            <a:endParaRPr lang="en-GB" sz="2000" dirty="0"/>
          </a:p>
          <a:p>
            <a:endParaRPr lang="en-GB" sz="2000" dirty="0" smtClean="0"/>
          </a:p>
          <a:p>
            <a:r>
              <a:rPr lang="en-GB" sz="2000" dirty="0" smtClean="0"/>
              <a:t>(</a:t>
            </a:r>
            <a:r>
              <a:rPr lang="en-GB" sz="2000" dirty="0"/>
              <a:t>d</a:t>
            </a:r>
            <a:r>
              <a:rPr lang="en-GB" sz="2000" dirty="0" smtClean="0"/>
              <a:t>)</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8" name="Object 17"/>
          <p:cNvGraphicFramePr>
            <a:graphicFrameLocks noChangeAspect="1"/>
          </p:cNvGraphicFramePr>
          <p:nvPr>
            <p:extLst>
              <p:ext uri="{D42A27DB-BD31-4B8C-83A1-F6EECF244321}">
                <p14:modId xmlns:p14="http://schemas.microsoft.com/office/powerpoint/2010/main" val="1818996007"/>
              </p:ext>
            </p:extLst>
          </p:nvPr>
        </p:nvGraphicFramePr>
        <p:xfrm>
          <a:off x="1907704" y="3284984"/>
          <a:ext cx="972535" cy="1113129"/>
        </p:xfrm>
        <a:graphic>
          <a:graphicData uri="http://schemas.openxmlformats.org/presentationml/2006/ole">
            <mc:AlternateContent xmlns:mc="http://schemas.openxmlformats.org/markup-compatibility/2006">
              <mc:Choice xmlns:v="urn:schemas-microsoft-com:vml" Requires="v">
                <p:oleObj spid="_x0000_s9864" name="CS ChemDraw Drawing" r:id="rId4" imgW="694668" imgH="795092" progId="ChemDraw.Document.6.0">
                  <p:embed/>
                </p:oleObj>
              </mc:Choice>
              <mc:Fallback>
                <p:oleObj name="CS ChemDraw Drawing" r:id="rId4" imgW="694668" imgH="795092" progId="ChemDraw.Document.6.0">
                  <p:embed/>
                  <p:pic>
                    <p:nvPicPr>
                      <p:cNvPr id="0" name=""/>
                      <p:cNvPicPr>
                        <a:picLocks noChangeAspect="1" noChangeArrowheads="1"/>
                      </p:cNvPicPr>
                      <p:nvPr/>
                    </p:nvPicPr>
                    <p:blipFill>
                      <a:blip r:embed="rId5"/>
                      <a:srcRect/>
                      <a:stretch>
                        <a:fillRect/>
                      </a:stretch>
                    </p:blipFill>
                    <p:spPr bwMode="auto">
                      <a:xfrm>
                        <a:off x="1907704" y="3284984"/>
                        <a:ext cx="972535" cy="1113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0" name="Object 19"/>
          <p:cNvGraphicFramePr>
            <a:graphicFrameLocks noChangeAspect="1"/>
          </p:cNvGraphicFramePr>
          <p:nvPr>
            <p:extLst>
              <p:ext uri="{D42A27DB-BD31-4B8C-83A1-F6EECF244321}">
                <p14:modId xmlns:p14="http://schemas.microsoft.com/office/powerpoint/2010/main" val="3267562185"/>
              </p:ext>
            </p:extLst>
          </p:nvPr>
        </p:nvGraphicFramePr>
        <p:xfrm>
          <a:off x="1896455" y="4581128"/>
          <a:ext cx="972535" cy="1113610"/>
        </p:xfrm>
        <a:graphic>
          <a:graphicData uri="http://schemas.openxmlformats.org/presentationml/2006/ole">
            <mc:AlternateContent xmlns:mc="http://schemas.openxmlformats.org/markup-compatibility/2006">
              <mc:Choice xmlns:v="urn:schemas-microsoft-com:vml" Requires="v">
                <p:oleObj spid="_x0000_s9865" name="CS ChemDraw Drawing" r:id="rId6" imgW="694668" imgH="795436" progId="ChemDraw.Document.6.0">
                  <p:embed/>
                </p:oleObj>
              </mc:Choice>
              <mc:Fallback>
                <p:oleObj name="CS ChemDraw Drawing" r:id="rId6" imgW="694668" imgH="795436"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6455" y="4581128"/>
                        <a:ext cx="972535" cy="1113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p:cNvGraphicFramePr>
            <a:graphicFrameLocks noChangeAspect="1"/>
          </p:cNvGraphicFramePr>
          <p:nvPr>
            <p:extLst>
              <p:ext uri="{D42A27DB-BD31-4B8C-83A1-F6EECF244321}">
                <p14:modId xmlns:p14="http://schemas.microsoft.com/office/powerpoint/2010/main" val="2921434067"/>
              </p:ext>
            </p:extLst>
          </p:nvPr>
        </p:nvGraphicFramePr>
        <p:xfrm>
          <a:off x="6228184" y="3284984"/>
          <a:ext cx="972535" cy="1113129"/>
        </p:xfrm>
        <a:graphic>
          <a:graphicData uri="http://schemas.openxmlformats.org/presentationml/2006/ole">
            <mc:AlternateContent xmlns:mc="http://schemas.openxmlformats.org/markup-compatibility/2006">
              <mc:Choice xmlns:v="urn:schemas-microsoft-com:vml" Requires="v">
                <p:oleObj spid="_x0000_s9866" name="CS ChemDraw Drawing" r:id="rId8" imgW="694668" imgH="795092" progId="ChemDraw.Document.6.0">
                  <p:embed/>
                </p:oleObj>
              </mc:Choice>
              <mc:Fallback>
                <p:oleObj name="CS ChemDraw Drawing" r:id="rId8" imgW="694668" imgH="795092" progId="ChemDraw.Document.6.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8184" y="3284984"/>
                        <a:ext cx="972535" cy="1113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4" name="Object 23"/>
          <p:cNvGraphicFramePr>
            <a:graphicFrameLocks noChangeAspect="1"/>
          </p:cNvGraphicFramePr>
          <p:nvPr>
            <p:extLst>
              <p:ext uri="{D42A27DB-BD31-4B8C-83A1-F6EECF244321}">
                <p14:modId xmlns:p14="http://schemas.microsoft.com/office/powerpoint/2010/main" val="4175721924"/>
              </p:ext>
            </p:extLst>
          </p:nvPr>
        </p:nvGraphicFramePr>
        <p:xfrm>
          <a:off x="6227763" y="4581525"/>
          <a:ext cx="971550" cy="1112838"/>
        </p:xfrm>
        <a:graphic>
          <a:graphicData uri="http://schemas.openxmlformats.org/presentationml/2006/ole">
            <mc:AlternateContent xmlns:mc="http://schemas.openxmlformats.org/markup-compatibility/2006">
              <mc:Choice xmlns:v="urn:schemas-microsoft-com:vml" Requires="v">
                <p:oleObj spid="_x0000_s9867" name="CS ChemDraw Drawing" r:id="rId10" imgW="694324" imgH="795436" progId="ChemDraw.Document.6.0">
                  <p:embed/>
                </p:oleObj>
              </mc:Choice>
              <mc:Fallback>
                <p:oleObj name="CS ChemDraw Drawing" r:id="rId10" imgW="694324" imgH="795436" progId="ChemDraw.Document.6.0">
                  <p:embed/>
                  <p:pic>
                    <p:nvPicPr>
                      <p:cNvPr id="0" name=""/>
                      <p:cNvPicPr>
                        <a:picLocks noChangeAspect="1" noChangeArrowheads="1"/>
                      </p:cNvPicPr>
                      <p:nvPr/>
                    </p:nvPicPr>
                    <p:blipFill>
                      <a:blip r:embed="rId11"/>
                      <a:srcRect/>
                      <a:stretch>
                        <a:fillRect/>
                      </a:stretch>
                    </p:blipFill>
                    <p:spPr bwMode="auto">
                      <a:xfrm>
                        <a:off x="6227763" y="4581525"/>
                        <a:ext cx="971550"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4"/>
          <p:cNvSpPr/>
          <p:nvPr/>
        </p:nvSpPr>
        <p:spPr>
          <a:xfrm>
            <a:off x="668342" y="5733256"/>
            <a:ext cx="7632848" cy="1015663"/>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 point-of-view as shown will result in the hydrogens in question pointing toward the viewer. Thus both (a) and (d) (identical structures) are correct.</a:t>
            </a:r>
            <a:endParaRPr lang="en-GB" sz="2000" dirty="0">
              <a:solidFill>
                <a:schemeClr val="tx2">
                  <a:lumMod val="60000"/>
                  <a:lumOff val="40000"/>
                </a:schemeClr>
              </a:solidFill>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2139905889"/>
              </p:ext>
            </p:extLst>
          </p:nvPr>
        </p:nvGraphicFramePr>
        <p:xfrm>
          <a:off x="3707904" y="1905000"/>
          <a:ext cx="2349500" cy="1325563"/>
        </p:xfrm>
        <a:graphic>
          <a:graphicData uri="http://schemas.openxmlformats.org/presentationml/2006/ole">
            <mc:AlternateContent xmlns:mc="http://schemas.openxmlformats.org/markup-compatibility/2006">
              <mc:Choice xmlns:v="urn:schemas-microsoft-com:vml" Requires="v">
                <p:oleObj spid="_x0000_s9868" name="CS ChemDraw Drawing" r:id="rId12" imgW="1682083" imgH="947505" progId="ChemDraw.Document.6.0">
                  <p:embed/>
                </p:oleObj>
              </mc:Choice>
              <mc:Fallback>
                <p:oleObj name="CS ChemDraw Drawing" r:id="rId12" imgW="1682083" imgH="947505" progId="ChemDraw.Document.6.0">
                  <p:embed/>
                  <p:pic>
                    <p:nvPicPr>
                      <p:cNvPr id="0" name=""/>
                      <p:cNvPicPr>
                        <a:picLocks noChangeAspect="1" noChangeArrowheads="1"/>
                      </p:cNvPicPr>
                      <p:nvPr/>
                    </p:nvPicPr>
                    <p:blipFill>
                      <a:blip r:embed="rId13"/>
                      <a:srcRect/>
                      <a:stretch>
                        <a:fillRect/>
                      </a:stretch>
                    </p:blipFill>
                    <p:spPr bwMode="auto">
                      <a:xfrm>
                        <a:off x="3707904" y="1905000"/>
                        <a:ext cx="23495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87078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graphicFrame>
        <p:nvGraphicFramePr>
          <p:cNvPr id="2" name="Object 1"/>
          <p:cNvGraphicFramePr>
            <a:graphicFrameLocks noChangeAspect="1"/>
          </p:cNvGraphicFramePr>
          <p:nvPr>
            <p:extLst>
              <p:ext uri="{D42A27DB-BD31-4B8C-83A1-F6EECF244321}">
                <p14:modId xmlns:p14="http://schemas.microsoft.com/office/powerpoint/2010/main" val="2319708069"/>
              </p:ext>
            </p:extLst>
          </p:nvPr>
        </p:nvGraphicFramePr>
        <p:xfrm>
          <a:off x="2195513" y="2060575"/>
          <a:ext cx="4919662" cy="1085850"/>
        </p:xfrm>
        <a:graphic>
          <a:graphicData uri="http://schemas.openxmlformats.org/presentationml/2006/ole">
            <mc:AlternateContent xmlns:mc="http://schemas.openxmlformats.org/markup-compatibility/2006">
              <mc:Choice xmlns:v="urn:schemas-microsoft-com:vml" Requires="v">
                <p:oleObj spid="_x0000_s122888" name="CS ChemDraw Drawing" r:id="rId4" imgW="3513982" imgH="775482" progId="ChemDraw.Document.6.0">
                  <p:embed/>
                </p:oleObj>
              </mc:Choice>
              <mc:Fallback>
                <p:oleObj name="CS ChemDraw Drawing" r:id="rId4" imgW="3513982" imgH="775482"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060575"/>
                        <a:ext cx="49196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50141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method should one use to work out the stereochemistry of the product?</a:t>
            </a:r>
          </a:p>
        </p:txBody>
      </p:sp>
      <p:sp>
        <p:nvSpPr>
          <p:cNvPr id="10" name="Rectangle 9"/>
          <p:cNvSpPr/>
          <p:nvPr/>
        </p:nvSpPr>
        <p:spPr>
          <a:xfrm>
            <a:off x="539552" y="4193793"/>
            <a:ext cx="4572000" cy="1323439"/>
          </a:xfrm>
          <a:prstGeom prst="rect">
            <a:avLst/>
          </a:prstGeom>
        </p:spPr>
        <p:txBody>
          <a:bodyPr>
            <a:spAutoFit/>
          </a:bodyPr>
          <a:lstStyle/>
          <a:p>
            <a:r>
              <a:rPr lang="en-GB" sz="2000" dirty="0"/>
              <a:t>(a) </a:t>
            </a:r>
            <a:r>
              <a:rPr lang="en-GB" sz="2000" i="1" dirty="0"/>
              <a:t>Endo</a:t>
            </a:r>
            <a:r>
              <a:rPr lang="en-GB" sz="2000" dirty="0"/>
              <a:t> transition state</a:t>
            </a:r>
          </a:p>
          <a:p>
            <a:r>
              <a:rPr lang="en-GB" sz="2000" dirty="0"/>
              <a:t>(b) </a:t>
            </a:r>
            <a:r>
              <a:rPr lang="en-GB" sz="2000" dirty="0">
                <a:solidFill>
                  <a:schemeClr val="tx2">
                    <a:lumMod val="60000"/>
                    <a:lumOff val="40000"/>
                  </a:schemeClr>
                </a:solidFill>
              </a:rPr>
              <a:t>Chair transition state</a:t>
            </a:r>
          </a:p>
          <a:p>
            <a:r>
              <a:rPr lang="en-GB" sz="2000" dirty="0"/>
              <a:t>(c) </a:t>
            </a:r>
            <a:r>
              <a:rPr lang="en-GB" sz="2000" dirty="0" err="1"/>
              <a:t>Conrotatory</a:t>
            </a:r>
            <a:r>
              <a:rPr lang="en-GB" sz="2000" dirty="0"/>
              <a:t>/</a:t>
            </a:r>
            <a:r>
              <a:rPr lang="en-GB" sz="2000" dirty="0" err="1"/>
              <a:t>disrotatory</a:t>
            </a:r>
            <a:r>
              <a:rPr lang="en-GB" sz="2000" dirty="0"/>
              <a:t> point of view</a:t>
            </a:r>
          </a:p>
          <a:p>
            <a:r>
              <a:rPr lang="en-GB" sz="2000" dirty="0"/>
              <a:t>(d) None of the above</a:t>
            </a:r>
          </a:p>
        </p:txBody>
      </p:sp>
      <p:sp>
        <p:nvSpPr>
          <p:cNvPr id="8" name="Rectangle 7"/>
          <p:cNvSpPr/>
          <p:nvPr/>
        </p:nvSpPr>
        <p:spPr>
          <a:xfrm>
            <a:off x="668342" y="5621178"/>
            <a:ext cx="7632848"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t>
            </a:r>
            <a:r>
              <a:rPr lang="en-GB" sz="2000" dirty="0" smtClean="0">
                <a:solidFill>
                  <a:schemeClr val="tx2">
                    <a:lumMod val="60000"/>
                    <a:lumOff val="40000"/>
                  </a:schemeClr>
                </a:solidFill>
              </a:rPr>
              <a:t>[3,3]-sigmatropic rearrangements are governed by chair TS’s, unless they are physically impossible.</a:t>
            </a:r>
            <a:endParaRPr lang="en-GB" sz="2000" dirty="0">
              <a:solidFill>
                <a:schemeClr val="tx2">
                  <a:lumMod val="60000"/>
                  <a:lumOff val="4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19708069"/>
              </p:ext>
            </p:extLst>
          </p:nvPr>
        </p:nvGraphicFramePr>
        <p:xfrm>
          <a:off x="2195513" y="2060575"/>
          <a:ext cx="4919662" cy="1085850"/>
        </p:xfrm>
        <a:graphic>
          <a:graphicData uri="http://schemas.openxmlformats.org/presentationml/2006/ole">
            <mc:AlternateContent xmlns:mc="http://schemas.openxmlformats.org/markup-compatibility/2006">
              <mc:Choice xmlns:v="urn:schemas-microsoft-com:vml" Requires="v">
                <p:oleObj spid="_x0000_s121865" name="CS ChemDraw Drawing" r:id="rId4" imgW="3513982" imgH="775482" progId="ChemDraw.Document.6.0">
                  <p:embed/>
                </p:oleObj>
              </mc:Choice>
              <mc:Fallback>
                <p:oleObj name="CS ChemDraw Drawing" r:id="rId4" imgW="3513982" imgH="775482"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060575"/>
                        <a:ext cx="49196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33498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Which of the following transition </a:t>
            </a:r>
            <a:r>
              <a:rPr lang="en-GB" sz="2000" dirty="0" smtClean="0"/>
              <a:t>state/model </a:t>
            </a:r>
            <a:r>
              <a:rPr lang="en-GB" sz="2000" dirty="0"/>
              <a:t>is the correct one for this reaction?</a:t>
            </a:r>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2816383192"/>
              </p:ext>
            </p:extLst>
          </p:nvPr>
        </p:nvGraphicFramePr>
        <p:xfrm>
          <a:off x="2195513" y="2271142"/>
          <a:ext cx="4919662" cy="1085850"/>
        </p:xfrm>
        <a:graphic>
          <a:graphicData uri="http://schemas.openxmlformats.org/presentationml/2006/ole">
            <mc:AlternateContent xmlns:mc="http://schemas.openxmlformats.org/markup-compatibility/2006">
              <mc:Choice xmlns:v="urn:schemas-microsoft-com:vml" Requires="v">
                <p:oleObj spid="_x0000_s120863" name="CS ChemDraw Drawing" r:id="rId4" imgW="3513982" imgH="775482" progId="ChemDraw.Document.6.0">
                  <p:embed/>
                </p:oleObj>
              </mc:Choice>
              <mc:Fallback>
                <p:oleObj name="CS ChemDraw Drawing" r:id="rId4" imgW="3513982" imgH="775482"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271142"/>
                        <a:ext cx="49196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905634681"/>
              </p:ext>
            </p:extLst>
          </p:nvPr>
        </p:nvGraphicFramePr>
        <p:xfrm>
          <a:off x="6873875" y="4148138"/>
          <a:ext cx="1784350" cy="1944687"/>
        </p:xfrm>
        <a:graphic>
          <a:graphicData uri="http://schemas.openxmlformats.org/presentationml/2006/ole">
            <mc:AlternateContent xmlns:mc="http://schemas.openxmlformats.org/markup-compatibility/2006">
              <mc:Choice xmlns:v="urn:schemas-microsoft-com:vml" Requires="v">
                <p:oleObj spid="_x0000_s120864" name="CS ChemDraw Drawing" r:id="rId6" imgW="1273616" imgH="1389605" progId="ChemDraw.Document.6.0">
                  <p:embed/>
                </p:oleObj>
              </mc:Choice>
              <mc:Fallback>
                <p:oleObj name="CS ChemDraw Drawing" r:id="rId6" imgW="1273616" imgH="1389605" progId="ChemDraw.Document.6.0">
                  <p:embed/>
                  <p:pic>
                    <p:nvPicPr>
                      <p:cNvPr id="0" name=""/>
                      <p:cNvPicPr/>
                      <p:nvPr/>
                    </p:nvPicPr>
                    <p:blipFill>
                      <a:blip r:embed="rId7"/>
                      <a:stretch>
                        <a:fillRect/>
                      </a:stretch>
                    </p:blipFill>
                    <p:spPr>
                      <a:xfrm>
                        <a:off x="6873875" y="4148138"/>
                        <a:ext cx="1784350" cy="1944687"/>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511237381"/>
              </p:ext>
            </p:extLst>
          </p:nvPr>
        </p:nvGraphicFramePr>
        <p:xfrm>
          <a:off x="683568" y="4147849"/>
          <a:ext cx="1781135" cy="1945447"/>
        </p:xfrm>
        <a:graphic>
          <a:graphicData uri="http://schemas.openxmlformats.org/presentationml/2006/ole">
            <mc:AlternateContent xmlns:mc="http://schemas.openxmlformats.org/markup-compatibility/2006">
              <mc:Choice xmlns:v="urn:schemas-microsoft-com:vml" Requires="v">
                <p:oleObj spid="_x0000_s120865" name="CS ChemDraw Drawing" r:id="rId8" imgW="1272239" imgH="1389605" progId="ChemDraw.Document.6.0">
                  <p:embed/>
                </p:oleObj>
              </mc:Choice>
              <mc:Fallback>
                <p:oleObj name="CS ChemDraw Drawing" r:id="rId8" imgW="1272239" imgH="1389605" progId="ChemDraw.Document.6.0">
                  <p:embed/>
                  <p:pic>
                    <p:nvPicPr>
                      <p:cNvPr id="0" name=""/>
                      <p:cNvPicPr/>
                      <p:nvPr/>
                    </p:nvPicPr>
                    <p:blipFill>
                      <a:blip r:embed="rId9"/>
                      <a:stretch>
                        <a:fillRect/>
                      </a:stretch>
                    </p:blipFill>
                    <p:spPr>
                      <a:xfrm>
                        <a:off x="683568" y="4147849"/>
                        <a:ext cx="1781135" cy="1945447"/>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858922985"/>
              </p:ext>
            </p:extLst>
          </p:nvPr>
        </p:nvGraphicFramePr>
        <p:xfrm>
          <a:off x="2844800" y="4132263"/>
          <a:ext cx="1781175" cy="1944687"/>
        </p:xfrm>
        <a:graphic>
          <a:graphicData uri="http://schemas.openxmlformats.org/presentationml/2006/ole">
            <mc:AlternateContent xmlns:mc="http://schemas.openxmlformats.org/markup-compatibility/2006">
              <mc:Choice xmlns:v="urn:schemas-microsoft-com:vml" Requires="v">
                <p:oleObj spid="_x0000_s120866" name="CS ChemDraw Drawing" r:id="rId10" imgW="1272239" imgH="1389605" progId="ChemDraw.Document.6.0">
                  <p:embed/>
                </p:oleObj>
              </mc:Choice>
              <mc:Fallback>
                <p:oleObj name="CS ChemDraw Drawing" r:id="rId10" imgW="1272239" imgH="1389605" progId="ChemDraw.Document.6.0">
                  <p:embed/>
                  <p:pic>
                    <p:nvPicPr>
                      <p:cNvPr id="0" name="Object 14"/>
                      <p:cNvPicPr>
                        <a:picLocks noChangeAspect="1" noChangeArrowheads="1"/>
                      </p:cNvPicPr>
                      <p:nvPr/>
                    </p:nvPicPr>
                    <p:blipFill>
                      <a:blip r:embed="rId11"/>
                      <a:srcRect/>
                      <a:stretch>
                        <a:fillRect/>
                      </a:stretch>
                    </p:blipFill>
                    <p:spPr bwMode="auto">
                      <a:xfrm>
                        <a:off x="2844800" y="4132263"/>
                        <a:ext cx="17811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907749950"/>
              </p:ext>
            </p:extLst>
          </p:nvPr>
        </p:nvGraphicFramePr>
        <p:xfrm>
          <a:off x="4867275" y="4148138"/>
          <a:ext cx="1784350" cy="1946275"/>
        </p:xfrm>
        <a:graphic>
          <a:graphicData uri="http://schemas.openxmlformats.org/presentationml/2006/ole">
            <mc:AlternateContent xmlns:mc="http://schemas.openxmlformats.org/markup-compatibility/2006">
              <mc:Choice xmlns:v="urn:schemas-microsoft-com:vml" Requires="v">
                <p:oleObj spid="_x0000_s120867" name="CS ChemDraw Drawing" r:id="rId12" imgW="1273616" imgH="1389605" progId="ChemDraw.Document.6.0">
                  <p:embed/>
                </p:oleObj>
              </mc:Choice>
              <mc:Fallback>
                <p:oleObj name="CS ChemDraw Drawing" r:id="rId12" imgW="1273616" imgH="1389605" progId="ChemDraw.Document.6.0">
                  <p:embed/>
                  <p:pic>
                    <p:nvPicPr>
                      <p:cNvPr id="0" name="Object 14"/>
                      <p:cNvPicPr>
                        <a:picLocks noChangeAspect="1" noChangeArrowheads="1"/>
                      </p:cNvPicPr>
                      <p:nvPr/>
                    </p:nvPicPr>
                    <p:blipFill>
                      <a:blip r:embed="rId13"/>
                      <a:srcRect/>
                      <a:stretch>
                        <a:fillRect/>
                      </a:stretch>
                    </p:blipFill>
                    <p:spPr bwMode="auto">
                      <a:xfrm>
                        <a:off x="4867275" y="4148138"/>
                        <a:ext cx="178435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52310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Rectangle 9"/>
          <p:cNvSpPr/>
          <p:nvPr/>
        </p:nvSpPr>
        <p:spPr>
          <a:xfrm>
            <a:off x="539552" y="3717032"/>
            <a:ext cx="7848872" cy="400110"/>
          </a:xfrm>
          <a:prstGeom prst="rect">
            <a:avLst/>
          </a:prstGeom>
        </p:spPr>
        <p:txBody>
          <a:bodyPr wrap="square" numCol="1">
            <a:spAutoFit/>
          </a:bodyPr>
          <a:lstStyle/>
          <a:p>
            <a:r>
              <a:rPr lang="en-GB" sz="2000" dirty="0"/>
              <a:t>(a</a:t>
            </a:r>
            <a:r>
              <a:rPr lang="en-GB" sz="2000" dirty="0" smtClean="0"/>
              <a:t>)                                 (b)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4240193905"/>
              </p:ext>
            </p:extLst>
          </p:nvPr>
        </p:nvGraphicFramePr>
        <p:xfrm>
          <a:off x="2195513" y="2271142"/>
          <a:ext cx="4919662" cy="1085850"/>
        </p:xfrm>
        <a:graphic>
          <a:graphicData uri="http://schemas.openxmlformats.org/presentationml/2006/ole">
            <mc:AlternateContent xmlns:mc="http://schemas.openxmlformats.org/markup-compatibility/2006">
              <mc:Choice xmlns:v="urn:schemas-microsoft-com:vml" Requires="v">
                <p:oleObj spid="_x0000_s125963" name="CS ChemDraw Drawing" r:id="rId4" imgW="3513982" imgH="775482" progId="ChemDraw.Document.6.0">
                  <p:embed/>
                </p:oleObj>
              </mc:Choice>
              <mc:Fallback>
                <p:oleObj name="CS ChemDraw Drawing" r:id="rId4" imgW="3513982" imgH="775482"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271142"/>
                        <a:ext cx="49196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150049002"/>
              </p:ext>
            </p:extLst>
          </p:nvPr>
        </p:nvGraphicFramePr>
        <p:xfrm>
          <a:off x="6873875" y="4148138"/>
          <a:ext cx="1784350" cy="1944687"/>
        </p:xfrm>
        <a:graphic>
          <a:graphicData uri="http://schemas.openxmlformats.org/presentationml/2006/ole">
            <mc:AlternateContent xmlns:mc="http://schemas.openxmlformats.org/markup-compatibility/2006">
              <mc:Choice xmlns:v="urn:schemas-microsoft-com:vml" Requires="v">
                <p:oleObj spid="_x0000_s125964" name="CS ChemDraw Drawing" r:id="rId6" imgW="1273616" imgH="1389605" progId="ChemDraw.Document.6.0">
                  <p:embed/>
                </p:oleObj>
              </mc:Choice>
              <mc:Fallback>
                <p:oleObj name="CS ChemDraw Drawing" r:id="rId6" imgW="1273616" imgH="1389605" progId="ChemDraw.Document.6.0">
                  <p:embed/>
                  <p:pic>
                    <p:nvPicPr>
                      <p:cNvPr id="0" name=""/>
                      <p:cNvPicPr/>
                      <p:nvPr/>
                    </p:nvPicPr>
                    <p:blipFill>
                      <a:blip r:embed="rId7"/>
                      <a:stretch>
                        <a:fillRect/>
                      </a:stretch>
                    </p:blipFill>
                    <p:spPr>
                      <a:xfrm>
                        <a:off x="6873875" y="4148138"/>
                        <a:ext cx="1784350" cy="1944687"/>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427151186"/>
              </p:ext>
            </p:extLst>
          </p:nvPr>
        </p:nvGraphicFramePr>
        <p:xfrm>
          <a:off x="683568" y="4147849"/>
          <a:ext cx="1781135" cy="1945447"/>
        </p:xfrm>
        <a:graphic>
          <a:graphicData uri="http://schemas.openxmlformats.org/presentationml/2006/ole">
            <mc:AlternateContent xmlns:mc="http://schemas.openxmlformats.org/markup-compatibility/2006">
              <mc:Choice xmlns:v="urn:schemas-microsoft-com:vml" Requires="v">
                <p:oleObj spid="_x0000_s125965" name="CS ChemDraw Drawing" r:id="rId8" imgW="1272239" imgH="1389605" progId="ChemDraw.Document.6.0">
                  <p:embed/>
                </p:oleObj>
              </mc:Choice>
              <mc:Fallback>
                <p:oleObj name="CS ChemDraw Drawing" r:id="rId8" imgW="1272239" imgH="1389605" progId="ChemDraw.Document.6.0">
                  <p:embed/>
                  <p:pic>
                    <p:nvPicPr>
                      <p:cNvPr id="0" name=""/>
                      <p:cNvPicPr/>
                      <p:nvPr/>
                    </p:nvPicPr>
                    <p:blipFill>
                      <a:blip r:embed="rId9"/>
                      <a:stretch>
                        <a:fillRect/>
                      </a:stretch>
                    </p:blipFill>
                    <p:spPr>
                      <a:xfrm>
                        <a:off x="683568" y="4147849"/>
                        <a:ext cx="1781135" cy="1945447"/>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053083664"/>
              </p:ext>
            </p:extLst>
          </p:nvPr>
        </p:nvGraphicFramePr>
        <p:xfrm>
          <a:off x="2843808" y="4132063"/>
          <a:ext cx="1784350" cy="1944687"/>
        </p:xfrm>
        <a:graphic>
          <a:graphicData uri="http://schemas.openxmlformats.org/presentationml/2006/ole">
            <mc:AlternateContent xmlns:mc="http://schemas.openxmlformats.org/markup-compatibility/2006">
              <mc:Choice xmlns:v="urn:schemas-microsoft-com:vml" Requires="v">
                <p:oleObj spid="_x0000_s125966" name="CS ChemDraw Drawing" r:id="rId10" imgW="1273616" imgH="1389605" progId="ChemDraw.Document.6.0">
                  <p:embed/>
                </p:oleObj>
              </mc:Choice>
              <mc:Fallback>
                <p:oleObj name="CS ChemDraw Drawing" r:id="rId10" imgW="1273616" imgH="1389605" progId="ChemDraw.Document.6.0">
                  <p:embed/>
                  <p:pic>
                    <p:nvPicPr>
                      <p:cNvPr id="0" name=""/>
                      <p:cNvPicPr>
                        <a:picLocks noChangeAspect="1" noChangeArrowheads="1"/>
                      </p:cNvPicPr>
                      <p:nvPr/>
                    </p:nvPicPr>
                    <p:blipFill>
                      <a:blip r:embed="rId11"/>
                      <a:srcRect/>
                      <a:stretch>
                        <a:fillRect/>
                      </a:stretch>
                    </p:blipFill>
                    <p:spPr bwMode="auto">
                      <a:xfrm>
                        <a:off x="2843808" y="4132063"/>
                        <a:ext cx="178435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351767959"/>
              </p:ext>
            </p:extLst>
          </p:nvPr>
        </p:nvGraphicFramePr>
        <p:xfrm>
          <a:off x="4867275" y="4148138"/>
          <a:ext cx="1784350" cy="1946275"/>
        </p:xfrm>
        <a:graphic>
          <a:graphicData uri="http://schemas.openxmlformats.org/presentationml/2006/ole">
            <mc:AlternateContent xmlns:mc="http://schemas.openxmlformats.org/markup-compatibility/2006">
              <mc:Choice xmlns:v="urn:schemas-microsoft-com:vml" Requires="v">
                <p:oleObj spid="_x0000_s125967" name="CS ChemDraw Drawing" r:id="rId12" imgW="1273616" imgH="1389605" progId="ChemDraw.Document.6.0">
                  <p:embed/>
                </p:oleObj>
              </mc:Choice>
              <mc:Fallback>
                <p:oleObj name="CS ChemDraw Drawing" r:id="rId12" imgW="1273616" imgH="1389605" progId="ChemDraw.Document.6.0">
                  <p:embed/>
                  <p:pic>
                    <p:nvPicPr>
                      <p:cNvPr id="0" name=""/>
                      <p:cNvPicPr>
                        <a:picLocks noChangeAspect="1" noChangeArrowheads="1"/>
                      </p:cNvPicPr>
                      <p:nvPr/>
                    </p:nvPicPr>
                    <p:blipFill>
                      <a:blip r:embed="rId13"/>
                      <a:srcRect/>
                      <a:stretch>
                        <a:fillRect/>
                      </a:stretch>
                    </p:blipFill>
                    <p:spPr bwMode="auto">
                      <a:xfrm>
                        <a:off x="4867275" y="4148138"/>
                        <a:ext cx="178435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Rectangle 39"/>
          <p:cNvSpPr/>
          <p:nvPr/>
        </p:nvSpPr>
        <p:spPr>
          <a:xfrm>
            <a:off x="547765" y="908720"/>
            <a:ext cx="7632848" cy="1323439"/>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The </a:t>
            </a:r>
            <a:r>
              <a:rPr lang="en-GB" sz="2000" dirty="0" smtClean="0">
                <a:solidFill>
                  <a:schemeClr val="tx2">
                    <a:lumMod val="60000"/>
                    <a:lumOff val="40000"/>
                  </a:schemeClr>
                </a:solidFill>
              </a:rPr>
              <a:t>relative stereochemistry is key. The OH is on the same side as the largest substituent, which eliminates (c). (b) has the wrong stereochemistry on one double bond. (a) has the wrong conformer for the six-membered ring. So (d) is the correct answer.</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1056150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892986"/>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2436063111"/>
              </p:ext>
            </p:extLst>
          </p:nvPr>
        </p:nvGraphicFramePr>
        <p:xfrm>
          <a:off x="683568" y="4365104"/>
          <a:ext cx="1465313" cy="1085192"/>
        </p:xfrm>
        <a:graphic>
          <a:graphicData uri="http://schemas.openxmlformats.org/presentationml/2006/ole">
            <mc:AlternateContent xmlns:mc="http://schemas.openxmlformats.org/markup-compatibility/2006">
              <mc:Choice xmlns:v="urn:schemas-microsoft-com:vml" Requires="v">
                <p:oleObj spid="_x0000_s118822" name="CS ChemDraw Drawing" r:id="rId4" imgW="1046652" imgH="775137" progId="ChemDraw.Document.6.0">
                  <p:embed/>
                </p:oleObj>
              </mc:Choice>
              <mc:Fallback>
                <p:oleObj name="CS ChemDraw Drawing" r:id="rId4" imgW="1046652" imgH="775137" progId="ChemDraw.Document.6.0">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365104"/>
                        <a:ext cx="1465313" cy="1085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8" name="Object 47"/>
          <p:cNvGraphicFramePr>
            <a:graphicFrameLocks noChangeAspect="1"/>
          </p:cNvGraphicFramePr>
          <p:nvPr>
            <p:extLst>
              <p:ext uri="{D42A27DB-BD31-4B8C-83A1-F6EECF244321}">
                <p14:modId xmlns:p14="http://schemas.microsoft.com/office/powerpoint/2010/main" val="1969479671"/>
              </p:ext>
            </p:extLst>
          </p:nvPr>
        </p:nvGraphicFramePr>
        <p:xfrm>
          <a:off x="2627784" y="4365104"/>
          <a:ext cx="1518833" cy="968148"/>
        </p:xfrm>
        <a:graphic>
          <a:graphicData uri="http://schemas.openxmlformats.org/presentationml/2006/ole">
            <mc:AlternateContent xmlns:mc="http://schemas.openxmlformats.org/markup-compatibility/2006">
              <mc:Choice xmlns:v="urn:schemas-microsoft-com:vml" Requires="v">
                <p:oleObj spid="_x0000_s118823" name="CS ChemDraw Drawing" r:id="rId6" imgW="1084881" imgH="691534" progId="ChemDraw.Document.6.0">
                  <p:embed/>
                </p:oleObj>
              </mc:Choice>
              <mc:Fallback>
                <p:oleObj name="CS ChemDraw Drawing" r:id="rId6" imgW="1084881" imgH="691534" progId="ChemDraw.Document.6.0">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4365104"/>
                        <a:ext cx="1518833" cy="96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5" name="Object 54"/>
          <p:cNvGraphicFramePr>
            <a:graphicFrameLocks noChangeAspect="1"/>
          </p:cNvGraphicFramePr>
          <p:nvPr>
            <p:extLst>
              <p:ext uri="{D42A27DB-BD31-4B8C-83A1-F6EECF244321}">
                <p14:modId xmlns:p14="http://schemas.microsoft.com/office/powerpoint/2010/main" val="1761440932"/>
              </p:ext>
            </p:extLst>
          </p:nvPr>
        </p:nvGraphicFramePr>
        <p:xfrm>
          <a:off x="4739104" y="4365104"/>
          <a:ext cx="1849120" cy="968148"/>
        </p:xfrm>
        <a:graphic>
          <a:graphicData uri="http://schemas.openxmlformats.org/presentationml/2006/ole">
            <mc:AlternateContent xmlns:mc="http://schemas.openxmlformats.org/markup-compatibility/2006">
              <mc:Choice xmlns:v="urn:schemas-microsoft-com:vml" Requires="v">
                <p:oleObj spid="_x0000_s118824" name="CS ChemDraw Drawing" r:id="rId8" imgW="1320800" imgH="691534" progId="ChemDraw.Document.6.0">
                  <p:embed/>
                </p:oleObj>
              </mc:Choice>
              <mc:Fallback>
                <p:oleObj name="CS ChemDraw Drawing" r:id="rId8" imgW="1320800" imgH="691534" progId="ChemDraw.Document.6.0">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9104" y="4365104"/>
                        <a:ext cx="1849120" cy="96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7" name="Object 56"/>
          <p:cNvGraphicFramePr>
            <a:graphicFrameLocks noChangeAspect="1"/>
          </p:cNvGraphicFramePr>
          <p:nvPr>
            <p:extLst>
              <p:ext uri="{D42A27DB-BD31-4B8C-83A1-F6EECF244321}">
                <p14:modId xmlns:p14="http://schemas.microsoft.com/office/powerpoint/2010/main" val="2984407774"/>
              </p:ext>
            </p:extLst>
          </p:nvPr>
        </p:nvGraphicFramePr>
        <p:xfrm>
          <a:off x="6804248" y="4365104"/>
          <a:ext cx="1849120" cy="968148"/>
        </p:xfrm>
        <a:graphic>
          <a:graphicData uri="http://schemas.openxmlformats.org/presentationml/2006/ole">
            <mc:AlternateContent xmlns:mc="http://schemas.openxmlformats.org/markup-compatibility/2006">
              <mc:Choice xmlns:v="urn:schemas-microsoft-com:vml" Requires="v">
                <p:oleObj spid="_x0000_s118825" name="CS ChemDraw Drawing" r:id="rId10" imgW="1320800" imgH="691534" progId="ChemDraw.Document.6.0">
                  <p:embed/>
                </p:oleObj>
              </mc:Choice>
              <mc:Fallback>
                <p:oleObj name="CS ChemDraw Drawing" r:id="rId10" imgW="1320800" imgH="691534" progId="ChemDraw.Document.6.0">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248" y="4365104"/>
                        <a:ext cx="1849120" cy="96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1368125707"/>
              </p:ext>
            </p:extLst>
          </p:nvPr>
        </p:nvGraphicFramePr>
        <p:xfrm>
          <a:off x="3798888" y="1773238"/>
          <a:ext cx="1782762" cy="1943100"/>
        </p:xfrm>
        <a:graphic>
          <a:graphicData uri="http://schemas.openxmlformats.org/presentationml/2006/ole">
            <mc:AlternateContent xmlns:mc="http://schemas.openxmlformats.org/markup-compatibility/2006">
              <mc:Choice xmlns:v="urn:schemas-microsoft-com:vml" Requires="v">
                <p:oleObj spid="_x0000_s118826" name="CS ChemDraw Drawing" r:id="rId12" imgW="1273961" imgH="1388229" progId="ChemDraw.Document.6.0">
                  <p:embed/>
                </p:oleObj>
              </mc:Choice>
              <mc:Fallback>
                <p:oleObj name="CS ChemDraw Drawing" r:id="rId12" imgW="1273961" imgH="1388229" progId="ChemDraw.Document.6.0">
                  <p:embed/>
                  <p:pic>
                    <p:nvPicPr>
                      <p:cNvPr id="0" name=""/>
                      <p:cNvPicPr/>
                      <p:nvPr/>
                    </p:nvPicPr>
                    <p:blipFill>
                      <a:blip r:embed="rId13"/>
                      <a:stretch>
                        <a:fillRect/>
                      </a:stretch>
                    </p:blipFill>
                    <p:spPr>
                      <a:xfrm>
                        <a:off x="3798888" y="1773238"/>
                        <a:ext cx="1782762" cy="1943100"/>
                      </a:xfrm>
                      <a:prstGeom prst="rect">
                        <a:avLst/>
                      </a:prstGeom>
                    </p:spPr>
                  </p:pic>
                </p:oleObj>
              </mc:Fallback>
            </mc:AlternateContent>
          </a:graphicData>
        </a:graphic>
      </p:graphicFrame>
    </p:spTree>
    <p:extLst>
      <p:ext uri="{BB962C8B-B14F-4D97-AF65-F5344CB8AC3E}">
        <p14:creationId xmlns:p14="http://schemas.microsoft.com/office/powerpoint/2010/main" val="1106810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niversity of leed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77475"/>
            <a:ext cx="2369755" cy="687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188640"/>
            <a:ext cx="4680520" cy="461665"/>
          </a:xfrm>
          <a:prstGeom prst="rect">
            <a:avLst/>
          </a:prstGeom>
          <a:noFill/>
        </p:spPr>
        <p:txBody>
          <a:bodyPr wrap="square" rtlCol="0">
            <a:spAutoFit/>
          </a:bodyPr>
          <a:lstStyle/>
          <a:p>
            <a:r>
              <a:rPr lang="en-GB" sz="2400" b="1" dirty="0" smtClean="0">
                <a:solidFill>
                  <a:schemeClr val="tx2">
                    <a:lumMod val="60000"/>
                    <a:lumOff val="40000"/>
                  </a:schemeClr>
                </a:solidFill>
                <a:latin typeface="Arial Black" panose="020B0A04020102020204" pitchFamily="34" charset="0"/>
              </a:rPr>
              <a:t>Example </a:t>
            </a:r>
            <a:r>
              <a:rPr lang="en-GB" sz="2400" b="1" dirty="0" smtClean="0">
                <a:solidFill>
                  <a:schemeClr val="tx2">
                    <a:lumMod val="60000"/>
                    <a:lumOff val="40000"/>
                  </a:schemeClr>
                </a:solidFill>
                <a:latin typeface="Arial Black" panose="020B0A04020102020204" pitchFamily="34" charset="0"/>
              </a:rPr>
              <a:t>14</a:t>
            </a:r>
            <a:endParaRPr lang="en-GB" sz="2400" b="1" dirty="0">
              <a:solidFill>
                <a:schemeClr val="tx2">
                  <a:lumMod val="60000"/>
                  <a:lumOff val="40000"/>
                </a:schemeClr>
              </a:solidFill>
              <a:latin typeface="Arial Black" panose="020B0A04020102020204" pitchFamily="34"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539552" y="1196752"/>
            <a:ext cx="7632848" cy="707886"/>
          </a:xfrm>
          <a:prstGeom prst="rect">
            <a:avLst/>
          </a:prstGeom>
        </p:spPr>
        <p:txBody>
          <a:bodyPr wrap="square">
            <a:spAutoFit/>
          </a:bodyPr>
          <a:lstStyle/>
          <a:p>
            <a:r>
              <a:rPr lang="en-GB" sz="2000" dirty="0"/>
              <a:t>What is the correct stereochemistry of the product based on this transition state?</a:t>
            </a:r>
          </a:p>
        </p:txBody>
      </p:sp>
      <p:sp>
        <p:nvSpPr>
          <p:cNvPr id="10" name="Rectangle 9"/>
          <p:cNvSpPr/>
          <p:nvPr/>
        </p:nvSpPr>
        <p:spPr>
          <a:xfrm>
            <a:off x="539552" y="3892986"/>
            <a:ext cx="7920880" cy="400110"/>
          </a:xfrm>
          <a:prstGeom prst="rect">
            <a:avLst/>
          </a:prstGeom>
        </p:spPr>
        <p:txBody>
          <a:bodyPr wrap="square" numCol="1">
            <a:spAutoFit/>
          </a:bodyPr>
          <a:lstStyle/>
          <a:p>
            <a:r>
              <a:rPr lang="en-GB" sz="2000" dirty="0"/>
              <a:t>(a</a:t>
            </a:r>
            <a:r>
              <a:rPr lang="en-GB" sz="2000" dirty="0" smtClean="0"/>
              <a:t>)                             (</a:t>
            </a:r>
            <a:r>
              <a:rPr lang="en-GB" sz="2000" dirty="0"/>
              <a:t>b</a:t>
            </a:r>
            <a:r>
              <a:rPr lang="en-GB" sz="2000" dirty="0" smtClean="0"/>
              <a:t>)                                (c)                             (d)</a:t>
            </a:r>
            <a:endParaRPr lang="en-GB"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3"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3" name="Object 32"/>
          <p:cNvGraphicFramePr>
            <a:graphicFrameLocks noChangeAspect="1"/>
          </p:cNvGraphicFramePr>
          <p:nvPr>
            <p:extLst>
              <p:ext uri="{D42A27DB-BD31-4B8C-83A1-F6EECF244321}">
                <p14:modId xmlns:p14="http://schemas.microsoft.com/office/powerpoint/2010/main" val="318725135"/>
              </p:ext>
            </p:extLst>
          </p:nvPr>
        </p:nvGraphicFramePr>
        <p:xfrm>
          <a:off x="683568" y="4365104"/>
          <a:ext cx="1465313" cy="1085192"/>
        </p:xfrm>
        <a:graphic>
          <a:graphicData uri="http://schemas.openxmlformats.org/presentationml/2006/ole">
            <mc:AlternateContent xmlns:mc="http://schemas.openxmlformats.org/markup-compatibility/2006">
              <mc:Choice xmlns:v="urn:schemas-microsoft-com:vml" Requires="v">
                <p:oleObj spid="_x0000_s126983" name="CS ChemDraw Drawing" r:id="rId4" imgW="1046652" imgH="775137" progId="ChemDraw.Document.6.0">
                  <p:embed/>
                </p:oleObj>
              </mc:Choice>
              <mc:Fallback>
                <p:oleObj name="CS ChemDraw Drawing" r:id="rId4" imgW="1046652" imgH="775137"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365104"/>
                        <a:ext cx="1465313" cy="1085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8" name="Object 47"/>
          <p:cNvGraphicFramePr>
            <a:graphicFrameLocks noChangeAspect="1"/>
          </p:cNvGraphicFramePr>
          <p:nvPr>
            <p:extLst>
              <p:ext uri="{D42A27DB-BD31-4B8C-83A1-F6EECF244321}">
                <p14:modId xmlns:p14="http://schemas.microsoft.com/office/powerpoint/2010/main" val="2445955108"/>
              </p:ext>
            </p:extLst>
          </p:nvPr>
        </p:nvGraphicFramePr>
        <p:xfrm>
          <a:off x="2627784" y="4365104"/>
          <a:ext cx="1518833" cy="968148"/>
        </p:xfrm>
        <a:graphic>
          <a:graphicData uri="http://schemas.openxmlformats.org/presentationml/2006/ole">
            <mc:AlternateContent xmlns:mc="http://schemas.openxmlformats.org/markup-compatibility/2006">
              <mc:Choice xmlns:v="urn:schemas-microsoft-com:vml" Requires="v">
                <p:oleObj spid="_x0000_s126984" name="CS ChemDraw Drawing" r:id="rId6" imgW="1084881" imgH="691534" progId="ChemDraw.Document.6.0">
                  <p:embed/>
                </p:oleObj>
              </mc:Choice>
              <mc:Fallback>
                <p:oleObj name="CS ChemDraw Drawing" r:id="rId6" imgW="1084881" imgH="691534" progId="ChemDraw.Document.6.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4365104"/>
                        <a:ext cx="1518833" cy="96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5" name="Object 54"/>
          <p:cNvGraphicFramePr>
            <a:graphicFrameLocks noChangeAspect="1"/>
          </p:cNvGraphicFramePr>
          <p:nvPr>
            <p:extLst>
              <p:ext uri="{D42A27DB-BD31-4B8C-83A1-F6EECF244321}">
                <p14:modId xmlns:p14="http://schemas.microsoft.com/office/powerpoint/2010/main" val="3082794323"/>
              </p:ext>
            </p:extLst>
          </p:nvPr>
        </p:nvGraphicFramePr>
        <p:xfrm>
          <a:off x="4739104" y="4365104"/>
          <a:ext cx="1849120" cy="968148"/>
        </p:xfrm>
        <a:graphic>
          <a:graphicData uri="http://schemas.openxmlformats.org/presentationml/2006/ole">
            <mc:AlternateContent xmlns:mc="http://schemas.openxmlformats.org/markup-compatibility/2006">
              <mc:Choice xmlns:v="urn:schemas-microsoft-com:vml" Requires="v">
                <p:oleObj spid="_x0000_s126985" name="CS ChemDraw Drawing" r:id="rId8" imgW="1320800" imgH="691534" progId="ChemDraw.Document.6.0">
                  <p:embed/>
                </p:oleObj>
              </mc:Choice>
              <mc:Fallback>
                <p:oleObj name="CS ChemDraw Drawing" r:id="rId8" imgW="1320800" imgH="691534" progId="ChemDraw.Document.6.0">
                  <p:embed/>
                  <p:pic>
                    <p:nvPicPr>
                      <p:cNvPr id="0" name=""/>
                      <p:cNvPicPr>
                        <a:picLocks noChangeAspect="1" noChangeArrowheads="1"/>
                      </p:cNvPicPr>
                      <p:nvPr/>
                    </p:nvPicPr>
                    <p:blipFill>
                      <a:blip r:embed="rId9"/>
                      <a:srcRect/>
                      <a:stretch>
                        <a:fillRect/>
                      </a:stretch>
                    </p:blipFill>
                    <p:spPr bwMode="auto">
                      <a:xfrm>
                        <a:off x="4739104" y="4365104"/>
                        <a:ext cx="1849120" cy="96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7" name="Object 56"/>
          <p:cNvGraphicFramePr>
            <a:graphicFrameLocks noChangeAspect="1"/>
          </p:cNvGraphicFramePr>
          <p:nvPr>
            <p:extLst>
              <p:ext uri="{D42A27DB-BD31-4B8C-83A1-F6EECF244321}">
                <p14:modId xmlns:p14="http://schemas.microsoft.com/office/powerpoint/2010/main" val="1192866586"/>
              </p:ext>
            </p:extLst>
          </p:nvPr>
        </p:nvGraphicFramePr>
        <p:xfrm>
          <a:off x="6804248" y="4365104"/>
          <a:ext cx="1849120" cy="968148"/>
        </p:xfrm>
        <a:graphic>
          <a:graphicData uri="http://schemas.openxmlformats.org/presentationml/2006/ole">
            <mc:AlternateContent xmlns:mc="http://schemas.openxmlformats.org/markup-compatibility/2006">
              <mc:Choice xmlns:v="urn:schemas-microsoft-com:vml" Requires="v">
                <p:oleObj spid="_x0000_s126986" name="CS ChemDraw Drawing" r:id="rId10" imgW="1320800" imgH="691534" progId="ChemDraw.Document.6.0">
                  <p:embed/>
                </p:oleObj>
              </mc:Choice>
              <mc:Fallback>
                <p:oleObj name="CS ChemDraw Drawing" r:id="rId10" imgW="1320800" imgH="691534" progId="ChemDraw.Document.6.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248" y="4365104"/>
                        <a:ext cx="1849120" cy="96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3917913242"/>
              </p:ext>
            </p:extLst>
          </p:nvPr>
        </p:nvGraphicFramePr>
        <p:xfrm>
          <a:off x="3798888" y="1773238"/>
          <a:ext cx="1782762" cy="1943100"/>
        </p:xfrm>
        <a:graphic>
          <a:graphicData uri="http://schemas.openxmlformats.org/presentationml/2006/ole">
            <mc:AlternateContent xmlns:mc="http://schemas.openxmlformats.org/markup-compatibility/2006">
              <mc:Choice xmlns:v="urn:schemas-microsoft-com:vml" Requires="v">
                <p:oleObj spid="_x0000_s126987" name="CS ChemDraw Drawing" r:id="rId12" imgW="1273961" imgH="1388229" progId="ChemDraw.Document.6.0">
                  <p:embed/>
                </p:oleObj>
              </mc:Choice>
              <mc:Fallback>
                <p:oleObj name="CS ChemDraw Drawing" r:id="rId12" imgW="1273961" imgH="1388229" progId="ChemDraw.Document.6.0">
                  <p:embed/>
                  <p:pic>
                    <p:nvPicPr>
                      <p:cNvPr id="0" name=""/>
                      <p:cNvPicPr/>
                      <p:nvPr/>
                    </p:nvPicPr>
                    <p:blipFill>
                      <a:blip r:embed="rId13"/>
                      <a:stretch>
                        <a:fillRect/>
                      </a:stretch>
                    </p:blipFill>
                    <p:spPr>
                      <a:xfrm>
                        <a:off x="3798888" y="1773238"/>
                        <a:ext cx="1782762" cy="1943100"/>
                      </a:xfrm>
                      <a:prstGeom prst="rect">
                        <a:avLst/>
                      </a:prstGeom>
                    </p:spPr>
                  </p:pic>
                </p:oleObj>
              </mc:Fallback>
            </mc:AlternateContent>
          </a:graphicData>
        </a:graphic>
      </p:graphicFrame>
      <p:sp>
        <p:nvSpPr>
          <p:cNvPr id="54" name="Rectangle 53"/>
          <p:cNvSpPr/>
          <p:nvPr/>
        </p:nvSpPr>
        <p:spPr>
          <a:xfrm>
            <a:off x="395536" y="5581689"/>
            <a:ext cx="7920880" cy="707886"/>
          </a:xfrm>
          <a:prstGeom prst="rect">
            <a:avLst/>
          </a:prstGeom>
        </p:spPr>
        <p:txBody>
          <a:bodyPr wrap="square">
            <a:spAutoFit/>
          </a:bodyPr>
          <a:lstStyle/>
          <a:p>
            <a:r>
              <a:rPr lang="en-GB" sz="2000" b="1" dirty="0" smtClean="0">
                <a:solidFill>
                  <a:schemeClr val="tx2">
                    <a:lumMod val="60000"/>
                    <a:lumOff val="40000"/>
                  </a:schemeClr>
                </a:solidFill>
              </a:rPr>
              <a:t>Explanation</a:t>
            </a:r>
            <a:r>
              <a:rPr lang="en-GB" sz="2000" dirty="0" smtClean="0">
                <a:solidFill>
                  <a:schemeClr val="tx2">
                    <a:lumMod val="60000"/>
                    <a:lumOff val="40000"/>
                  </a:schemeClr>
                </a:solidFill>
              </a:rPr>
              <a:t>: </a:t>
            </a:r>
            <a:r>
              <a:rPr lang="en-GB" sz="2000" dirty="0" smtClean="0">
                <a:solidFill>
                  <a:schemeClr val="tx2">
                    <a:lumMod val="60000"/>
                    <a:lumOff val="40000"/>
                  </a:schemeClr>
                </a:solidFill>
              </a:rPr>
              <a:t>The C=C next to </a:t>
            </a:r>
            <a:r>
              <a:rPr lang="en-GB" sz="2000" dirty="0" err="1" smtClean="0">
                <a:solidFill>
                  <a:schemeClr val="tx2">
                    <a:lumMod val="60000"/>
                    <a:lumOff val="40000"/>
                  </a:schemeClr>
                </a:solidFill>
              </a:rPr>
              <a:t>Ph</a:t>
            </a:r>
            <a:r>
              <a:rPr lang="en-GB" sz="2000" dirty="0" smtClean="0">
                <a:solidFill>
                  <a:schemeClr val="tx2">
                    <a:lumMod val="60000"/>
                    <a:lumOff val="40000"/>
                  </a:schemeClr>
                </a:solidFill>
              </a:rPr>
              <a:t> must be trans. The TS suggests that the new C=C bond should be Z. So (c)is the only correct answer.</a:t>
            </a:r>
            <a:endParaRPr lang="en-GB" sz="2000" dirty="0">
              <a:solidFill>
                <a:schemeClr val="tx2">
                  <a:lumMod val="60000"/>
                  <a:lumOff val="40000"/>
                </a:schemeClr>
              </a:solidFill>
            </a:endParaRPr>
          </a:p>
        </p:txBody>
      </p:sp>
    </p:spTree>
    <p:extLst>
      <p:ext uri="{BB962C8B-B14F-4D97-AF65-F5344CB8AC3E}">
        <p14:creationId xmlns:p14="http://schemas.microsoft.com/office/powerpoint/2010/main" val="4139174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4708</Words>
  <Application>Microsoft Office PowerPoint</Application>
  <PresentationFormat>On-screen Show (4:3)</PresentationFormat>
  <Paragraphs>529</Paragraphs>
  <Slides>95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97" baseType="lpstr">
      <vt:lpstr>Office Theme</vt:lpstr>
      <vt:lpstr>CS ChemDraw Drawing</vt:lpstr>
      <vt:lpstr>Pericylic reactions study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Pericylic reactions study tool</dc:title>
  <dc:creator>Bao Nguyen</dc:creator>
  <cp:lastModifiedBy>Bao Nguyen</cp:lastModifiedBy>
  <cp:revision>124</cp:revision>
  <dcterms:created xsi:type="dcterms:W3CDTF">2018-06-20T09:08:32Z</dcterms:created>
  <dcterms:modified xsi:type="dcterms:W3CDTF">2018-06-25T08:25:45Z</dcterms:modified>
</cp:coreProperties>
</file>