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9" r:id="rId8"/>
    <p:sldId id="259" r:id="rId9"/>
    <p:sldId id="260" r:id="rId10"/>
    <p:sldId id="273" r:id="rId11"/>
    <p:sldId id="278" r:id="rId12"/>
    <p:sldId id="279" r:id="rId13"/>
    <p:sldId id="261" r:id="rId14"/>
    <p:sldId id="262" r:id="rId15"/>
    <p:sldId id="263" r:id="rId16"/>
    <p:sldId id="280" r:id="rId17"/>
    <p:sldId id="264" r:id="rId18"/>
    <p:sldId id="281" r:id="rId19"/>
    <p:sldId id="283" r:id="rId20"/>
    <p:sldId id="284" r:id="rId21"/>
    <p:sldId id="265" r:id="rId22"/>
    <p:sldId id="268" r:id="rId23"/>
    <p:sldId id="286" r:id="rId24"/>
  </p:sldIdLst>
  <p:sldSz cx="14630400" cy="8229600"/>
  <p:notesSz cx="8229600" cy="14630400"/>
  <p:embeddedFontLst>
    <p:embeddedFont>
      <p:font typeface="Open Sans" panose="020B0606030504020204" pitchFamily="34" charset="0"/>
      <p:regular r:id="rId30"/>
    </p:embeddedFont>
    <p:embeddedFont>
      <p:font typeface="Open Sans" panose="020B0606030504020204" pitchFamily="34" charset="-122"/>
      <p:regular r:id="rId31"/>
    </p:embeddedFont>
    <p:embeddedFont>
      <p:font typeface="Open Sans" panose="020B0606030504020204" pitchFamily="34" charset="-120"/>
      <p:regular r:id="rId3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Interpreting the Silhouette Score: While the global silhouette score of 0.09 on PCA-reduced</a:t>
            </a:r>
            <a:endParaRPr lang="en-US" altLang="en-US" dirty="0"/>
          </a:p>
          <a:p>
            <a:r>
              <a:rPr lang="en-US" altLang="en-US" dirty="0"/>
              <a:t>embeddings (75 components) suggests suboptimal cluster separation, this metric alone fails to</a:t>
            </a:r>
            <a:endParaRPr lang="en-US" altLang="en-US" dirty="0"/>
          </a:p>
          <a:p>
            <a:r>
              <a:rPr lang="en-US" altLang="en-US" dirty="0"/>
              <a:t>capture clinical validity. The score’s limitation stems from:</a:t>
            </a:r>
            <a:endParaRPr lang="en-US" altLang="en-US" dirty="0"/>
          </a:p>
          <a:p>
            <a:r>
              <a:rPr lang="en-US" altLang="en-US" dirty="0"/>
              <a:t>• High dimensionality of clinical semantics where Euclidean distances poorly reflect therapeutic relationships</a:t>
            </a:r>
            <a:endParaRPr lang="en-US" altLang="en-US" dirty="0"/>
          </a:p>
          <a:p>
            <a:r>
              <a:rPr lang="en-US" altLang="en-US" dirty="0"/>
              <a:t>• Presence of clinically meaningful subclusters within broader categories (e.g., 15 anxiety</a:t>
            </a:r>
            <a:endParaRPr lang="en-US" altLang="en-US" dirty="0"/>
          </a:p>
          <a:p>
            <a:r>
              <a:rPr lang="en-US" altLang="en-US" dirty="0"/>
              <a:t>subtypes in Cluster 1)</a:t>
            </a:r>
            <a:endParaRPr lang="en-US" altLang="en-US" dirty="0"/>
          </a:p>
          <a:p>
            <a:r>
              <a:rPr lang="en-US" altLang="en-US" dirty="0"/>
              <a:t>• Cognitive distortions’ inherent overlap across Beck’s taxonomy categories</a:t>
            </a:r>
            <a:endParaRPr lang="en-US" altLang="en-US" dirty="0"/>
          </a:p>
          <a:p>
            <a:r>
              <a:rPr lang="en-US" altLang="en-US" dirty="0"/>
              <a:t>The quantitative distortion detection rates (64.9-100%) and expert validation (</a:t>
            </a:r>
            <a:r>
              <a:rPr lang="zh-CN" altLang="en-US" dirty="0"/>
              <a:t>𝜅</a:t>
            </a:r>
            <a:r>
              <a:rPr lang="en-US" altLang="en-US" dirty="0"/>
              <a:t>=0.76) demon_x0002_strate that cluster quality transcends this geometric metric. This aligns with recent clinical NLP</a:t>
            </a:r>
            <a:endParaRPr lang="en-US" altLang="en-US" dirty="0"/>
          </a:p>
          <a:p>
            <a:r>
              <a:rPr lang="en-US" altLang="en-US" dirty="0"/>
              <a:t>findings that silhouette scores &lt;0.2 can still yield clinically actionable groupings when validated</a:t>
            </a:r>
            <a:endParaRPr lang="en-US" altLang="en-US" dirty="0"/>
          </a:p>
          <a:p>
            <a:r>
              <a:rPr lang="en-US" altLang="en-US" dirty="0"/>
              <a:t>thematically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  <a:sym typeface="+mn-ea"/>
              </a:rPr>
              <a:t>Performance Anxiety showed 100% distortion, while Social Exclusion demonstrated near-universal distortion presence (98.4%)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0"/>
            <a:ext cx="341376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0"/>
            <a:ext cx="463296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0"/>
            <a:ext cx="3413760" cy="438150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0"/>
            <a:ext cx="341376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0"/>
            <a:ext cx="4632960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627620"/>
            <a:ext cx="3413760" cy="438150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00099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Unsupervised Learning for Detecting Cognitive Distortions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166598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A novel framework for analyzing patient narratives in psychotherapy.</a:t>
            </a:r>
            <a:endParaRPr lang="en-US" sz="1750" dirty="0"/>
          </a:p>
        </p:txBody>
      </p:sp>
      <p:sp>
        <p:nvSpPr>
          <p:cNvPr id="6" name="Text Box 5"/>
          <p:cNvSpPr txBox="1"/>
          <p:nvPr/>
        </p:nvSpPr>
        <p:spPr>
          <a:xfrm>
            <a:off x="5843905" y="6125845"/>
            <a:ext cx="6937375" cy="1327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dirty="0"/>
              <a:t>Bobo, S., &amp; </a:t>
            </a:r>
            <a:r>
              <a:rPr lang="en-US" altLang="en-US" dirty="0" err="1"/>
              <a:t>Kolonin</a:t>
            </a:r>
            <a:r>
              <a:rPr lang="en-US" altLang="en-US" dirty="0"/>
              <a:t>, A. (2025). Unsupervised learning for detection of cognitive distortions in patient narratives . In Twenty-Seventh International Conference on Neural Networks “Neuroinformatics-2025” . https://</a:t>
            </a:r>
            <a:r>
              <a:rPr lang="en-US" altLang="en-US" dirty="0" err="1"/>
              <a:t>openreview.net</a:t>
            </a:r>
            <a:r>
              <a:rPr lang="en-US" altLang="en-US" dirty="0"/>
              <a:t>/</a:t>
            </a:r>
            <a:r>
              <a:rPr lang="en-US" altLang="en-US" dirty="0" err="1"/>
              <a:t>forum?id</a:t>
            </a:r>
            <a:r>
              <a:rPr lang="en-US" altLang="en-US" dirty="0"/>
              <a:t>=RiDhbCyws2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5773"/>
            <a:ext cx="10952321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Hierarchical Subclustering with KeyBERT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88181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KeyBERT keyword extraction refines broad clusters into clinically meaningful subgroups.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206234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3213854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6" name="Text 4"/>
          <p:cNvSpPr/>
          <p:nvPr/>
        </p:nvSpPr>
        <p:spPr>
          <a:xfrm>
            <a:off x="1029653" y="3357563"/>
            <a:ext cx="38841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Work/School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75077" y="3357563"/>
            <a:ext cx="388036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Mind Reading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716691" y="3357563"/>
            <a:ext cx="38841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"must think I'm incompetent"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3864173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" name="Text 8"/>
          <p:cNvSpPr/>
          <p:nvPr/>
        </p:nvSpPr>
        <p:spPr>
          <a:xfrm>
            <a:off x="1029653" y="4007882"/>
            <a:ext cx="38841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Work/School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75077" y="4007882"/>
            <a:ext cx="388036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Personalization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716691" y="4007882"/>
            <a:ext cx="38841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"my fault project failed"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514493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4" name="Text 12"/>
          <p:cNvSpPr/>
          <p:nvPr/>
        </p:nvSpPr>
        <p:spPr>
          <a:xfrm>
            <a:off x="1029653" y="4658201"/>
            <a:ext cx="38841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Relationships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375077" y="4658201"/>
            <a:ext cx="388036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Labeling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716691" y="4658201"/>
            <a:ext cx="38841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"I'm a terrible friend"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5164812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8" name="Text 16"/>
          <p:cNvSpPr/>
          <p:nvPr/>
        </p:nvSpPr>
        <p:spPr>
          <a:xfrm>
            <a:off x="1029653" y="5308521"/>
            <a:ext cx="38841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Relationships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5375077" y="5308521"/>
            <a:ext cx="388036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Catastrophizing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716691" y="5308521"/>
            <a:ext cx="38841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"Nobody will ever love me"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93790" y="6077903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This approach enhances therapeutic relevance and uncovers latent themes, enabling precise linkage between life contexts and cognitive distortions.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7972"/>
            <a:ext cx="834306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Subclustering Observations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30379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Our hierarchical approach significantly improves thematic specificity and clinical relevance.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648432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E0E0EC"/>
          </a:solidFill>
        </p:spPr>
      </p:sp>
      <p:sp>
        <p:nvSpPr>
          <p:cNvPr id="5" name="Text 3"/>
          <p:cNvSpPr/>
          <p:nvPr/>
        </p:nvSpPr>
        <p:spPr>
          <a:xfrm>
            <a:off x="2740819" y="3775948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20604" y="455568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Thematic Expansion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20604" y="5046107"/>
            <a:ext cx="378059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Subclusters increased topic specificity.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198031" y="3648432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E0E0EC"/>
          </a:solidFill>
        </p:spPr>
      </p:sp>
      <p:sp>
        <p:nvSpPr>
          <p:cNvPr id="9" name="Text 7"/>
          <p:cNvSpPr/>
          <p:nvPr/>
        </p:nvSpPr>
        <p:spPr>
          <a:xfrm>
            <a:off x="7145060" y="3775948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424845" y="455568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Noise Utilization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24845" y="5046107"/>
            <a:ext cx="378059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100% of  “Mixed symptoms” (noise) cluster entries reorganized into clinically relevant subgroups.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02272" y="3648432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E0E0EC"/>
          </a:solidFill>
        </p:spPr>
      </p:sp>
      <p:sp>
        <p:nvSpPr>
          <p:cNvPr id="13" name="Text 11"/>
          <p:cNvSpPr/>
          <p:nvPr/>
        </p:nvSpPr>
        <p:spPr>
          <a:xfrm>
            <a:off x="11549301" y="3775948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9829086" y="455568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Distortion Resolution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29086" y="5046107"/>
            <a:ext cx="378059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Achieved 97% keyword non-overlap (Jaccard similarity = 2.2 × 10⁻⁵).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1612" y="401955"/>
            <a:ext cx="6927771" cy="4568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Clinical Patterns in Cognitive Distortions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11612" y="1151096"/>
            <a:ext cx="13607177" cy="2338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Our clustering pipeline revealed distinct patient profiles with high distortion prevalence.</a:t>
            </a:r>
            <a:endParaRPr lang="en-US" sz="11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345" y="1533525"/>
            <a:ext cx="783907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84698" y="347557"/>
            <a:ext cx="9130665" cy="823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+mj-lt"/>
                <a:cs typeface="+mj-lt"/>
              </a:rPr>
              <a:t>Cluster Profiles with clinical interpretation</a:t>
            </a:r>
            <a:endParaRPr lang="en-US" sz="2400" b="1" dirty="0">
              <a:latin typeface="+mj-lt"/>
              <a:cs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1414145"/>
            <a:ext cx="13044805" cy="3662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0326"/>
            <a:ext cx="793373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01014"/>
                </a:solidFill>
                <a:latin typeface="+mj-lt"/>
                <a:ea typeface="Playfair Display Bold" pitchFamily="34" charset="-122"/>
                <a:cs typeface="+mj-lt"/>
              </a:rPr>
              <a:t>Key Findings &amp; Clinical Utility</a:t>
            </a:r>
            <a:endParaRPr lang="en-US" sz="4450" dirty="0">
              <a:latin typeface="+mj-lt"/>
              <a:cs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024783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Our research provides actionable insights for mental healthcare.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56184"/>
            <a:ext cx="3048000" cy="7484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100%</a:t>
            </a:r>
            <a:endParaRPr lang="en-US" sz="5850" dirty="0"/>
          </a:p>
        </p:txBody>
      </p:sp>
      <p:sp>
        <p:nvSpPr>
          <p:cNvPr id="5" name="Text 3"/>
          <p:cNvSpPr/>
          <p:nvPr/>
        </p:nvSpPr>
        <p:spPr>
          <a:xfrm>
            <a:off x="900113" y="478797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High-Risk Group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278398"/>
            <a:ext cx="304800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Performance Anxiety cluster shows 100% distortion.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125278" y="3756184"/>
            <a:ext cx="3048119" cy="7484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0.82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4231719" y="478797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Linguistic Markers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4125278" y="5278398"/>
            <a:ext cx="304811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Absolute terms ("Total"/"Never") predict distortions (AUC).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456884" y="3756184"/>
            <a:ext cx="3048119" cy="7484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92%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7563326" y="478797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Clinical Alignment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456884" y="5278398"/>
            <a:ext cx="304811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Our model aligns with CBT intervention targets.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788491" y="3756184"/>
            <a:ext cx="3048119" cy="7484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2.7</a:t>
            </a:r>
            <a:endParaRPr lang="en-US" sz="5850" dirty="0"/>
          </a:p>
        </p:txBody>
      </p:sp>
      <p:sp>
        <p:nvSpPr>
          <p:cNvPr id="14" name="Text 12"/>
          <p:cNvSpPr/>
          <p:nvPr/>
        </p:nvSpPr>
        <p:spPr>
          <a:xfrm>
            <a:off x="10894933" y="478797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Efficient Pipeline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788491" y="5278398"/>
            <a:ext cx="304811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Processes 6,057 texts in under 3 hours.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75285" y="323215"/>
            <a:ext cx="10551160" cy="771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b="1">
                <a:solidFill>
                  <a:schemeClr val="tx1"/>
                </a:solidFill>
                <a:uFillTx/>
              </a:rPr>
              <a:t>Clinical Validation</a:t>
            </a:r>
            <a:endParaRPr lang="en-US" sz="4400" b="1">
              <a:solidFill>
                <a:schemeClr val="tx1"/>
              </a:solidFill>
              <a:uFillTx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2431" y="1423035"/>
            <a:ext cx="10414635" cy="414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sz="2400" dirty="0">
                <a:sym typeface="+mn-ea"/>
              </a:rPr>
              <a:t>- Expert Evaluation: </a:t>
            </a:r>
            <a:r>
              <a:rPr lang="en-US" sz="2400" dirty="0">
                <a:sym typeface="+mn-ea"/>
              </a:rPr>
              <a:t>AI-Assisted validation with (</a:t>
            </a:r>
            <a:r>
              <a:rPr lang="en-US" sz="2400" dirty="0" err="1">
                <a:sym typeface="+mn-ea"/>
              </a:rPr>
              <a:t>MetaA</a:t>
            </a:r>
            <a:r>
              <a:rPr lang="en-US" sz="2400" dirty="0">
                <a:sym typeface="+mn-ea"/>
              </a:rPr>
              <a:t>!, ChatGPT, </a:t>
            </a:r>
            <a:r>
              <a:rPr lang="en-US" sz="2400" dirty="0" err="1">
                <a:sym typeface="+mn-ea"/>
              </a:rPr>
              <a:t>DeepSeek</a:t>
            </a:r>
            <a:r>
              <a:rPr sz="2400" dirty="0">
                <a:sym typeface="+mn-ea"/>
              </a:rPr>
              <a:t> </a:t>
            </a:r>
            <a:endParaRPr lang="en-US" sz="2400" dirty="0">
              <a:sym typeface="+mn-ea"/>
            </a:endParaRPr>
          </a:p>
          <a:p>
            <a:pPr>
              <a:lnSpc>
                <a:spcPct val="200000"/>
              </a:lnSpc>
            </a:pPr>
            <a:r>
              <a:rPr sz="2400" dirty="0">
                <a:sym typeface="+mn-ea"/>
              </a:rPr>
              <a:t>- Agreement: Fleiss’ </a:t>
            </a:r>
            <a:r>
              <a:rPr sz="2400" dirty="0" err="1">
                <a:sym typeface="+mn-ea"/>
              </a:rPr>
              <a:t>κ</a:t>
            </a:r>
            <a:r>
              <a:rPr sz="2400" dirty="0">
                <a:sym typeface="+mn-ea"/>
              </a:rPr>
              <a:t> = 0.68 ("substantial agreement")</a:t>
            </a:r>
            <a:endParaRPr sz="2400" dirty="0">
              <a:sym typeface="+mn-ea"/>
            </a:endParaRPr>
          </a:p>
          <a:p>
            <a:pPr>
              <a:lnSpc>
                <a:spcPct val="200000"/>
              </a:lnSpc>
            </a:pPr>
            <a:r>
              <a:rPr sz="2400" dirty="0">
                <a:sym typeface="+mn-ea"/>
              </a:rPr>
              <a:t>- Linguistic-Distortion Correlations:</a:t>
            </a:r>
            <a:endParaRPr sz="2400" dirty="0">
              <a:sym typeface="+mn-ea"/>
            </a:endParaRPr>
          </a:p>
          <a:p>
            <a:pPr>
              <a:lnSpc>
                <a:spcPct val="200000"/>
              </a:lnSpc>
            </a:pPr>
            <a:r>
              <a:rPr sz="2400" dirty="0">
                <a:sym typeface="+mn-ea"/>
              </a:rPr>
              <a:t>  • Absolute terms → 100% CDs</a:t>
            </a:r>
            <a:endParaRPr sz="2400"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Advantages &amp; Applications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Efficiency: 6,057 texts in &lt;3 </a:t>
            </a:r>
            <a:r>
              <a:rPr dirty="0" err="1"/>
              <a:t>hrs</a:t>
            </a:r>
            <a:r>
              <a:rPr dirty="0"/>
              <a:t> (CPU, 47× faster than manual)</a:t>
            </a:r>
            <a:endParaRPr dirty="0"/>
          </a:p>
          <a:p>
            <a:r>
              <a:rPr dirty="0"/>
              <a:t>- Clinical Use Cases:</a:t>
            </a:r>
            <a:endParaRPr dirty="0"/>
          </a:p>
          <a:p>
            <a:r>
              <a:rPr dirty="0"/>
              <a:t>  1. </a:t>
            </a:r>
            <a:r>
              <a:rPr lang="en-US" dirty="0"/>
              <a:t>Cognitive distortion diagnostics time reduced</a:t>
            </a:r>
            <a:endParaRPr dirty="0"/>
          </a:p>
          <a:p>
            <a:r>
              <a:rPr dirty="0"/>
              <a:t>  2. Population Health (real-time CD tracking)</a:t>
            </a:r>
            <a:endParaRPr dirty="0"/>
          </a:p>
          <a:p>
            <a:r>
              <a:rPr dirty="0"/>
              <a:t>- Scalability: No predefined labels; adapts to new CD patterns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/>
              <a:t>Limitations </a:t>
            </a:r>
            <a:endParaRPr b="1"/>
          </a:p>
        </p:txBody>
      </p:sp>
      <p:sp>
        <p:nvSpPr>
          <p:cNvPr id="5" name="Text Box 4"/>
          <p:cNvSpPr txBox="1"/>
          <p:nvPr/>
        </p:nvSpPr>
        <p:spPr>
          <a:xfrm>
            <a:off x="1696720" y="2343150"/>
            <a:ext cx="11439525" cy="4422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3200" dirty="0">
                <a:solidFill>
                  <a:schemeClr val="tx1"/>
                </a:solidFill>
                <a:uFillTx/>
                <a:sym typeface="+mn-ea"/>
              </a:rPr>
              <a:t>  • English-only corpus</a:t>
            </a:r>
            <a:endParaRPr sz="3200" dirty="0">
              <a:solidFill>
                <a:schemeClr val="tx1"/>
              </a:solidFill>
              <a:uFillTx/>
              <a:sym typeface="+mn-ea"/>
            </a:endParaRPr>
          </a:p>
          <a:p>
            <a:endParaRPr sz="3200" dirty="0">
              <a:solidFill>
                <a:schemeClr val="tx1"/>
              </a:solidFill>
              <a:uFillTx/>
              <a:sym typeface="+mn-ea"/>
            </a:endParaRPr>
          </a:p>
          <a:p>
            <a:pPr>
              <a:lnSpc>
                <a:spcPct val="200000"/>
              </a:lnSpc>
            </a:pPr>
            <a:r>
              <a:rPr sz="3200" dirty="0">
                <a:solidFill>
                  <a:schemeClr val="tx1"/>
                </a:solidFill>
                <a:uFillTx/>
                <a:sym typeface="+mn-ea"/>
              </a:rPr>
              <a:t>  • Small clusters (e.g., n=93)</a:t>
            </a:r>
            <a:endParaRPr sz="3200" dirty="0">
              <a:solidFill>
                <a:schemeClr val="tx1"/>
              </a:solidFill>
              <a:uFillTx/>
              <a:sym typeface="+mn-ea"/>
            </a:endParaRPr>
          </a:p>
          <a:p>
            <a:pPr>
              <a:lnSpc>
                <a:spcPct val="200000"/>
              </a:lnSpc>
            </a:pPr>
            <a:endParaRPr sz="3200" dirty="0">
              <a:solidFill>
                <a:schemeClr val="tx1"/>
              </a:solidFill>
              <a:uFillTx/>
              <a:sym typeface="+mn-ea"/>
            </a:endParaRPr>
          </a:p>
          <a:p>
            <a:r>
              <a:rPr sz="3200" dirty="0">
                <a:solidFill>
                  <a:schemeClr val="tx1"/>
                </a:solidFill>
                <a:uFillTx/>
                <a:sym typeface="+mn-ea"/>
              </a:rPr>
              <a:t>  • Concept drift </a:t>
            </a:r>
            <a:endParaRPr lang="en-US" sz="3200" dirty="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150" y="687546"/>
            <a:ext cx="839974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+mj-lt"/>
                <a:ea typeface="Playfair Display Bold" pitchFamily="34" charset="-122"/>
                <a:cs typeface="+mj-lt"/>
              </a:rPr>
              <a:t>Conclusion &amp; Future Directions</a:t>
            </a:r>
            <a:endParaRPr lang="en-US" sz="4450" dirty="0">
              <a:latin typeface="+mj-lt"/>
              <a:cs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856428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This work establishes foundational advances in unsupervised clinical validity and operational scalability.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74482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F3F3F7"/>
          </a:solidFill>
          <a:ln w="30480">
            <a:solidFill>
              <a:srgbClr val="C6C6D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3474482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101014"/>
          </a:solidFill>
        </p:spPr>
      </p:sp>
      <p:sp>
        <p:nvSpPr>
          <p:cNvPr id="6" name="Text 4"/>
          <p:cNvSpPr/>
          <p:nvPr/>
        </p:nvSpPr>
        <p:spPr>
          <a:xfrm>
            <a:off x="1142524" y="373177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Risk Prioritization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4222194"/>
            <a:ext cx="359033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Urgency scoring for immediate intervention.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474482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F3F3F7"/>
          </a:solidFill>
          <a:ln w="30480">
            <a:solidFill>
              <a:srgbClr val="C6C6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86482" y="3474482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101014"/>
          </a:solidFill>
        </p:spPr>
      </p:sp>
      <p:sp>
        <p:nvSpPr>
          <p:cNvPr id="10" name="Text 8"/>
          <p:cNvSpPr/>
          <p:nvPr/>
        </p:nvSpPr>
        <p:spPr>
          <a:xfrm>
            <a:off x="5565696" y="3731776"/>
            <a:ext cx="290964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Linguistic Markers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65696" y="4222194"/>
            <a:ext cx="359033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Absolute terms ("never," "totally") as diagnostic indicators.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474482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F3F3F7"/>
          </a:solidFill>
          <a:ln w="30480">
            <a:solidFill>
              <a:srgbClr val="C6C6D2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09653" y="3474482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101014"/>
          </a:solidFill>
        </p:spPr>
      </p:sp>
      <p:sp>
        <p:nvSpPr>
          <p:cNvPr id="14" name="Text 12"/>
          <p:cNvSpPr/>
          <p:nvPr/>
        </p:nvSpPr>
        <p:spPr>
          <a:xfrm>
            <a:off x="9988868" y="3731776"/>
            <a:ext cx="348638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Treatment Personalization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988868" y="4222194"/>
            <a:ext cx="359033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Cluster-specific CBT protocol recommendations.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5492353"/>
            <a:ext cx="13042821" cy="3932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endParaRPr lang="en-US" sz="200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5492353"/>
            <a:ext cx="13042821" cy="393263"/>
          </a:xfrm>
          <a:prstGeom prst="rect">
            <a:avLst/>
          </a:prstGeom>
        </p:spPr>
      </p:pic>
      <p:sp>
        <p:nvSpPr>
          <p:cNvPr id="18" name="Text 15"/>
          <p:cNvSpPr/>
          <p:nvPr/>
        </p:nvSpPr>
        <p:spPr>
          <a:xfrm>
            <a:off x="793790" y="6172676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Future work includes integrating patient clinical profiles and EHR for enhanced utility.</a:t>
            </a:r>
            <a:endParaRPr lang="en-US" sz="1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Future Directions and Scalability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Expand to multilingual datasets using mBERT.</a:t>
            </a:r>
          </a:p>
          <a:p>
            <a:pPr>
              <a:defRPr sz="2000"/>
            </a:pPr>
            <a:r>
              <a:t>• Integrate Electronic Health Records (EHR) for real-time monitoring.</a:t>
            </a:r>
          </a:p>
          <a:p>
            <a:pPr>
              <a:defRPr sz="2000"/>
            </a:pPr>
            <a:r>
              <a:t>• Link patient phenotype (age, comorbidities) with CD patterns.</a:t>
            </a:r>
          </a:p>
          <a:p>
            <a:pPr>
              <a:defRPr sz="2000"/>
            </a:pPr>
            <a:r>
              <a:t>• Enhance model adaptability to concept drift (19% new terms/year).</a:t>
            </a:r>
          </a:p>
          <a:p>
            <a:pPr>
              <a:defRPr sz="2000"/>
            </a:pPr>
            <a:r>
              <a:t>• Deploy on edge devices (CPU-only inference in &lt;3 hours).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7675"/>
            <a:ext cx="972883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+mj-lt"/>
                <a:ea typeface="Playfair Display Bold" pitchFamily="34" charset="-122"/>
                <a:cs typeface="+mj-lt"/>
              </a:rPr>
              <a:t>Introduction to Cognitive Distortions</a:t>
            </a:r>
            <a:endParaRPr lang="en-US" sz="4450" dirty="0">
              <a:latin typeface="+mj-lt"/>
              <a:cs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437448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Cognitive distortions (CDs) are systematic thought errors common in mental health conditions, fueling anxiety and negatively impacting life. </a:t>
            </a:r>
            <a:r>
              <a:rPr lang="en-US" altLang="en-US" sz="1750" dirty="0">
                <a:sym typeface="+mn-ea"/>
              </a:rPr>
              <a:t>Bobo, S., &amp; Kolonin, A. (2025). </a:t>
            </a:r>
            <a:endParaRPr lang="en-US" alt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39393C"/>
              </a:solidFill>
              <a:latin typeface="Open Sans" panose="020B0606030504020204" pitchFamily="34" charset="0"/>
              <a:ea typeface="Open Sans" panose="020B0606030504020204" pitchFamily="34" charset="-122"/>
              <a:cs typeface="Open Sans" panose="020B0606030504020204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alt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154805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F3F3F7"/>
          </a:solidFill>
        </p:spPr>
      </p:sp>
      <p:sp>
        <p:nvSpPr>
          <p:cNvPr id="5" name="Shape 3"/>
          <p:cNvSpPr/>
          <p:nvPr/>
        </p:nvSpPr>
        <p:spPr>
          <a:xfrm>
            <a:off x="793790" y="4124325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</p:spPr>
      </p:sp>
      <p:sp>
        <p:nvSpPr>
          <p:cNvPr id="6" name="Shape 4"/>
          <p:cNvSpPr/>
          <p:nvPr/>
        </p:nvSpPr>
        <p:spPr>
          <a:xfrm>
            <a:off x="2551688" y="381464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</p:spPr>
      </p:sp>
      <p:sp>
        <p:nvSpPr>
          <p:cNvPr id="7" name="Text 5"/>
          <p:cNvSpPr/>
          <p:nvPr/>
        </p:nvSpPr>
        <p:spPr>
          <a:xfrm>
            <a:off x="2755761" y="3984784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51084" y="47217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51084" y="5212199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Internal subconscious and conscious mental filters or biases that increase self-misery.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4154805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F3F3F7"/>
          </a:solidFill>
        </p:spPr>
      </p:sp>
      <p:sp>
        <p:nvSpPr>
          <p:cNvPr id="11" name="Shape 9"/>
          <p:cNvSpPr/>
          <p:nvPr/>
        </p:nvSpPr>
        <p:spPr>
          <a:xfrm>
            <a:off x="5216962" y="4124325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</p:spPr>
      </p:sp>
      <p:sp>
        <p:nvSpPr>
          <p:cNvPr id="12" name="Shape 10"/>
          <p:cNvSpPr/>
          <p:nvPr/>
        </p:nvSpPr>
        <p:spPr>
          <a:xfrm>
            <a:off x="6974860" y="381464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</p:spPr>
      </p:sp>
      <p:sp>
        <p:nvSpPr>
          <p:cNvPr id="13" name="Text 11"/>
          <p:cNvSpPr/>
          <p:nvPr/>
        </p:nvSpPr>
        <p:spPr>
          <a:xfrm>
            <a:off x="7178933" y="3984784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5474256" y="47217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Prevalence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474256" y="5212199"/>
            <a:ext cx="368177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37% increase in CD prevalence in public discourse since 1980.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640133" y="4154805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F3F3F7"/>
          </a:solidFill>
        </p:spPr>
      </p:sp>
      <p:sp>
        <p:nvSpPr>
          <p:cNvPr id="17" name="Shape 15"/>
          <p:cNvSpPr/>
          <p:nvPr/>
        </p:nvSpPr>
        <p:spPr>
          <a:xfrm>
            <a:off x="9640133" y="4124325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</p:spPr>
      </p:sp>
      <p:sp>
        <p:nvSpPr>
          <p:cNvPr id="18" name="Shape 16"/>
          <p:cNvSpPr/>
          <p:nvPr/>
        </p:nvSpPr>
        <p:spPr>
          <a:xfrm>
            <a:off x="11398032" y="381464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</p:spPr>
      </p:sp>
      <p:sp>
        <p:nvSpPr>
          <p:cNvPr id="19" name="Text 17"/>
          <p:cNvSpPr/>
          <p:nvPr/>
        </p:nvSpPr>
        <p:spPr>
          <a:xfrm>
            <a:off x="11602105" y="3984784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9897427" y="47217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Impact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9897427" y="5212199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Manifest as maladaptive automatic thoughts perpetuating psychological distress.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Acknowledgements: Dataset providers, clinical validators</a:t>
            </a:r>
          </a:p>
          <a:p>
            <a:r>
              <a:t>- Contact: bobosamson8@gmail.com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9966"/>
            <a:ext cx="716661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latin typeface="+mj-lt"/>
                <a:cs typeface="+mj-lt"/>
              </a:rPr>
              <a:t>Problem and Motivation</a:t>
            </a:r>
            <a:endParaRPr lang="en-US" sz="4450" b="1" dirty="0">
              <a:latin typeface="+mj-lt"/>
              <a:cs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098363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Current methods face significant limitations, hindering accessible mental healthcare.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716417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485048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Time-Intensive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340906"/>
            <a:ext cx="3893939" cy="152979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Diagnostics take an average of 5 minutes per case. (</a:t>
            </a:r>
            <a:r>
              <a:rPr lang="en-US" sz="1600" b="0" i="0" dirty="0">
                <a:effectLst/>
                <a:latin typeface="quote-cjk-patch"/>
              </a:rPr>
              <a:t>Asghar et al. (2020) Automatic detection of Cognitive Distortions form text using Machine learning)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3716417"/>
            <a:ext cx="4347567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68171" y="485048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Subjectivity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368171" y="5340906"/>
            <a:ext cx="389393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Clinician judgment varies (Fleiss Kappa = 0.45-0.60]).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3716417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485048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715738" y="5340906"/>
            <a:ext cx="389393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Limited for large datasets, restricting accessibility.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683" y="1803400"/>
            <a:ext cx="10851917" cy="4292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2805" y="527685"/>
            <a:ext cx="8884920" cy="88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latin typeface="+mj-lt"/>
                <a:cs typeface="+mj-lt"/>
              </a:rPr>
              <a:t>EVOLUTION OF COGNITIVE DISTORTION DETECTION METHODS</a:t>
            </a:r>
            <a:endParaRPr lang="en-US" b="1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3388" y="340519"/>
            <a:ext cx="4050744" cy="3870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4400" b="1" dirty="0">
                <a:solidFill>
                  <a:srgbClr val="101014"/>
                </a:solidFill>
                <a:latin typeface="+mj-lt"/>
                <a:ea typeface="Playfair Display Bold" pitchFamily="34" charset="-122"/>
                <a:cs typeface="+mj-lt"/>
              </a:rPr>
              <a:t>Our Unsupervised Approach</a:t>
            </a:r>
            <a:endParaRPr lang="en-US" sz="4400" dirty="0">
              <a:latin typeface="+mj-lt"/>
              <a:cs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433388" y="1062236"/>
            <a:ext cx="13763625" cy="1981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We propose a framework using unsupervised machine learning to address current challenges.</a:t>
            </a:r>
            <a:endParaRPr lang="en-US" sz="1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345" y="1312545"/>
            <a:ext cx="10634345" cy="68459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64455" y="5872666"/>
            <a:ext cx="2906031" cy="7741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Semantic </a:t>
            </a:r>
            <a:r>
              <a:rPr lang="en-US" sz="1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Embedding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34" y="4005778"/>
            <a:ext cx="688174" cy="68817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740807" y="2408138"/>
            <a:ext cx="3000440" cy="7741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Dimensionality </a:t>
            </a:r>
            <a:r>
              <a:rPr lang="en-US" sz="1400" b="1" dirty="0">
                <a:solidFill>
                  <a:srgbClr val="39393C"/>
                </a:solidFill>
                <a:uFillTx/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Reduction</a:t>
            </a:r>
            <a:endParaRPr lang="en-US" sz="1400" b="1" dirty="0">
              <a:solidFill>
                <a:srgbClr val="39393C"/>
              </a:solidFill>
              <a:uFillTx/>
              <a:latin typeface="Playfair Display Bold" pitchFamily="34" charset="0"/>
              <a:ea typeface="Playfair Display Bold" pitchFamily="34" charset="-122"/>
              <a:cs typeface="Playfair Display Bold" pitchFamily="34" charset="-12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10" y="4425349"/>
            <a:ext cx="688174" cy="68817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55007" y="6773959"/>
            <a:ext cx="2906031" cy="3870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400" b="1" dirty="0">
                <a:solidFill>
                  <a:srgbClr val="39393C"/>
                </a:solidFill>
                <a:uFillTx/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Clustering</a:t>
            </a:r>
            <a:endParaRPr lang="en-US" sz="1400" b="1" dirty="0">
              <a:solidFill>
                <a:srgbClr val="39393C"/>
              </a:solidFill>
              <a:uFillTx/>
              <a:latin typeface="Playfair Display Bold" pitchFamily="34" charset="0"/>
              <a:ea typeface="Playfair Display Bold" pitchFamily="34" charset="-122"/>
              <a:cs typeface="Playfair Display Bold" pitchFamily="34" charset="-12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302" y="4844920"/>
            <a:ext cx="688174" cy="6881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334586" y="3218248"/>
            <a:ext cx="2906031" cy="7741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Clinical </a:t>
            </a:r>
            <a:r>
              <a:rPr lang="en-US" sz="1400" b="1" dirty="0">
                <a:solidFill>
                  <a:srgbClr val="39393C"/>
                </a:solidFill>
                <a:uFillTx/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Interpretation</a:t>
            </a:r>
            <a:endParaRPr lang="en-US" sz="1400" b="1" dirty="0">
              <a:solidFill>
                <a:srgbClr val="39393C"/>
              </a:solidFill>
              <a:uFillTx/>
              <a:latin typeface="Playfair Display Bold" pitchFamily="34" charset="0"/>
              <a:ea typeface="Playfair Display Bold" pitchFamily="34" charset="-122"/>
              <a:cs typeface="Playfair Display Bold" pitchFamily="34" charset="-12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1577" y="5295460"/>
            <a:ext cx="688175" cy="68817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433388" y="8780383"/>
            <a:ext cx="13763625" cy="1981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This approach offers significant advantages:</a:t>
            </a:r>
            <a:endParaRPr lang="en-US" sz="950" dirty="0"/>
          </a:p>
        </p:txBody>
      </p:sp>
      <p:sp>
        <p:nvSpPr>
          <p:cNvPr id="14" name="Shape 7"/>
          <p:cNvSpPr/>
          <p:nvPr/>
        </p:nvSpPr>
        <p:spPr>
          <a:xfrm>
            <a:off x="433388" y="9117806"/>
            <a:ext cx="6819900" cy="942142"/>
          </a:xfrm>
          <a:prstGeom prst="roundRect">
            <a:avLst>
              <a:gd name="adj" fmla="val 1972"/>
            </a:avLst>
          </a:prstGeom>
          <a:solidFill>
            <a:srgbClr val="F3F3F7"/>
          </a:solidFill>
          <a:ln w="15240">
            <a:solidFill>
              <a:srgbClr val="C6C6D2"/>
            </a:solidFill>
            <a:prstDash val="solid"/>
          </a:ln>
        </p:spPr>
      </p:sp>
      <p:sp>
        <p:nvSpPr>
          <p:cNvPr id="15" name="Text 8"/>
          <p:cNvSpPr/>
          <p:nvPr/>
        </p:nvSpPr>
        <p:spPr>
          <a:xfrm>
            <a:off x="572453" y="9256871"/>
            <a:ext cx="1823204" cy="1934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Discover Hidden Patterns</a:t>
            </a:r>
            <a:endParaRPr lang="en-US" sz="1200" dirty="0"/>
          </a:p>
        </p:txBody>
      </p:sp>
      <p:sp>
        <p:nvSpPr>
          <p:cNvPr id="16" name="Text 9"/>
          <p:cNvSpPr/>
          <p:nvPr/>
        </p:nvSpPr>
        <p:spPr>
          <a:xfrm>
            <a:off x="572453" y="9524643"/>
            <a:ext cx="6541770" cy="3962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Unsupervised learning uncovers subtle and complex structures within patient narratives that manual methods might miss.</a:t>
            </a:r>
            <a:endParaRPr lang="en-US" sz="950" dirty="0"/>
          </a:p>
        </p:txBody>
      </p:sp>
      <p:sp>
        <p:nvSpPr>
          <p:cNvPr id="17" name="Shape 10"/>
          <p:cNvSpPr/>
          <p:nvPr/>
        </p:nvSpPr>
        <p:spPr>
          <a:xfrm>
            <a:off x="7377113" y="9117806"/>
            <a:ext cx="6819900" cy="942142"/>
          </a:xfrm>
          <a:prstGeom prst="roundRect">
            <a:avLst>
              <a:gd name="adj" fmla="val 1972"/>
            </a:avLst>
          </a:prstGeom>
          <a:solidFill>
            <a:srgbClr val="F3F3F7"/>
          </a:solidFill>
          <a:ln w="15240">
            <a:solidFill>
              <a:srgbClr val="C6C6D2"/>
            </a:solidFill>
            <a:prstDash val="solid"/>
          </a:ln>
        </p:spPr>
      </p:sp>
      <p:sp>
        <p:nvSpPr>
          <p:cNvPr id="18" name="Text 11"/>
          <p:cNvSpPr/>
          <p:nvPr/>
        </p:nvSpPr>
        <p:spPr>
          <a:xfrm>
            <a:off x="7516177" y="9256871"/>
            <a:ext cx="1548170" cy="1934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Enhance Scalability</a:t>
            </a:r>
            <a:endParaRPr lang="en-US" sz="1200" dirty="0"/>
          </a:p>
        </p:txBody>
      </p:sp>
      <p:sp>
        <p:nvSpPr>
          <p:cNvPr id="19" name="Text 12"/>
          <p:cNvSpPr/>
          <p:nvPr/>
        </p:nvSpPr>
        <p:spPr>
          <a:xfrm>
            <a:off x="7516177" y="9524643"/>
            <a:ext cx="6541770" cy="3962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Automated analysis allows for processing large datasets, making mental healthcare insights more accessible and efficient.</a:t>
            </a:r>
            <a:endParaRPr lang="en-US" sz="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0470" y="754261"/>
            <a:ext cx="729245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+mj-lt"/>
                <a:ea typeface="Playfair Display Bold" pitchFamily="34" charset="-122"/>
                <a:cs typeface="+mj-lt"/>
              </a:rPr>
              <a:t>Methodological Innovations</a:t>
            </a:r>
            <a:endParaRPr lang="en-US" sz="4450" dirty="0">
              <a:latin typeface="+mj-lt"/>
              <a:cs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078718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Our framework integrates several techniques for robust CD detection.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696772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370439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028343" y="3848100"/>
            <a:ext cx="279939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Text Processing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88988" y="3848100"/>
            <a:ext cx="931318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Cleanup from formatting and irrelevant/junk characters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435471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9" name="Text 7"/>
          <p:cNvSpPr/>
          <p:nvPr/>
        </p:nvSpPr>
        <p:spPr>
          <a:xfrm>
            <a:off x="1028343" y="4498419"/>
            <a:ext cx="279939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Clustering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288988" y="4498419"/>
            <a:ext cx="931318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Dynamic HDBSCAN thresholds adapting to distortion density.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500503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1028343" y="5148739"/>
            <a:ext cx="279939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Validation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288988" y="5148739"/>
            <a:ext cx="931318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Mixed quantitative-clinical evaluation protocol against Public anonymized</a:t>
            </a:r>
            <a:endParaRPr lang="en-US" sz="1750" dirty="0">
              <a:solidFill>
                <a:srgbClr val="39393C"/>
              </a:solidFill>
              <a:latin typeface="Open Sans" panose="020B0606030504020204" pitchFamily="34" charset="0"/>
              <a:ea typeface="Open Sans" panose="020B0606030504020204" pitchFamily="34" charset="-122"/>
              <a:cs typeface="Open Sans" panose="020B0606030504020204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 labeled clinical and synthetic data, AI-assisted </a:t>
            </a:r>
            <a:endParaRPr lang="en-US" sz="1750" dirty="0">
              <a:solidFill>
                <a:srgbClr val="39393C"/>
              </a:solidFill>
              <a:latin typeface="Open Sans" panose="020B0606030504020204" pitchFamily="34" charset="0"/>
              <a:ea typeface="Open Sans" panose="020B0606030504020204" pitchFamily="34" charset="-122"/>
              <a:cs typeface="Open Sans" panose="020B0606030504020204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596207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5" name="Text 13"/>
          <p:cNvSpPr/>
          <p:nvPr/>
        </p:nvSpPr>
        <p:spPr>
          <a:xfrm>
            <a:off x="1028343" y="5799058"/>
            <a:ext cx="279939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39393C"/>
              </a:solidFill>
              <a:latin typeface="Open Sans" panose="020B0606030504020204" pitchFamily="34" charset="0"/>
              <a:ea typeface="Open Sans" panose="020B0606030504020204" pitchFamily="34" charset="-122"/>
              <a:cs typeface="Open Sans" panose="020B0606030504020204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Interpretability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288988" y="5799058"/>
            <a:ext cx="931318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39393C"/>
              </a:solidFill>
              <a:latin typeface="Open Sans" panose="020B0606030504020204" pitchFamily="34" charset="0"/>
              <a:ea typeface="Open Sans" panose="020B0606030504020204" pitchFamily="34" charset="-122"/>
              <a:cs typeface="Open Sans" panose="020B0606030504020204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KeyBERT</a:t>
            </a:r>
            <a:r>
              <a:rPr lang="en-US" sz="17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-assisted clinical labeling of clusters.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483870"/>
            <a:ext cx="10666095" cy="9144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875790" y="1398270"/>
            <a:ext cx="7546340" cy="1394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Where </a:t>
            </a:r>
            <a:endParaRPr lang="en-US"/>
          </a:p>
          <a:p>
            <a:r>
              <a:rPr lang="en-US"/>
              <a:t>C = Cluster</a:t>
            </a:r>
            <a:endParaRPr lang="en-US"/>
          </a:p>
          <a:p>
            <a:r>
              <a:rPr lang="en-US"/>
              <a:t>T = Text</a:t>
            </a:r>
            <a:endParaRPr lang="en-US"/>
          </a:p>
          <a:p>
            <a:r>
              <a:rPr lang="en-US"/>
              <a:t>MiniLM = Semantic embedding</a:t>
            </a:r>
            <a:endParaRPr lang="en-US"/>
          </a:p>
          <a:p>
            <a:endParaRPr lang="en-US"/>
          </a:p>
        </p:txBody>
      </p:sp>
      <p:pic>
        <p:nvPicPr>
          <p:cNvPr id="6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35" y="2737485"/>
            <a:ext cx="7546340" cy="9366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641205" y="279273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Where R = Semantic embeddings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81835" y="393065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Clustering Optimisation (HDBSCAN)</a:t>
            </a:r>
            <a:endParaRPr lang="en-US"/>
          </a:p>
        </p:txBody>
      </p:sp>
      <p:pic>
        <p:nvPicPr>
          <p:cNvPr id="10" name="334E55B0-647D-440b-865C-3EC943EB4CBC-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35" y="4555490"/>
            <a:ext cx="12023725" cy="9144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33400" y="2792730"/>
            <a:ext cx="666115" cy="516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chemeClr val="tx1"/>
                </a:solidFill>
                <a:uFillTx/>
              </a:rPr>
              <a:t>1</a:t>
            </a:r>
            <a:endParaRPr lang="en-US" sz="2800">
              <a:solidFill>
                <a:schemeClr val="tx1"/>
              </a:solidFill>
              <a:uFillTx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77190" y="4697730"/>
            <a:ext cx="979170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chemeClr val="tx1"/>
                </a:solidFill>
                <a:uFillTx/>
              </a:rPr>
              <a:t>2</a:t>
            </a:r>
            <a:endParaRPr lang="en-US" sz="2800">
              <a:solidFill>
                <a:schemeClr val="tx1"/>
              </a:solidFill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900" y="5693410"/>
            <a:ext cx="869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K = 4 (The number of clusters obtained) at 1</a:t>
            </a:r>
            <a:r>
              <a:rPr lang="en-US" baseline="30000" dirty="0"/>
              <a:t>st</a:t>
            </a:r>
            <a:r>
              <a:rPr lang="en-US" dirty="0"/>
              <a:t> level clustering with HDBSCAN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Results - Cluster Profiles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Dominant CD Profiles:</a:t>
            </a:r>
            <a:endParaRPr dirty="0"/>
          </a:p>
          <a:p>
            <a:r>
              <a:rPr dirty="0"/>
              <a:t>  • Performance Anxiety (n=93): 100% CDs</a:t>
            </a:r>
            <a:endParaRPr dirty="0"/>
          </a:p>
          <a:p>
            <a:r>
              <a:rPr dirty="0"/>
              <a:t>  • Social Anxiety (n=3,680): 64.9%</a:t>
            </a:r>
            <a:r>
              <a:rPr lang="en-US" dirty="0"/>
              <a:t> CDs</a:t>
            </a:r>
            <a:endParaRPr dirty="0"/>
          </a:p>
          <a:p>
            <a:r>
              <a:rPr dirty="0"/>
              <a:t>  • Social Exclusion (n=122): 98.4%</a:t>
            </a:r>
            <a:r>
              <a:rPr lang="en-US" dirty="0"/>
              <a:t> CDs</a:t>
            </a:r>
            <a:endParaRPr dirty="0"/>
          </a:p>
          <a:p>
            <a:r>
              <a:rPr dirty="0"/>
              <a:t>  • Mixed </a:t>
            </a:r>
            <a:r>
              <a:rPr lang="en-US" dirty="0"/>
              <a:t>Symptoms</a:t>
            </a:r>
            <a:r>
              <a:rPr dirty="0"/>
              <a:t> (n=2,162): 74.1%</a:t>
            </a:r>
            <a:r>
              <a:rPr lang="en-US" dirty="0"/>
              <a:t> CDs</a:t>
            </a:r>
            <a:endParaRPr dirty="0"/>
          </a:p>
          <a:p>
            <a:r>
              <a:rPr dirty="0"/>
              <a:t>- Hierarchical Insights: Subclusters ↑ topic specifici</a:t>
            </a:r>
            <a:r>
              <a:rPr lang="en-US" dirty="0"/>
              <a:t>ty improved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29934" y="2082800"/>
          <a:ext cx="9770745" cy="499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33"/>
                <a:gridCol w="2442633"/>
                <a:gridCol w="2442633"/>
                <a:gridCol w="2442633"/>
              </a:tblGrid>
              <a:tr h="647741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SUB 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OF SUBCLUSTER THEMES</a:t>
                      </a:r>
                      <a:endParaRPr lang="en-US" dirty="0"/>
                    </a:p>
                  </a:txBody>
                  <a:tcPr/>
                </a:tc>
              </a:tr>
              <a:tr h="925345">
                <a:tc>
                  <a:txBody>
                    <a:bodyPr/>
                    <a:p>
                      <a:r>
                        <a:rPr lang="en-US" dirty="0"/>
                        <a:t>Perfomance Anxiety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Professional Failures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Project rejections, academic failures, promotion denials</a:t>
                      </a:r>
                      <a:endParaRPr lang="en-US" dirty="0"/>
                    </a:p>
                  </a:txBody>
                  <a:tcPr/>
                </a:tc>
              </a:tr>
              <a:tr h="92534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Social Anxiety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rejection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Wedding anxieties, party exclusions, friend disputes</a:t>
                      </a:r>
                      <a:endParaRPr lang="en-US" dirty="0"/>
                    </a:p>
                  </a:txBody>
                  <a:tcPr/>
                </a:tc>
              </a:tr>
              <a:tr h="925345">
                <a:tc>
                  <a:txBody>
                    <a:bodyPr/>
                    <a:lstStyle/>
                    <a:p>
                      <a:r>
                        <a:rPr lang="en-US" dirty="0"/>
                        <a:t>Social Exclusion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Mental health subtypes, work stress, social insecurities</a:t>
                      </a:r>
                      <a:endParaRPr lang="en-US" dirty="0"/>
                    </a:p>
                  </a:txBody>
                  <a:tcPr/>
                </a:tc>
              </a:tr>
              <a:tr h="925345">
                <a:tc>
                  <a:txBody>
                    <a:bodyPr/>
                    <a:lstStyle/>
                    <a:p>
                      <a:r>
                        <a:rPr lang="en-US" dirty="0"/>
                        <a:t>Mixed Symptoms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 concerns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Romantic conflicts, family tensions, peer exclusion</a:t>
                      </a:r>
                      <a:endParaRPr lang="en-US" dirty="0"/>
                    </a:p>
                  </a:txBody>
                  <a:tcPr/>
                </a:tc>
              </a:tr>
              <a:tr h="375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60345" y="753110"/>
            <a:ext cx="9211945" cy="751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+mj-lt"/>
                <a:cs typeface="+mj-lt"/>
              </a:rPr>
              <a:t>        SUBCLUSTER DISTRIBUTION AND THEMATIC SCOPE</a:t>
            </a:r>
            <a:endParaRPr lang="en-US" sz="2400" b="1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IiLAoJIkxhdGV4IiA6ICJcXGJlZ2lue2Rpc3BsYXltYXRofVxuXFxtYXRoY2Fse0N9ID0gXFxtYXRocm17SERCU0NBTn1cXGxlZnQoIFxcbWF0aHJte1BDQX1fezc1fVxcbGVmdCggXFxtYXRocm17TWluaUxNfShUKSBcXHJpZ2h0KSBcXHJpZ2h0KVxuXFxlbmR7ZGlzcGxheW1hdGh9XG4iLAoJIkxhdGV4SW1nQmFzZTY0IiA6ICIiCn0K"/>
    </extobj>
    <extobj name="334E55B0-647D-440b-865C-3EC943EB4CBC-2">
      <extobjdata type="334E55B0-647D-440b-865C-3EC943EB4CBC" data="ewoJIkltZ1NldHRpbmdKc29uIiA6ICIiLAoJIkxhdGV4IiA6ICJcXGJlZ2lue2Rpc3BsYXltYXRofVxuXFx0ZXh0e1BDQX1fezc1fTogXFxtYXRoYmJ7Un1ee24gXFx0aW1lcyAzODR9IFxccmlnaHRhcnJvdyBcXG1hdGhiYntSfV57biBcXHRpbWVzIDc1fSwgXFxxdWFkIFxcdGV4dHtWYXJ9X3tcXHRleHR7cmV0YWluZWR9fSA9IDkyXFwlXG5cXGVuZHtkaXNwbGF5bWF0aH1cbiIsCgkiTGF0ZXhJbWdCYXNlNjQiIDogIiIKfQo="/>
    </extobj>
    <extobj name="334E55B0-647D-440b-865C-3EC943EB4CBC-3">
      <extobjdata type="334E55B0-647D-440b-865C-3EC943EB4CBC" data="ewoJIkltZ1NldHRpbmdKc29uIiA6ICIiLAoJIkxhdGV4IiA6ICJcXGJlZ2lue2Rpc3BsYXltYXRofVxuXFx0ZXh0e21pblxcX2NsdXN0ZXJcXF9zaXplfSA9IFxcbWF4KDUsXFwgMC4wMW4pLCBcXHF1YWQgXFx2YXJlcHNpbG9uID0gMC41LCBcXHF1YWQgXFx0ZXh0e1NpbGhvdWV0dGUgU2NvcmV9ID0gMC4wOThcblxcZW5ke2Rpc3BsYXltYXRofVxuIiwKCSJMYXRleEltZ0Jhc2U2NCIgOiAi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6019</Words>
  <Application>WPS Slides</Application>
  <PresentationFormat>Custom</PresentationFormat>
  <Paragraphs>305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9" baseType="lpstr">
      <vt:lpstr>Arial</vt:lpstr>
      <vt:lpstr>SimSun</vt:lpstr>
      <vt:lpstr>Wingdings</vt:lpstr>
      <vt:lpstr>Playfair Display Bold</vt:lpstr>
      <vt:lpstr>苹方-简</vt:lpstr>
      <vt:lpstr>Playfair Display Bold</vt:lpstr>
      <vt:lpstr>Playfair Display Bold</vt:lpstr>
      <vt:lpstr>Open Sans</vt:lpstr>
      <vt:lpstr>Open Sans</vt:lpstr>
      <vt:lpstr>Open Sans</vt:lpstr>
      <vt:lpstr>quote-cjk-patch</vt:lpstr>
      <vt:lpstr>Calibri</vt:lpstr>
      <vt:lpstr>Helvetica Neue</vt:lpstr>
      <vt:lpstr>Microsoft YaHei</vt:lpstr>
      <vt:lpstr>汉仪旗黑</vt:lpstr>
      <vt:lpstr>Arial Unicode MS</vt:lpstr>
      <vt:lpstr>Thonburi</vt:lpstr>
      <vt:lpstr>Calibri Light</vt:lpstr>
      <vt:lpstr>等线</vt:lpstr>
      <vt:lpstr>宋体-简</vt:lpstr>
      <vt:lpstr>PingFang SC</vt:lpstr>
      <vt:lpstr>PT Sans Narrow Regular</vt:lpstr>
      <vt:lpstr>PT Serif Caption Regular</vt:lpstr>
      <vt:lpstr>Apple SD Gothic Neo Regular</vt:lpstr>
      <vt:lpstr>BatangChe</vt:lpstr>
      <vt:lpstr>Apple SD Gothic Neo</vt:lpstr>
      <vt:lpstr>DejaVuMathTeXGyre</vt:lpstr>
      <vt:lpstr>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Key Results - Cluster Profiles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Advantages &amp; Applications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Samson Bobo</cp:lastModifiedBy>
  <cp:revision>15</cp:revision>
  <dcterms:created xsi:type="dcterms:W3CDTF">2025-08-26T05:37:48Z</dcterms:created>
  <dcterms:modified xsi:type="dcterms:W3CDTF">2025-08-26T05:37:48Z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B72BD4BB297A747EBC2EAD68834EE76C_43</vt:lpwstr>
  </property>
  <property fmtid="{D5CDD505-2E9C-101B-9397-08002B2CF9AE}" pid="3" name="KSOProductBuildVer">
    <vt:lpwstr>1033-6.13.1.8709</vt:lpwstr>
  </property>
</Properties>
</file>