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 id="2147483694" r:id="rId2"/>
    <p:sldMasterId id="2147483711" r:id="rId3"/>
  </p:sldMasterIdLst>
  <p:notesMasterIdLst>
    <p:notesMasterId r:id="rId33"/>
  </p:notesMasterIdLst>
  <p:sldIdLst>
    <p:sldId id="256" r:id="rId4"/>
    <p:sldId id="257" r:id="rId5"/>
    <p:sldId id="258" r:id="rId6"/>
    <p:sldId id="281" r:id="rId7"/>
    <p:sldId id="260" r:id="rId8"/>
    <p:sldId id="261" r:id="rId9"/>
    <p:sldId id="262" r:id="rId10"/>
    <p:sldId id="276" r:id="rId11"/>
    <p:sldId id="263" r:id="rId12"/>
    <p:sldId id="264" r:id="rId13"/>
    <p:sldId id="270" r:id="rId14"/>
    <p:sldId id="271" r:id="rId15"/>
    <p:sldId id="265" r:id="rId16"/>
    <p:sldId id="273" r:id="rId17"/>
    <p:sldId id="278" r:id="rId18"/>
    <p:sldId id="279" r:id="rId19"/>
    <p:sldId id="282" r:id="rId20"/>
    <p:sldId id="275" r:id="rId21"/>
    <p:sldId id="280" r:id="rId22"/>
    <p:sldId id="283" r:id="rId23"/>
    <p:sldId id="277" r:id="rId24"/>
    <p:sldId id="274" r:id="rId25"/>
    <p:sldId id="284" r:id="rId26"/>
    <p:sldId id="286" r:id="rId27"/>
    <p:sldId id="266" r:id="rId28"/>
    <p:sldId id="267" r:id="rId29"/>
    <p:sldId id="287" r:id="rId30"/>
    <p:sldId id="268" r:id="rId31"/>
    <p:sldId id="269" r:id="rId32"/>
  </p:sldIdLst>
  <p:sldSz cx="9144000" cy="5143500" type="screen16x9"/>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1" autoAdjust="0"/>
    <p:restoredTop sz="94095" autoAdjust="0"/>
  </p:normalViewPr>
  <p:slideViewPr>
    <p:cSldViewPr snapToGrid="0">
      <p:cViewPr varScale="1">
        <p:scale>
          <a:sx n="93" d="100"/>
          <a:sy n="93" d="100"/>
        </p:scale>
        <p:origin x="57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27038" y="692150"/>
            <a:ext cx="6157912"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0" y="4387136"/>
            <a:ext cx="5608320" cy="4156234"/>
          </a:xfrm>
          <a:prstGeom prst="rect">
            <a:avLst/>
          </a:prstGeom>
          <a:noFill/>
          <a:ln>
            <a:noFill/>
          </a:ln>
        </p:spPr>
        <p:txBody>
          <a:bodyPr lIns="92815" tIns="92815" rIns="92815" bIns="9281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7609887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20" name="Shape 320"/>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4067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81" name="Shape 381"/>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05785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701041" y="4387136"/>
            <a:ext cx="5608319" cy="4156234"/>
          </a:xfrm>
          <a:prstGeom prst="rect">
            <a:avLst/>
          </a:prstGeom>
          <a:noFill/>
          <a:ln>
            <a:noFill/>
          </a:ln>
        </p:spPr>
        <p:txBody>
          <a:bodyPr lIns="92815" tIns="92815" rIns="92815" bIns="92815" anchor="t" anchorCtr="0">
            <a:noAutofit/>
          </a:bodyPr>
          <a:lstStyle/>
          <a:p>
            <a:pPr>
              <a:buClr>
                <a:schemeClr val="dk1"/>
              </a:buClr>
            </a:pPr>
            <a:endParaRPr dirty="0">
              <a:solidFill>
                <a:schemeClr val="dk1"/>
              </a:solidFill>
              <a:latin typeface="Arial"/>
              <a:ea typeface="Arial"/>
              <a:cs typeface="Arial"/>
              <a:sym typeface="Arial"/>
            </a:endParaRPr>
          </a:p>
        </p:txBody>
      </p:sp>
      <p:sp>
        <p:nvSpPr>
          <p:cNvPr id="387" name="Shape 387"/>
          <p:cNvSpPr txBox="1">
            <a:spLocks noGrp="1"/>
          </p:cNvSpPr>
          <p:nvPr>
            <p:ph type="sldNum" idx="12"/>
          </p:nvPr>
        </p:nvSpPr>
        <p:spPr>
          <a:xfrm>
            <a:off x="3970937" y="8772668"/>
            <a:ext cx="3037839" cy="461804"/>
          </a:xfrm>
          <a:prstGeom prst="rect">
            <a:avLst/>
          </a:prstGeom>
          <a:noFill/>
          <a:ln>
            <a:noFill/>
          </a:ln>
        </p:spPr>
        <p:txBody>
          <a:bodyPr lIns="92815" tIns="46395" rIns="92815" bIns="46395" anchor="t" anchorCtr="0">
            <a:noAutofit/>
          </a:bodyPr>
          <a:lstStyle/>
          <a:p>
            <a:pPr>
              <a:buClr>
                <a:srgbClr val="000000"/>
              </a:buClr>
              <a:buSzPct val="25000"/>
            </a:pPr>
            <a:fld id="{00000000-1234-1234-1234-123412341234}" type="slidenum">
              <a:rPr lang="en"/>
              <a:pPr>
                <a:buClr>
                  <a:srgbClr val="000000"/>
                </a:buClr>
                <a:buSzPct val="25000"/>
              </a:pPr>
              <a:t>26</a:t>
            </a:fld>
            <a:endParaRPr lang="en"/>
          </a:p>
        </p:txBody>
      </p:sp>
    </p:spTree>
    <p:extLst>
      <p:ext uri="{BB962C8B-B14F-4D97-AF65-F5344CB8AC3E}">
        <p14:creationId xmlns:p14="http://schemas.microsoft.com/office/powerpoint/2010/main" val="2973084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93" name="Shape 393"/>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5058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98" name="Shape 398"/>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4058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29" name="Shape 329"/>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04904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buSzPct val="25000"/>
            </a:pPr>
            <a:r>
              <a:rPr lang="en" dirty="0">
                <a:solidFill>
                  <a:schemeClr val="dk1"/>
                </a:solidFill>
              </a:rPr>
              <a:t>The Housing Affordability Data System (HADS) is a set of files derived from the 1985 and later national American Housing Survey (AHS) and the 2002 and later Metro AHS. This system categorizes housing units by affordability and households by income, with respect to the Adjusted Median Income, Fair Market Rent (FMR), and poverty income. It also includes housing cost burden for owner and renter households. These files have been the basis for the worst case needs tables since 2001. The data files are available for public use, since they were derived from AHS public use files and the published income limits and FMRs. These dataset give the community of housing analysts the opportunity to use a consistent set of affordability measures. </a:t>
            </a:r>
          </a:p>
        </p:txBody>
      </p:sp>
      <p:sp>
        <p:nvSpPr>
          <p:cNvPr id="335" name="Shape 335"/>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7258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45" name="Shape 345"/>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5706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51" name="Shape 351"/>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36929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58" name="Shape 358"/>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712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64" name="Shape 364"/>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57182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69" name="Shape 369"/>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29137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701041" y="4387136"/>
            <a:ext cx="5608319" cy="4156234"/>
          </a:xfrm>
          <a:prstGeom prst="rect">
            <a:avLst/>
          </a:prstGeom>
          <a:noFill/>
          <a:ln>
            <a:noFill/>
          </a:ln>
        </p:spPr>
        <p:txBody>
          <a:bodyPr lIns="92815" tIns="92815" rIns="92815" bIns="92815" anchor="ctr" anchorCtr="0">
            <a:noAutofit/>
          </a:bodyPr>
          <a:lstStyle/>
          <a:p>
            <a:pPr>
              <a:buClr>
                <a:schemeClr val="dk1"/>
              </a:buClr>
            </a:pPr>
            <a:endParaRPr dirty="0">
              <a:solidFill>
                <a:schemeClr val="dk1"/>
              </a:solidFill>
              <a:latin typeface="Arial"/>
              <a:ea typeface="Arial"/>
              <a:cs typeface="Arial"/>
              <a:sym typeface="Arial"/>
            </a:endParaRPr>
          </a:p>
        </p:txBody>
      </p:sp>
      <p:sp>
        <p:nvSpPr>
          <p:cNvPr id="375" name="Shape 375"/>
          <p:cNvSpPr>
            <a:spLocks noGrp="1" noRot="1" noChangeAspect="1"/>
          </p:cNvSpPr>
          <p:nvPr>
            <p:ph type="sldImg" idx="2"/>
          </p:nvPr>
        </p:nvSpPr>
        <p:spPr>
          <a:xfrm>
            <a:off x="425450" y="692150"/>
            <a:ext cx="61595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97336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450880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747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745354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715045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103963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84742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278909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9580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312270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026212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331643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472981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4504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8279975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638638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0874027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47804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301152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1236101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194360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004382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8795043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6339400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0932083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9448839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41230870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934234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355991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7567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4362338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26504602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accent1"/>
              </a:buClr>
              <a:buSzPct val="25000"/>
              <a:buFont typeface="Trebuchet MS"/>
              <a:buNone/>
            </a:pPr>
            <a:fld id="{00000000-1234-1234-1234-123412341234}" type="slidenum">
              <a:rPr lang="en" sz="700" b="0" i="0" u="none" strike="noStrike" cap="none" smtClean="0">
                <a:solidFill>
                  <a:schemeClr val="accent1"/>
                </a:solidFill>
                <a:latin typeface="Trebuchet MS"/>
                <a:ea typeface="Trebuchet MS"/>
                <a:cs typeface="Trebuchet MS"/>
                <a:sym typeface="Trebuchet MS"/>
              </a:rPr>
              <a:t>‹#›</a:t>
            </a:fld>
            <a:endParaRPr lang="en" sz="700" b="0" i="0" u="none" strike="noStrike" cap="none">
              <a:solidFill>
                <a:schemeClr val="accent1"/>
              </a:solidFill>
              <a:latin typeface="Trebuchet MS"/>
              <a:ea typeface="Trebuchet MS"/>
              <a:cs typeface="Trebuchet MS"/>
              <a:sym typeface="Trebuchet MS"/>
            </a:endParaRPr>
          </a:p>
        </p:txBody>
      </p:sp>
    </p:spTree>
    <p:extLst>
      <p:ext uri="{BB962C8B-B14F-4D97-AF65-F5344CB8AC3E}">
        <p14:creationId xmlns:p14="http://schemas.microsoft.com/office/powerpoint/2010/main" val="140902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dirty="0"/>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5/12/2017</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11683308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5/12/2017</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9913720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9.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hyperlink" Target="https://www.data.gov/finance/" TargetMode="External"/><Relationship Id="rId2" Type="http://schemas.openxmlformats.org/officeDocument/2006/relationships/notesSlide" Target="../notesSlides/notesSlide13.xml"/><Relationship Id="rId1" Type="http://schemas.openxmlformats.org/officeDocument/2006/relationships/slideLayout" Target="../slideLayouts/slideLayout29.xml"/><Relationship Id="rId5" Type="http://schemas.openxmlformats.org/officeDocument/2006/relationships/hyperlink" Target="https://portal.hud.gov/hudportal/HUD?src=/program_offices/comm_planning/affordablehousing/" TargetMode="External"/><Relationship Id="rId4" Type="http://schemas.openxmlformats.org/officeDocument/2006/relationships/hyperlink" Target="https://catalog.data.gov/dataset/housing-affordability-data-system-had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housing-affordability-data-system-hads"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hyperlink" Target="https://portal.hud.gov/hudportal/HUD?src=/program_offices/comm_planning/affordablehousing/"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huduser.gov/portal/datasets/hads/hads.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ctrTitle"/>
          </p:nvPr>
        </p:nvSpPr>
        <p:spPr>
          <a:xfrm>
            <a:off x="0" y="12583"/>
            <a:ext cx="6030300" cy="1912200"/>
          </a:xfrm>
          <a:prstGeom prst="rect">
            <a:avLst/>
          </a:prstGeom>
          <a:noFill/>
          <a:ln>
            <a:noFill/>
          </a:ln>
        </p:spPr>
        <p:txBody>
          <a:bodyPr lIns="68575" tIns="34275" rIns="68575" bIns="34275" anchor="b" anchorCtr="0">
            <a:noAutofit/>
          </a:bodyPr>
          <a:lstStyle/>
          <a:p>
            <a:pPr marL="0" marR="0" lvl="0" indent="0" algn="r" rtl="0">
              <a:lnSpc>
                <a:spcPct val="100000"/>
              </a:lnSpc>
              <a:spcBef>
                <a:spcPts val="0"/>
              </a:spcBef>
              <a:spcAft>
                <a:spcPts val="0"/>
              </a:spcAft>
              <a:buClr>
                <a:schemeClr val="accent1"/>
              </a:buClr>
              <a:buSzPct val="25000"/>
              <a:buFont typeface="Trebuchet MS"/>
              <a:buNone/>
            </a:pPr>
            <a:r>
              <a:rPr lang="en" sz="4100" b="0" i="0" u="none" strike="noStrike" cap="none" dirty="0">
                <a:solidFill>
                  <a:schemeClr val="accent1"/>
                </a:solidFill>
                <a:latin typeface="Trebuchet MS"/>
                <a:ea typeface="Trebuchet MS"/>
                <a:cs typeface="Trebuchet MS"/>
                <a:sym typeface="Trebuchet MS"/>
              </a:rPr>
              <a:t>Data</a:t>
            </a:r>
            <a:r>
              <a:rPr lang="en" dirty="0"/>
              <a:t> Mining</a:t>
            </a:r>
            <a:r>
              <a:rPr lang="en" sz="4100" b="0" i="0" u="none" strike="noStrike" cap="none" dirty="0">
                <a:solidFill>
                  <a:schemeClr val="accent1"/>
                </a:solidFill>
                <a:latin typeface="Trebuchet MS"/>
                <a:ea typeface="Trebuchet MS"/>
                <a:cs typeface="Trebuchet MS"/>
                <a:sym typeface="Trebuchet MS"/>
              </a:rPr>
              <a:t> of Housing Affordability</a:t>
            </a:r>
          </a:p>
        </p:txBody>
      </p:sp>
      <p:sp>
        <p:nvSpPr>
          <p:cNvPr id="323" name="Shape 323"/>
          <p:cNvSpPr txBox="1">
            <a:spLocks noGrp="1"/>
          </p:cNvSpPr>
          <p:nvPr>
            <p:ph type="subTitle" idx="1"/>
          </p:nvPr>
        </p:nvSpPr>
        <p:spPr>
          <a:xfrm>
            <a:off x="724446" y="2426286"/>
            <a:ext cx="3318453" cy="2554940"/>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
              <a:t>Bo Zhang</a:t>
            </a:r>
          </a:p>
          <a:p>
            <a:pPr marL="0" marR="0" lvl="0" indent="0" algn="l" rtl="0">
              <a:lnSpc>
                <a:spcPct val="100000"/>
              </a:lnSpc>
              <a:spcBef>
                <a:spcPts val="800"/>
              </a:spcBef>
              <a:spcAft>
                <a:spcPts val="0"/>
              </a:spcAft>
              <a:buClr>
                <a:schemeClr val="accent1"/>
              </a:buClr>
              <a:buSzPct val="25000"/>
              <a:buFont typeface="Noto Sans Symbols"/>
              <a:buNone/>
            </a:pPr>
            <a:r>
              <a:rPr lang="en" sz="1400" b="0" i="0" u="none" strike="noStrike" cap="none">
                <a:solidFill>
                  <a:srgbClr val="7F7F7F"/>
                </a:solidFill>
                <a:latin typeface="Trebuchet MS"/>
                <a:ea typeface="Trebuchet MS"/>
                <a:cs typeface="Trebuchet MS"/>
                <a:sym typeface="Trebuchet MS"/>
              </a:rPr>
              <a:t>						</a:t>
            </a:r>
          </a:p>
          <a:p>
            <a:pPr marL="0" marR="0" lvl="0" indent="0" algn="l"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7F7F7F"/>
              </a:solidFill>
              <a:latin typeface="Trebuchet MS"/>
              <a:ea typeface="Trebuchet MS"/>
              <a:cs typeface="Trebuchet MS"/>
              <a:sym typeface="Trebuchet MS"/>
            </a:endParaRPr>
          </a:p>
          <a:p>
            <a:pPr marL="0" marR="0" lvl="0" indent="0" algn="l" rtl="0">
              <a:lnSpc>
                <a:spcPct val="100000"/>
              </a:lnSpc>
              <a:spcBef>
                <a:spcPts val="800"/>
              </a:spcBef>
              <a:spcAft>
                <a:spcPts val="0"/>
              </a:spcAft>
              <a:buClr>
                <a:schemeClr val="accent1"/>
              </a:buClr>
              <a:buSzPct val="25000"/>
              <a:buFont typeface="Noto Sans Symbols"/>
              <a:buNone/>
            </a:pPr>
            <a:r>
              <a:rPr lang="en" sz="1400" b="0" i="0" u="none" strike="noStrike" cap="none">
                <a:solidFill>
                  <a:srgbClr val="7F7F7F"/>
                </a:solidFill>
                <a:latin typeface="Trebuchet MS"/>
                <a:ea typeface="Trebuchet MS"/>
                <a:cs typeface="Trebuchet MS"/>
                <a:sym typeface="Trebuchet MS"/>
              </a:rPr>
              <a:t>Kathy Chowaniec</a:t>
            </a:r>
          </a:p>
          <a:p>
            <a:pPr marL="0" marR="0" lvl="0" indent="0" algn="r"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7F7F7F"/>
              </a:solidFill>
              <a:latin typeface="Trebuchet MS"/>
              <a:ea typeface="Trebuchet MS"/>
              <a:cs typeface="Trebuchet MS"/>
              <a:sym typeface="Trebuchet MS"/>
            </a:endParaRPr>
          </a:p>
          <a:p>
            <a:pPr marL="0" marR="0" lvl="0" indent="0" algn="r"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7F7F7F"/>
              </a:solidFill>
              <a:latin typeface="Trebuchet MS"/>
              <a:ea typeface="Trebuchet MS"/>
              <a:cs typeface="Trebuchet MS"/>
              <a:sym typeface="Trebuchet MS"/>
            </a:endParaRPr>
          </a:p>
          <a:p>
            <a:pPr marL="0" marR="0" lvl="0" indent="0" algn="l" rtl="0">
              <a:lnSpc>
                <a:spcPct val="100000"/>
              </a:lnSpc>
              <a:spcBef>
                <a:spcPts val="800"/>
              </a:spcBef>
              <a:spcAft>
                <a:spcPts val="0"/>
              </a:spcAft>
              <a:buClr>
                <a:schemeClr val="accent1"/>
              </a:buClr>
              <a:buSzPct val="25000"/>
              <a:buFont typeface="Noto Sans Symbols"/>
              <a:buNone/>
            </a:pPr>
            <a:r>
              <a:rPr lang="en" sz="1400" b="0" i="0" u="none" strike="noStrike" cap="none">
                <a:solidFill>
                  <a:srgbClr val="7F7F7F"/>
                </a:solidFill>
                <a:latin typeface="Trebuchet MS"/>
                <a:ea typeface="Trebuchet MS"/>
                <a:cs typeface="Trebuchet MS"/>
                <a:sym typeface="Trebuchet MS"/>
              </a:rPr>
              <a:t>Li Zhang</a:t>
            </a:r>
          </a:p>
        </p:txBody>
      </p:sp>
      <p:pic>
        <p:nvPicPr>
          <p:cNvPr id="324" name="Shape 324"/>
          <p:cNvPicPr preferRelativeResize="0"/>
          <p:nvPr/>
        </p:nvPicPr>
        <p:blipFill rotWithShape="1">
          <a:blip r:embed="rId3">
            <a:alphaModFix/>
          </a:blip>
          <a:srcRect/>
          <a:stretch/>
        </p:blipFill>
        <p:spPr>
          <a:xfrm>
            <a:off x="2354620" y="3087520"/>
            <a:ext cx="909637" cy="913867"/>
          </a:xfrm>
          <a:prstGeom prst="rect">
            <a:avLst/>
          </a:prstGeom>
          <a:noFill/>
          <a:ln>
            <a:noFill/>
          </a:ln>
        </p:spPr>
      </p:pic>
      <p:pic>
        <p:nvPicPr>
          <p:cNvPr id="325" name="Shape 325"/>
          <p:cNvPicPr preferRelativeResize="0"/>
          <p:nvPr/>
        </p:nvPicPr>
        <p:blipFill rotWithShape="1">
          <a:blip r:embed="rId4">
            <a:alphaModFix/>
          </a:blip>
          <a:srcRect/>
          <a:stretch/>
        </p:blipFill>
        <p:spPr>
          <a:xfrm>
            <a:off x="2354620" y="4088482"/>
            <a:ext cx="772206" cy="892744"/>
          </a:xfrm>
          <a:prstGeom prst="rect">
            <a:avLst/>
          </a:prstGeom>
          <a:noFill/>
          <a:ln>
            <a:noFill/>
          </a:ln>
        </p:spPr>
      </p:pic>
      <p:sp>
        <p:nvSpPr>
          <p:cNvPr id="326" name="Shape 326"/>
          <p:cNvSpPr txBox="1"/>
          <p:nvPr/>
        </p:nvSpPr>
        <p:spPr>
          <a:xfrm>
            <a:off x="3537757" y="2904622"/>
            <a:ext cx="3841500" cy="1782600"/>
          </a:xfrm>
          <a:prstGeom prst="rect">
            <a:avLst/>
          </a:prstGeom>
          <a:noFill/>
          <a:ln>
            <a:noFill/>
          </a:ln>
        </p:spPr>
        <p:txBody>
          <a:bodyPr lIns="68575" tIns="34275" rIns="68575" bIns="34275" anchor="t" anchorCtr="0">
            <a:noAutofit/>
          </a:bodyPr>
          <a:lstStyle/>
          <a:p>
            <a:pPr marL="0" marR="0" lvl="0" indent="0" algn="r" rtl="0">
              <a:lnSpc>
                <a:spcPct val="100000"/>
              </a:lnSpc>
              <a:spcBef>
                <a:spcPts val="0"/>
              </a:spcBef>
              <a:spcAft>
                <a:spcPts val="0"/>
              </a:spcAft>
              <a:buClr>
                <a:schemeClr val="accent1"/>
              </a:buClr>
              <a:buSzPct val="25000"/>
              <a:buFont typeface="Noto Sans Symbols"/>
              <a:buNone/>
            </a:pPr>
            <a:r>
              <a:rPr lang="en" sz="1400" b="0" i="0" u="none" strike="noStrike" cap="none" dirty="0">
                <a:solidFill>
                  <a:srgbClr val="7F7F7F"/>
                </a:solidFill>
                <a:latin typeface="Trebuchet MS"/>
                <a:ea typeface="Trebuchet MS"/>
                <a:cs typeface="Trebuchet MS"/>
                <a:sym typeface="Trebuchet MS"/>
              </a:rPr>
              <a:t>CS 5</a:t>
            </a:r>
            <a:r>
              <a:rPr lang="en" dirty="0">
                <a:solidFill>
                  <a:srgbClr val="7F7F7F"/>
                </a:solidFill>
                <a:latin typeface="Trebuchet MS"/>
                <a:ea typeface="Trebuchet MS"/>
                <a:cs typeface="Trebuchet MS"/>
                <a:sym typeface="Trebuchet MS"/>
              </a:rPr>
              <a:t>93</a:t>
            </a:r>
            <a:r>
              <a:rPr lang="en" sz="1400" b="0" i="0" u="none" strike="noStrike" cap="none" dirty="0">
                <a:solidFill>
                  <a:srgbClr val="7F7F7F"/>
                </a:solidFill>
                <a:latin typeface="Trebuchet MS"/>
                <a:ea typeface="Trebuchet MS"/>
                <a:cs typeface="Trebuchet MS"/>
                <a:sym typeface="Trebuchet MS"/>
              </a:rPr>
              <a:t>: </a:t>
            </a:r>
            <a:r>
              <a:rPr lang="en" dirty="0">
                <a:solidFill>
                  <a:srgbClr val="7F7F7F"/>
                </a:solidFill>
                <a:latin typeface="Trebuchet MS"/>
                <a:ea typeface="Trebuchet MS"/>
                <a:cs typeface="Trebuchet MS"/>
                <a:sym typeface="Trebuchet MS"/>
              </a:rPr>
              <a:t>Data Mining II: Advanced Algorithms</a:t>
            </a:r>
          </a:p>
          <a:p>
            <a:pPr marL="0" marR="0" lvl="0" indent="0" algn="r" rtl="0">
              <a:lnSpc>
                <a:spcPct val="100000"/>
              </a:lnSpc>
              <a:spcBef>
                <a:spcPts val="800"/>
              </a:spcBef>
              <a:spcAft>
                <a:spcPts val="0"/>
              </a:spcAft>
              <a:buClr>
                <a:schemeClr val="accent1"/>
              </a:buClr>
              <a:buFont typeface="Noto Sans Symbols"/>
              <a:buNone/>
            </a:pPr>
            <a:endParaRPr sz="1400" b="0" i="0" u="none" strike="noStrike" cap="none" dirty="0">
              <a:solidFill>
                <a:srgbClr val="7F7F7F"/>
              </a:solidFill>
              <a:latin typeface="Trebuchet MS"/>
              <a:ea typeface="Trebuchet MS"/>
              <a:cs typeface="Trebuchet MS"/>
              <a:sym typeface="Trebuchet MS"/>
            </a:endParaRPr>
          </a:p>
          <a:p>
            <a:pPr marL="0" marR="0" lvl="0" indent="0" algn="r" rtl="0">
              <a:lnSpc>
                <a:spcPct val="100000"/>
              </a:lnSpc>
              <a:spcBef>
                <a:spcPts val="800"/>
              </a:spcBef>
              <a:spcAft>
                <a:spcPts val="0"/>
              </a:spcAft>
              <a:buClr>
                <a:schemeClr val="accent1"/>
              </a:buClr>
              <a:buSzPct val="25000"/>
              <a:buFont typeface="Noto Sans Symbols"/>
              <a:buNone/>
            </a:pPr>
            <a:r>
              <a:rPr lang="en" sz="1400" b="0" i="0" u="none" strike="noStrike" cap="none" dirty="0">
                <a:solidFill>
                  <a:srgbClr val="7F7F7F"/>
                </a:solidFill>
                <a:latin typeface="Trebuchet MS"/>
                <a:ea typeface="Trebuchet MS"/>
                <a:cs typeface="Trebuchet MS"/>
                <a:sym typeface="Trebuchet MS"/>
              </a:rPr>
              <a:t>Professor Dehnad</a:t>
            </a:r>
          </a:p>
          <a:p>
            <a:pPr marL="0" marR="0" lvl="0" indent="0" algn="r" rtl="0">
              <a:lnSpc>
                <a:spcPct val="100000"/>
              </a:lnSpc>
              <a:spcBef>
                <a:spcPts val="800"/>
              </a:spcBef>
              <a:spcAft>
                <a:spcPts val="0"/>
              </a:spcAft>
              <a:buClr>
                <a:schemeClr val="accent1"/>
              </a:buClr>
              <a:buFont typeface="Noto Sans Symbols"/>
              <a:buNone/>
            </a:pPr>
            <a:endParaRPr sz="1400" b="0" i="0" u="none" strike="noStrike" cap="none" dirty="0">
              <a:solidFill>
                <a:srgbClr val="7F7F7F"/>
              </a:solidFill>
              <a:latin typeface="Trebuchet MS"/>
              <a:ea typeface="Trebuchet MS"/>
              <a:cs typeface="Trebuchet MS"/>
              <a:sym typeface="Trebuchet MS"/>
            </a:endParaRPr>
          </a:p>
          <a:p>
            <a:pPr marL="0" marR="0" lvl="0" indent="0" algn="r" rtl="0">
              <a:lnSpc>
                <a:spcPct val="100000"/>
              </a:lnSpc>
              <a:spcBef>
                <a:spcPts val="800"/>
              </a:spcBef>
              <a:spcAft>
                <a:spcPts val="0"/>
              </a:spcAft>
              <a:buClr>
                <a:schemeClr val="accent1"/>
              </a:buClr>
              <a:buFont typeface="Noto Sans Symbols"/>
              <a:buNone/>
            </a:pPr>
            <a:r>
              <a:rPr lang="en" dirty="0">
                <a:solidFill>
                  <a:srgbClr val="7F7F7F"/>
                </a:solidFill>
                <a:latin typeface="Trebuchet MS"/>
                <a:ea typeface="Trebuchet MS"/>
                <a:cs typeface="Trebuchet MS"/>
                <a:sym typeface="Trebuchet MS"/>
              </a:rPr>
              <a:t>May 4, 2017</a:t>
            </a:r>
          </a:p>
          <a:p>
            <a:pPr marL="0" marR="0" lvl="0" indent="0" algn="l" rtl="0">
              <a:lnSpc>
                <a:spcPct val="100000"/>
              </a:lnSpc>
              <a:spcBef>
                <a:spcPts val="800"/>
              </a:spcBef>
              <a:spcAft>
                <a:spcPts val="0"/>
              </a:spcAft>
              <a:buClr>
                <a:schemeClr val="accent1"/>
              </a:buClr>
              <a:buFont typeface="Noto Sans Symbols"/>
              <a:buNone/>
            </a:pPr>
            <a:endParaRPr sz="1400" b="0" i="0" u="none" strike="noStrike" cap="none" dirty="0">
              <a:solidFill>
                <a:srgbClr val="7F7F7F"/>
              </a:solidFill>
              <a:latin typeface="Trebuchet MS"/>
              <a:ea typeface="Trebuchet MS"/>
              <a:cs typeface="Trebuchet MS"/>
              <a:sym typeface="Trebuchet MS"/>
            </a:endParaRPr>
          </a:p>
        </p:txBody>
      </p:sp>
      <p:pic>
        <p:nvPicPr>
          <p:cNvPr id="1026" name="Picture 2" descr="https://www.census.gov/content/census/en/newsroom/press-releases/2017/cb17-tps24.listitem.png/149080662156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7177" y="689378"/>
            <a:ext cx="1955500" cy="1222188"/>
          </a:xfrm>
          <a:prstGeom prst="rect">
            <a:avLst/>
          </a:prstGeom>
          <a:noFill/>
          <a:extLst>
            <a:ext uri="{909E8E84-426E-40DD-AFC4-6F175D3DCCD1}">
              <a14:hiddenFill xmlns:a14="http://schemas.microsoft.com/office/drawing/2010/main">
                <a:solidFill>
                  <a:srgbClr val="FFFFFF"/>
                </a:solidFill>
              </a14:hiddenFill>
            </a:ext>
          </a:extLst>
        </p:spPr>
      </p:pic>
      <p:pic>
        <p:nvPicPr>
          <p:cNvPr id="8" name="Shape 149" descr="微信图片_20170503124111.jpg"/>
          <p:cNvPicPr preferRelativeResize="0"/>
          <p:nvPr/>
        </p:nvPicPr>
        <p:blipFill>
          <a:blip r:embed="rId6">
            <a:alphaModFix/>
          </a:blip>
          <a:stretch>
            <a:fillRect/>
          </a:stretch>
        </p:blipFill>
        <p:spPr>
          <a:xfrm>
            <a:off x="2285911" y="2107676"/>
            <a:ext cx="909624" cy="892749"/>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dirty="0">
                <a:solidFill>
                  <a:schemeClr val="accent1"/>
                </a:solidFill>
                <a:latin typeface="Trebuchet MS"/>
                <a:ea typeface="Trebuchet MS"/>
                <a:cs typeface="Trebuchet MS"/>
                <a:sym typeface="Trebuchet MS"/>
              </a:rPr>
              <a:t>Data Preparation and Cleaning</a:t>
            </a:r>
          </a:p>
        </p:txBody>
      </p:sp>
      <p:sp>
        <p:nvSpPr>
          <p:cNvPr id="372" name="Shape 372"/>
          <p:cNvSpPr txBox="1">
            <a:spLocks noGrp="1"/>
          </p:cNvSpPr>
          <p:nvPr>
            <p:ph idx="1"/>
          </p:nvPr>
        </p:nvSpPr>
        <p:spPr>
          <a:xfrm>
            <a:off x="507999" y="1221639"/>
            <a:ext cx="7943475" cy="3619302"/>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Noto Sans Symbols"/>
              <a:buNone/>
            </a:pPr>
            <a:r>
              <a:rPr lang="en" sz="1600" b="0" i="0" u="none" strike="noStrike" cap="none" dirty="0">
                <a:solidFill>
                  <a:srgbClr val="3F3F3F"/>
                </a:solidFill>
                <a:latin typeface="Trebuchet MS"/>
                <a:ea typeface="Trebuchet MS"/>
                <a:cs typeface="Trebuchet MS"/>
                <a:sym typeface="Trebuchet MS"/>
              </a:rPr>
              <a:t>Data filters used:</a:t>
            </a:r>
          </a:p>
          <a:p>
            <a:pPr marL="0" indent="0">
              <a:spcBef>
                <a:spcPts val="0"/>
              </a:spcBef>
              <a:buSzPct val="25000"/>
              <a:buFont typeface="Noto Sans Symbols"/>
              <a:buNone/>
            </a:pPr>
            <a:endParaRPr lang="en" sz="1400" b="0" i="0" u="none" strike="noStrike" cap="none" dirty="0">
              <a:solidFill>
                <a:srgbClr val="3F3F3F"/>
              </a:solidFill>
              <a:latin typeface="Trebuchet MS"/>
              <a:ea typeface="Trebuchet MS"/>
              <a:cs typeface="Trebuchet MS"/>
              <a:sym typeface="Trebuchet MS"/>
            </a:endParaRPr>
          </a:p>
          <a:p>
            <a:pPr>
              <a:spcBef>
                <a:spcPts val="0"/>
              </a:spcBef>
              <a:buSzPct val="110000"/>
              <a:buFont typeface="Arial" panose="020B0604020202020204" pitchFamily="34" charset="0"/>
              <a:buChar char="•"/>
            </a:pPr>
            <a:r>
              <a:rPr lang="en" sz="1400" dirty="0"/>
              <a:t>Removed records with blank AGE values and AGE &lt; 18 (adult ages only)</a:t>
            </a:r>
          </a:p>
          <a:p>
            <a:pPr>
              <a:spcBef>
                <a:spcPts val="0"/>
              </a:spcBef>
              <a:buSzPct val="110000"/>
              <a:buFont typeface="Arial" panose="020B0604020202020204" pitchFamily="34" charset="0"/>
              <a:buChar char="•"/>
            </a:pPr>
            <a:endParaRPr lang="en" sz="1400" dirty="0"/>
          </a:p>
          <a:p>
            <a:pPr>
              <a:spcBef>
                <a:spcPts val="0"/>
              </a:spcBef>
              <a:buSzPct val="110000"/>
              <a:buFont typeface="Arial" panose="020B0604020202020204" pitchFamily="34" charset="0"/>
              <a:buChar char="•"/>
            </a:pPr>
            <a:r>
              <a:rPr lang="en" sz="1400" dirty="0"/>
              <a:t>For current market value analysis, we removed records with blank </a:t>
            </a:r>
            <a:r>
              <a:rPr lang="en" sz="1400" dirty="0" smtClean="0"/>
              <a:t>values and unreasonable values (i.e. $1) </a:t>
            </a:r>
            <a:endParaRPr lang="en" sz="1400" dirty="0"/>
          </a:p>
          <a:p>
            <a:pPr>
              <a:spcBef>
                <a:spcPts val="0"/>
              </a:spcBef>
              <a:buSzPct val="110000"/>
              <a:buFont typeface="Arial" panose="020B0604020202020204" pitchFamily="34" charset="0"/>
              <a:buChar char="•"/>
            </a:pPr>
            <a:endParaRPr lang="en" sz="1400" dirty="0"/>
          </a:p>
          <a:p>
            <a:pPr marL="0" marR="0" lvl="0" indent="0" algn="l" rtl="0">
              <a:lnSpc>
                <a:spcPct val="100000"/>
              </a:lnSpc>
              <a:spcBef>
                <a:spcPts val="0"/>
              </a:spcBef>
              <a:spcAft>
                <a:spcPts val="0"/>
              </a:spcAft>
              <a:buClr>
                <a:schemeClr val="accent1"/>
              </a:buClr>
              <a:buSzPct val="110000"/>
              <a:buNone/>
            </a:pPr>
            <a:r>
              <a:rPr lang="en" sz="1600" b="0" i="0" u="none" strike="noStrike" cap="none" dirty="0">
                <a:solidFill>
                  <a:srgbClr val="3F3F3F"/>
                </a:solidFill>
                <a:latin typeface="Trebuchet MS"/>
                <a:ea typeface="Trebuchet MS"/>
                <a:cs typeface="Trebuchet MS"/>
                <a:sym typeface="Trebuchet MS"/>
              </a:rPr>
              <a:t>Transformations applied:</a:t>
            </a:r>
          </a:p>
          <a:p>
            <a:pPr marR="0" lvl="0" algn="l" rtl="0">
              <a:lnSpc>
                <a:spcPct val="100000"/>
              </a:lnSpc>
              <a:spcBef>
                <a:spcPts val="0"/>
              </a:spcBef>
              <a:spcAft>
                <a:spcPts val="0"/>
              </a:spcAft>
              <a:buClr>
                <a:schemeClr val="accent1"/>
              </a:buClr>
              <a:buSzPct val="110000"/>
              <a:buFont typeface="Arial" panose="020B0604020202020204" pitchFamily="34" charset="0"/>
              <a:buChar char="•"/>
            </a:pPr>
            <a:endParaRPr lang="en" sz="1600" b="0" i="0" u="none" strike="noStrike" cap="none" dirty="0">
              <a:solidFill>
                <a:srgbClr val="3F3F3F"/>
              </a:solidFill>
              <a:latin typeface="Trebuchet MS"/>
              <a:ea typeface="Trebuchet MS"/>
              <a:cs typeface="Trebuchet MS"/>
              <a:sym typeface="Trebuchet MS"/>
            </a:endParaRPr>
          </a:p>
          <a:p>
            <a:pPr>
              <a:spcBef>
                <a:spcPts val="0"/>
              </a:spcBef>
              <a:buSzPct val="110000"/>
              <a:buFont typeface="Arial" panose="020B0604020202020204" pitchFamily="34" charset="0"/>
              <a:buChar char="•"/>
            </a:pPr>
            <a:r>
              <a:rPr lang="en" sz="1400" dirty="0"/>
              <a:t>Log transformations applied to Fair Market Rent(FMR</a:t>
            </a:r>
            <a:r>
              <a:rPr lang="en" sz="1400" dirty="0" smtClean="0"/>
              <a:t>), </a:t>
            </a:r>
            <a:r>
              <a:rPr lang="en" sz="1400" dirty="0"/>
              <a:t>Area Median Income, Other Monthly Costs, and Current market value of unit</a:t>
            </a:r>
          </a:p>
          <a:p>
            <a:pPr>
              <a:spcBef>
                <a:spcPts val="0"/>
              </a:spcBef>
              <a:buSzPct val="110000"/>
              <a:buFont typeface="Arial" panose="020B0604020202020204" pitchFamily="34" charset="0"/>
              <a:buChar char="•"/>
            </a:pPr>
            <a:endParaRPr lang="en" sz="1400" dirty="0"/>
          </a:p>
          <a:p>
            <a:pPr>
              <a:spcBef>
                <a:spcPts val="0"/>
              </a:spcBef>
              <a:buSzPct val="110000"/>
              <a:buFont typeface="Arial" panose="020B0604020202020204" pitchFamily="34" charset="0"/>
              <a:buChar char="•"/>
            </a:pPr>
            <a:r>
              <a:rPr lang="en" sz="1400" dirty="0"/>
              <a:t>Square root transformations applied to Household </a:t>
            </a:r>
            <a:r>
              <a:rPr lang="en" sz="1400" dirty="0" smtClean="0"/>
              <a:t>Income, </a:t>
            </a:r>
            <a:r>
              <a:rPr lang="en" sz="1400" dirty="0"/>
              <a:t>Monthly Housing Cost and Monthly Utility Cost</a:t>
            </a:r>
          </a:p>
          <a:p>
            <a:pPr marL="0" marR="0" lvl="0" indent="0" algn="l" rtl="0">
              <a:lnSpc>
                <a:spcPct val="100000"/>
              </a:lnSpc>
              <a:spcBef>
                <a:spcPts val="0"/>
              </a:spcBef>
              <a:spcAft>
                <a:spcPts val="0"/>
              </a:spcAft>
              <a:buClr>
                <a:schemeClr val="accent1"/>
              </a:buClr>
              <a:buSzPct val="25000"/>
              <a:buFont typeface="Noto Sans Symbols"/>
              <a:buNone/>
            </a:pPr>
            <a:endParaRPr lang="en" sz="14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accent1"/>
              </a:buClr>
              <a:buSzPct val="25000"/>
              <a:buFont typeface="Noto Sans Symbols"/>
              <a:buNone/>
            </a:pPr>
            <a:endParaRPr lang="en" sz="14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accent1"/>
              </a:buClr>
              <a:buSzPct val="25000"/>
              <a:buFont typeface="Noto Sans Symbols"/>
              <a:buNone/>
            </a:pPr>
            <a:endParaRPr lang="en" sz="1400" b="0" i="0" u="none" strike="noStrike" cap="none" dirty="0">
              <a:solidFill>
                <a:srgbClr val="3F3F3F"/>
              </a:solidFill>
              <a:latin typeface="Trebuchet MS"/>
              <a:ea typeface="Trebuchet MS"/>
              <a:cs typeface="Trebuchet MS"/>
              <a:sym typeface="Trebuchet MS"/>
            </a:endParaRPr>
          </a:p>
          <a:p>
            <a:pPr marL="558800" marR="0" lvl="1" indent="-215900" algn="l" rtl="0">
              <a:lnSpc>
                <a:spcPct val="100000"/>
              </a:lnSpc>
              <a:spcBef>
                <a:spcPts val="800"/>
              </a:spcBef>
              <a:spcAft>
                <a:spcPts val="0"/>
              </a:spcAft>
              <a:buClr>
                <a:schemeClr val="accent1"/>
              </a:buClr>
              <a:buSzPct val="90909"/>
              <a:buFont typeface="Noto Sans Symbols"/>
              <a:buChar char="●"/>
            </a:pPr>
            <a:endParaRPr sz="1100" dirty="0"/>
          </a:p>
          <a:p>
            <a:pPr marL="0" marR="0" lvl="0" indent="0" algn="l"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800"/>
              </a:spcBef>
              <a:spcAft>
                <a:spcPts val="0"/>
              </a:spcAft>
              <a:buClr>
                <a:schemeClr val="accent1"/>
              </a:buClr>
              <a:buSzPct val="25000"/>
              <a:buFont typeface="Noto Sans Symbols"/>
              <a:buNone/>
            </a:pPr>
            <a:endParaRPr sz="1100" dirty="0"/>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 Example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76" y="1199084"/>
            <a:ext cx="3534381" cy="3534381"/>
          </a:xfrm>
          <a:prstGeom prst="rect">
            <a:avLst/>
          </a:prstGeom>
        </p:spPr>
      </p:pic>
      <p:sp>
        <p:nvSpPr>
          <p:cNvPr id="6" name="Right Arrow 5"/>
          <p:cNvSpPr/>
          <p:nvPr/>
        </p:nvSpPr>
        <p:spPr>
          <a:xfrm>
            <a:off x="4003012" y="3136718"/>
            <a:ext cx="497434" cy="2633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673" y="1126541"/>
            <a:ext cx="3679546" cy="3679546"/>
          </a:xfrm>
          <a:prstGeom prst="rect">
            <a:avLst/>
          </a:prstGeom>
        </p:spPr>
      </p:pic>
    </p:spTree>
    <p:extLst>
      <p:ext uri="{BB962C8B-B14F-4D97-AF65-F5344CB8AC3E}">
        <p14:creationId xmlns:p14="http://schemas.microsoft.com/office/powerpoint/2010/main" val="2820996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Data Preparation and Cleaning</a:t>
            </a:r>
            <a:endParaRPr lang="en-US" dirty="0"/>
          </a:p>
        </p:txBody>
      </p:sp>
      <p:sp>
        <p:nvSpPr>
          <p:cNvPr id="3" name="Text Placeholder 2"/>
          <p:cNvSpPr>
            <a:spLocks noGrp="1"/>
          </p:cNvSpPr>
          <p:nvPr>
            <p:ph idx="1"/>
          </p:nvPr>
        </p:nvSpPr>
        <p:spPr>
          <a:xfrm>
            <a:off x="507999" y="1258215"/>
            <a:ext cx="6726734" cy="3679546"/>
          </a:xfrm>
        </p:spPr>
        <p:txBody>
          <a:bodyPr/>
          <a:lstStyle/>
          <a:p>
            <a:pPr marL="0" lvl="0" indent="0">
              <a:spcBef>
                <a:spcPts val="0"/>
              </a:spcBef>
              <a:buSzPct val="25000"/>
              <a:buNone/>
            </a:pPr>
            <a:r>
              <a:rPr lang="en" dirty="0"/>
              <a:t>Indicator Variables:</a:t>
            </a:r>
          </a:p>
          <a:p>
            <a:pPr lvl="0">
              <a:spcBef>
                <a:spcPts val="0"/>
              </a:spcBef>
              <a:buSzPct val="25000"/>
              <a:buFont typeface="Arial" panose="020B0604020202020204" pitchFamily="34" charset="0"/>
              <a:buChar char="•"/>
            </a:pPr>
            <a:endParaRPr lang="en" dirty="0"/>
          </a:p>
          <a:p>
            <a:pPr>
              <a:spcBef>
                <a:spcPts val="0"/>
              </a:spcBef>
              <a:buSzPct val="110000"/>
              <a:buFont typeface="Arial" panose="020B0604020202020204" pitchFamily="34" charset="0"/>
              <a:buChar char="•"/>
            </a:pPr>
            <a:r>
              <a:rPr lang="en-US" sz="1400" dirty="0"/>
              <a:t>We created i</a:t>
            </a:r>
            <a:r>
              <a:rPr lang="en-US" sz="1400" dirty="0" smtClean="0"/>
              <a:t>ndicator </a:t>
            </a:r>
            <a:r>
              <a:rPr lang="en-US" sz="1400" dirty="0"/>
              <a:t>variables to represent the 4 geographic regions: northeast, south, </a:t>
            </a:r>
            <a:r>
              <a:rPr lang="en-US" sz="1400" dirty="0"/>
              <a:t>midwest</a:t>
            </a:r>
            <a:r>
              <a:rPr lang="en-US" sz="1400" dirty="0"/>
              <a:t> and west</a:t>
            </a:r>
          </a:p>
          <a:p>
            <a:pPr>
              <a:spcBef>
                <a:spcPts val="0"/>
              </a:spcBef>
              <a:buSzPct val="110000"/>
              <a:buFont typeface="Arial" panose="020B0604020202020204" pitchFamily="34" charset="0"/>
              <a:buChar char="•"/>
            </a:pPr>
            <a:endParaRPr lang="en-US" sz="1400" dirty="0"/>
          </a:p>
          <a:p>
            <a:pPr>
              <a:spcBef>
                <a:spcPts val="0"/>
              </a:spcBef>
              <a:buSzPct val="110000"/>
              <a:buFont typeface="Arial" panose="020B0604020202020204" pitchFamily="34" charset="0"/>
              <a:buChar char="•"/>
            </a:pPr>
            <a:r>
              <a:rPr lang="en-US" sz="1400" dirty="0"/>
              <a:t>We created an indicator variable to reflect if housing unit was owned or rented, as well as one for occupied/vacant</a:t>
            </a:r>
          </a:p>
          <a:p>
            <a:pPr>
              <a:spcBef>
                <a:spcPts val="0"/>
              </a:spcBef>
              <a:buSzPct val="110000"/>
              <a:buFont typeface="Arial" panose="020B0604020202020204" pitchFamily="34" charset="0"/>
              <a:buChar char="•"/>
            </a:pPr>
            <a:endParaRPr lang="en-US" sz="1400" dirty="0"/>
          </a:p>
          <a:p>
            <a:pPr>
              <a:spcBef>
                <a:spcPts val="0"/>
              </a:spcBef>
              <a:buSzPct val="110000"/>
              <a:buFont typeface="Arial" panose="020B0604020202020204" pitchFamily="34" charset="0"/>
              <a:buChar char="•"/>
            </a:pPr>
            <a:r>
              <a:rPr lang="en-US" sz="1400" dirty="0"/>
              <a:t>We created </a:t>
            </a:r>
            <a:r>
              <a:rPr lang="en-US" sz="1400" dirty="0" smtClean="0"/>
              <a:t>an indicator variable to represent the different location </a:t>
            </a:r>
            <a:r>
              <a:rPr lang="en-US" sz="1400" dirty="0"/>
              <a:t>types of housing: </a:t>
            </a:r>
            <a:r>
              <a:rPr lang="en-US" sz="1400" dirty="0" smtClean="0"/>
              <a:t>suburb </a:t>
            </a:r>
            <a:r>
              <a:rPr lang="en-US" sz="1400" dirty="0"/>
              <a:t>and central city</a:t>
            </a:r>
          </a:p>
          <a:p>
            <a:pPr>
              <a:spcBef>
                <a:spcPts val="0"/>
              </a:spcBef>
              <a:buSzPct val="110000"/>
              <a:buFont typeface="Arial" panose="020B0604020202020204" pitchFamily="34" charset="0"/>
              <a:buChar char="•"/>
            </a:pPr>
            <a:endParaRPr lang="en-US" sz="1400" dirty="0"/>
          </a:p>
          <a:p>
            <a:pPr>
              <a:spcBef>
                <a:spcPts val="0"/>
              </a:spcBef>
              <a:buSzPct val="110000"/>
              <a:buFont typeface="Arial" panose="020B0604020202020204" pitchFamily="34" charset="0"/>
              <a:buChar char="•"/>
            </a:pPr>
            <a:r>
              <a:rPr lang="en-US" sz="1400" dirty="0"/>
              <a:t>We created our own variable to use in logistic regression: </a:t>
            </a:r>
            <a:r>
              <a:rPr lang="en-US" sz="1400" b="1" dirty="0"/>
              <a:t>affordable</a:t>
            </a:r>
            <a:r>
              <a:rPr lang="en-US" sz="1400" dirty="0"/>
              <a:t>, based on housing cost burden estimates </a:t>
            </a:r>
          </a:p>
          <a:p>
            <a:pPr marL="585788" lvl="1" indent="-285750">
              <a:spcBef>
                <a:spcPts val="0"/>
              </a:spcBef>
              <a:buSzPct val="110000"/>
              <a:buFont typeface="Arial" panose="020B0604020202020204" pitchFamily="34" charset="0"/>
              <a:buChar char="•"/>
            </a:pPr>
            <a:r>
              <a:rPr lang="en-US" sz="1400" dirty="0"/>
              <a:t>Logic: housing cost less than 30% of income is affordable, above 30% is not affordable </a:t>
            </a:r>
          </a:p>
          <a:p>
            <a:endParaRPr lang="en-US" dirty="0"/>
          </a:p>
        </p:txBody>
      </p:sp>
    </p:spTree>
    <p:extLst>
      <p:ext uri="{BB962C8B-B14F-4D97-AF65-F5344CB8AC3E}">
        <p14:creationId xmlns:p14="http://schemas.microsoft.com/office/powerpoint/2010/main" val="1083721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a:solidFill>
                  <a:schemeClr val="accent1"/>
                </a:solidFill>
                <a:latin typeface="Trebuchet MS"/>
                <a:ea typeface="Trebuchet MS"/>
                <a:cs typeface="Trebuchet MS"/>
                <a:sym typeface="Trebuchet MS"/>
              </a:rPr>
              <a:t>Modeling Techniques Used</a:t>
            </a:r>
          </a:p>
        </p:txBody>
      </p:sp>
      <p:sp>
        <p:nvSpPr>
          <p:cNvPr id="378" name="Shape 378"/>
          <p:cNvSpPr txBox="1">
            <a:spLocks noGrp="1"/>
          </p:cNvSpPr>
          <p:nvPr>
            <p:ph idx="1"/>
          </p:nvPr>
        </p:nvSpPr>
        <p:spPr>
          <a:xfrm>
            <a:off x="507993" y="1091325"/>
            <a:ext cx="6447600" cy="3989475"/>
          </a:xfrm>
          <a:prstGeom prst="rect">
            <a:avLst/>
          </a:prstGeom>
          <a:noFill/>
          <a:ln>
            <a:noFill/>
          </a:ln>
        </p:spPr>
        <p:txBody>
          <a:bodyPr lIns="68575" tIns="34275" rIns="68575" bIns="34275" anchor="t" anchorCtr="0">
            <a:noAutofit/>
          </a:bodyPr>
          <a:lstStyle/>
          <a:p>
            <a:pPr marL="254000" marR="0" lvl="0" indent="-260350" algn="l" rtl="0">
              <a:lnSpc>
                <a:spcPct val="100000"/>
              </a:lnSpc>
              <a:spcBef>
                <a:spcPts val="0"/>
              </a:spcBef>
              <a:spcAft>
                <a:spcPts val="0"/>
              </a:spcAft>
              <a:buClr>
                <a:schemeClr val="accent1"/>
              </a:buClr>
              <a:buSzPct val="100000"/>
              <a:buFont typeface="Noto Sans Symbols"/>
              <a:buChar char="●"/>
            </a:pPr>
            <a:r>
              <a:rPr lang="en" sz="1400" dirty="0"/>
              <a:t>Multiple Linear Regression</a:t>
            </a:r>
          </a:p>
          <a:p>
            <a:pPr marL="342900" marR="0" lvl="1" indent="0" algn="l" rtl="0">
              <a:lnSpc>
                <a:spcPct val="100000"/>
              </a:lnSpc>
              <a:spcBef>
                <a:spcPts val="800"/>
              </a:spcBef>
              <a:spcAft>
                <a:spcPts val="0"/>
              </a:spcAft>
              <a:buClr>
                <a:schemeClr val="accent1"/>
              </a:buClr>
              <a:buSzPct val="25000"/>
              <a:buFont typeface="Noto Sans Symbols"/>
              <a:buNone/>
            </a:pPr>
            <a:r>
              <a:rPr lang="en" sz="1400" b="0" i="0" u="none" strike="noStrike" cap="none" dirty="0">
                <a:solidFill>
                  <a:srgbClr val="3F3F3F"/>
                </a:solidFill>
                <a:latin typeface="Trebuchet MS"/>
                <a:ea typeface="Trebuchet MS"/>
                <a:cs typeface="Trebuchet MS"/>
                <a:sym typeface="Trebuchet MS"/>
              </a:rPr>
              <a:t>Why?</a:t>
            </a:r>
          </a:p>
          <a:p>
            <a:pPr marL="558800" marR="0" lvl="1" indent="-215900" algn="l" rtl="0">
              <a:lnSpc>
                <a:spcPct val="100000"/>
              </a:lnSpc>
              <a:spcBef>
                <a:spcPts val="800"/>
              </a:spcBef>
              <a:spcAft>
                <a:spcPts val="0"/>
              </a:spcAft>
              <a:buClr>
                <a:schemeClr val="accent1"/>
              </a:buClr>
              <a:buSzPct val="90909"/>
              <a:buFont typeface="Noto Sans Symbols"/>
              <a:buChar char="●"/>
            </a:pPr>
            <a:r>
              <a:rPr lang="en" dirty="0" smtClean="0"/>
              <a:t>To </a:t>
            </a:r>
            <a:r>
              <a:rPr lang="en" dirty="0"/>
              <a:t>predict current market value of a housing unit (continuous variable)</a:t>
            </a:r>
          </a:p>
          <a:p>
            <a:pPr marL="254000" marR="0" lvl="0" indent="-260350" algn="l" rtl="0">
              <a:lnSpc>
                <a:spcPct val="100000"/>
              </a:lnSpc>
              <a:spcBef>
                <a:spcPts val="800"/>
              </a:spcBef>
              <a:spcAft>
                <a:spcPts val="0"/>
              </a:spcAft>
              <a:buClr>
                <a:schemeClr val="accent1"/>
              </a:buClr>
              <a:buSzPct val="100000"/>
              <a:buFont typeface="Noto Sans Symbols"/>
              <a:buChar char="●"/>
            </a:pPr>
            <a:r>
              <a:rPr lang="en" sz="1400" dirty="0"/>
              <a:t>Logistic Regression</a:t>
            </a:r>
          </a:p>
          <a:p>
            <a:pPr marL="342900" marR="0" lvl="1" indent="0" algn="l" rtl="0">
              <a:lnSpc>
                <a:spcPct val="100000"/>
              </a:lnSpc>
              <a:spcBef>
                <a:spcPts val="800"/>
              </a:spcBef>
              <a:spcAft>
                <a:spcPts val="0"/>
              </a:spcAft>
              <a:buClr>
                <a:schemeClr val="accent1"/>
              </a:buClr>
              <a:buSzPct val="25000"/>
              <a:buFont typeface="Noto Sans Symbols"/>
              <a:buNone/>
            </a:pPr>
            <a:r>
              <a:rPr lang="en" sz="1400" b="0" i="0" u="none" strike="noStrike" cap="none" dirty="0">
                <a:solidFill>
                  <a:srgbClr val="3F3F3F"/>
                </a:solidFill>
                <a:latin typeface="Trebuchet MS"/>
                <a:ea typeface="Trebuchet MS"/>
                <a:cs typeface="Trebuchet MS"/>
                <a:sym typeface="Trebuchet MS"/>
              </a:rPr>
              <a:t>Why?</a:t>
            </a:r>
          </a:p>
          <a:p>
            <a:pPr marL="558800" marR="0" lvl="1" indent="-215900" algn="l" rtl="0">
              <a:lnSpc>
                <a:spcPct val="100000"/>
              </a:lnSpc>
              <a:spcBef>
                <a:spcPts val="800"/>
              </a:spcBef>
              <a:spcAft>
                <a:spcPts val="0"/>
              </a:spcAft>
              <a:buClr>
                <a:schemeClr val="accent1"/>
              </a:buClr>
              <a:buSzPct val="90909"/>
              <a:buFont typeface="Noto Sans Symbols"/>
              <a:buChar char="●"/>
            </a:pPr>
            <a:r>
              <a:rPr lang="en" dirty="0"/>
              <a:t>To measure </a:t>
            </a:r>
            <a:r>
              <a:rPr lang="en" dirty="0" smtClean="0"/>
              <a:t>affordability (binary variable: affordable or unaffordable) </a:t>
            </a:r>
            <a:endParaRPr lang="en" dirty="0">
              <a:solidFill>
                <a:schemeClr val="dk1"/>
              </a:solidFill>
              <a:ea typeface="Arial"/>
              <a:cs typeface="Arial"/>
              <a:sym typeface="Arial"/>
            </a:endParaRPr>
          </a:p>
          <a:p>
            <a:pPr marL="254000" marR="0" lvl="0" indent="-260350" algn="l" rtl="0">
              <a:lnSpc>
                <a:spcPct val="100000"/>
              </a:lnSpc>
              <a:spcBef>
                <a:spcPts val="800"/>
              </a:spcBef>
              <a:spcAft>
                <a:spcPts val="0"/>
              </a:spcAft>
              <a:buClr>
                <a:schemeClr val="accent1"/>
              </a:buClr>
              <a:buSzPct val="100000"/>
              <a:buFont typeface="Noto Sans Symbols"/>
              <a:buChar char="●"/>
            </a:pPr>
            <a:r>
              <a:rPr lang="en" sz="1400" dirty="0"/>
              <a:t>Principal Component Analysis </a:t>
            </a:r>
          </a:p>
          <a:p>
            <a:pPr marL="304800" marR="0" lvl="1" indent="-12700" algn="l" rtl="0">
              <a:lnSpc>
                <a:spcPct val="100000"/>
              </a:lnSpc>
              <a:spcBef>
                <a:spcPts val="800"/>
              </a:spcBef>
              <a:spcAft>
                <a:spcPts val="0"/>
              </a:spcAft>
              <a:buClr>
                <a:schemeClr val="accent1"/>
              </a:buClr>
              <a:buSzPct val="25000"/>
              <a:buFont typeface="Noto Sans Symbols"/>
              <a:buNone/>
            </a:pPr>
            <a:r>
              <a:rPr lang="en" sz="1400" b="0" i="0" u="none" strike="noStrike" cap="none" dirty="0">
                <a:solidFill>
                  <a:srgbClr val="3F3F3F"/>
                </a:solidFill>
                <a:latin typeface="Trebuchet MS"/>
                <a:ea typeface="Trebuchet MS"/>
                <a:cs typeface="Trebuchet MS"/>
                <a:sym typeface="Trebuchet MS"/>
              </a:rPr>
              <a:t>Why?</a:t>
            </a:r>
          </a:p>
          <a:p>
            <a:pPr marL="558800" marR="0" lvl="1" indent="-165100" algn="l" rtl="0">
              <a:lnSpc>
                <a:spcPct val="100000"/>
              </a:lnSpc>
              <a:spcBef>
                <a:spcPts val="0"/>
              </a:spcBef>
              <a:spcAft>
                <a:spcPts val="0"/>
              </a:spcAft>
              <a:buClr>
                <a:schemeClr val="accent1"/>
              </a:buClr>
              <a:buSzPct val="90909"/>
              <a:buFont typeface="Noto Sans Symbols"/>
              <a:buChar char="●"/>
            </a:pPr>
            <a:r>
              <a:rPr lang="en-US" dirty="0"/>
              <a:t>To eliminate collinearity among variables and to assist in dimension reduction of variables</a:t>
            </a:r>
            <a:endParaRPr dirty="0"/>
          </a:p>
          <a:p>
            <a:pPr marL="0" marR="0" lvl="0" indent="0" algn="l"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0489" y="310896"/>
            <a:ext cx="7231483" cy="990600"/>
          </a:xfrm>
        </p:spPr>
        <p:txBody>
          <a:bodyPr/>
          <a:lstStyle/>
          <a:p>
            <a:r>
              <a:rPr lang="en-US" sz="2400" dirty="0"/>
              <a:t>Multiple Linear Regression: Market Value</a:t>
            </a:r>
          </a:p>
        </p:txBody>
      </p:sp>
      <p:sp>
        <p:nvSpPr>
          <p:cNvPr id="3" name="Text Placeholder 2"/>
          <p:cNvSpPr>
            <a:spLocks noGrp="1"/>
          </p:cNvSpPr>
          <p:nvPr>
            <p:ph idx="1"/>
          </p:nvPr>
        </p:nvSpPr>
        <p:spPr>
          <a:xfrm>
            <a:off x="507999" y="775411"/>
            <a:ext cx="6447501" cy="3755609"/>
          </a:xfrm>
        </p:spPr>
        <p:txBody>
          <a:bodyPr/>
          <a:lstStyle/>
          <a:p>
            <a:pPr>
              <a:buSzPct val="110000"/>
              <a:buFont typeface="Arial" panose="020B0604020202020204" pitchFamily="34" charset="0"/>
              <a:buChar char="•"/>
            </a:pPr>
            <a:r>
              <a:rPr lang="en-US" sz="1400" dirty="0"/>
              <a:t>Goal: Predict the current market value of a unit (continuous variable)</a:t>
            </a:r>
          </a:p>
          <a:p>
            <a:pPr>
              <a:buSzPct val="110000"/>
              <a:buFont typeface="Arial" panose="020B0604020202020204" pitchFamily="34" charset="0"/>
              <a:buChar char="•"/>
            </a:pPr>
            <a:r>
              <a:rPr lang="en-US" sz="1400" dirty="0"/>
              <a:t>Input predictors: </a:t>
            </a:r>
            <a:r>
              <a:rPr lang="en-US" sz="1400" dirty="0" smtClean="0"/>
              <a:t>ROOMS, AGE1, NUNITS, ZINC2, LMED, FMR, ZSMHC, BUILT, REGION, METRO3, OTHERCOST, UTILITY, STATUS, OWNRENT, PER</a:t>
            </a:r>
          </a:p>
          <a:p>
            <a:pPr>
              <a:buSzPct val="110000"/>
              <a:buFont typeface="Arial" panose="020B0604020202020204" pitchFamily="34" charset="0"/>
              <a:buChar char="•"/>
            </a:pPr>
            <a:r>
              <a:rPr lang="en-US" sz="1400" dirty="0" smtClean="0"/>
              <a:t>Forward </a:t>
            </a:r>
            <a:r>
              <a:rPr lang="en-US" sz="1400" dirty="0"/>
              <a:t>Selection </a:t>
            </a:r>
            <a:r>
              <a:rPr lang="en-US" sz="1400" dirty="0" smtClean="0"/>
              <a:t>Results (Significance set to 0.05):</a:t>
            </a:r>
            <a:endParaRPr lang="en-US" sz="1400" dirty="0"/>
          </a:p>
          <a:p>
            <a:pPr lvl="1">
              <a:buSzPct val="110000"/>
              <a:buFont typeface="Arial" panose="020B0604020202020204" pitchFamily="34" charset="0"/>
              <a:buChar char="•"/>
            </a:pPr>
            <a:r>
              <a:rPr lang="en-US" sz="1400" dirty="0" smtClean="0"/>
              <a:t>5 variables removed:</a:t>
            </a:r>
            <a:endParaRPr lang="en-US" sz="1400" dirty="0"/>
          </a:p>
          <a:p>
            <a:endParaRPr lang="en-US" dirty="0"/>
          </a:p>
          <a:p>
            <a:endParaRPr lang="en-US" dirty="0"/>
          </a:p>
        </p:txBody>
      </p:sp>
      <p:pic>
        <p:nvPicPr>
          <p:cNvPr id="2" name="Picture 1"/>
          <p:cNvPicPr>
            <a:picLocks noChangeAspect="1"/>
          </p:cNvPicPr>
          <p:nvPr/>
        </p:nvPicPr>
        <p:blipFill>
          <a:blip r:embed="rId2"/>
          <a:stretch>
            <a:fillRect/>
          </a:stretch>
        </p:blipFill>
        <p:spPr>
          <a:xfrm>
            <a:off x="2991700" y="1991706"/>
            <a:ext cx="4813618" cy="2865586"/>
          </a:xfrm>
          <a:prstGeom prst="rect">
            <a:avLst/>
          </a:prstGeom>
        </p:spPr>
      </p:pic>
    </p:spTree>
    <p:extLst>
      <p:ext uri="{BB962C8B-B14F-4D97-AF65-F5344CB8AC3E}">
        <p14:creationId xmlns:p14="http://schemas.microsoft.com/office/powerpoint/2010/main" val="3967636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30" y="274330"/>
            <a:ext cx="7304635" cy="990600"/>
          </a:xfrm>
        </p:spPr>
        <p:txBody>
          <a:bodyPr>
            <a:normAutofit/>
          </a:bodyPr>
          <a:lstStyle/>
          <a:p>
            <a:r>
              <a:rPr lang="en-US" sz="2400" dirty="0"/>
              <a:t>Multiple Linear Regression: Market Value</a:t>
            </a:r>
          </a:p>
        </p:txBody>
      </p:sp>
      <p:sp>
        <p:nvSpPr>
          <p:cNvPr id="3" name="Text Placeholder 2"/>
          <p:cNvSpPr>
            <a:spLocks noGrp="1"/>
          </p:cNvSpPr>
          <p:nvPr>
            <p:ph idx="1"/>
          </p:nvPr>
        </p:nvSpPr>
        <p:spPr>
          <a:xfrm>
            <a:off x="449478" y="1126541"/>
            <a:ext cx="6447501" cy="3345958"/>
          </a:xfrm>
        </p:spPr>
        <p:txBody>
          <a:bodyPr>
            <a:normAutofit fontScale="92500" lnSpcReduction="20000"/>
          </a:bodyPr>
          <a:lstStyle/>
          <a:p>
            <a:pPr>
              <a:buSzPct val="110000"/>
              <a:buFont typeface="Arial" panose="020B0604020202020204" pitchFamily="34" charset="0"/>
              <a:buChar char="•"/>
            </a:pPr>
            <a:r>
              <a:rPr lang="en-US" sz="1500" dirty="0"/>
              <a:t>Backward Selection Results:</a:t>
            </a:r>
          </a:p>
          <a:p>
            <a:pPr lvl="1">
              <a:buSzPct val="110000"/>
              <a:buFont typeface="Arial" panose="020B0604020202020204" pitchFamily="34" charset="0"/>
              <a:buChar char="•"/>
            </a:pPr>
            <a:r>
              <a:rPr lang="en-US" sz="1500" dirty="0" smtClean="0"/>
              <a:t>Median area income and utility cost</a:t>
            </a:r>
          </a:p>
          <a:p>
            <a:pPr marL="342900" lvl="1" indent="0">
              <a:buSzPct val="110000"/>
              <a:buNone/>
            </a:pPr>
            <a:r>
              <a:rPr lang="en-US" sz="1500" dirty="0" smtClean="0"/>
              <a:t> variables removed</a:t>
            </a:r>
            <a:endParaRPr lang="en-US" sz="1500" dirty="0"/>
          </a:p>
          <a:p>
            <a:pPr>
              <a:buSzPct val="110000"/>
              <a:buFont typeface="Arial" panose="020B0604020202020204" pitchFamily="34" charset="0"/>
              <a:buChar char="•"/>
            </a:pPr>
            <a:endParaRPr lang="en-US" sz="1500" dirty="0"/>
          </a:p>
          <a:p>
            <a:pPr>
              <a:buSzPct val="110000"/>
              <a:buFont typeface="Arial" panose="020B0604020202020204" pitchFamily="34" charset="0"/>
              <a:buChar char="•"/>
            </a:pPr>
            <a:r>
              <a:rPr lang="en-US" sz="1500" dirty="0" smtClean="0"/>
              <a:t>Stepwise </a:t>
            </a:r>
            <a:r>
              <a:rPr lang="en-US" sz="1500" dirty="0"/>
              <a:t>Selection </a:t>
            </a:r>
            <a:r>
              <a:rPr lang="en-US" sz="1500" dirty="0" smtClean="0"/>
              <a:t>Results with Significance set to 0.05:</a:t>
            </a:r>
            <a:endParaRPr lang="en-US" sz="1500" dirty="0"/>
          </a:p>
          <a:p>
            <a:pPr lvl="1">
              <a:buSzPct val="110000"/>
              <a:buFont typeface="Arial" panose="020B0604020202020204" pitchFamily="34" charset="0"/>
              <a:buChar char="•"/>
            </a:pPr>
            <a:r>
              <a:rPr lang="en-US" sz="1500" dirty="0"/>
              <a:t>Same </a:t>
            </a:r>
            <a:r>
              <a:rPr lang="en-US" sz="1500" dirty="0" smtClean="0"/>
              <a:t>variables removed as in </a:t>
            </a:r>
          </a:p>
          <a:p>
            <a:pPr marL="342900" lvl="1" indent="0">
              <a:buSzPct val="110000"/>
              <a:buNone/>
            </a:pPr>
            <a:r>
              <a:rPr lang="en-US" sz="1500" dirty="0" smtClean="0"/>
              <a:t>forward selection</a:t>
            </a:r>
            <a:endParaRPr lang="en-US" sz="1500" dirty="0"/>
          </a:p>
          <a:p>
            <a:pPr lvl="1">
              <a:buSzPct val="110000"/>
              <a:buFont typeface="Arial" panose="020B0604020202020204" pitchFamily="34" charset="0"/>
              <a:buChar char="•"/>
            </a:pPr>
            <a:endParaRPr lang="en-US" sz="1500" dirty="0"/>
          </a:p>
          <a:p>
            <a:pPr>
              <a:buSzPct val="110000"/>
              <a:buFont typeface="Arial" panose="020B0604020202020204" pitchFamily="34" charset="0"/>
              <a:buChar char="•"/>
            </a:pPr>
            <a:r>
              <a:rPr lang="en-US" sz="1500" dirty="0"/>
              <a:t>MAXR Results: </a:t>
            </a:r>
          </a:p>
          <a:p>
            <a:pPr lvl="1">
              <a:buSzPct val="110000"/>
              <a:buFont typeface="Arial" panose="020B0604020202020204" pitchFamily="34" charset="0"/>
              <a:buChar char="•"/>
            </a:pPr>
            <a:r>
              <a:rPr lang="en-US" sz="1500" dirty="0"/>
              <a:t>Verifies model chosen by forward </a:t>
            </a:r>
            <a:r>
              <a:rPr lang="en-US" sz="1500" dirty="0" smtClean="0"/>
              <a:t>and</a:t>
            </a:r>
          </a:p>
          <a:p>
            <a:pPr marL="342900" lvl="1" indent="0">
              <a:buSzPct val="110000"/>
              <a:buNone/>
            </a:pPr>
            <a:r>
              <a:rPr lang="en-US" sz="1500" dirty="0" smtClean="0"/>
              <a:t>stepwise selection </a:t>
            </a:r>
            <a:r>
              <a:rPr lang="en-US" sz="1500" dirty="0"/>
              <a:t>methods is </a:t>
            </a:r>
            <a:endParaRPr lang="en-US" sz="1500" dirty="0" smtClean="0"/>
          </a:p>
          <a:p>
            <a:pPr marL="342900" lvl="1" indent="0">
              <a:buSzPct val="110000"/>
              <a:buNone/>
            </a:pPr>
            <a:r>
              <a:rPr lang="en-US" sz="1500" dirty="0" smtClean="0"/>
              <a:t>significant/best </a:t>
            </a:r>
            <a:r>
              <a:rPr lang="en-US" sz="1500" dirty="0"/>
              <a:t>12-variable model</a:t>
            </a:r>
          </a:p>
          <a:p>
            <a:pPr marL="342900" lvl="1" indent="0">
              <a:buNone/>
            </a:pPr>
            <a:endParaRPr lang="en-US" dirty="0" smtClean="0"/>
          </a:p>
        </p:txBody>
      </p:sp>
      <p:pic>
        <p:nvPicPr>
          <p:cNvPr id="5" name="Picture 4"/>
          <p:cNvPicPr>
            <a:picLocks noChangeAspect="1"/>
          </p:cNvPicPr>
          <p:nvPr/>
        </p:nvPicPr>
        <p:blipFill>
          <a:blip r:embed="rId2"/>
          <a:stretch>
            <a:fillRect/>
          </a:stretch>
        </p:blipFill>
        <p:spPr>
          <a:xfrm>
            <a:off x="4264069" y="834262"/>
            <a:ext cx="4295508" cy="1085678"/>
          </a:xfrm>
          <a:prstGeom prst="rect">
            <a:avLst/>
          </a:prstGeom>
        </p:spPr>
      </p:pic>
      <p:pic>
        <p:nvPicPr>
          <p:cNvPr id="6" name="Picture 5"/>
          <p:cNvPicPr>
            <a:picLocks noChangeAspect="1"/>
          </p:cNvPicPr>
          <p:nvPr/>
        </p:nvPicPr>
        <p:blipFill>
          <a:blip r:embed="rId3"/>
          <a:stretch>
            <a:fillRect/>
          </a:stretch>
        </p:blipFill>
        <p:spPr>
          <a:xfrm>
            <a:off x="4315276" y="2479872"/>
            <a:ext cx="4343762" cy="2338654"/>
          </a:xfrm>
          <a:prstGeom prst="rect">
            <a:avLst/>
          </a:prstGeom>
        </p:spPr>
      </p:pic>
    </p:spTree>
    <p:extLst>
      <p:ext uri="{BB962C8B-B14F-4D97-AF65-F5344CB8AC3E}">
        <p14:creationId xmlns:p14="http://schemas.microsoft.com/office/powerpoint/2010/main" val="3390556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42" y="233082"/>
            <a:ext cx="6447501" cy="990600"/>
          </a:xfrm>
        </p:spPr>
        <p:txBody>
          <a:bodyPr>
            <a:normAutofit/>
          </a:bodyPr>
          <a:lstStyle/>
          <a:p>
            <a:r>
              <a:rPr lang="en-US" sz="2400" dirty="0"/>
              <a:t>Multiple Linear Regression: Market Value</a:t>
            </a:r>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a:xfrm>
                <a:off x="167342" y="848563"/>
                <a:ext cx="7060075" cy="3957523"/>
              </a:xfrm>
            </p:spPr>
            <p:txBody>
              <a:bodyPr>
                <a:normAutofit/>
              </a:bodyPr>
              <a:lstStyle/>
              <a:p>
                <a:pPr>
                  <a:buSzPct val="110000"/>
                  <a:buFont typeface="Arial" panose="020B0604020202020204" pitchFamily="34" charset="0"/>
                  <a:buChar char="•"/>
                </a:pPr>
                <a:r>
                  <a:rPr lang="en-US" sz="1400" dirty="0" smtClean="0"/>
                  <a:t>Regression Results using this 12-variable model: </a:t>
                </a:r>
              </a:p>
              <a:p>
                <a:pPr lvl="1">
                  <a:buSzPct val="110000"/>
                  <a:buFont typeface="Arial" panose="020B0604020202020204" pitchFamily="34" charset="0"/>
                  <a:buChar char="•"/>
                </a:pPr>
                <a:r>
                  <a:rPr lang="en-US" sz="1400" dirty="0" smtClean="0"/>
                  <a:t>Model </a:t>
                </a:r>
                <a:r>
                  <a:rPr lang="en-US" sz="1400" dirty="0"/>
                  <a:t>is overall significant (F value)</a:t>
                </a:r>
              </a:p>
              <a:p>
                <a:pPr lvl="1">
                  <a:buSzPct val="110000"/>
                  <a:buFont typeface="Arial" panose="020B0604020202020204" pitchFamily="34" charset="0"/>
                  <a:buChar char="•"/>
                </a:pPr>
                <a:r>
                  <a:rPr lang="en-US" sz="1400" dirty="0"/>
                  <a:t>All predictor coefficients are significant at 0.05 </a:t>
                </a:r>
                <a:r>
                  <a:rPr lang="en-US" sz="1400" dirty="0" smtClean="0"/>
                  <a:t>level</a:t>
                </a:r>
              </a:p>
              <a:p>
                <a:pPr lvl="1">
                  <a:buSzPct val="110000"/>
                  <a:buFont typeface="Arial" panose="020B0604020202020204" pitchFamily="34" charset="0"/>
                  <a:buChar char="•"/>
                </a:pPr>
                <a:r>
                  <a:rPr lang="en-US" sz="1400" dirty="0" smtClean="0"/>
                  <a:t>Variance Inflation Factors (VIF) values are low</a:t>
                </a:r>
                <a:endParaRPr lang="en-US" sz="1400" dirty="0"/>
              </a:p>
              <a:p>
                <a:pPr lvl="1">
                  <a:buSzPct val="110000"/>
                  <a:buFont typeface="Arial" panose="020B0604020202020204" pitchFamily="34" charset="0"/>
                  <a:buChar char="•"/>
                </a:pPr>
                <a:r>
                  <a:rPr lang="en-US" sz="1400" dirty="0"/>
                  <a:t>Residuals appear </a:t>
                </a:r>
                <a:r>
                  <a:rPr lang="en-US" sz="1400" dirty="0" smtClean="0"/>
                  <a:t>randomly distributed</a:t>
                </a:r>
                <a:endParaRPr lang="en-US" sz="1400" dirty="0"/>
              </a:p>
              <a:p>
                <a:pPr lvl="1">
                  <a:buSzPct val="110000"/>
                  <a:buFont typeface="Arial" panose="020B0604020202020204" pitchFamily="34" charset="0"/>
                  <a:buChar char="•"/>
                </a:pPr>
                <a:r>
                  <a:rPr lang="en-US" sz="1400" dirty="0"/>
                  <a:t>QQ plot </a:t>
                </a:r>
                <a:r>
                  <a:rPr lang="en-US" sz="1400" dirty="0" smtClean="0"/>
                  <a:t>shows some abnormality </a:t>
                </a:r>
              </a:p>
              <a:p>
                <a:pPr marL="342900" lvl="1" indent="0">
                  <a:buSzPct val="110000"/>
                  <a:buNone/>
                </a:pPr>
                <a:r>
                  <a:rPr lang="en-US" sz="1400" dirty="0" smtClean="0"/>
                  <a:t>(data not entirely normally distributed)</a:t>
                </a:r>
                <a:endParaRPr lang="en-US" sz="1400" dirty="0"/>
              </a:p>
              <a:p>
                <a:pPr lvl="1">
                  <a:buSzPct val="110000"/>
                  <a:buFont typeface="Arial" panose="020B0604020202020204" pitchFamily="34" charset="0"/>
                  <a:buChar char="•"/>
                </a:pP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2 </m:t>
                        </m:r>
                      </m:sup>
                    </m:sSup>
                    <m:r>
                      <a:rPr lang="en-US" sz="1400" i="1">
                        <a:latin typeface="Cambria Math" panose="02040503050406030204" pitchFamily="18" charset="0"/>
                      </a:rPr>
                      <m:t>=</m:t>
                    </m:r>
                  </m:oMath>
                </a14:m>
                <a:r>
                  <a:rPr lang="en-US" sz="1400" dirty="0" smtClean="0"/>
                  <a:t> 0.5199</a:t>
                </a:r>
                <a:endParaRPr lang="en-US" sz="1400" dirty="0"/>
              </a:p>
              <a:p>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xfrm>
                <a:off x="167342" y="848563"/>
                <a:ext cx="7060075" cy="3957523"/>
              </a:xfrm>
              <a:blipFill rotWithShape="0">
                <a:blip r:embed="rId2"/>
                <a:stretch>
                  <a:fillRect l="-259" t="-46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219877" y="780714"/>
            <a:ext cx="2395558" cy="14431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036" y="2291670"/>
            <a:ext cx="2729484" cy="2729484"/>
          </a:xfrm>
          <a:prstGeom prst="rect">
            <a:avLst/>
          </a:prstGeom>
        </p:spPr>
      </p:pic>
    </p:spTree>
    <p:extLst>
      <p:ext uri="{BB962C8B-B14F-4D97-AF65-F5344CB8AC3E}">
        <p14:creationId xmlns:p14="http://schemas.microsoft.com/office/powerpoint/2010/main" val="1816957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81" y="288951"/>
            <a:ext cx="6777938" cy="990600"/>
          </a:xfrm>
        </p:spPr>
        <p:txBody>
          <a:bodyPr/>
          <a:lstStyle/>
          <a:p>
            <a:r>
              <a:rPr lang="en-US" sz="2800" dirty="0"/>
              <a:t>Multiple Linear Regression: Market Value</a:t>
            </a:r>
            <a:endParaRPr lang="en-US" dirty="0"/>
          </a:p>
        </p:txBody>
      </p:sp>
      <p:sp>
        <p:nvSpPr>
          <p:cNvPr id="6" name="Content Placeholder 5"/>
          <p:cNvSpPr>
            <a:spLocks noGrp="1"/>
          </p:cNvSpPr>
          <p:nvPr>
            <p:ph idx="1"/>
          </p:nvPr>
        </p:nvSpPr>
        <p:spPr>
          <a:xfrm>
            <a:off x="248717" y="899770"/>
            <a:ext cx="7300569" cy="4089195"/>
          </a:xfrm>
        </p:spPr>
        <p:txBody>
          <a:bodyPr>
            <a:normAutofit/>
          </a:bodyPr>
          <a:lstStyle/>
          <a:p>
            <a:pPr>
              <a:buSzPct val="110000"/>
              <a:buFont typeface="Arial" panose="020B0604020202020204" pitchFamily="34" charset="0"/>
              <a:buChar char="•"/>
            </a:pPr>
            <a:r>
              <a:rPr lang="en-US" sz="1400" dirty="0"/>
              <a:t>I</a:t>
            </a:r>
            <a:r>
              <a:rPr lang="en-US" sz="1400" dirty="0" smtClean="0"/>
              <a:t>nteresting </a:t>
            </a:r>
            <a:r>
              <a:rPr lang="en-US" sz="1400" dirty="0"/>
              <a:t>Points:</a:t>
            </a:r>
          </a:p>
          <a:p>
            <a:pPr lvl="1">
              <a:buSzPct val="110000"/>
              <a:buFont typeface="Arial" panose="020B0604020202020204" pitchFamily="34" charset="0"/>
              <a:buChar char="•"/>
            </a:pPr>
            <a:r>
              <a:rPr lang="en-US" sz="1400" dirty="0"/>
              <a:t>Negative relationships between market value and </a:t>
            </a:r>
          </a:p>
          <a:p>
            <a:pPr marL="385763" lvl="1" indent="0">
              <a:buSzPct val="110000"/>
              <a:buNone/>
            </a:pPr>
            <a:r>
              <a:rPr lang="en-US" sz="1400" dirty="0"/>
              <a:t>southern region, city areas, </a:t>
            </a:r>
            <a:r>
              <a:rPr lang="en-US" sz="1400" dirty="0" smtClean="0"/>
              <a:t>and number of people</a:t>
            </a:r>
            <a:endParaRPr lang="en-US" sz="1400" dirty="0"/>
          </a:p>
          <a:p>
            <a:pPr lvl="1">
              <a:buSzPct val="110000"/>
              <a:buFont typeface="Arial" panose="020B0604020202020204" pitchFamily="34" charset="0"/>
              <a:buChar char="•"/>
            </a:pPr>
            <a:r>
              <a:rPr lang="en-US" sz="1400" dirty="0"/>
              <a:t>Most significant predictor based on coefficient values</a:t>
            </a:r>
          </a:p>
          <a:p>
            <a:pPr marL="385763" lvl="1" indent="0">
              <a:buSzPct val="110000"/>
              <a:buNone/>
            </a:pPr>
            <a:r>
              <a:rPr lang="en-US" sz="1400" dirty="0" smtClean="0"/>
              <a:t>is </a:t>
            </a:r>
            <a:r>
              <a:rPr lang="en-US" sz="1400" dirty="0"/>
              <a:t>Fair Market </a:t>
            </a:r>
            <a:r>
              <a:rPr lang="en-US" sz="1400" dirty="0" smtClean="0"/>
              <a:t>Rent</a:t>
            </a:r>
            <a:endParaRPr lang="en-US" sz="1400" dirty="0"/>
          </a:p>
          <a:p>
            <a:pPr lvl="1">
              <a:buSzPct val="110000"/>
              <a:buFont typeface="Arial" panose="020B0604020202020204" pitchFamily="34" charset="0"/>
              <a:buChar char="•"/>
            </a:pPr>
            <a:r>
              <a:rPr lang="en-US" sz="1400" dirty="0"/>
              <a:t>Location matters (south vs. northeast)</a:t>
            </a:r>
          </a:p>
          <a:p>
            <a:pPr lvl="1">
              <a:buSzPct val="110000"/>
              <a:buFont typeface="Arial" panose="020B0604020202020204" pitchFamily="34" charset="0"/>
              <a:buChar char="•"/>
            </a:pPr>
            <a:r>
              <a:rPr lang="en-US" sz="1400" dirty="0"/>
              <a:t>Year unit was built is important after 2000</a:t>
            </a:r>
          </a:p>
          <a:p>
            <a:pPr>
              <a:buSzPct val="110000"/>
              <a:buFont typeface="Arial" panose="020B0604020202020204" pitchFamily="34" charset="0"/>
              <a:buChar char="•"/>
            </a:pPr>
            <a:endParaRPr lang="en-US" sz="1400" dirty="0" smtClean="0"/>
          </a:p>
          <a:p>
            <a:pPr>
              <a:buSzPct val="110000"/>
              <a:buFont typeface="Arial" panose="020B0604020202020204" pitchFamily="34" charset="0"/>
              <a:buChar char="•"/>
            </a:pPr>
            <a:r>
              <a:rPr lang="en-US" sz="1400" dirty="0" smtClean="0"/>
              <a:t>Model Equation:</a:t>
            </a:r>
          </a:p>
          <a:p>
            <a:pPr marL="300037" lvl="2">
              <a:spcBef>
                <a:spcPts val="0"/>
              </a:spcBef>
              <a:buSzPct val="110000"/>
              <a:buFont typeface="Arial" panose="020B0604020202020204" pitchFamily="34" charset="0"/>
              <a:buChar char="•"/>
            </a:pPr>
            <a:r>
              <a:rPr lang="en-US" sz="1200" dirty="0" smtClean="0"/>
              <a:t>Current Market Value = 4.182 + 0.118(BUILT&gt;2000) + </a:t>
            </a:r>
          </a:p>
          <a:p>
            <a:pPr marL="300037" lvl="2" indent="0">
              <a:spcBef>
                <a:spcPts val="0"/>
              </a:spcBef>
              <a:buSzPct val="110000"/>
              <a:buNone/>
            </a:pPr>
            <a:r>
              <a:rPr lang="en-US" sz="1200" dirty="0" smtClean="0"/>
              <a:t>0.056(northeast region) – 0.042(south region) – 0.042(city) + 0.110(other costs) + 0.022(monthly housing costs) + 0.783(FMR) + 0.001(household income) </a:t>
            </a:r>
          </a:p>
          <a:p>
            <a:pPr marL="300037" lvl="2" indent="0">
              <a:spcBef>
                <a:spcPts val="0"/>
              </a:spcBef>
              <a:buSzPct val="110000"/>
              <a:buNone/>
            </a:pPr>
            <a:r>
              <a:rPr lang="en-US" sz="1200" dirty="0" smtClean="0"/>
              <a:t>+ 0.069(number of rooms) + 0.007(age) + 0.040(number of units) – 0.050(number of people)</a:t>
            </a:r>
            <a:endParaRPr lang="en-US" sz="1200" dirty="0"/>
          </a:p>
        </p:txBody>
      </p:sp>
      <p:pic>
        <p:nvPicPr>
          <p:cNvPr id="3" name="Picture 2"/>
          <p:cNvPicPr>
            <a:picLocks noChangeAspect="1"/>
          </p:cNvPicPr>
          <p:nvPr/>
        </p:nvPicPr>
        <p:blipFill>
          <a:blip r:embed="rId2"/>
          <a:stretch>
            <a:fillRect/>
          </a:stretch>
        </p:blipFill>
        <p:spPr>
          <a:xfrm>
            <a:off x="5201107" y="1185941"/>
            <a:ext cx="3503171" cy="2357206"/>
          </a:xfrm>
          <a:prstGeom prst="rect">
            <a:avLst/>
          </a:prstGeom>
        </p:spPr>
      </p:pic>
    </p:spTree>
    <p:extLst>
      <p:ext uri="{BB962C8B-B14F-4D97-AF65-F5344CB8AC3E}">
        <p14:creationId xmlns:p14="http://schemas.microsoft.com/office/powerpoint/2010/main" val="440630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30" y="435254"/>
            <a:ext cx="7268059" cy="990600"/>
          </a:xfrm>
        </p:spPr>
        <p:txBody>
          <a:bodyPr/>
          <a:lstStyle/>
          <a:p>
            <a:r>
              <a:rPr lang="en-US" dirty="0"/>
              <a:t>Principal Component Analysis: Market Value</a:t>
            </a:r>
          </a:p>
        </p:txBody>
      </p:sp>
      <p:sp>
        <p:nvSpPr>
          <p:cNvPr id="3" name="Text Placeholder 2"/>
          <p:cNvSpPr>
            <a:spLocks noGrp="1"/>
          </p:cNvSpPr>
          <p:nvPr>
            <p:ph idx="1"/>
          </p:nvPr>
        </p:nvSpPr>
        <p:spPr>
          <a:xfrm>
            <a:off x="596408" y="1152276"/>
            <a:ext cx="6447501" cy="2910579"/>
          </a:xfrm>
        </p:spPr>
        <p:txBody>
          <a:bodyPr/>
          <a:lstStyle/>
          <a:p>
            <a:pPr>
              <a:buSzPct val="110000"/>
              <a:buFont typeface="Arial" panose="020B0604020202020204" pitchFamily="34" charset="0"/>
              <a:buChar char="•"/>
            </a:pPr>
            <a:r>
              <a:rPr lang="en-US" sz="1400" dirty="0"/>
              <a:t>All </a:t>
            </a:r>
            <a:r>
              <a:rPr lang="en-US" sz="1400" dirty="0" smtClean="0"/>
              <a:t>variables </a:t>
            </a:r>
            <a:r>
              <a:rPr lang="en-US" sz="1400" dirty="0"/>
              <a:t>were standardized before applying PCA </a:t>
            </a:r>
          </a:p>
          <a:p>
            <a:pPr>
              <a:buSzPct val="110000"/>
              <a:buFont typeface="Arial" panose="020B0604020202020204" pitchFamily="34" charset="0"/>
              <a:buChar char="•"/>
            </a:pPr>
            <a:r>
              <a:rPr lang="en-US" sz="1400" dirty="0" smtClean="0"/>
              <a:t>First nine principal </a:t>
            </a:r>
            <a:r>
              <a:rPr lang="en-US" sz="1400" dirty="0"/>
              <a:t>components were selected based on </a:t>
            </a:r>
          </a:p>
          <a:p>
            <a:pPr marL="425450" indent="-285750">
              <a:buSzPct val="110000"/>
              <a:buFont typeface="Arial" panose="020B0604020202020204" pitchFamily="34" charset="0"/>
              <a:buChar char="•"/>
            </a:pPr>
            <a:r>
              <a:rPr lang="en-US" sz="1400" dirty="0"/>
              <a:t>“elbow” </a:t>
            </a:r>
            <a:r>
              <a:rPr lang="en-US" sz="1400" dirty="0" smtClean="0"/>
              <a:t>method and </a:t>
            </a:r>
            <a:r>
              <a:rPr lang="en-US" sz="1400" dirty="0"/>
              <a:t>cumulative </a:t>
            </a:r>
            <a:r>
              <a:rPr lang="en-US" sz="1400" dirty="0" smtClean="0"/>
              <a:t>variability </a:t>
            </a:r>
          </a:p>
          <a:p>
            <a:pPr marL="425450" indent="-285750">
              <a:buSzPct val="110000"/>
              <a:buFont typeface="Arial" panose="020B0604020202020204" pitchFamily="34" charset="0"/>
              <a:buChar char="•"/>
            </a:pPr>
            <a:r>
              <a:rPr lang="en-US" sz="1400" dirty="0" smtClean="0"/>
              <a:t>accounted </a:t>
            </a:r>
            <a:r>
              <a:rPr lang="en-US" sz="1400" dirty="0"/>
              <a:t>for by components (≈ </a:t>
            </a:r>
            <a:r>
              <a:rPr lang="en-US" sz="1400" dirty="0" smtClean="0"/>
              <a:t>89%)</a:t>
            </a:r>
            <a:endParaRPr lang="en-US" sz="1400" dirty="0"/>
          </a:p>
          <a:p>
            <a:pPr marL="139700" indent="0">
              <a:buNone/>
            </a:pPr>
            <a:endParaRPr lang="en-US" dirty="0"/>
          </a:p>
          <a:p>
            <a:endParaRPr lang="en-US" dirty="0"/>
          </a:p>
        </p:txBody>
      </p:sp>
      <p:grpSp>
        <p:nvGrpSpPr>
          <p:cNvPr id="15" name="Group 14"/>
          <p:cNvGrpSpPr/>
          <p:nvPr/>
        </p:nvGrpSpPr>
        <p:grpSpPr>
          <a:xfrm>
            <a:off x="5371387" y="1357745"/>
            <a:ext cx="3345043" cy="3063621"/>
            <a:chOff x="5371387" y="1357745"/>
            <a:chExt cx="3345043" cy="3063621"/>
          </a:xfrm>
        </p:grpSpPr>
        <p:pic>
          <p:nvPicPr>
            <p:cNvPr id="5" name="Picture 4"/>
            <p:cNvPicPr>
              <a:picLocks noChangeAspect="1"/>
            </p:cNvPicPr>
            <p:nvPr/>
          </p:nvPicPr>
          <p:blipFill>
            <a:blip r:embed="rId2"/>
            <a:stretch>
              <a:fillRect/>
            </a:stretch>
          </p:blipFill>
          <p:spPr>
            <a:xfrm>
              <a:off x="5464784" y="1357745"/>
              <a:ext cx="3158250" cy="3063621"/>
            </a:xfrm>
            <a:prstGeom prst="rect">
              <a:avLst/>
            </a:prstGeom>
          </p:spPr>
        </p:pic>
        <p:sp>
          <p:nvSpPr>
            <p:cNvPr id="6" name="Oval 5"/>
            <p:cNvSpPr/>
            <p:nvPr/>
          </p:nvSpPr>
          <p:spPr>
            <a:xfrm>
              <a:off x="5371387" y="3767404"/>
              <a:ext cx="3345043" cy="3028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694131" y="2439231"/>
            <a:ext cx="4161148" cy="2340646"/>
            <a:chOff x="694131" y="2439231"/>
            <a:chExt cx="4161148" cy="234064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31" y="2439231"/>
              <a:ext cx="4161148" cy="2340646"/>
            </a:xfrm>
            <a:prstGeom prst="rect">
              <a:avLst/>
            </a:prstGeom>
          </p:spPr>
        </p:pic>
        <p:sp>
          <p:nvSpPr>
            <p:cNvPr id="7" name="Down Arrow 6"/>
            <p:cNvSpPr/>
            <p:nvPr/>
          </p:nvSpPr>
          <p:spPr>
            <a:xfrm>
              <a:off x="2214794" y="3653279"/>
              <a:ext cx="45719" cy="168250"/>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9551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86" y="197294"/>
            <a:ext cx="6447501" cy="990600"/>
          </a:xfrm>
        </p:spPr>
        <p:txBody>
          <a:bodyPr/>
          <a:lstStyle/>
          <a:p>
            <a:r>
              <a:rPr lang="en-US" dirty="0" smtClean="0"/>
              <a:t>Regression using Principal Components</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idx="1"/>
              </p:nvPr>
            </p:nvSpPr>
            <p:spPr>
              <a:xfrm>
                <a:off x="333188" y="863194"/>
                <a:ext cx="5057100" cy="3833164"/>
              </a:xfrm>
            </p:spPr>
            <p:txBody>
              <a:bodyPr>
                <a:normAutofit/>
              </a:bodyPr>
              <a:lstStyle/>
              <a:p>
                <a:pPr>
                  <a:buSzPct val="110000"/>
                  <a:buFont typeface="Arial" panose="020B0604020202020204" pitchFamily="34" charset="0"/>
                  <a:buChar char="•"/>
                </a:pPr>
                <a:r>
                  <a:rPr lang="en-US" sz="1400" dirty="0" smtClean="0"/>
                  <a:t>Model is overall significant (F value)</a:t>
                </a:r>
              </a:p>
              <a:p>
                <a:pPr>
                  <a:buSzPct val="110000"/>
                  <a:buFont typeface="Arial" panose="020B0604020202020204" pitchFamily="34" charset="0"/>
                  <a:buChar char="•"/>
                </a:pPr>
                <a:r>
                  <a:rPr lang="en-US" sz="1400" dirty="0"/>
                  <a:t>All predictor coefficients are significant at 0.05 level</a:t>
                </a:r>
              </a:p>
              <a:p>
                <a:pPr>
                  <a:buSzPct val="110000"/>
                  <a:buFont typeface="Arial" panose="020B0604020202020204" pitchFamily="34" charset="0"/>
                  <a:buChar char="•"/>
                </a:pPr>
                <a:r>
                  <a:rPr lang="en-US" sz="1400" dirty="0"/>
                  <a:t>Residuals appear </a:t>
                </a:r>
                <a:r>
                  <a:rPr lang="en-US" sz="1400" dirty="0" smtClean="0"/>
                  <a:t>randomly distributed</a:t>
                </a:r>
                <a:endParaRPr lang="en-US" sz="1400" dirty="0"/>
              </a:p>
              <a:p>
                <a:pPr>
                  <a:buSzPct val="110000"/>
                  <a:buFont typeface="Arial" panose="020B0604020202020204" pitchFamily="34" charset="0"/>
                  <a:buChar char="•"/>
                </a:pPr>
                <a:r>
                  <a:rPr lang="en-US" sz="1400" dirty="0"/>
                  <a:t>QQ plot shows some abnormality </a:t>
                </a:r>
                <a:r>
                  <a:rPr lang="en-US" sz="1400" dirty="0" smtClean="0"/>
                  <a:t>(</a:t>
                </a:r>
                <a:r>
                  <a:rPr lang="en-US" sz="1400" dirty="0"/>
                  <a:t>data not entirely normally distributed)</a:t>
                </a:r>
              </a:p>
              <a:p>
                <a:pPr>
                  <a:buSzPct val="11000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𝑅</m:t>
                        </m:r>
                      </m:e>
                      <m:sup>
                        <m:r>
                          <a:rPr lang="en-US" sz="1400" b="0" i="1" smtClean="0">
                            <a:latin typeface="Cambria Math" panose="02040503050406030204" pitchFamily="18" charset="0"/>
                          </a:rPr>
                          <m:t>2 </m:t>
                        </m:r>
                      </m:sup>
                    </m:sSup>
                    <m:r>
                      <a:rPr lang="en-US" sz="1400" b="0" i="1" smtClean="0">
                        <a:latin typeface="Cambria Math" panose="02040503050406030204" pitchFamily="18" charset="0"/>
                      </a:rPr>
                      <m:t>=0.5054</m:t>
                    </m:r>
                  </m:oMath>
                </a14:m>
                <a:endParaRPr lang="en-US" sz="1400" dirty="0" smtClean="0"/>
              </a:p>
              <a:p>
                <a:pPr>
                  <a:buSzPct val="110000"/>
                  <a:buFont typeface="Arial" panose="020B0604020202020204" pitchFamily="34" charset="0"/>
                  <a:buChar char="•"/>
                </a:pPr>
                <a:r>
                  <a:rPr lang="en-US" sz="1400" dirty="0" smtClean="0"/>
                  <a:t>Equation:</a:t>
                </a:r>
              </a:p>
              <a:p>
                <a:pPr marL="300038" lvl="1" indent="0">
                  <a:buSzPct val="110000"/>
                  <a:buNone/>
                </a:pPr>
                <a:r>
                  <a:rPr lang="en-US" sz="1400" dirty="0" smtClean="0"/>
                  <a:t>Market value = </a:t>
                </a:r>
              </a:p>
              <a:p>
                <a:pPr marL="300038" lvl="1" indent="0">
                  <a:buSzPct val="110000"/>
                  <a:buNone/>
                </a:pPr>
                <a:r>
                  <a:rPr lang="en-US" dirty="0" smtClean="0"/>
                  <a:t>12.083 + 0.324(Prin1) + 0.112(Prin2)</a:t>
                </a:r>
              </a:p>
              <a:p>
                <a:pPr marL="300038" lvl="1" indent="0">
                  <a:buSzPct val="110000"/>
                  <a:buNone/>
                </a:pPr>
                <a:r>
                  <a:rPr lang="en-US" dirty="0" smtClean="0"/>
                  <a:t>+ 0.061(Prin3)  + 0.224(Prin4)</a:t>
                </a:r>
              </a:p>
              <a:p>
                <a:pPr marL="300038" lvl="1" indent="0">
                  <a:buSzPct val="110000"/>
                  <a:buNone/>
                </a:pPr>
                <a:r>
                  <a:rPr lang="en-US" dirty="0" smtClean="0"/>
                  <a:t>+ 0.018(Prin5) + 0.033(Prin6)</a:t>
                </a:r>
              </a:p>
              <a:p>
                <a:pPr marL="300038" lvl="1" indent="0">
                  <a:buSzPct val="110000"/>
                  <a:buNone/>
                </a:pPr>
                <a:r>
                  <a:rPr lang="en-US" dirty="0" smtClean="0"/>
                  <a:t>- 0.055(Prin7) + 0.056(Prin8) </a:t>
                </a:r>
              </a:p>
              <a:p>
                <a:pPr marL="300038" lvl="1" indent="0">
                  <a:buSzPct val="110000"/>
                  <a:buNone/>
                </a:pPr>
                <a:r>
                  <a:rPr lang="en-US" dirty="0" smtClean="0"/>
                  <a:t>-0.059(Prin9)</a:t>
                </a:r>
              </a:p>
              <a:p>
                <a:pPr marL="0" indent="0">
                  <a:buNone/>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idx="1"/>
              </p:nvPr>
            </p:nvSpPr>
            <p:spPr>
              <a:xfrm>
                <a:off x="333188" y="863194"/>
                <a:ext cx="5057100" cy="3833164"/>
              </a:xfrm>
              <a:blipFill rotWithShape="0">
                <a:blip r:embed="rId2"/>
                <a:stretch>
                  <a:fillRect l="-483" t="-478" b="-1433"/>
                </a:stretch>
              </a:blipFill>
            </p:spPr>
            <p:txBody>
              <a:bodyPr/>
              <a:lstStyle/>
              <a:p>
                <a:r>
                  <a:rPr lang="en-US">
                    <a:noFill/>
                  </a:rPr>
                  <a:t> </a:t>
                </a:r>
              </a:p>
            </p:txBody>
          </p:sp>
        </mc:Fallback>
      </mc:AlternateContent>
      <p:pic>
        <p:nvPicPr>
          <p:cNvPr id="11" name="Picture 10"/>
          <p:cNvPicPr>
            <a:picLocks noChangeAspect="1"/>
          </p:cNvPicPr>
          <p:nvPr/>
        </p:nvPicPr>
        <p:blipFill>
          <a:blip r:embed="rId3"/>
          <a:stretch>
            <a:fillRect/>
          </a:stretch>
        </p:blipFill>
        <p:spPr>
          <a:xfrm>
            <a:off x="6334965" y="651390"/>
            <a:ext cx="2485641" cy="1566349"/>
          </a:xfrm>
          <a:prstGeom prst="rect">
            <a:avLst/>
          </a:prstGeom>
        </p:spPr>
      </p:pic>
      <p:pic>
        <p:nvPicPr>
          <p:cNvPr id="12" name="Picture 11"/>
          <p:cNvPicPr>
            <a:picLocks noChangeAspect="1"/>
          </p:cNvPicPr>
          <p:nvPr/>
        </p:nvPicPr>
        <p:blipFill>
          <a:blip r:embed="rId4"/>
          <a:stretch>
            <a:fillRect/>
          </a:stretch>
        </p:blipFill>
        <p:spPr>
          <a:xfrm>
            <a:off x="5929198" y="2578677"/>
            <a:ext cx="3088867" cy="2055403"/>
          </a:xfrm>
          <a:prstGeom prst="rect">
            <a:avLst/>
          </a:prstGeom>
        </p:spPr>
      </p:pic>
      <p:pic>
        <p:nvPicPr>
          <p:cNvPr id="1026" name="Picture 2" descr="Panel of fit diagnostics for lnva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3255" y="2269870"/>
            <a:ext cx="2426488" cy="242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457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dirty="0">
                <a:solidFill>
                  <a:schemeClr val="accent1"/>
                </a:solidFill>
                <a:latin typeface="Trebuchet MS"/>
                <a:ea typeface="Trebuchet MS"/>
                <a:cs typeface="Trebuchet MS"/>
                <a:sym typeface="Trebuchet MS"/>
              </a:rPr>
              <a:t>Agenda</a:t>
            </a:r>
          </a:p>
        </p:txBody>
      </p:sp>
      <p:sp>
        <p:nvSpPr>
          <p:cNvPr id="332" name="Shape 332"/>
          <p:cNvSpPr txBox="1">
            <a:spLocks noGrp="1"/>
          </p:cNvSpPr>
          <p:nvPr>
            <p:ph idx="1"/>
          </p:nvPr>
        </p:nvSpPr>
        <p:spPr>
          <a:xfrm>
            <a:off x="741079" y="1120589"/>
            <a:ext cx="7255438" cy="3626801"/>
          </a:xfrm>
          <a:prstGeom prst="rect">
            <a:avLst/>
          </a:prstGeom>
          <a:noFill/>
          <a:ln>
            <a:noFill/>
          </a:ln>
        </p:spPr>
        <p:txBody>
          <a:bodyPr lIns="68575" tIns="34275" rIns="68575" bIns="34275" anchor="t" anchorCtr="0">
            <a:noAutofit/>
          </a:bodyPr>
          <a:lstStyle/>
          <a:p>
            <a:pPr marL="254000" marR="0" lvl="0" indent="-260350" algn="l" rtl="0">
              <a:lnSpc>
                <a:spcPct val="100000"/>
              </a:lnSpc>
              <a:spcBef>
                <a:spcPts val="0"/>
              </a:spcBef>
              <a:spcAft>
                <a:spcPts val="0"/>
              </a:spcAft>
              <a:buClr>
                <a:schemeClr val="accent1"/>
              </a:buClr>
              <a:buSzPct val="78571"/>
              <a:buFont typeface="Noto Sans Symbols"/>
              <a:buChar char="●"/>
            </a:pPr>
            <a:r>
              <a:rPr lang="en" sz="1400" b="0" i="0" u="none" strike="noStrike" cap="none" dirty="0">
                <a:solidFill>
                  <a:srgbClr val="3F3F3F"/>
                </a:solidFill>
                <a:latin typeface="Trebuchet MS"/>
                <a:ea typeface="Trebuchet MS"/>
                <a:cs typeface="Trebuchet MS"/>
                <a:sym typeface="Trebuchet MS"/>
              </a:rPr>
              <a:t>Overview</a:t>
            </a:r>
          </a:p>
          <a:p>
            <a:pPr marL="254000" marR="0" lvl="0" indent="-260350" algn="l" rtl="0">
              <a:lnSpc>
                <a:spcPct val="100000"/>
              </a:lnSpc>
              <a:spcBef>
                <a:spcPts val="800"/>
              </a:spcBef>
              <a:spcAft>
                <a:spcPts val="0"/>
              </a:spcAft>
              <a:buClr>
                <a:schemeClr val="accent1"/>
              </a:buClr>
              <a:buSzPct val="78571"/>
              <a:buFont typeface="Noto Sans Symbols"/>
              <a:buChar char="●"/>
            </a:pPr>
            <a:r>
              <a:rPr lang="en" sz="1400" b="0" i="0" u="none" strike="noStrike" cap="none" dirty="0">
                <a:solidFill>
                  <a:srgbClr val="3F3F3F"/>
                </a:solidFill>
                <a:latin typeface="Trebuchet MS"/>
                <a:ea typeface="Trebuchet MS"/>
                <a:cs typeface="Trebuchet MS"/>
                <a:sym typeface="Trebuchet MS"/>
              </a:rPr>
              <a:t>Problem Statement and Objectives</a:t>
            </a:r>
          </a:p>
          <a:p>
            <a:pPr marL="254000" marR="0" lvl="0" indent="-260350" algn="l" rtl="0">
              <a:lnSpc>
                <a:spcPct val="100000"/>
              </a:lnSpc>
              <a:spcBef>
                <a:spcPts val="800"/>
              </a:spcBef>
              <a:spcAft>
                <a:spcPts val="0"/>
              </a:spcAft>
              <a:buClr>
                <a:schemeClr val="accent1"/>
              </a:buClr>
              <a:buSzPct val="78571"/>
              <a:buFont typeface="Noto Sans Symbols"/>
              <a:buChar char="●"/>
            </a:pPr>
            <a:r>
              <a:rPr lang="en" sz="1400" b="0" i="0" u="none" strike="noStrike" cap="none" dirty="0">
                <a:solidFill>
                  <a:srgbClr val="3F3F3F"/>
                </a:solidFill>
                <a:latin typeface="Trebuchet MS"/>
                <a:ea typeface="Trebuchet MS"/>
                <a:cs typeface="Trebuchet MS"/>
                <a:sym typeface="Trebuchet MS"/>
              </a:rPr>
              <a:t>Steps Followed</a:t>
            </a:r>
          </a:p>
          <a:p>
            <a:pPr marL="254000" marR="0" lvl="0" indent="-260350" algn="l" rtl="0">
              <a:lnSpc>
                <a:spcPct val="100000"/>
              </a:lnSpc>
              <a:spcBef>
                <a:spcPts val="800"/>
              </a:spcBef>
              <a:spcAft>
                <a:spcPts val="0"/>
              </a:spcAft>
              <a:buClr>
                <a:schemeClr val="accent1"/>
              </a:buClr>
              <a:buSzPct val="78571"/>
              <a:buFont typeface="Noto Sans Symbols"/>
              <a:buChar char="●"/>
            </a:pPr>
            <a:r>
              <a:rPr lang="en" sz="1400" b="0" i="0" u="none" strike="noStrike" cap="none" dirty="0">
                <a:solidFill>
                  <a:srgbClr val="3F3F3F"/>
                </a:solidFill>
                <a:latin typeface="Trebuchet MS"/>
                <a:ea typeface="Trebuchet MS"/>
                <a:cs typeface="Trebuchet MS"/>
                <a:sym typeface="Trebuchet MS"/>
              </a:rPr>
              <a:t>Understanding the Dataset</a:t>
            </a:r>
          </a:p>
          <a:p>
            <a:pPr marL="558800" marR="0" lvl="1" indent="-215900" algn="l" rtl="0">
              <a:lnSpc>
                <a:spcPct val="100000"/>
              </a:lnSpc>
              <a:spcBef>
                <a:spcPts val="800"/>
              </a:spcBef>
              <a:spcAft>
                <a:spcPts val="0"/>
              </a:spcAft>
              <a:buClr>
                <a:schemeClr val="accent1"/>
              </a:buClr>
              <a:buSzPct val="83333"/>
              <a:buFont typeface="Noto Sans Symbols"/>
              <a:buChar char="●"/>
            </a:pPr>
            <a:r>
              <a:rPr lang="en" sz="1200" b="0" i="0" u="none" strike="noStrike" cap="none" dirty="0">
                <a:solidFill>
                  <a:srgbClr val="3F3F3F"/>
                </a:solidFill>
                <a:latin typeface="Trebuchet MS"/>
                <a:ea typeface="Trebuchet MS"/>
                <a:cs typeface="Trebuchet MS"/>
                <a:sym typeface="Trebuchet MS"/>
              </a:rPr>
              <a:t>Variables Examined</a:t>
            </a:r>
          </a:p>
          <a:p>
            <a:pPr marL="254000" marR="0" lvl="0" indent="-260350" algn="l" rtl="0">
              <a:lnSpc>
                <a:spcPct val="100000"/>
              </a:lnSpc>
              <a:spcBef>
                <a:spcPts val="800"/>
              </a:spcBef>
              <a:spcAft>
                <a:spcPts val="0"/>
              </a:spcAft>
              <a:buClr>
                <a:schemeClr val="accent1"/>
              </a:buClr>
              <a:buSzPct val="78571"/>
              <a:buFont typeface="Noto Sans Symbols"/>
              <a:buChar char="●"/>
            </a:pPr>
            <a:r>
              <a:rPr lang="en" sz="1400" b="0" i="0" u="none" strike="noStrike" cap="none" dirty="0">
                <a:solidFill>
                  <a:srgbClr val="3F3F3F"/>
                </a:solidFill>
                <a:latin typeface="Trebuchet MS"/>
                <a:ea typeface="Trebuchet MS"/>
                <a:cs typeface="Trebuchet MS"/>
                <a:sym typeface="Trebuchet MS"/>
              </a:rPr>
              <a:t>Data Preparation and Cleaning</a:t>
            </a:r>
          </a:p>
          <a:p>
            <a:pPr marL="254000" marR="0" lvl="0" indent="-260350" algn="l" rtl="0">
              <a:lnSpc>
                <a:spcPct val="100000"/>
              </a:lnSpc>
              <a:spcBef>
                <a:spcPts val="800"/>
              </a:spcBef>
              <a:spcAft>
                <a:spcPts val="0"/>
              </a:spcAft>
              <a:buClr>
                <a:schemeClr val="accent1"/>
              </a:buClr>
              <a:buSzPct val="78571"/>
              <a:buFont typeface="Noto Sans Symbols"/>
              <a:buChar char="●"/>
            </a:pPr>
            <a:r>
              <a:rPr lang="en" sz="1400" b="0" i="0" u="none" strike="noStrike" cap="none" dirty="0">
                <a:solidFill>
                  <a:srgbClr val="3F3F3F"/>
                </a:solidFill>
                <a:latin typeface="Trebuchet MS"/>
                <a:ea typeface="Trebuchet MS"/>
                <a:cs typeface="Trebuchet MS"/>
                <a:sym typeface="Trebuchet MS"/>
              </a:rPr>
              <a:t>Modeling Techniques Used:</a:t>
            </a:r>
          </a:p>
          <a:p>
            <a:pPr marL="558800" marR="0" lvl="1" indent="-215900" algn="l" rtl="0">
              <a:lnSpc>
                <a:spcPct val="100000"/>
              </a:lnSpc>
              <a:spcBef>
                <a:spcPts val="800"/>
              </a:spcBef>
              <a:spcAft>
                <a:spcPts val="0"/>
              </a:spcAft>
              <a:buClr>
                <a:schemeClr val="accent1"/>
              </a:buClr>
              <a:buSzPct val="90909"/>
              <a:buFont typeface="Noto Sans Symbols"/>
              <a:buChar char="●"/>
            </a:pPr>
            <a:r>
              <a:rPr lang="en" dirty="0"/>
              <a:t>Multiple Linear Regression</a:t>
            </a:r>
          </a:p>
          <a:p>
            <a:pPr marL="558800" marR="0" lvl="1" indent="-215900" algn="l" rtl="0">
              <a:lnSpc>
                <a:spcPct val="100000"/>
              </a:lnSpc>
              <a:spcBef>
                <a:spcPts val="800"/>
              </a:spcBef>
              <a:spcAft>
                <a:spcPts val="0"/>
              </a:spcAft>
              <a:buClr>
                <a:schemeClr val="accent1"/>
              </a:buClr>
              <a:buSzPct val="90909"/>
              <a:buFont typeface="Noto Sans Symbols"/>
              <a:buChar char="●"/>
            </a:pPr>
            <a:r>
              <a:rPr lang="en" dirty="0"/>
              <a:t>Logistic Regression</a:t>
            </a:r>
          </a:p>
          <a:p>
            <a:pPr marL="558800" marR="0" lvl="1" indent="-215900" algn="l" rtl="0">
              <a:lnSpc>
                <a:spcPct val="100000"/>
              </a:lnSpc>
              <a:spcBef>
                <a:spcPts val="800"/>
              </a:spcBef>
              <a:spcAft>
                <a:spcPts val="0"/>
              </a:spcAft>
              <a:buClr>
                <a:schemeClr val="accent1"/>
              </a:buClr>
              <a:buSzPct val="90909"/>
              <a:buFont typeface="Noto Sans Symbols"/>
              <a:buChar char="●"/>
            </a:pPr>
            <a:r>
              <a:rPr lang="en" dirty="0"/>
              <a:t>Principal Component Analysis (PCA)</a:t>
            </a:r>
          </a:p>
          <a:p>
            <a:pPr marL="254000" marR="0" lvl="0" indent="-260350" algn="l" rtl="0">
              <a:lnSpc>
                <a:spcPct val="100000"/>
              </a:lnSpc>
              <a:spcBef>
                <a:spcPts val="800"/>
              </a:spcBef>
              <a:spcAft>
                <a:spcPts val="0"/>
              </a:spcAft>
              <a:buClr>
                <a:schemeClr val="accent1"/>
              </a:buClr>
              <a:buSzPct val="78571"/>
              <a:buFont typeface="Noto Sans Symbols"/>
              <a:buChar char="●"/>
            </a:pPr>
            <a:r>
              <a:rPr lang="en" sz="1400" b="0" i="0" u="none" strike="noStrike" cap="none" dirty="0">
                <a:solidFill>
                  <a:srgbClr val="3F3F3F"/>
                </a:solidFill>
                <a:latin typeface="Trebuchet MS"/>
                <a:ea typeface="Trebuchet MS"/>
                <a:cs typeface="Trebuchet MS"/>
                <a:sym typeface="Trebuchet MS"/>
              </a:rPr>
              <a:t>Evaluation &amp; Conclusions</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64" y="229305"/>
            <a:ext cx="5651397" cy="990600"/>
          </a:xfrm>
        </p:spPr>
        <p:txBody>
          <a:bodyPr>
            <a:normAutofit/>
          </a:bodyPr>
          <a:lstStyle/>
          <a:p>
            <a:r>
              <a:rPr lang="en-US" sz="2400" dirty="0" smtClean="0"/>
              <a:t>Recommended Model for Market Value</a:t>
            </a:r>
            <a:endParaRPr lang="en-US"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2164" y="796659"/>
                <a:ext cx="4769510" cy="4253570"/>
              </a:xfrm>
            </p:spPr>
            <p:txBody>
              <a:bodyPr>
                <a:normAutofit lnSpcReduction="10000"/>
              </a:bodyPr>
              <a:lstStyle/>
              <a:p>
                <a:pPr>
                  <a:buSzPct val="110000"/>
                  <a:buFont typeface="Arial" panose="020B0604020202020204" pitchFamily="34" charset="0"/>
                  <a:buChar char="•"/>
                </a:pPr>
                <a:r>
                  <a:rPr lang="en-US" sz="1400" dirty="0" smtClean="0"/>
                  <a:t>The 9 principal component model is one option of ensuring </a:t>
                </a:r>
                <a:r>
                  <a:rPr lang="en-US" sz="1400" dirty="0"/>
                  <a:t>no correlation between variables and to reduce the number of </a:t>
                </a:r>
                <a:r>
                  <a:rPr lang="en-US" sz="1400" dirty="0" smtClean="0"/>
                  <a:t>predictors</a:t>
                </a:r>
              </a:p>
              <a:p>
                <a:pPr lvl="1">
                  <a:buSzPct val="110000"/>
                  <a:buFont typeface="Arial" panose="020B0604020202020204" pitchFamily="34" charset="0"/>
                  <a:buChar char="•"/>
                </a:pPr>
                <a:r>
                  <a:rPr lang="en-US" sz="1100" dirty="0" smtClean="0"/>
                  <a:t>We did not see any indicators of correlation in our model, so PCA is not as appropriate</a:t>
                </a:r>
                <a:endParaRPr lang="en-US" sz="1100" dirty="0"/>
              </a:p>
              <a:p>
                <a:pPr>
                  <a:buSzPct val="110000"/>
                  <a:buFont typeface="Arial" panose="020B0604020202020204" pitchFamily="34" charset="0"/>
                  <a:buChar char="•"/>
                </a:pPr>
                <a:r>
                  <a:rPr lang="en-US" sz="1400" dirty="0"/>
                  <a:t> </a:t>
                </a:r>
                <a:r>
                  <a:rPr lang="en-US" sz="1400" dirty="0" smtClean="0"/>
                  <a:t>We also recommend </a:t>
                </a:r>
                <a:r>
                  <a:rPr lang="en-US" sz="1400" dirty="0"/>
                  <a:t>the 6-variable model selected by MAXR, as it has half the number of variables with results similar to the full 12-variable </a:t>
                </a:r>
                <a:r>
                  <a:rPr lang="en-US" sz="1400" dirty="0" smtClean="0"/>
                  <a:t>model</a:t>
                </a:r>
              </a:p>
              <a:p>
                <a:pPr lvl="1">
                  <a:buSzPct val="110000"/>
                  <a:buFont typeface="Arial" panose="020B0604020202020204" pitchFamily="34" charset="0"/>
                  <a:buChar char="•"/>
                </a:pPr>
                <a:r>
                  <a:rPr lang="en-US" sz="1100" dirty="0" smtClean="0"/>
                  <a:t>This would also avoid overfitting from the original model</a:t>
                </a:r>
                <a:endParaRPr lang="en-US" sz="1100" dirty="0"/>
              </a:p>
              <a:p>
                <a:pPr>
                  <a:buSzPct val="110000"/>
                  <a:buFont typeface="Arial" panose="020B0604020202020204" pitchFamily="34" charset="0"/>
                  <a:buChar char="•"/>
                </a:pPr>
                <a:r>
                  <a:rPr lang="en-US" sz="1400" dirty="0"/>
                  <a:t>6-variable model predictors: FMR, other costs, age, monthly housing costs, number of rooms and household </a:t>
                </a:r>
                <a:r>
                  <a:rPr lang="en-US" sz="1400" dirty="0" smtClean="0"/>
                  <a:t>income</a:t>
                </a:r>
              </a:p>
              <a:p>
                <a:pPr>
                  <a:buSzPct val="110000"/>
                  <a:buFont typeface="Arial" panose="020B0604020202020204" pitchFamily="34" charset="0"/>
                  <a:buChar char="•"/>
                </a:pPr>
                <a:r>
                  <a:rPr lang="en-US" sz="1400" dirty="0" smtClean="0"/>
                  <a:t>F-value and coefficients are significant</a:t>
                </a:r>
              </a:p>
              <a:p>
                <a:pPr>
                  <a:buSzPct val="110000"/>
                  <a:buFont typeface="Arial" panose="020B0604020202020204" pitchFamily="34" charset="0"/>
                  <a:buChar char="•"/>
                </a:pPr>
                <a:r>
                  <a:rPr lang="en-US" sz="1400" dirty="0" smtClean="0"/>
                  <a:t>Residuals and </a:t>
                </a:r>
                <a:r>
                  <a:rPr lang="en-US" sz="1400" dirty="0" smtClean="0"/>
                  <a:t>qq</a:t>
                </a:r>
                <a:r>
                  <a:rPr lang="en-US" sz="1400" dirty="0" smtClean="0"/>
                  <a:t>-plot results similar to 12-variable model</a:t>
                </a:r>
              </a:p>
              <a:p>
                <a:pPr>
                  <a:buSzPct val="110000"/>
                  <a:buFont typeface="Arial" panose="020B0604020202020204" pitchFamily="34" charset="0"/>
                  <a:buChar char="•"/>
                </a:pPr>
                <a:r>
                  <a:rPr lang="en-US" sz="1400" dirty="0" smtClean="0"/>
                  <a:t>Low VIF values</a:t>
                </a:r>
              </a:p>
              <a:p>
                <a:pPr>
                  <a:buSzPct val="110000"/>
                  <a:buFont typeface="Arial" panose="020B0604020202020204" pitchFamily="34" charset="0"/>
                  <a:buChar char="•"/>
                </a:pP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𝑅</m:t>
                        </m:r>
                      </m:e>
                      <m:sup>
                        <m:r>
                          <a:rPr lang="en-US" sz="1400" i="1">
                            <a:latin typeface="Cambria Math" panose="02040503050406030204" pitchFamily="18" charset="0"/>
                          </a:rPr>
                          <m:t>2 </m:t>
                        </m:r>
                      </m:sup>
                    </m:sSup>
                    <m:r>
                      <a:rPr lang="en-US" sz="1400" i="1">
                        <a:latin typeface="Cambria Math" panose="02040503050406030204" pitchFamily="18" charset="0"/>
                      </a:rPr>
                      <m:t>=0.</m:t>
                    </m:r>
                    <m:r>
                      <a:rPr lang="en-US" sz="1400" b="0" i="1" smtClean="0">
                        <a:latin typeface="Cambria Math" panose="02040503050406030204" pitchFamily="18" charset="0"/>
                      </a:rPr>
                      <m:t>5102</m:t>
                    </m:r>
                  </m:oMath>
                </a14:m>
                <a:endParaRPr lang="en-US" sz="1400"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2164" y="796659"/>
                <a:ext cx="4769510" cy="4253570"/>
              </a:xfrm>
              <a:blipFill rotWithShape="0">
                <a:blip r:embed="rId2"/>
                <a:stretch>
                  <a:fillRect l="-512" t="-86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744258" y="724605"/>
            <a:ext cx="2524901" cy="157806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3090" y="2398013"/>
            <a:ext cx="2652216" cy="2652216"/>
          </a:xfrm>
          <a:prstGeom prst="rect">
            <a:avLst/>
          </a:prstGeom>
        </p:spPr>
      </p:pic>
    </p:spTree>
    <p:extLst>
      <p:ext uri="{BB962C8B-B14F-4D97-AF65-F5344CB8AC3E}">
        <p14:creationId xmlns:p14="http://schemas.microsoft.com/office/powerpoint/2010/main" val="3740012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a:t>
            </a:r>
            <a:r>
              <a:rPr lang="en-US" dirty="0" smtClean="0"/>
              <a:t>Model for Market Value</a:t>
            </a:r>
            <a:endParaRPr lang="en-US" dirty="0"/>
          </a:p>
        </p:txBody>
      </p:sp>
      <p:sp>
        <p:nvSpPr>
          <p:cNvPr id="3" name="Text Placeholder 2"/>
          <p:cNvSpPr>
            <a:spLocks noGrp="1"/>
          </p:cNvSpPr>
          <p:nvPr>
            <p:ph idx="1"/>
          </p:nvPr>
        </p:nvSpPr>
        <p:spPr>
          <a:xfrm>
            <a:off x="314554" y="1122807"/>
            <a:ext cx="4235500" cy="3935578"/>
          </a:xfrm>
        </p:spPr>
        <p:txBody>
          <a:bodyPr>
            <a:noAutofit/>
          </a:bodyPr>
          <a:lstStyle/>
          <a:p>
            <a:pPr>
              <a:buSzPct val="110000"/>
              <a:buFont typeface="Arial" panose="020B0604020202020204" pitchFamily="34" charset="0"/>
              <a:buChar char="•"/>
            </a:pPr>
            <a:r>
              <a:rPr lang="en-US" sz="1400" dirty="0" smtClean="0"/>
              <a:t>Interesting </a:t>
            </a:r>
            <a:r>
              <a:rPr lang="en-US" sz="1400" dirty="0"/>
              <a:t>Points:</a:t>
            </a:r>
          </a:p>
          <a:p>
            <a:pPr lvl="1">
              <a:buSzPct val="110000"/>
              <a:buFont typeface="Arial" panose="020B0604020202020204" pitchFamily="34" charset="0"/>
              <a:buChar char="•"/>
            </a:pPr>
            <a:r>
              <a:rPr lang="en-US" sz="1400" dirty="0"/>
              <a:t>FMR (Fair Market Rent) and other household costs are the two most important predictors for current market value in </a:t>
            </a:r>
            <a:r>
              <a:rPr lang="en-US" sz="1400" dirty="0" smtClean="0"/>
              <a:t>both the 6 and 12 variable models </a:t>
            </a:r>
            <a:r>
              <a:rPr lang="en-US" sz="1400" dirty="0"/>
              <a:t>examined</a:t>
            </a:r>
          </a:p>
          <a:p>
            <a:pPr lvl="1">
              <a:buSzPct val="110000"/>
              <a:buFont typeface="Arial" panose="020B0604020202020204" pitchFamily="34" charset="0"/>
              <a:buChar char="•"/>
            </a:pPr>
            <a:r>
              <a:rPr lang="en-US" sz="1400" dirty="0" smtClean="0"/>
              <a:t>Positive </a:t>
            </a:r>
            <a:r>
              <a:rPr lang="en-US" sz="1400" dirty="0"/>
              <a:t>relationships between other costs, fair market rent, household </a:t>
            </a:r>
            <a:r>
              <a:rPr lang="en-US" sz="1400" dirty="0" smtClean="0"/>
              <a:t>income, number </a:t>
            </a:r>
            <a:r>
              <a:rPr lang="en-US" sz="1400" dirty="0"/>
              <a:t>of </a:t>
            </a:r>
            <a:r>
              <a:rPr lang="en-US" sz="1400" dirty="0" smtClean="0"/>
              <a:t>rooms, age, and monthly costs</a:t>
            </a:r>
          </a:p>
          <a:p>
            <a:pPr lvl="1">
              <a:buSzPct val="110000"/>
              <a:buFont typeface="Arial" panose="020B0604020202020204" pitchFamily="34" charset="0"/>
              <a:buChar char="•"/>
            </a:pPr>
            <a:r>
              <a:rPr lang="en-US" sz="1400" dirty="0" smtClean="0"/>
              <a:t>Median area income is not significant</a:t>
            </a:r>
          </a:p>
          <a:p>
            <a:pPr lvl="1">
              <a:buSzPct val="110000"/>
              <a:buFont typeface="Arial" panose="020B0604020202020204" pitchFamily="34" charset="0"/>
              <a:buChar char="•"/>
            </a:pPr>
            <a:r>
              <a:rPr lang="en-US" sz="1400" dirty="0" smtClean="0"/>
              <a:t>Model Equation:</a:t>
            </a:r>
          </a:p>
          <a:p>
            <a:pPr lvl="2">
              <a:buSzPct val="110000"/>
              <a:buFont typeface="Arial" panose="020B0604020202020204" pitchFamily="34" charset="0"/>
              <a:buChar char="•"/>
            </a:pPr>
            <a:r>
              <a:rPr lang="en-US" sz="1100" dirty="0" smtClean="0"/>
              <a:t>Market Value = 4.077 + 0.122(other costs) + 0.022(monthly housing costs)  + 0.775(FMR)  + 0.001(household income) + 0.008(age) + 0.056(number of rooms)</a:t>
            </a:r>
            <a:endParaRPr lang="en-US" sz="1100" dirty="0"/>
          </a:p>
        </p:txBody>
      </p:sp>
      <p:pic>
        <p:nvPicPr>
          <p:cNvPr id="4" name="Picture 3"/>
          <p:cNvPicPr>
            <a:picLocks noChangeAspect="1"/>
          </p:cNvPicPr>
          <p:nvPr/>
        </p:nvPicPr>
        <p:blipFill>
          <a:blip r:embed="rId2"/>
          <a:stretch>
            <a:fillRect/>
          </a:stretch>
        </p:blipFill>
        <p:spPr>
          <a:xfrm>
            <a:off x="4476902" y="1265530"/>
            <a:ext cx="4268874" cy="1825066"/>
          </a:xfrm>
          <a:prstGeom prst="rect">
            <a:avLst/>
          </a:prstGeom>
        </p:spPr>
      </p:pic>
    </p:spTree>
    <p:extLst>
      <p:ext uri="{BB962C8B-B14F-4D97-AF65-F5344CB8AC3E}">
        <p14:creationId xmlns:p14="http://schemas.microsoft.com/office/powerpoint/2010/main" val="3494709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230429"/>
            <a:ext cx="6447501" cy="990600"/>
          </a:xfrm>
        </p:spPr>
        <p:txBody>
          <a:bodyPr/>
          <a:lstStyle/>
          <a:p>
            <a:r>
              <a:rPr lang="en-US" dirty="0"/>
              <a:t>Logistic Regression: Affordability</a:t>
            </a:r>
          </a:p>
        </p:txBody>
      </p:sp>
      <p:sp>
        <p:nvSpPr>
          <p:cNvPr id="3" name="Text Placeholder 2"/>
          <p:cNvSpPr>
            <a:spLocks noGrp="1"/>
          </p:cNvSpPr>
          <p:nvPr>
            <p:ph idx="1"/>
          </p:nvPr>
        </p:nvSpPr>
        <p:spPr>
          <a:xfrm>
            <a:off x="266599" y="950976"/>
            <a:ext cx="7180275" cy="3601992"/>
          </a:xfrm>
        </p:spPr>
        <p:txBody>
          <a:bodyPr/>
          <a:lstStyle/>
          <a:p>
            <a:pPr>
              <a:buSzPct val="110000"/>
              <a:buFont typeface="Arial" panose="020B0604020202020204" pitchFamily="34" charset="0"/>
              <a:buChar char="•"/>
            </a:pPr>
            <a:r>
              <a:rPr lang="en-US" sz="1400" dirty="0" smtClean="0"/>
              <a:t>Logistic regression was performed using the affordable variable (cost burden less than 30% of income)</a:t>
            </a:r>
          </a:p>
          <a:p>
            <a:pPr>
              <a:buSzPct val="110000"/>
              <a:buFont typeface="Arial" panose="020B0604020202020204" pitchFamily="34" charset="0"/>
              <a:buChar char="•"/>
            </a:pPr>
            <a:r>
              <a:rPr lang="en-US" sz="1400" dirty="0"/>
              <a:t>Goal: Predict </a:t>
            </a:r>
            <a:r>
              <a:rPr lang="en-US" sz="1400" dirty="0" smtClean="0"/>
              <a:t>whether housing is affordable or not</a:t>
            </a:r>
            <a:endParaRPr lang="en-US" sz="1400" dirty="0"/>
          </a:p>
          <a:p>
            <a:pPr>
              <a:buSzPct val="110000"/>
              <a:buFont typeface="Arial" panose="020B0604020202020204" pitchFamily="34" charset="0"/>
              <a:buChar char="•"/>
            </a:pPr>
            <a:r>
              <a:rPr lang="en-US" sz="1400" dirty="0" smtClean="0"/>
              <a:t>Input </a:t>
            </a:r>
            <a:r>
              <a:rPr lang="en-US" sz="1400" dirty="0"/>
              <a:t>predictors: ROOMS, AGE1, NUNITS, ZINC2, LMED, FMR, ZSMHC, BUILT, REGION, METRO3, OTHERCOST, UTILITY, STATUS, </a:t>
            </a:r>
            <a:r>
              <a:rPr lang="en-US" sz="1400" dirty="0" smtClean="0"/>
              <a:t>BEDRMS, OWNRENT</a:t>
            </a:r>
            <a:r>
              <a:rPr lang="en-US" sz="1400" dirty="0"/>
              <a:t>, </a:t>
            </a:r>
            <a:r>
              <a:rPr lang="en-US" sz="1400" dirty="0" smtClean="0"/>
              <a:t>PER, STRUCTURETYPE</a:t>
            </a:r>
          </a:p>
          <a:p>
            <a:pPr>
              <a:buSzPct val="110000"/>
              <a:buFont typeface="Arial" panose="020B0604020202020204" pitchFamily="34" charset="0"/>
              <a:buChar char="•"/>
            </a:pPr>
            <a:r>
              <a:rPr lang="en-US" sz="1400" dirty="0" smtClean="0"/>
              <a:t>All categorical predictors were referenced using base class = 0 in logistic regression</a:t>
            </a:r>
            <a:endParaRPr lang="en-US" sz="1400" dirty="0"/>
          </a:p>
          <a:p>
            <a:pPr>
              <a:buSzPct val="110000"/>
              <a:buFont typeface="Arial" panose="020B0604020202020204" pitchFamily="34" charset="0"/>
              <a:buChar char="•"/>
            </a:pPr>
            <a:r>
              <a:rPr lang="en-US" sz="1400" dirty="0" smtClean="0"/>
              <a:t>Stepwise </a:t>
            </a:r>
            <a:r>
              <a:rPr lang="en-US" sz="1400" dirty="0"/>
              <a:t>Selection Results (Significance set to 0.05</a:t>
            </a:r>
            <a:r>
              <a:rPr lang="en-US" sz="1400" dirty="0" smtClean="0"/>
              <a:t>):</a:t>
            </a:r>
          </a:p>
          <a:p>
            <a:pPr lvl="1">
              <a:buSzPct val="110000"/>
              <a:buFont typeface="Arial" panose="020B0604020202020204" pitchFamily="34" charset="0"/>
              <a:buChar char="•"/>
            </a:pPr>
            <a:r>
              <a:rPr lang="en-US" sz="1400" dirty="0" smtClean="0"/>
              <a:t>Only household income and monthly cost are significant</a:t>
            </a:r>
          </a:p>
          <a:p>
            <a:pPr lvl="1"/>
            <a:endParaRPr lang="en-US" dirty="0"/>
          </a:p>
          <a:p>
            <a:endParaRPr lang="en-US" dirty="0"/>
          </a:p>
        </p:txBody>
      </p:sp>
      <p:pic>
        <p:nvPicPr>
          <p:cNvPr id="5" name="Picture 4"/>
          <p:cNvPicPr>
            <a:picLocks noChangeAspect="1"/>
          </p:cNvPicPr>
          <p:nvPr/>
        </p:nvPicPr>
        <p:blipFill>
          <a:blip r:embed="rId2"/>
          <a:stretch>
            <a:fillRect/>
          </a:stretch>
        </p:blipFill>
        <p:spPr>
          <a:xfrm>
            <a:off x="2400945" y="3386938"/>
            <a:ext cx="4066719" cy="1295705"/>
          </a:xfrm>
          <a:prstGeom prst="rect">
            <a:avLst/>
          </a:prstGeom>
        </p:spPr>
      </p:pic>
    </p:spTree>
    <p:extLst>
      <p:ext uri="{BB962C8B-B14F-4D97-AF65-F5344CB8AC3E}">
        <p14:creationId xmlns:p14="http://schemas.microsoft.com/office/powerpoint/2010/main" val="769356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03" y="274320"/>
            <a:ext cx="6447501" cy="990600"/>
          </a:xfrm>
        </p:spPr>
        <p:txBody>
          <a:bodyPr/>
          <a:lstStyle/>
          <a:p>
            <a:r>
              <a:rPr lang="en-US" dirty="0"/>
              <a:t>Logistic Regression: Affordability</a:t>
            </a:r>
          </a:p>
        </p:txBody>
      </p:sp>
      <p:sp>
        <p:nvSpPr>
          <p:cNvPr id="3" name="Content Placeholder 2"/>
          <p:cNvSpPr>
            <a:spLocks noGrp="1"/>
          </p:cNvSpPr>
          <p:nvPr>
            <p:ph idx="1"/>
          </p:nvPr>
        </p:nvSpPr>
        <p:spPr>
          <a:xfrm>
            <a:off x="508001" y="1016813"/>
            <a:ext cx="4115205" cy="3514209"/>
          </a:xfrm>
        </p:spPr>
        <p:txBody>
          <a:bodyPr>
            <a:normAutofit/>
          </a:bodyPr>
          <a:lstStyle/>
          <a:p>
            <a:pPr>
              <a:buSzPct val="110000"/>
              <a:buFont typeface="Arial" panose="020B0604020202020204" pitchFamily="34" charset="0"/>
              <a:buChar char="•"/>
            </a:pPr>
            <a:r>
              <a:rPr lang="en-US" sz="1400" dirty="0" smtClean="0"/>
              <a:t>Interesting Points:</a:t>
            </a:r>
          </a:p>
          <a:p>
            <a:pPr lvl="1">
              <a:buSzPct val="110000"/>
              <a:buFont typeface="Arial" panose="020B0604020202020204" pitchFamily="34" charset="0"/>
              <a:buChar char="•"/>
            </a:pPr>
            <a:r>
              <a:rPr lang="en-US" sz="1400" dirty="0"/>
              <a:t>Regression output shows all predictors have insignificant p-values except for household income and monthly costs</a:t>
            </a:r>
          </a:p>
          <a:p>
            <a:pPr lvl="1">
              <a:buSzPct val="110000"/>
              <a:buFont typeface="Arial" panose="020B0604020202020204" pitchFamily="34" charset="0"/>
              <a:buChar char="•"/>
            </a:pPr>
            <a:r>
              <a:rPr lang="en-US" sz="1400" dirty="0" smtClean="0"/>
              <a:t>These 2 variables are the dominant predictors influencing the probability of housing being affordable</a:t>
            </a:r>
            <a:endParaRPr lang="en-US" sz="1400" dirty="0"/>
          </a:p>
        </p:txBody>
      </p:sp>
      <p:grpSp>
        <p:nvGrpSpPr>
          <p:cNvPr id="6" name="Group 5"/>
          <p:cNvGrpSpPr/>
          <p:nvPr/>
        </p:nvGrpSpPr>
        <p:grpSpPr>
          <a:xfrm>
            <a:off x="4947112" y="855879"/>
            <a:ext cx="3370270" cy="4072046"/>
            <a:chOff x="4947112" y="939479"/>
            <a:chExt cx="3231281" cy="3988445"/>
          </a:xfrm>
        </p:grpSpPr>
        <p:pic>
          <p:nvPicPr>
            <p:cNvPr id="4" name="Picture 3"/>
            <p:cNvPicPr>
              <a:picLocks noChangeAspect="1"/>
            </p:cNvPicPr>
            <p:nvPr/>
          </p:nvPicPr>
          <p:blipFill>
            <a:blip r:embed="rId2"/>
            <a:stretch>
              <a:fillRect/>
            </a:stretch>
          </p:blipFill>
          <p:spPr>
            <a:xfrm>
              <a:off x="4947112" y="939479"/>
              <a:ext cx="3231281" cy="3988445"/>
            </a:xfrm>
            <a:prstGeom prst="rect">
              <a:avLst/>
            </a:prstGeom>
          </p:spPr>
        </p:pic>
        <p:sp>
          <p:nvSpPr>
            <p:cNvPr id="5" name="Rectangle 4"/>
            <p:cNvSpPr/>
            <p:nvPr/>
          </p:nvSpPr>
          <p:spPr>
            <a:xfrm>
              <a:off x="5008272" y="2340864"/>
              <a:ext cx="3108960" cy="3803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p:cNvPicPr>
            <a:picLocks noChangeAspect="1"/>
          </p:cNvPicPr>
          <p:nvPr/>
        </p:nvPicPr>
        <p:blipFill>
          <a:blip r:embed="rId3"/>
          <a:stretch>
            <a:fillRect/>
          </a:stretch>
        </p:blipFill>
        <p:spPr>
          <a:xfrm>
            <a:off x="1834429" y="3431457"/>
            <a:ext cx="2950730" cy="1391163"/>
          </a:xfrm>
          <a:prstGeom prst="rect">
            <a:avLst/>
          </a:prstGeom>
        </p:spPr>
      </p:pic>
    </p:spTree>
    <p:extLst>
      <p:ext uri="{BB962C8B-B14F-4D97-AF65-F5344CB8AC3E}">
        <p14:creationId xmlns:p14="http://schemas.microsoft.com/office/powerpoint/2010/main" val="3770634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Affordability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8002" y="1302106"/>
                <a:ext cx="4744312" cy="3228916"/>
              </a:xfrm>
            </p:spPr>
            <p:txBody>
              <a:bodyPr>
                <a:normAutofit/>
              </a:bodyPr>
              <a:lstStyle/>
              <a:p>
                <a:pPr>
                  <a:buSzPct val="110000"/>
                  <a:buFont typeface="Arial" panose="020B0604020202020204" pitchFamily="34" charset="0"/>
                  <a:buChar char="•"/>
                </a:pPr>
                <a:r>
                  <a:rPr lang="en-US" sz="1400" dirty="0"/>
                  <a:t>Model is overall significant at 0.05 level of </a:t>
                </a:r>
                <a:r>
                  <a:rPr lang="en-US" sz="1400" dirty="0" smtClean="0"/>
                  <a:t>significance</a:t>
                </a:r>
              </a:p>
              <a:p>
                <a:pPr>
                  <a:buSzPct val="110000"/>
                  <a:buFont typeface="Arial" panose="020B0604020202020204" pitchFamily="34" charset="0"/>
                  <a:buChar char="•"/>
                </a:pPr>
                <a:r>
                  <a:rPr lang="en-US" sz="1400" dirty="0" smtClean="0"/>
                  <a:t>Logit equation: </a:t>
                </a:r>
              </a:p>
              <a:p>
                <a:pPr lvl="1">
                  <a:buSzPct val="110000"/>
                  <a:buFont typeface="Arial" panose="020B0604020202020204" pitchFamily="34" charset="0"/>
                  <a:buChar char="•"/>
                </a:pPr>
                <a14:m>
                  <m:oMath xmlns:m="http://schemas.openxmlformats.org/officeDocument/2006/math">
                    <m:r>
                      <a:rPr lang="en-US" sz="1400" i="1">
                        <a:latin typeface="Cambria Math" panose="02040503050406030204" pitchFamily="18" charset="0"/>
                      </a:rPr>
                      <m:t>𝑂𝑑𝑑𝑠</m:t>
                    </m:r>
                    <m:r>
                      <a:rPr lang="en-US" sz="1400" i="1">
                        <a:latin typeface="Cambria Math" panose="02040503050406030204" pitchFamily="18" charset="0"/>
                      </a:rPr>
                      <m:t>= </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ℯ</m:t>
                            </m:r>
                          </m:e>
                          <m:sup>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𝐵</m:t>
                                </m:r>
                              </m:e>
                              <m:sub>
                                <m:r>
                                  <a:rPr lang="en-US" sz="1400" i="1">
                                    <a:latin typeface="Cambria Math" panose="02040503050406030204" pitchFamily="18" charset="0"/>
                                  </a:rPr>
                                  <m:t>1</m:t>
                                </m:r>
                              </m:sub>
                            </m:sSub>
                            <m:r>
                              <a:rPr lang="en-US" sz="1400" i="1">
                                <a:latin typeface="Cambria Math" panose="02040503050406030204" pitchFamily="18" charset="0"/>
                              </a:rPr>
                              <m:t>𝑥</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2+…</m:t>
                                </m:r>
                              </m:sub>
                            </m:sSub>
                          </m:sup>
                        </m:sSup>
                      </m:num>
                      <m:den>
                        <m:r>
                          <a:rPr lang="en-US" sz="1400" i="1">
                            <a:latin typeface="Cambria Math" panose="02040503050406030204" pitchFamily="18" charset="0"/>
                          </a:rPr>
                          <m:t>1+ </m:t>
                        </m:r>
                        <m:sSup>
                          <m:sSupPr>
                            <m:ctrlPr>
                              <a:rPr lang="en-US" sz="1400" i="1">
                                <a:latin typeface="Cambria Math" panose="02040503050406030204" pitchFamily="18" charset="0"/>
                              </a:rPr>
                            </m:ctrlPr>
                          </m:sSupPr>
                          <m:e>
                            <m:r>
                              <a:rPr lang="en-US" sz="1400" i="1">
                                <a:latin typeface="Cambria Math" panose="02040503050406030204" pitchFamily="18" charset="0"/>
                              </a:rPr>
                              <m:t>ℯ</m:t>
                            </m:r>
                          </m:e>
                          <m:sup>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𝐵</m:t>
                                </m:r>
                              </m:e>
                              <m:sub>
                                <m:r>
                                  <a:rPr lang="en-US" sz="1400" i="1">
                                    <a:latin typeface="Cambria Math" panose="02040503050406030204" pitchFamily="18" charset="0"/>
                                  </a:rPr>
                                  <m:t>1</m:t>
                                </m:r>
                              </m:sub>
                            </m:sSub>
                            <m:r>
                              <a:rPr lang="en-US" sz="1400" i="1">
                                <a:latin typeface="Cambria Math" panose="02040503050406030204" pitchFamily="18" charset="0"/>
                              </a:rPr>
                              <m:t>𝑥</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2+…</m:t>
                                </m:r>
                              </m:sub>
                            </m:sSub>
                          </m:sup>
                        </m:sSup>
                        <m:r>
                          <a:rPr lang="en-US" sz="1400" i="1">
                            <a:latin typeface="Cambria Math" panose="02040503050406030204" pitchFamily="18" charset="0"/>
                          </a:rPr>
                          <m:t> </m:t>
                        </m:r>
                      </m:den>
                    </m:f>
                  </m:oMath>
                </a14:m>
                <a:endParaRPr lang="en-US" sz="1600" dirty="0"/>
              </a:p>
              <a:p>
                <a:pPr lvl="1">
                  <a:buSzPct val="110000"/>
                  <a:buFont typeface="Arial" panose="020B0604020202020204" pitchFamily="34" charset="0"/>
                  <a:buChar char="•"/>
                </a:pPr>
                <a:r>
                  <a:rPr lang="en-US" sz="1400" dirty="0"/>
                  <a:t> </a:t>
                </a:r>
                <a14:m>
                  <m:oMath xmlns:m="http://schemas.openxmlformats.org/officeDocument/2006/math">
                    <m:r>
                      <a:rPr lang="en-US" sz="1400" i="1">
                        <a:latin typeface="Cambria Math" panose="02040503050406030204" pitchFamily="18" charset="0"/>
                      </a:rPr>
                      <m:t>𝑙𝑜𝑔𝑖𝑡</m:t>
                    </m:r>
                    <m:d>
                      <m:dPr>
                        <m:ctrlPr>
                          <a:rPr lang="en-US" sz="1400" i="1">
                            <a:latin typeface="Cambria Math" panose="02040503050406030204" pitchFamily="18" charset="0"/>
                          </a:rPr>
                        </m:ctrlPr>
                      </m:dPr>
                      <m:e>
                        <m:r>
                          <a:rPr lang="en-US" sz="1400" i="1">
                            <a:latin typeface="Cambria Math" panose="02040503050406030204" pitchFamily="18" charset="0"/>
                          </a:rPr>
                          <m:t>𝑜𝑑𝑑𝑠</m:t>
                        </m:r>
                      </m:e>
                    </m:d>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0</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1</m:t>
                        </m:r>
                      </m:sub>
                    </m:sSub>
                    <m:r>
                      <a:rPr lang="en-US" sz="1400" i="1">
                        <a:latin typeface="Cambria Math" panose="02040503050406030204" pitchFamily="18" charset="0"/>
                      </a:rPr>
                      <m:t>𝑋</m:t>
                    </m:r>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2</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2</m:t>
                        </m:r>
                      </m:sub>
                    </m:sSub>
                    <m:r>
                      <a:rPr lang="en-US" sz="1400" i="1">
                        <a:latin typeface="Cambria Math" panose="02040503050406030204" pitchFamily="18" charset="0"/>
                      </a:rPr>
                      <m:t>+ …</m:t>
                    </m:r>
                  </m:oMath>
                </a14:m>
                <a:endParaRPr lang="en-US" sz="1600" dirty="0"/>
              </a:p>
              <a:p>
                <a:pPr lvl="1">
                  <a:buSzPct val="110000"/>
                  <a:buFont typeface="Arial" panose="020B0604020202020204" pitchFamily="34" charset="0"/>
                  <a:buChar char="•"/>
                </a:pPr>
                <a:r>
                  <a:rPr lang="en-US" sz="1400" dirty="0" smtClean="0"/>
                  <a:t>Logit=-0.961 + 8.548(household income) – 54.035 (monthly cost)</a:t>
                </a:r>
              </a:p>
              <a:p>
                <a:pPr lvl="1">
                  <a:buSzPct val="110000"/>
                  <a:buFont typeface="Arial" panose="020B0604020202020204" pitchFamily="34" charset="0"/>
                  <a:buChar char="•"/>
                </a:pPr>
                <a:r>
                  <a:rPr lang="en-US" sz="1400" dirty="0" smtClean="0"/>
                  <a:t>Positive relationship with income, negative relationship with monthly cost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8002" y="1302106"/>
                <a:ext cx="4744312" cy="3228916"/>
              </a:xfrm>
              <a:blipFill rotWithShape="0">
                <a:blip r:embed="rId2"/>
                <a:stretch>
                  <a:fillRect l="-385" t="-5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149902" y="1520446"/>
            <a:ext cx="3502038" cy="2381973"/>
          </a:xfrm>
          <a:prstGeom prst="rect">
            <a:avLst/>
          </a:prstGeom>
        </p:spPr>
      </p:pic>
    </p:spTree>
    <p:extLst>
      <p:ext uri="{BB962C8B-B14F-4D97-AF65-F5344CB8AC3E}">
        <p14:creationId xmlns:p14="http://schemas.microsoft.com/office/powerpoint/2010/main" val="429095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Shape 383"/>
          <p:cNvSpPr txBox="1">
            <a:spLocks noGrp="1"/>
          </p:cNvSpPr>
          <p:nvPr>
            <p:ph type="title"/>
          </p:nvPr>
        </p:nvSpPr>
        <p:spPr>
          <a:prstGeom prst="rect">
            <a:avLst/>
          </a:prstGeom>
          <a:noFill/>
          <a:ln>
            <a:noFill/>
          </a:ln>
        </p:spPr>
        <p:txBody>
          <a:bodyPr lIns="68575" tIns="68575" rIns="68575" bIns="685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dirty="0">
                <a:solidFill>
                  <a:schemeClr val="accent1"/>
                </a:solidFill>
                <a:latin typeface="Trebuchet MS"/>
                <a:ea typeface="Trebuchet MS"/>
                <a:cs typeface="Trebuchet MS"/>
                <a:sym typeface="Trebuchet MS"/>
              </a:rPr>
              <a:t>Evaluation of Models</a:t>
            </a:r>
          </a:p>
        </p:txBody>
      </p:sp>
      <p:sp>
        <p:nvSpPr>
          <p:cNvPr id="3" name="Text Placeholder 2"/>
          <p:cNvSpPr>
            <a:spLocks noGrp="1"/>
          </p:cNvSpPr>
          <p:nvPr>
            <p:ph idx="1"/>
          </p:nvPr>
        </p:nvSpPr>
        <p:spPr>
          <a:xfrm>
            <a:off x="380390" y="1060393"/>
            <a:ext cx="6909612" cy="3588320"/>
          </a:xfrm>
        </p:spPr>
        <p:txBody>
          <a:bodyPr/>
          <a:lstStyle/>
          <a:p>
            <a:pPr>
              <a:buSzPct val="110000"/>
              <a:buFont typeface="Arial" panose="020B0604020202020204" pitchFamily="34" charset="0"/>
              <a:buChar char="•"/>
            </a:pPr>
            <a:r>
              <a:rPr lang="en-US" dirty="0"/>
              <a:t>Original dataset split into 2 </a:t>
            </a:r>
            <a:r>
              <a:rPr lang="en-US" dirty="0" smtClean="0"/>
              <a:t>separate sets</a:t>
            </a:r>
            <a:r>
              <a:rPr lang="en-US" dirty="0"/>
              <a:t>: training and test </a:t>
            </a:r>
            <a:r>
              <a:rPr lang="en-US" dirty="0" smtClean="0"/>
              <a:t>data to evaluate effectiveness of model predictions</a:t>
            </a:r>
          </a:p>
          <a:p>
            <a:pPr>
              <a:buSzPct val="110000"/>
              <a:buFont typeface="Arial" panose="020B0604020202020204" pitchFamily="34" charset="0"/>
              <a:buChar char="•"/>
            </a:pPr>
            <a:r>
              <a:rPr lang="en-US" dirty="0" smtClean="0"/>
              <a:t>The test data set was scored using the training dataset </a:t>
            </a:r>
          </a:p>
          <a:p>
            <a:pPr>
              <a:buSzPct val="110000"/>
              <a:buFont typeface="Arial" panose="020B0604020202020204" pitchFamily="34" charset="0"/>
              <a:buChar char="•"/>
            </a:pPr>
            <a:r>
              <a:rPr lang="en-US" dirty="0" smtClean="0"/>
              <a:t>Results:</a:t>
            </a:r>
            <a:endParaRPr lang="en-US" dirty="0"/>
          </a:p>
          <a:p>
            <a:pPr lvl="1" fontAlgn="base">
              <a:buSzPct val="110000"/>
              <a:buFont typeface="Arial" panose="020B0604020202020204" pitchFamily="34" charset="0"/>
              <a:buChar char="•"/>
            </a:pPr>
            <a:r>
              <a:rPr lang="en-US" dirty="0"/>
              <a:t>Evaluation for market price linear regression result</a:t>
            </a:r>
            <a:r>
              <a:rPr lang="en-US" dirty="0" smtClean="0"/>
              <a:t>:</a:t>
            </a:r>
          </a:p>
          <a:p>
            <a:pPr lvl="1" fontAlgn="base">
              <a:buSzPct val="110000"/>
              <a:buFont typeface="Arial" panose="020B0604020202020204" pitchFamily="34" charset="0"/>
              <a:buChar char="•"/>
            </a:pPr>
            <a:endParaRPr lang="en-US" dirty="0" smtClean="0"/>
          </a:p>
          <a:p>
            <a:pPr lvl="1" fontAlgn="base">
              <a:buSzPct val="110000"/>
              <a:buFont typeface="Arial" panose="020B0604020202020204" pitchFamily="34" charset="0"/>
              <a:buChar char="•"/>
            </a:pPr>
            <a:endParaRPr lang="en-US" dirty="0"/>
          </a:p>
          <a:p>
            <a:pPr lvl="1" fontAlgn="base">
              <a:buSzPct val="110000"/>
              <a:buFont typeface="Arial" panose="020B0604020202020204" pitchFamily="34" charset="0"/>
              <a:buChar char="•"/>
            </a:pPr>
            <a:endParaRPr lang="en-US" dirty="0" smtClean="0"/>
          </a:p>
          <a:p>
            <a:pPr lvl="1" fontAlgn="base">
              <a:buSzPct val="110000"/>
              <a:buFont typeface="Arial" panose="020B0604020202020204" pitchFamily="34" charset="0"/>
              <a:buChar char="•"/>
            </a:pPr>
            <a:r>
              <a:rPr lang="en-US" dirty="0" smtClean="0"/>
              <a:t>Evaluation </a:t>
            </a:r>
            <a:r>
              <a:rPr lang="en-US" dirty="0"/>
              <a:t>for affordability logistic regression result</a:t>
            </a:r>
            <a:r>
              <a:rPr lang="en-US" dirty="0" smtClean="0"/>
              <a:t>:</a:t>
            </a:r>
          </a:p>
          <a:p>
            <a:pPr fontAlgn="base"/>
            <a:endParaRPr lang="en-US" dirty="0"/>
          </a:p>
          <a:p>
            <a:endParaRPr lang="en-US" dirty="0"/>
          </a:p>
        </p:txBody>
      </p:sp>
      <p:pic>
        <p:nvPicPr>
          <p:cNvPr id="1026" name="Picture 2" descr="https://lh5.googleusercontent.com/2uHsYiaOy89_8wpO009Y7U8is834FUzvPChj-4SgQMEgESSrEsC13Bte1pO_G4Bncbo9QrNvoc8zpJX-xzXBFu5L9Tuj9csvxtYThcdBz-DcVFVfOOgz-EN1jMqdee_ANuE7y3MNY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04" y="2535465"/>
            <a:ext cx="4638675" cy="6381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92530" y="3644932"/>
            <a:ext cx="5522976" cy="1170632"/>
            <a:chOff x="243175" y="3240584"/>
            <a:chExt cx="6595284" cy="1485035"/>
          </a:xfrm>
        </p:grpSpPr>
        <p:pic>
          <p:nvPicPr>
            <p:cNvPr id="4" name="Picture 3"/>
            <p:cNvPicPr>
              <a:picLocks noChangeAspect="1"/>
            </p:cNvPicPr>
            <p:nvPr/>
          </p:nvPicPr>
          <p:blipFill rotWithShape="1">
            <a:blip r:embed="rId4"/>
            <a:srcRect r="23609"/>
            <a:stretch/>
          </p:blipFill>
          <p:spPr>
            <a:xfrm>
              <a:off x="243175" y="3240584"/>
              <a:ext cx="6595284" cy="1485035"/>
            </a:xfrm>
            <a:prstGeom prst="rect">
              <a:avLst/>
            </a:prstGeom>
          </p:spPr>
        </p:pic>
        <p:sp>
          <p:nvSpPr>
            <p:cNvPr id="5" name="Oval 4"/>
            <p:cNvSpPr/>
            <p:nvPr/>
          </p:nvSpPr>
          <p:spPr>
            <a:xfrm>
              <a:off x="6180090" y="4220870"/>
              <a:ext cx="555956" cy="31015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prstGeom prst="rect">
            <a:avLst/>
          </a:prstGeom>
          <a:noFill/>
          <a:ln>
            <a:noFill/>
          </a:ln>
        </p:spPr>
        <p:txBody>
          <a:bodyPr lIns="68575" tIns="68575" rIns="68575" bIns="685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dirty="0">
                <a:solidFill>
                  <a:schemeClr val="accent1"/>
                </a:solidFill>
                <a:latin typeface="Trebuchet MS"/>
                <a:ea typeface="Trebuchet MS"/>
                <a:cs typeface="Trebuchet MS"/>
                <a:sym typeface="Trebuchet MS"/>
              </a:rPr>
              <a:t>Conclusions</a:t>
            </a:r>
          </a:p>
        </p:txBody>
      </p:sp>
      <p:sp>
        <p:nvSpPr>
          <p:cNvPr id="390" name="Shape 390"/>
          <p:cNvSpPr txBox="1">
            <a:spLocks noGrp="1"/>
          </p:cNvSpPr>
          <p:nvPr>
            <p:ph idx="1"/>
          </p:nvPr>
        </p:nvSpPr>
        <p:spPr>
          <a:xfrm>
            <a:off x="274744" y="1030941"/>
            <a:ext cx="7416974" cy="3980330"/>
          </a:xfrm>
          <a:prstGeom prst="rect">
            <a:avLst/>
          </a:prstGeom>
          <a:noFill/>
          <a:ln>
            <a:noFill/>
          </a:ln>
        </p:spPr>
        <p:txBody>
          <a:bodyPr lIns="68575" tIns="68575" rIns="68575" bIns="68575" anchor="t" anchorCtr="0">
            <a:noAutofit/>
          </a:bodyPr>
          <a:lstStyle/>
          <a:p>
            <a:pPr marL="69850" marR="0" lvl="0" indent="0" algn="l" rtl="0">
              <a:lnSpc>
                <a:spcPct val="100000"/>
              </a:lnSpc>
              <a:spcBef>
                <a:spcPts val="800"/>
              </a:spcBef>
              <a:spcAft>
                <a:spcPts val="0"/>
              </a:spcAft>
              <a:buClr>
                <a:schemeClr val="accent1"/>
              </a:buClr>
              <a:buSzPct val="100000"/>
              <a:buNone/>
            </a:pPr>
            <a:r>
              <a:rPr lang="en" sz="1600" dirty="0"/>
              <a:t>Summary:</a:t>
            </a:r>
          </a:p>
          <a:p>
            <a:pPr indent="387350">
              <a:spcBef>
                <a:spcPts val="800"/>
              </a:spcBef>
              <a:buSzPct val="100000"/>
              <a:buFont typeface="Noto Sans Symbols"/>
              <a:buChar char="●"/>
            </a:pPr>
            <a:r>
              <a:rPr lang="en" sz="1550" dirty="0" smtClean="0"/>
              <a:t>There are many factors that affect the current market value of housing</a:t>
            </a:r>
          </a:p>
          <a:p>
            <a:pPr indent="387350">
              <a:spcBef>
                <a:spcPts val="800"/>
              </a:spcBef>
              <a:buSzPct val="100000"/>
              <a:buFont typeface="Noto Sans Symbols"/>
              <a:buChar char="●"/>
            </a:pPr>
            <a:r>
              <a:rPr lang="en" sz="1550" dirty="0" smtClean="0"/>
              <a:t>However, the market value seems to be mostly determined by 6 factors: household income, FMR, monthly cost, other costs, age and number of rooms  </a:t>
            </a:r>
          </a:p>
          <a:p>
            <a:pPr indent="387350">
              <a:spcBef>
                <a:spcPts val="800"/>
              </a:spcBef>
              <a:buSzPct val="100000"/>
              <a:buFont typeface="Noto Sans Symbols"/>
              <a:buChar char="●"/>
            </a:pPr>
            <a:r>
              <a:rPr lang="en" sz="1550" dirty="0" smtClean="0"/>
              <a:t>Housing affordability is strongly determined by household income and monthly costs</a:t>
            </a:r>
          </a:p>
          <a:p>
            <a:pPr indent="387350">
              <a:spcBef>
                <a:spcPts val="800"/>
              </a:spcBef>
              <a:buSzPct val="100000"/>
              <a:buFont typeface="Noto Sans Symbols"/>
              <a:buChar char="●"/>
            </a:pPr>
            <a:r>
              <a:rPr lang="en" sz="1550" dirty="0" smtClean="0"/>
              <a:t>When trying additional models for predicting household income and FMR, we got similar predictors to those seen in the market value and affordability models</a:t>
            </a:r>
          </a:p>
          <a:p>
            <a:pPr indent="387350">
              <a:spcBef>
                <a:spcPts val="800"/>
              </a:spcBef>
              <a:buSzPct val="100000"/>
              <a:buFont typeface="Noto Sans Symbols"/>
              <a:buChar char="●"/>
            </a:pPr>
            <a:r>
              <a:rPr lang="en" sz="1550" dirty="0" smtClean="0"/>
              <a:t>It appears many of the variables we examined in our dataset are important/significant for mulitple types of predictions (several different target variables)</a:t>
            </a:r>
            <a:endParaRPr lang="en" sz="1550" dirty="0"/>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ea typeface="Trebuchet MS"/>
                <a:cs typeface="Trebuchet MS"/>
                <a:sym typeface="Trebuchet MS"/>
              </a:rPr>
              <a:t>Conclusions</a:t>
            </a:r>
            <a:endParaRPr lang="en-US" dirty="0"/>
          </a:p>
        </p:txBody>
      </p:sp>
      <p:sp>
        <p:nvSpPr>
          <p:cNvPr id="3" name="Content Placeholder 2"/>
          <p:cNvSpPr>
            <a:spLocks noGrp="1"/>
          </p:cNvSpPr>
          <p:nvPr>
            <p:ph idx="1"/>
          </p:nvPr>
        </p:nvSpPr>
        <p:spPr>
          <a:xfrm>
            <a:off x="508001" y="1009498"/>
            <a:ext cx="7055916" cy="3521524"/>
          </a:xfrm>
        </p:spPr>
        <p:txBody>
          <a:bodyPr>
            <a:normAutofit/>
          </a:bodyPr>
          <a:lstStyle/>
          <a:p>
            <a:pPr marL="254000" lvl="0" indent="-184150">
              <a:spcBef>
                <a:spcPts val="800"/>
              </a:spcBef>
              <a:buSzPct val="78571"/>
              <a:buFont typeface="Noto Sans Symbols"/>
              <a:buChar char="●"/>
            </a:pPr>
            <a:r>
              <a:rPr lang="en-US" sz="1800" dirty="0">
                <a:solidFill>
                  <a:srgbClr val="3F3F3F"/>
                </a:solidFill>
                <a:ea typeface="Trebuchet MS"/>
                <a:cs typeface="Trebuchet MS"/>
                <a:sym typeface="Trebuchet MS"/>
              </a:rPr>
              <a:t>Significance:</a:t>
            </a:r>
          </a:p>
          <a:p>
            <a:pPr marL="554038" lvl="1" indent="-184150">
              <a:spcBef>
                <a:spcPts val="800"/>
              </a:spcBef>
              <a:buSzPct val="78571"/>
              <a:buFont typeface="Noto Sans Symbols"/>
              <a:buChar char="●"/>
            </a:pPr>
            <a:r>
              <a:rPr lang="en-US" sz="1600" dirty="0"/>
              <a:t>Allow realtors, home owners &amp; buyers to forecast market value of houses/apartments to ensure fair and reasonable </a:t>
            </a:r>
            <a:r>
              <a:rPr lang="en-US" sz="1600" dirty="0" smtClean="0"/>
              <a:t>prices/rates</a:t>
            </a:r>
          </a:p>
          <a:p>
            <a:pPr marL="554038" lvl="1" indent="-184150">
              <a:spcBef>
                <a:spcPts val="800"/>
              </a:spcBef>
              <a:buSzPct val="78571"/>
              <a:buFont typeface="Noto Sans Symbols"/>
              <a:buChar char="●"/>
            </a:pPr>
            <a:r>
              <a:rPr lang="en-US" sz="1600" dirty="0" smtClean="0"/>
              <a:t>Housing affordability measures allow future buyers/renters to gauge what type of housing and areas they can/can’t afford </a:t>
            </a:r>
          </a:p>
          <a:p>
            <a:pPr marL="554038" lvl="1" indent="-184150">
              <a:spcBef>
                <a:spcPts val="800"/>
              </a:spcBef>
              <a:buSzPct val="78571"/>
              <a:buFont typeface="Noto Sans Symbols"/>
              <a:buChar char="●"/>
            </a:pPr>
            <a:endParaRPr lang="en-US" sz="1600" dirty="0"/>
          </a:p>
          <a:p>
            <a:pPr marL="254000" lvl="0" indent="-184150">
              <a:spcBef>
                <a:spcPts val="800"/>
              </a:spcBef>
              <a:buSzPct val="78571"/>
              <a:buFont typeface="Noto Sans Symbols"/>
              <a:buChar char="●"/>
            </a:pPr>
            <a:r>
              <a:rPr lang="en-US" sz="1800" dirty="0">
                <a:solidFill>
                  <a:srgbClr val="3F3F3F"/>
                </a:solidFill>
                <a:ea typeface="Trebuchet MS"/>
                <a:cs typeface="Trebuchet MS"/>
                <a:sym typeface="Trebuchet MS"/>
              </a:rPr>
              <a:t>Deployment/Future Work:</a:t>
            </a:r>
          </a:p>
          <a:p>
            <a:pPr lvl="1" indent="393700">
              <a:spcBef>
                <a:spcPts val="800"/>
              </a:spcBef>
              <a:buSzPct val="83333"/>
              <a:buFont typeface="Noto Sans Symbols"/>
              <a:buChar char="●"/>
            </a:pPr>
            <a:r>
              <a:rPr lang="en-US" sz="1600" dirty="0"/>
              <a:t>Deploy models into actual housing service</a:t>
            </a:r>
          </a:p>
          <a:p>
            <a:pPr lvl="1" indent="393700">
              <a:spcBef>
                <a:spcPts val="800"/>
              </a:spcBef>
              <a:buSzPct val="83333"/>
              <a:buFont typeface="Noto Sans Symbols"/>
              <a:buChar char="●"/>
            </a:pPr>
            <a:r>
              <a:rPr lang="en-US" sz="1600" dirty="0"/>
              <a:t>Employ distributed system technology, such as MapReduce, to speed up the models/process</a:t>
            </a:r>
            <a:endParaRPr lang="en-US" sz="1800" dirty="0">
              <a:solidFill>
                <a:srgbClr val="3F3F3F"/>
              </a:solidFill>
              <a:ea typeface="Trebuchet MS"/>
              <a:cs typeface="Trebuchet MS"/>
              <a:sym typeface="Trebuchet MS"/>
            </a:endParaRPr>
          </a:p>
          <a:p>
            <a:pPr marL="254000" lvl="0" indent="-190500">
              <a:spcBef>
                <a:spcPts val="800"/>
              </a:spcBef>
              <a:buSzPct val="25000"/>
              <a:buNone/>
            </a:pPr>
            <a:endParaRPr lang="en-US" sz="1600" dirty="0">
              <a:solidFill>
                <a:srgbClr val="3F3F3F"/>
              </a:solidFill>
              <a:ea typeface="Trebuchet MS"/>
              <a:cs typeface="Trebuchet MS"/>
              <a:sym typeface="Trebuchet MS"/>
            </a:endParaRPr>
          </a:p>
          <a:p>
            <a:endParaRPr lang="en-US" sz="1400" dirty="0"/>
          </a:p>
        </p:txBody>
      </p:sp>
    </p:spTree>
    <p:extLst>
      <p:ext uri="{BB962C8B-B14F-4D97-AF65-F5344CB8AC3E}">
        <p14:creationId xmlns:p14="http://schemas.microsoft.com/office/powerpoint/2010/main" val="635681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508001" y="1587742"/>
            <a:ext cx="6447501" cy="1068778"/>
          </a:xfrm>
          <a:prstGeom prst="rect">
            <a:avLst/>
          </a:prstGeom>
          <a:noFill/>
          <a:ln>
            <a:noFill/>
          </a:ln>
        </p:spPr>
        <p:txBody>
          <a:bodyPr lIns="68575" tIns="68575" rIns="68575" bIns="68575" anchor="b" anchorCtr="0">
            <a:noAutofit/>
          </a:bodyPr>
          <a:lstStyle/>
          <a:p>
            <a:pPr marL="0" marR="0" lvl="0" indent="0" algn="ctr" rtl="0">
              <a:lnSpc>
                <a:spcPct val="100000"/>
              </a:lnSpc>
              <a:spcBef>
                <a:spcPts val="0"/>
              </a:spcBef>
              <a:spcAft>
                <a:spcPts val="0"/>
              </a:spcAft>
              <a:buClr>
                <a:schemeClr val="accent1"/>
              </a:buClr>
              <a:buSzPct val="25000"/>
              <a:buFont typeface="Trebuchet MS"/>
              <a:buNone/>
            </a:pPr>
            <a:r>
              <a:rPr lang="en" sz="3000" b="0" i="0" u="none" strike="noStrike" cap="none" dirty="0">
                <a:solidFill>
                  <a:schemeClr val="accent1"/>
                </a:solidFill>
                <a:latin typeface="Trebuchet MS"/>
                <a:ea typeface="Trebuchet MS"/>
                <a:cs typeface="Trebuchet MS"/>
                <a:sym typeface="Trebuchet MS"/>
              </a:rPr>
              <a:t>Thank You!</a:t>
            </a: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prstGeom prst="rect">
            <a:avLst/>
          </a:prstGeom>
          <a:noFill/>
          <a:ln>
            <a:noFill/>
          </a:ln>
        </p:spPr>
        <p:txBody>
          <a:bodyPr lIns="68575" tIns="68575" rIns="68575" bIns="685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a:solidFill>
                  <a:schemeClr val="accent1"/>
                </a:solidFill>
                <a:latin typeface="Trebuchet MS"/>
                <a:ea typeface="Trebuchet MS"/>
                <a:cs typeface="Trebuchet MS"/>
                <a:sym typeface="Trebuchet MS"/>
              </a:rPr>
              <a:t>References</a:t>
            </a:r>
          </a:p>
        </p:txBody>
      </p:sp>
      <p:sp>
        <p:nvSpPr>
          <p:cNvPr id="401" name="Shape 401"/>
          <p:cNvSpPr txBox="1">
            <a:spLocks noGrp="1"/>
          </p:cNvSpPr>
          <p:nvPr>
            <p:ph idx="1"/>
          </p:nvPr>
        </p:nvSpPr>
        <p:spPr>
          <a:xfrm>
            <a:off x="507999" y="1042059"/>
            <a:ext cx="6447501" cy="3488960"/>
          </a:xfrm>
          <a:prstGeom prst="rect">
            <a:avLst/>
          </a:prstGeom>
          <a:noFill/>
          <a:ln>
            <a:noFill/>
          </a:ln>
        </p:spPr>
        <p:txBody>
          <a:bodyPr lIns="68575" tIns="68575" rIns="68575" bIns="68575" anchor="t" anchorCtr="0">
            <a:noAutofit/>
          </a:bodyPr>
          <a:lstStyle/>
          <a:p>
            <a:pPr indent="-184150">
              <a:lnSpc>
                <a:spcPct val="80000"/>
              </a:lnSpc>
              <a:buSzPct val="81818"/>
            </a:pPr>
            <a:r>
              <a:rPr lang="en" sz="1100" dirty="0">
                <a:hlinkClick r:id="rId3"/>
              </a:rPr>
              <a:t>https://www.data.gov/finance/</a:t>
            </a:r>
            <a:endParaRPr lang="en-US" sz="1100" dirty="0">
              <a:hlinkClick r:id="rId4"/>
            </a:endParaRPr>
          </a:p>
          <a:p>
            <a:pPr lvl="0" indent="-184150">
              <a:lnSpc>
                <a:spcPct val="80000"/>
              </a:lnSpc>
              <a:buSzPct val="81818"/>
            </a:pPr>
            <a:r>
              <a:rPr lang="en-US" sz="1100" dirty="0">
                <a:hlinkClick r:id="rId4"/>
              </a:rPr>
              <a:t>https://catalog.data.gov/dataset/housing-affordability-data-system-hads</a:t>
            </a:r>
            <a:endParaRPr lang="en-US" sz="1100" dirty="0"/>
          </a:p>
          <a:p>
            <a:pPr lvl="0" indent="-184150">
              <a:lnSpc>
                <a:spcPct val="80000"/>
              </a:lnSpc>
              <a:buSzPct val="81818"/>
            </a:pPr>
            <a:r>
              <a:rPr lang="en-US" sz="1100" dirty="0">
                <a:hlinkClick r:id="rId5"/>
              </a:rPr>
              <a:t>https://portal.hud.gov/hudportal/HUD?src=/program_offices/comm_planning/affordablehousing/</a:t>
            </a:r>
            <a:endParaRPr lang="en-US" sz="1100" dirty="0"/>
          </a:p>
          <a:p>
            <a:pPr lvl="0" indent="-184150">
              <a:lnSpc>
                <a:spcPct val="80000"/>
              </a:lnSpc>
              <a:buSzPct val="81818"/>
            </a:pPr>
            <a:r>
              <a:rPr lang="en-US" sz="1100" dirty="0" smtClean="0"/>
              <a:t>Larose, Daniel T. </a:t>
            </a:r>
            <a:r>
              <a:rPr lang="en-US" sz="1100" i="1" dirty="0" smtClean="0"/>
              <a:t>Data Mining Methods and Models. </a:t>
            </a:r>
            <a:r>
              <a:rPr lang="en-US" sz="1100" dirty="0" smtClean="0"/>
              <a:t>Wiley, 2006. Print. </a:t>
            </a:r>
            <a:endParaRPr lang="en-US" sz="1100" dirty="0"/>
          </a:p>
          <a:p>
            <a:pPr lvl="0" indent="-184150">
              <a:lnSpc>
                <a:spcPct val="80000"/>
              </a:lnSpc>
              <a:buSzPct val="81818"/>
            </a:pPr>
            <a:endParaRPr lang="en" sz="1100" dirty="0"/>
          </a:p>
          <a:p>
            <a:pPr marL="254000" marR="0" lvl="0" indent="-190500" algn="l" rtl="0">
              <a:lnSpc>
                <a:spcPct val="80000"/>
              </a:lnSpc>
              <a:spcBef>
                <a:spcPts val="800"/>
              </a:spcBef>
              <a:spcAft>
                <a:spcPts val="0"/>
              </a:spcAft>
              <a:buClr>
                <a:schemeClr val="accent1"/>
              </a:buClr>
              <a:buSzPct val="25000"/>
              <a:buFont typeface="Noto Sans Symbols"/>
              <a:buNone/>
            </a:pPr>
            <a:endParaRPr sz="1100" b="0" i="0" u="none" strike="noStrike" cap="none" dirty="0">
              <a:solidFill>
                <a:srgbClr val="3F3F3F"/>
              </a:solidFill>
              <a:latin typeface="Trebuchet MS"/>
              <a:ea typeface="Trebuchet MS"/>
              <a:cs typeface="Trebuchet MS"/>
              <a:sym typeface="Trebuchet MS"/>
            </a:endParaRPr>
          </a:p>
          <a:p>
            <a:pPr marL="254000" marR="0" lvl="0" indent="-190500" algn="l" rtl="0">
              <a:lnSpc>
                <a:spcPct val="80000"/>
              </a:lnSpc>
              <a:spcBef>
                <a:spcPts val="800"/>
              </a:spcBef>
              <a:spcAft>
                <a:spcPts val="0"/>
              </a:spcAft>
              <a:buClr>
                <a:schemeClr val="accent1"/>
              </a:buClr>
              <a:buSzPct val="25000"/>
              <a:buFont typeface="Noto Sans Symbols"/>
              <a:buNone/>
            </a:pPr>
            <a:endParaRPr sz="1100" b="0" i="0" u="none" strike="noStrike" cap="none" dirty="0">
              <a:solidFill>
                <a:srgbClr val="3F3F3F"/>
              </a:solidFill>
              <a:latin typeface="Trebuchet MS"/>
              <a:ea typeface="Trebuchet MS"/>
              <a:cs typeface="Trebuchet MS"/>
              <a:sym typeface="Trebuchet MS"/>
            </a:endParaRPr>
          </a:p>
          <a:p>
            <a:pPr marL="254000" marR="0" lvl="0" indent="-190500" algn="l" rtl="0">
              <a:lnSpc>
                <a:spcPct val="80000"/>
              </a:lnSpc>
              <a:spcBef>
                <a:spcPts val="800"/>
              </a:spcBef>
              <a:spcAft>
                <a:spcPts val="0"/>
              </a:spcAft>
              <a:buClr>
                <a:schemeClr val="accent1"/>
              </a:buClr>
              <a:buSzPct val="25000"/>
              <a:buFont typeface="Noto Sans Symbols"/>
              <a:buNone/>
            </a:pPr>
            <a:endParaRPr sz="1100" b="0" i="0" u="none" strike="noStrike" cap="none" dirty="0">
              <a:solidFill>
                <a:srgbClr val="3F3F3F"/>
              </a:solidFill>
              <a:latin typeface="Trebuchet MS"/>
              <a:ea typeface="Trebuchet MS"/>
              <a:cs typeface="Trebuchet MS"/>
              <a:sym typeface="Trebuchet MS"/>
            </a:endParaRPr>
          </a:p>
          <a:p>
            <a:pPr marL="254000" marR="0" lvl="0" indent="-190500" algn="l" rtl="0">
              <a:lnSpc>
                <a:spcPct val="80000"/>
              </a:lnSpc>
              <a:spcBef>
                <a:spcPts val="800"/>
              </a:spcBef>
              <a:spcAft>
                <a:spcPts val="0"/>
              </a:spcAft>
              <a:buClr>
                <a:schemeClr val="accent1"/>
              </a:buClr>
              <a:buSzPct val="25000"/>
              <a:buFont typeface="Noto Sans Symbols"/>
              <a:buNone/>
            </a:pPr>
            <a:endParaRPr sz="1100" b="0" i="0" u="none" strike="noStrike" cap="none" dirty="0">
              <a:solidFill>
                <a:srgbClr val="3F3F3F"/>
              </a:solidFill>
              <a:latin typeface="Trebuchet MS"/>
              <a:ea typeface="Trebuchet MS"/>
              <a:cs typeface="Trebuchet MS"/>
              <a:sym typeface="Trebuchet MS"/>
            </a:endParaRPr>
          </a:p>
          <a:p>
            <a:pPr marL="254000" marR="0" lvl="0" indent="-190500" algn="l" rtl="0">
              <a:lnSpc>
                <a:spcPct val="80000"/>
              </a:lnSpc>
              <a:spcBef>
                <a:spcPts val="800"/>
              </a:spcBef>
              <a:spcAft>
                <a:spcPts val="0"/>
              </a:spcAft>
              <a:buClr>
                <a:schemeClr val="accent1"/>
              </a:buClr>
              <a:buSzPct val="25000"/>
              <a:buFont typeface="Noto Sans Symbols"/>
              <a:buNone/>
            </a:pPr>
            <a:endParaRPr sz="1100" b="0" i="0" u="none" strike="noStrike" cap="none" dirty="0">
              <a:solidFill>
                <a:srgbClr val="3F3F3F"/>
              </a:solidFill>
              <a:latin typeface="Trebuchet MS"/>
              <a:ea typeface="Trebuchet MS"/>
              <a:cs typeface="Trebuchet MS"/>
              <a:sym typeface="Trebuchet MS"/>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522631" y="208846"/>
            <a:ext cx="6447501" cy="990600"/>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dirty="0">
                <a:solidFill>
                  <a:schemeClr val="accent1"/>
                </a:solidFill>
                <a:latin typeface="Trebuchet MS"/>
                <a:ea typeface="Trebuchet MS"/>
                <a:cs typeface="Trebuchet MS"/>
                <a:sym typeface="Trebuchet MS"/>
              </a:rPr>
              <a:t>Overview</a:t>
            </a:r>
          </a:p>
        </p:txBody>
      </p:sp>
      <p:sp>
        <p:nvSpPr>
          <p:cNvPr id="338" name="Shape 338"/>
          <p:cNvSpPr txBox="1">
            <a:spLocks noGrp="1"/>
          </p:cNvSpPr>
          <p:nvPr>
            <p:ph idx="1"/>
          </p:nvPr>
        </p:nvSpPr>
        <p:spPr>
          <a:xfrm>
            <a:off x="301091" y="844667"/>
            <a:ext cx="8214755" cy="4568959"/>
          </a:xfrm>
          <a:prstGeom prst="rect">
            <a:avLst/>
          </a:prstGeom>
          <a:noFill/>
          <a:ln>
            <a:noFill/>
          </a:ln>
        </p:spPr>
        <p:txBody>
          <a:bodyPr lIns="68575" tIns="34275" rIns="68575" bIns="34275" anchor="t" anchorCtr="0">
            <a:noAutofit/>
          </a:bodyPr>
          <a:lstStyle/>
          <a:p>
            <a:pPr marL="254000" marR="0" lvl="0" indent="-260350" algn="l" rtl="0">
              <a:lnSpc>
                <a:spcPct val="100000"/>
              </a:lnSpc>
              <a:spcBef>
                <a:spcPts val="0"/>
              </a:spcBef>
              <a:spcAft>
                <a:spcPts val="0"/>
              </a:spcAft>
              <a:buClr>
                <a:schemeClr val="accent1"/>
              </a:buClr>
              <a:buSzPct val="100000"/>
              <a:buFont typeface="Noto Sans Symbols"/>
              <a:buChar char="●"/>
            </a:pPr>
            <a:endParaRPr sz="1100" dirty="0"/>
          </a:p>
          <a:p>
            <a:pPr marL="0" marR="0" lvl="0" indent="0" algn="l" rtl="0">
              <a:lnSpc>
                <a:spcPct val="100000"/>
              </a:lnSpc>
              <a:spcBef>
                <a:spcPts val="800"/>
              </a:spcBef>
              <a:spcAft>
                <a:spcPts val="0"/>
              </a:spcAft>
              <a:buClr>
                <a:schemeClr val="accent1"/>
              </a:buClr>
              <a:buSzPct val="25000"/>
              <a:buFont typeface="Noto Sans Symbols"/>
              <a:buNone/>
            </a:pPr>
            <a:endParaRPr sz="1100" dirty="0"/>
          </a:p>
        </p:txBody>
      </p:sp>
      <p:sp>
        <p:nvSpPr>
          <p:cNvPr id="2" name="Rectangle 1"/>
          <p:cNvSpPr/>
          <p:nvPr/>
        </p:nvSpPr>
        <p:spPr>
          <a:xfrm>
            <a:off x="373087" y="901613"/>
            <a:ext cx="7138467" cy="4455066"/>
          </a:xfrm>
          <a:prstGeom prst="rect">
            <a:avLst/>
          </a:prstGeom>
        </p:spPr>
        <p:txBody>
          <a:bodyPr wrap="square">
            <a:spAutoFit/>
          </a:bodyPr>
          <a:lstStyle/>
          <a:p>
            <a:pPr marL="254000" lvl="0" indent="-260350">
              <a:buClr>
                <a:schemeClr val="accent1"/>
              </a:buClr>
              <a:buSzPct val="78571"/>
              <a:buFont typeface="Noto Sans Symbols"/>
              <a:buChar char="●"/>
            </a:pPr>
            <a:r>
              <a:rPr lang="en-US" sz="1300" dirty="0">
                <a:solidFill>
                  <a:srgbClr val="3F3F3F"/>
                </a:solidFill>
                <a:latin typeface="Trebuchet MS"/>
                <a:sym typeface="Trebuchet MS"/>
              </a:rPr>
              <a:t>The U.S. Department of Housing and Urban Development (HUD) has been conducting a national American Housing Survey annually since 1985</a:t>
            </a:r>
          </a:p>
          <a:p>
            <a:pPr marL="254000" lvl="0" indent="-260350">
              <a:buClr>
                <a:schemeClr val="accent1"/>
              </a:buClr>
              <a:buSzPct val="78571"/>
              <a:buFont typeface="Noto Sans Symbols"/>
              <a:buChar char="●"/>
            </a:pPr>
            <a:endParaRPr lang="en-US" sz="1300" dirty="0">
              <a:solidFill>
                <a:srgbClr val="3F3F3F"/>
              </a:solidFill>
              <a:latin typeface="Trebuchet MS"/>
              <a:sym typeface="Trebuchet MS"/>
            </a:endParaRPr>
          </a:p>
          <a:p>
            <a:pPr marL="254000" lvl="0" indent="-260350">
              <a:buClr>
                <a:schemeClr val="accent1"/>
              </a:buClr>
              <a:buSzPct val="78571"/>
              <a:buFont typeface="Noto Sans Symbols"/>
              <a:buChar char="●"/>
            </a:pPr>
            <a:r>
              <a:rPr lang="en-US" sz="1300" dirty="0">
                <a:solidFill>
                  <a:srgbClr val="3F3F3F"/>
                </a:solidFill>
                <a:latin typeface="Trebuchet MS"/>
                <a:sym typeface="Trebuchet MS"/>
              </a:rPr>
              <a:t>The Housing Affordability Data System (HADS) is a set of files derived from this survey to measure the affordability of housing units and the cost burden on households at a national and metropolitan level </a:t>
            </a:r>
          </a:p>
          <a:p>
            <a:pPr marL="254000" lvl="0" indent="-260350">
              <a:buClr>
                <a:schemeClr val="accent1"/>
              </a:buClr>
              <a:buSzPct val="78571"/>
              <a:buFont typeface="Noto Sans Symbols"/>
              <a:buChar char="●"/>
            </a:pPr>
            <a:endParaRPr lang="en-US" sz="1300" dirty="0">
              <a:solidFill>
                <a:srgbClr val="3F3F3F"/>
              </a:solidFill>
              <a:latin typeface="Trebuchet MS"/>
              <a:sym typeface="Trebuchet MS"/>
            </a:endParaRPr>
          </a:p>
          <a:p>
            <a:pPr marL="254000" lvl="0" indent="-260350">
              <a:buClr>
                <a:schemeClr val="accent1"/>
              </a:buClr>
              <a:buSzPct val="78571"/>
              <a:buFont typeface="Noto Sans Symbols"/>
              <a:buChar char="●"/>
            </a:pPr>
            <a:r>
              <a:rPr lang="en-US" sz="1300" dirty="0">
                <a:solidFill>
                  <a:srgbClr val="3F3F3F"/>
                </a:solidFill>
                <a:latin typeface="Trebuchet MS"/>
                <a:sym typeface="Trebuchet MS"/>
              </a:rPr>
              <a:t>The data contains important </a:t>
            </a:r>
            <a:r>
              <a:rPr lang="en-US" sz="1300" dirty="0" smtClean="0">
                <a:solidFill>
                  <a:srgbClr val="3F3F3F"/>
                </a:solidFill>
                <a:latin typeface="Trebuchet MS"/>
                <a:sym typeface="Trebuchet MS"/>
              </a:rPr>
              <a:t>aspects such </a:t>
            </a:r>
            <a:r>
              <a:rPr lang="en-US" sz="1300" dirty="0">
                <a:solidFill>
                  <a:srgbClr val="3F3F3F"/>
                </a:solidFill>
                <a:latin typeface="Trebuchet MS"/>
                <a:sym typeface="Trebuchet MS"/>
              </a:rPr>
              <a:t>as household income, Fair Market rent, </a:t>
            </a:r>
            <a:r>
              <a:rPr lang="en-US" sz="1300" dirty="0" smtClean="0">
                <a:solidFill>
                  <a:srgbClr val="3F3F3F"/>
                </a:solidFill>
                <a:latin typeface="Trebuchet MS"/>
                <a:sym typeface="Trebuchet MS"/>
              </a:rPr>
              <a:t>and </a:t>
            </a:r>
            <a:r>
              <a:rPr lang="en-US" sz="1300" dirty="0">
                <a:solidFill>
                  <a:srgbClr val="3F3F3F"/>
                </a:solidFill>
                <a:latin typeface="Trebuchet MS"/>
                <a:sym typeface="Trebuchet MS"/>
              </a:rPr>
              <a:t>Median Area </a:t>
            </a:r>
            <a:r>
              <a:rPr lang="en-US" sz="1300" dirty="0" smtClean="0">
                <a:solidFill>
                  <a:srgbClr val="3F3F3F"/>
                </a:solidFill>
                <a:latin typeface="Trebuchet MS"/>
                <a:sym typeface="Trebuchet MS"/>
              </a:rPr>
              <a:t>Income</a:t>
            </a:r>
          </a:p>
          <a:p>
            <a:pPr marL="254000" lvl="0" indent="-260350">
              <a:buClr>
                <a:schemeClr val="accent1"/>
              </a:buClr>
              <a:buSzPct val="78571"/>
              <a:buFont typeface="Noto Sans Symbols"/>
              <a:buChar char="●"/>
            </a:pPr>
            <a:endParaRPr lang="en-US" sz="1300" dirty="0" smtClean="0">
              <a:solidFill>
                <a:srgbClr val="3F3F3F"/>
              </a:solidFill>
              <a:latin typeface="Trebuchet MS"/>
              <a:sym typeface="Trebuchet MS"/>
            </a:endParaRPr>
          </a:p>
          <a:p>
            <a:pPr marL="254000" lvl="0" indent="-260350">
              <a:buClr>
                <a:schemeClr val="accent1"/>
              </a:buClr>
              <a:buSzPct val="78571"/>
              <a:buFont typeface="Noto Sans Symbols"/>
              <a:buChar char="●"/>
            </a:pPr>
            <a:r>
              <a:rPr lang="en-US" sz="1300" dirty="0" smtClean="0">
                <a:solidFill>
                  <a:srgbClr val="3F3F3F"/>
                </a:solidFill>
                <a:latin typeface="Trebuchet MS"/>
                <a:sym typeface="Trebuchet MS"/>
              </a:rPr>
              <a:t>Fair Market Rent is the amount of money that a given property would require if it were open for leasing at the moment</a:t>
            </a:r>
          </a:p>
          <a:p>
            <a:pPr marL="254000" lvl="0" indent="-260350">
              <a:buClr>
                <a:schemeClr val="accent1"/>
              </a:buClr>
              <a:buSzPct val="78571"/>
              <a:buFont typeface="Noto Sans Symbols"/>
              <a:buChar char="●"/>
            </a:pPr>
            <a:endParaRPr lang="en-US" sz="1300" dirty="0">
              <a:solidFill>
                <a:srgbClr val="3F3F3F"/>
              </a:solidFill>
              <a:latin typeface="Trebuchet MS"/>
              <a:sym typeface="Trebuchet MS"/>
            </a:endParaRPr>
          </a:p>
          <a:p>
            <a:pPr marL="254000" lvl="0" indent="-260350">
              <a:buClr>
                <a:schemeClr val="accent1"/>
              </a:buClr>
              <a:buSzPct val="78571"/>
              <a:buFont typeface="Noto Sans Symbols"/>
              <a:buChar char="●"/>
            </a:pPr>
            <a:r>
              <a:rPr lang="en-US" sz="1300" dirty="0">
                <a:solidFill>
                  <a:srgbClr val="3F3F3F"/>
                </a:solidFill>
                <a:latin typeface="Trebuchet MS"/>
                <a:sym typeface="Trebuchet MS"/>
              </a:rPr>
              <a:t>This allows housing analysts/experts to be able to use a consistent set of affordability and cost burden measures</a:t>
            </a:r>
          </a:p>
          <a:p>
            <a:pPr marL="254000" lvl="0" indent="-260350">
              <a:buClr>
                <a:schemeClr val="accent1"/>
              </a:buClr>
              <a:buSzPct val="78571"/>
              <a:buFont typeface="Noto Sans Symbols"/>
              <a:buChar char="●"/>
            </a:pPr>
            <a:endParaRPr lang="en-US" sz="1300" dirty="0">
              <a:solidFill>
                <a:srgbClr val="3F3F3F"/>
              </a:solidFill>
              <a:latin typeface="Trebuchet MS"/>
              <a:sym typeface="Trebuchet MS"/>
            </a:endParaRPr>
          </a:p>
          <a:p>
            <a:pPr marL="254000" lvl="0" indent="-260350">
              <a:buClr>
                <a:schemeClr val="accent1"/>
              </a:buClr>
              <a:buSzPct val="78571"/>
              <a:buFont typeface="Noto Sans Symbols"/>
              <a:buChar char="●"/>
            </a:pPr>
            <a:r>
              <a:rPr lang="en-US" sz="1300" dirty="0">
                <a:solidFill>
                  <a:srgbClr val="3F3F3F"/>
                </a:solidFill>
                <a:latin typeface="Trebuchet MS"/>
                <a:sym typeface="Trebuchet MS"/>
              </a:rPr>
              <a:t>The dataset also includes several variables describing housing-level characteristics and housing population demographics</a:t>
            </a:r>
          </a:p>
          <a:p>
            <a:pPr marL="254000" lvl="0" indent="-260350">
              <a:buClr>
                <a:schemeClr val="accent1"/>
              </a:buClr>
              <a:buSzPct val="78571"/>
              <a:buFont typeface="Noto Sans Symbols"/>
              <a:buChar char="●"/>
            </a:pPr>
            <a:endParaRPr lang="en-US" dirty="0">
              <a:solidFill>
                <a:srgbClr val="3F3F3F"/>
              </a:solidFill>
              <a:latin typeface="Trebuchet MS"/>
              <a:sym typeface="Trebuchet MS"/>
            </a:endParaRPr>
          </a:p>
          <a:p>
            <a:pPr>
              <a:buClr>
                <a:schemeClr val="accent1"/>
              </a:buClr>
              <a:buSzPct val="78571"/>
            </a:pPr>
            <a:r>
              <a:rPr lang="en-US" sz="1100" dirty="0" smtClean="0">
                <a:solidFill>
                  <a:srgbClr val="3F3F3F"/>
                </a:solidFill>
                <a:latin typeface="Trebuchet MS"/>
                <a:sym typeface="Trebuchet MS"/>
              </a:rPr>
              <a:t>Source</a:t>
            </a:r>
            <a:r>
              <a:rPr lang="en-US" sz="1100" dirty="0">
                <a:solidFill>
                  <a:srgbClr val="3F3F3F"/>
                </a:solidFill>
                <a:latin typeface="Trebuchet MS"/>
                <a:sym typeface="Trebuchet MS"/>
              </a:rPr>
              <a:t>: </a:t>
            </a:r>
            <a:r>
              <a:rPr lang="en-US" sz="1100" dirty="0">
                <a:hlinkClick r:id="rId3"/>
              </a:rPr>
              <a:t>https://catalog.data.gov/dataset/housing-affordability-data-system-hads</a:t>
            </a:r>
            <a:endParaRPr lang="en-US" sz="1100" dirty="0"/>
          </a:p>
          <a:p>
            <a:pPr marL="254000" lvl="0" indent="-260350">
              <a:buClr>
                <a:schemeClr val="accent1"/>
              </a:buClr>
              <a:buSzPct val="78571"/>
              <a:buFont typeface="Noto Sans Symbols"/>
              <a:buChar char="●"/>
            </a:pPr>
            <a:endParaRPr lang="en" dirty="0">
              <a:solidFill>
                <a:schemeClr val="dk1"/>
              </a:solidFill>
            </a:endParaRPr>
          </a:p>
        </p:txBody>
      </p:sp>
      <p:pic>
        <p:nvPicPr>
          <p:cNvPr id="5" name="Picture 6" descr="Image result for us dept of housing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3550" y="449733"/>
            <a:ext cx="1242777" cy="1242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this important?</a:t>
            </a:r>
          </a:p>
        </p:txBody>
      </p:sp>
      <p:sp>
        <p:nvSpPr>
          <p:cNvPr id="3" name="Content Placeholder 2"/>
          <p:cNvSpPr>
            <a:spLocks noGrp="1"/>
          </p:cNvSpPr>
          <p:nvPr>
            <p:ph idx="1"/>
          </p:nvPr>
        </p:nvSpPr>
        <p:spPr>
          <a:xfrm>
            <a:off x="508001" y="1183341"/>
            <a:ext cx="6858405" cy="3732473"/>
          </a:xfrm>
        </p:spPr>
        <p:txBody>
          <a:bodyPr>
            <a:normAutofit/>
          </a:bodyPr>
          <a:lstStyle/>
          <a:p>
            <a:pPr>
              <a:buSzPct val="110000"/>
              <a:buFont typeface="Arial" panose="020B0604020202020204" pitchFamily="34" charset="0"/>
              <a:buChar char="•"/>
            </a:pPr>
            <a:r>
              <a:rPr lang="en-US" altLang="en-US" dirty="0"/>
              <a:t>Lack of affordable housing is a crisis for both communities &amp; individual </a:t>
            </a:r>
            <a:r>
              <a:rPr lang="en-US" altLang="en-US" dirty="0" smtClean="0"/>
              <a:t>households</a:t>
            </a:r>
          </a:p>
          <a:p>
            <a:pPr>
              <a:buSzPct val="110000"/>
              <a:buFont typeface="Arial" panose="020B0604020202020204" pitchFamily="34" charset="0"/>
              <a:buChar char="•"/>
            </a:pPr>
            <a:r>
              <a:rPr lang="en-US" dirty="0"/>
              <a:t>According to the U.S. Bureau of Labor Statistics, housing is the largest annual expenditure for households in the United States</a:t>
            </a:r>
          </a:p>
          <a:p>
            <a:pPr>
              <a:buSzPct val="110000"/>
              <a:buFont typeface="Arial" panose="020B0604020202020204" pitchFamily="34" charset="0"/>
              <a:buChar char="•"/>
            </a:pPr>
            <a:r>
              <a:rPr lang="en-US" dirty="0" smtClean="0"/>
              <a:t>Families </a:t>
            </a:r>
            <a:r>
              <a:rPr lang="en-US" dirty="0"/>
              <a:t>who pay more than 30 percent of their income for housing are considered </a:t>
            </a:r>
            <a:r>
              <a:rPr lang="en-US" dirty="0" smtClean="0"/>
              <a:t>“cost burdened” and often have difficulty </a:t>
            </a:r>
            <a:r>
              <a:rPr lang="en-US" dirty="0"/>
              <a:t>affording necessities such as food, clothing, transportation and medical </a:t>
            </a:r>
            <a:r>
              <a:rPr lang="en-US" dirty="0" smtClean="0"/>
              <a:t>care</a:t>
            </a:r>
            <a:endParaRPr lang="en-US" dirty="0"/>
          </a:p>
          <a:p>
            <a:pPr>
              <a:buSzPct val="110000"/>
              <a:buFont typeface="Arial" panose="020B0604020202020204" pitchFamily="34" charset="0"/>
              <a:buChar char="•"/>
            </a:pPr>
            <a:r>
              <a:rPr lang="en-US" dirty="0"/>
              <a:t>An estimated 12 million renter and homeowner households now pay more than 50 percent of their annual incomes for </a:t>
            </a:r>
            <a:r>
              <a:rPr lang="en-US" dirty="0" smtClean="0"/>
              <a:t>housing</a:t>
            </a:r>
          </a:p>
          <a:p>
            <a:pPr>
              <a:buSzPct val="110000"/>
              <a:buFont typeface="Arial" panose="020B0604020202020204" pitchFamily="34" charset="0"/>
              <a:buChar char="•"/>
            </a:pPr>
            <a:r>
              <a:rPr lang="en-US" altLang="en-US" dirty="0" smtClean="0"/>
              <a:t>Approximately 13.4 </a:t>
            </a:r>
            <a:r>
              <a:rPr lang="en-US" altLang="en-US" dirty="0"/>
              <a:t>million renter households &amp; 14.5 million owner households have housing affordability problems</a:t>
            </a:r>
          </a:p>
          <a:p>
            <a:pPr marL="0" indent="0">
              <a:buNone/>
            </a:pPr>
            <a:endParaRPr lang="en-US" dirty="0"/>
          </a:p>
          <a:p>
            <a:pPr marL="0" indent="0">
              <a:buNone/>
            </a:pPr>
            <a:r>
              <a:rPr lang="en-US" sz="1100" dirty="0"/>
              <a:t>Source: </a:t>
            </a:r>
            <a:r>
              <a:rPr lang="en-US" sz="1100" dirty="0">
                <a:hlinkClick r:id="rId2"/>
              </a:rPr>
              <a:t>https://portal.hud.gov/hudportal/HUD?src=/program_offices/comm_planning/affordablehousing/</a:t>
            </a:r>
            <a:endParaRPr lang="en-US" sz="1100" dirty="0"/>
          </a:p>
          <a:p>
            <a:endParaRPr lang="en-US" dirty="0"/>
          </a:p>
        </p:txBody>
      </p:sp>
    </p:spTree>
    <p:extLst>
      <p:ext uri="{BB962C8B-B14F-4D97-AF65-F5344CB8AC3E}">
        <p14:creationId xmlns:p14="http://schemas.microsoft.com/office/powerpoint/2010/main" val="1289551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txBox="1">
            <a:spLocks noGrp="1"/>
          </p:cNvSpPr>
          <p:nvPr>
            <p:ph type="title"/>
          </p:nvPr>
        </p:nvSpPr>
        <p:spPr>
          <a:xfrm>
            <a:off x="507999" y="278295"/>
            <a:ext cx="6447501" cy="990600"/>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dirty="0">
                <a:solidFill>
                  <a:schemeClr val="accent1"/>
                </a:solidFill>
                <a:latin typeface="Trebuchet MS"/>
                <a:ea typeface="Trebuchet MS"/>
                <a:cs typeface="Trebuchet MS"/>
                <a:sym typeface="Trebuchet MS"/>
              </a:rPr>
              <a:t>Problem Statement and Objectives</a:t>
            </a:r>
          </a:p>
        </p:txBody>
      </p:sp>
      <p:sp>
        <p:nvSpPr>
          <p:cNvPr id="348" name="Shape 348"/>
          <p:cNvSpPr txBox="1">
            <a:spLocks noGrp="1"/>
          </p:cNvSpPr>
          <p:nvPr>
            <p:ph idx="1"/>
          </p:nvPr>
        </p:nvSpPr>
        <p:spPr>
          <a:xfrm>
            <a:off x="507999" y="876280"/>
            <a:ext cx="7011945" cy="3870648"/>
          </a:xfrm>
          <a:prstGeom prst="rect">
            <a:avLst/>
          </a:prstGeom>
          <a:noFill/>
          <a:ln>
            <a:noFill/>
          </a:ln>
        </p:spPr>
        <p:txBody>
          <a:bodyPr lIns="68575" tIns="34275" rIns="68575" bIns="34275" anchor="t" anchorCtr="0">
            <a:noAutofit/>
          </a:bodyPr>
          <a:lstStyle/>
          <a:p>
            <a:pPr marL="254000" indent="-260350">
              <a:spcBef>
                <a:spcPts val="0"/>
              </a:spcBef>
              <a:buSzPct val="78571"/>
              <a:buFont typeface="Noto Sans Symbols"/>
              <a:buChar char="●"/>
            </a:pPr>
            <a:r>
              <a:rPr lang="en" sz="1600" b="0" i="0" u="none" strike="noStrike" cap="none" dirty="0" smtClean="0">
                <a:solidFill>
                  <a:srgbClr val="3F3F3F"/>
                </a:solidFill>
                <a:latin typeface="Trebuchet MS"/>
                <a:ea typeface="Trebuchet MS"/>
                <a:cs typeface="Trebuchet MS"/>
                <a:sym typeface="Trebuchet MS"/>
              </a:rPr>
              <a:t>Objective: </a:t>
            </a:r>
            <a:r>
              <a:rPr lang="en-US" sz="1600" dirty="0"/>
              <a:t>Analyze housing data and determine the criteria significant for the following </a:t>
            </a:r>
            <a:r>
              <a:rPr lang="en-US" sz="1600" dirty="0" smtClean="0"/>
              <a:t>:</a:t>
            </a:r>
          </a:p>
          <a:p>
            <a:pPr marL="254000" indent="-260350">
              <a:spcBef>
                <a:spcPts val="0"/>
              </a:spcBef>
              <a:buSzPct val="78571"/>
              <a:buFont typeface="Noto Sans Symbols"/>
              <a:buChar char="●"/>
            </a:pPr>
            <a:endParaRPr lang="en-US" sz="1600" dirty="0" smtClean="0"/>
          </a:p>
          <a:p>
            <a:pPr marL="554038" lvl="1" indent="-260350">
              <a:spcBef>
                <a:spcPts val="0"/>
              </a:spcBef>
              <a:buSzPct val="78571"/>
              <a:buFont typeface="Noto Sans Symbols"/>
              <a:buChar char="●"/>
            </a:pPr>
            <a:r>
              <a:rPr lang="en-US" sz="1450" dirty="0" smtClean="0"/>
              <a:t>Current Market Value</a:t>
            </a:r>
          </a:p>
          <a:p>
            <a:pPr marL="554038" lvl="1" indent="-260350">
              <a:spcBef>
                <a:spcPts val="0"/>
              </a:spcBef>
              <a:buSzPct val="78571"/>
              <a:buFont typeface="Noto Sans Symbols"/>
              <a:buChar char="●"/>
            </a:pPr>
            <a:endParaRPr lang="en-US" sz="1450" dirty="0" smtClean="0"/>
          </a:p>
          <a:p>
            <a:pPr marL="554038" lvl="1" indent="-260350">
              <a:spcBef>
                <a:spcPts val="0"/>
              </a:spcBef>
              <a:buSzPct val="78571"/>
              <a:buFont typeface="Noto Sans Symbols"/>
              <a:buChar char="●"/>
            </a:pPr>
            <a:r>
              <a:rPr lang="en-US" sz="1450" dirty="0" smtClean="0"/>
              <a:t>Housing Affordability</a:t>
            </a:r>
            <a:endParaRPr lang="en-US" sz="1450" dirty="0"/>
          </a:p>
          <a:p>
            <a:pPr marL="254000" marR="0" lvl="0" indent="-260350" algn="l" rtl="0">
              <a:lnSpc>
                <a:spcPct val="100000"/>
              </a:lnSpc>
              <a:spcBef>
                <a:spcPts val="0"/>
              </a:spcBef>
              <a:spcAft>
                <a:spcPts val="0"/>
              </a:spcAft>
              <a:buClr>
                <a:schemeClr val="accent1"/>
              </a:buClr>
              <a:buSzPct val="78571"/>
              <a:buFont typeface="Noto Sans Symbols"/>
              <a:buChar char="●"/>
            </a:pPr>
            <a:endParaRPr lang="en" sz="1600" b="0" i="0" u="none" strike="noStrike" cap="none" dirty="0" smtClean="0">
              <a:solidFill>
                <a:srgbClr val="3F3F3F"/>
              </a:solidFill>
              <a:latin typeface="Trebuchet MS"/>
              <a:ea typeface="Trebuchet MS"/>
              <a:cs typeface="Trebuchet MS"/>
              <a:sym typeface="Trebuchet MS"/>
            </a:endParaRPr>
          </a:p>
          <a:p>
            <a:pPr marL="254000" marR="0" lvl="0" indent="-260350" algn="l" rtl="0">
              <a:lnSpc>
                <a:spcPct val="100000"/>
              </a:lnSpc>
              <a:spcBef>
                <a:spcPts val="0"/>
              </a:spcBef>
              <a:spcAft>
                <a:spcPts val="0"/>
              </a:spcAft>
              <a:buClr>
                <a:schemeClr val="accent1"/>
              </a:buClr>
              <a:buSzPct val="78571"/>
              <a:buFont typeface="Noto Sans Symbols"/>
              <a:buChar char="●"/>
            </a:pPr>
            <a:r>
              <a:rPr lang="en" sz="1600" b="0" i="0" u="none" strike="noStrike" cap="none" dirty="0" smtClean="0">
                <a:solidFill>
                  <a:srgbClr val="3F3F3F"/>
                </a:solidFill>
                <a:latin typeface="Trebuchet MS"/>
                <a:ea typeface="Trebuchet MS"/>
                <a:cs typeface="Trebuchet MS"/>
                <a:sym typeface="Trebuchet MS"/>
              </a:rPr>
              <a:t>Problem </a:t>
            </a:r>
            <a:r>
              <a:rPr lang="en" sz="1600" b="0" i="0" u="none" strike="noStrike" cap="none" dirty="0">
                <a:solidFill>
                  <a:srgbClr val="3F3F3F"/>
                </a:solidFill>
                <a:latin typeface="Trebuchet MS"/>
                <a:ea typeface="Trebuchet MS"/>
                <a:cs typeface="Trebuchet MS"/>
                <a:sym typeface="Trebuchet MS"/>
              </a:rPr>
              <a:t>Statement: </a:t>
            </a:r>
            <a:endParaRPr lang="en" sz="1600" b="0" i="0" u="none" strike="noStrike" cap="none" dirty="0" smtClean="0">
              <a:solidFill>
                <a:srgbClr val="3F3F3F"/>
              </a:solidFill>
              <a:latin typeface="Trebuchet MS"/>
              <a:ea typeface="Trebuchet MS"/>
              <a:cs typeface="Trebuchet MS"/>
              <a:sym typeface="Trebuchet MS"/>
            </a:endParaRPr>
          </a:p>
          <a:p>
            <a:pPr marL="554038" lvl="1" indent="-260350">
              <a:spcBef>
                <a:spcPts val="0"/>
              </a:spcBef>
              <a:buSzPct val="78571"/>
              <a:buFont typeface="Noto Sans Symbols"/>
              <a:buChar char="●"/>
            </a:pPr>
            <a:r>
              <a:rPr lang="en" sz="1400" b="0" i="0" u="none" strike="noStrike" cap="none" dirty="0" smtClean="0">
                <a:solidFill>
                  <a:srgbClr val="3F3F3F"/>
                </a:solidFill>
                <a:latin typeface="Trebuchet MS"/>
                <a:ea typeface="Trebuchet MS"/>
                <a:cs typeface="Trebuchet MS"/>
                <a:sym typeface="Trebuchet MS"/>
              </a:rPr>
              <a:t>Why is there such a disparity in market values and housing affordability nationwide?</a:t>
            </a:r>
          </a:p>
          <a:p>
            <a:pPr marL="584200" lvl="1" indent="-285750">
              <a:spcBef>
                <a:spcPts val="0"/>
              </a:spcBef>
              <a:buSzPct val="78571"/>
            </a:pPr>
            <a:endParaRPr lang="en-US" sz="1400" dirty="0"/>
          </a:p>
          <a:p>
            <a:pPr marL="254000" marR="0" lvl="0" indent="-260350" algn="l" rtl="0">
              <a:lnSpc>
                <a:spcPct val="100000"/>
              </a:lnSpc>
              <a:spcBef>
                <a:spcPts val="800"/>
              </a:spcBef>
              <a:spcAft>
                <a:spcPts val="0"/>
              </a:spcAft>
              <a:buClr>
                <a:schemeClr val="accent1"/>
              </a:buClr>
              <a:buSzPct val="78571"/>
              <a:buFont typeface="Noto Sans Symbols"/>
              <a:buChar char="●"/>
            </a:pPr>
            <a:r>
              <a:rPr lang="en" sz="1600" b="0" i="0" u="none" strike="noStrike" cap="none" dirty="0">
                <a:solidFill>
                  <a:srgbClr val="3F3F3F"/>
                </a:solidFill>
                <a:latin typeface="Trebuchet MS"/>
                <a:ea typeface="Trebuchet MS"/>
                <a:cs typeface="Trebuchet MS"/>
                <a:sym typeface="Trebuchet MS"/>
              </a:rPr>
              <a:t>Questions to Answer: </a:t>
            </a:r>
          </a:p>
          <a:p>
            <a:pPr marL="558800" marR="0" lvl="1" indent="-215900" algn="l" rtl="0">
              <a:lnSpc>
                <a:spcPct val="100000"/>
              </a:lnSpc>
              <a:spcBef>
                <a:spcPts val="800"/>
              </a:spcBef>
              <a:spcAft>
                <a:spcPts val="0"/>
              </a:spcAft>
              <a:buClr>
                <a:schemeClr val="accent1"/>
              </a:buClr>
              <a:buSzPct val="90909"/>
              <a:buFont typeface="Noto Sans Symbols"/>
              <a:buChar char="●"/>
            </a:pPr>
            <a:r>
              <a:rPr lang="en-US" sz="1400" dirty="0" smtClean="0"/>
              <a:t>How can we predict the </a:t>
            </a:r>
            <a:r>
              <a:rPr lang="en-US" sz="1400" dirty="0"/>
              <a:t>current market value of housing?</a:t>
            </a:r>
          </a:p>
          <a:p>
            <a:pPr marL="558800" marR="0" lvl="1" indent="-215900" algn="l" rtl="0">
              <a:lnSpc>
                <a:spcPct val="100000"/>
              </a:lnSpc>
              <a:spcBef>
                <a:spcPts val="800"/>
              </a:spcBef>
              <a:spcAft>
                <a:spcPts val="0"/>
              </a:spcAft>
              <a:buClr>
                <a:schemeClr val="accent1"/>
              </a:buClr>
              <a:buSzPct val="90909"/>
              <a:buFont typeface="Noto Sans Symbols"/>
              <a:buChar char="●"/>
            </a:pPr>
            <a:r>
              <a:rPr lang="en-US" sz="1400" dirty="0" smtClean="0"/>
              <a:t>What are the most important factors related to housing </a:t>
            </a:r>
            <a:r>
              <a:rPr lang="en-US" sz="1400" dirty="0"/>
              <a:t>affordability?</a:t>
            </a:r>
            <a:endParaRPr sz="1400" dirty="0"/>
          </a:p>
          <a:p>
            <a:pPr marL="254000" marR="0" lvl="0" indent="-254000" algn="l"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a:solidFill>
                  <a:schemeClr val="accent1"/>
                </a:solidFill>
                <a:latin typeface="Trebuchet MS"/>
                <a:ea typeface="Trebuchet MS"/>
                <a:cs typeface="Trebuchet MS"/>
                <a:sym typeface="Trebuchet MS"/>
              </a:rPr>
              <a:t>Steps Followed</a:t>
            </a:r>
          </a:p>
        </p:txBody>
      </p:sp>
      <p:sp>
        <p:nvSpPr>
          <p:cNvPr id="354" name="Shape 354"/>
          <p:cNvSpPr txBox="1">
            <a:spLocks noGrp="1"/>
          </p:cNvSpPr>
          <p:nvPr>
            <p:ph idx="1"/>
          </p:nvPr>
        </p:nvSpPr>
        <p:spPr>
          <a:xfrm>
            <a:off x="4510125" y="1116450"/>
            <a:ext cx="3048299" cy="4027050"/>
          </a:xfrm>
          <a:prstGeom prst="rect">
            <a:avLst/>
          </a:prstGeom>
          <a:noFill/>
          <a:ln>
            <a:noFill/>
          </a:ln>
        </p:spPr>
        <p:txBody>
          <a:bodyPr lIns="68575" tIns="34275" rIns="68575" bIns="34275" anchor="t" anchorCtr="0">
            <a:noAutofit/>
          </a:bodyPr>
          <a:lstStyle/>
          <a:p>
            <a:pPr marL="254000" marR="0" lvl="0" indent="-260350" algn="l" rtl="0">
              <a:lnSpc>
                <a:spcPct val="100000"/>
              </a:lnSpc>
              <a:spcBef>
                <a:spcPts val="0"/>
              </a:spcBef>
              <a:spcAft>
                <a:spcPts val="0"/>
              </a:spcAft>
              <a:buClr>
                <a:schemeClr val="accent1"/>
              </a:buClr>
              <a:buSzPct val="78571"/>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4000" marR="0" lvl="0" indent="-260350" algn="l" rtl="0">
              <a:lnSpc>
                <a:spcPct val="100000"/>
              </a:lnSpc>
              <a:spcBef>
                <a:spcPts val="0"/>
              </a:spcBef>
              <a:spcAft>
                <a:spcPts val="0"/>
              </a:spcAft>
              <a:buClr>
                <a:schemeClr val="accent1"/>
              </a:buClr>
              <a:buSzPct val="78571"/>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4000" marR="0" lvl="0" indent="-260350" algn="l" rtl="0">
              <a:lnSpc>
                <a:spcPct val="100000"/>
              </a:lnSpc>
              <a:spcBef>
                <a:spcPts val="0"/>
              </a:spcBef>
              <a:spcAft>
                <a:spcPts val="0"/>
              </a:spcAft>
              <a:buClr>
                <a:schemeClr val="accent1"/>
              </a:buClr>
              <a:buSzPct val="78571"/>
              <a:buFont typeface="Noto Sans Symbols"/>
              <a:buAutoNum type="arabicPeriod"/>
            </a:pPr>
            <a:r>
              <a:rPr lang="en" sz="1400" b="0" i="0" u="none" strike="noStrike" cap="none">
                <a:solidFill>
                  <a:srgbClr val="3F3F3F"/>
                </a:solidFill>
                <a:latin typeface="Trebuchet MS"/>
                <a:ea typeface="Trebuchet MS"/>
                <a:cs typeface="Trebuchet MS"/>
                <a:sym typeface="Trebuchet MS"/>
              </a:rPr>
              <a:t>1. Research/Business   Understanding Phase</a:t>
            </a:r>
          </a:p>
          <a:p>
            <a:pPr marL="254000" marR="0" lvl="0" indent="-260350" algn="l" rtl="0">
              <a:lnSpc>
                <a:spcPct val="100000"/>
              </a:lnSpc>
              <a:spcBef>
                <a:spcPts val="0"/>
              </a:spcBef>
              <a:spcAft>
                <a:spcPts val="0"/>
              </a:spcAft>
              <a:buClr>
                <a:schemeClr val="accent1"/>
              </a:buClr>
              <a:buSzPct val="78571"/>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4000" marR="0" lvl="0" indent="-260350" algn="l" rtl="0">
              <a:lnSpc>
                <a:spcPct val="100000"/>
              </a:lnSpc>
              <a:spcBef>
                <a:spcPts val="800"/>
              </a:spcBef>
              <a:spcAft>
                <a:spcPts val="0"/>
              </a:spcAft>
              <a:buClr>
                <a:schemeClr val="accent1"/>
              </a:buClr>
              <a:buSzPct val="78571"/>
              <a:buFont typeface="Noto Sans Symbols"/>
              <a:buAutoNum type="arabicPeriod"/>
            </a:pPr>
            <a:r>
              <a:rPr lang="en" sz="1400" b="0" i="0" u="none" strike="noStrike" cap="none">
                <a:solidFill>
                  <a:srgbClr val="3F3F3F"/>
                </a:solidFill>
                <a:latin typeface="Trebuchet MS"/>
                <a:ea typeface="Trebuchet MS"/>
                <a:cs typeface="Trebuchet MS"/>
                <a:sym typeface="Trebuchet MS"/>
              </a:rPr>
              <a:t>2. Data Understanding Phase</a:t>
            </a:r>
          </a:p>
          <a:p>
            <a:pPr marL="254000" marR="0" lvl="0" indent="-260350" algn="l" rtl="0">
              <a:lnSpc>
                <a:spcPct val="100000"/>
              </a:lnSpc>
              <a:spcBef>
                <a:spcPts val="800"/>
              </a:spcBef>
              <a:spcAft>
                <a:spcPts val="0"/>
              </a:spcAft>
              <a:buClr>
                <a:schemeClr val="accent1"/>
              </a:buClr>
              <a:buSzPct val="78571"/>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4000" marR="0" lvl="0" indent="-260350" algn="l" rtl="0">
              <a:lnSpc>
                <a:spcPct val="100000"/>
              </a:lnSpc>
              <a:spcBef>
                <a:spcPts val="800"/>
              </a:spcBef>
              <a:spcAft>
                <a:spcPts val="0"/>
              </a:spcAft>
              <a:buClr>
                <a:schemeClr val="accent1"/>
              </a:buClr>
              <a:buSzPct val="78571"/>
              <a:buFont typeface="Noto Sans Symbols"/>
              <a:buAutoNum type="arabicPeriod"/>
            </a:pPr>
            <a:r>
              <a:rPr lang="en" sz="1400" b="0" i="0" u="none" strike="noStrike" cap="none">
                <a:solidFill>
                  <a:srgbClr val="3F3F3F"/>
                </a:solidFill>
                <a:latin typeface="Trebuchet MS"/>
                <a:ea typeface="Trebuchet MS"/>
                <a:cs typeface="Trebuchet MS"/>
                <a:sym typeface="Trebuchet MS"/>
              </a:rPr>
              <a:t>3. Data Preparation Phase</a:t>
            </a:r>
          </a:p>
          <a:p>
            <a:pPr marL="254000" marR="0" lvl="0" indent="-260350" algn="l" rtl="0">
              <a:lnSpc>
                <a:spcPct val="100000"/>
              </a:lnSpc>
              <a:spcBef>
                <a:spcPts val="800"/>
              </a:spcBef>
              <a:spcAft>
                <a:spcPts val="0"/>
              </a:spcAft>
              <a:buClr>
                <a:schemeClr val="accent1"/>
              </a:buClr>
              <a:buSzPct val="78571"/>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4000" marR="0" lvl="0" indent="-260350" algn="l" rtl="0">
              <a:lnSpc>
                <a:spcPct val="100000"/>
              </a:lnSpc>
              <a:spcBef>
                <a:spcPts val="800"/>
              </a:spcBef>
              <a:spcAft>
                <a:spcPts val="0"/>
              </a:spcAft>
              <a:buClr>
                <a:schemeClr val="accent1"/>
              </a:buClr>
              <a:buSzPct val="78571"/>
              <a:buFont typeface="Noto Sans Symbols"/>
              <a:buAutoNum type="arabicPeriod"/>
            </a:pPr>
            <a:r>
              <a:rPr lang="en" sz="1400" b="0" i="0" u="none" strike="noStrike" cap="none">
                <a:solidFill>
                  <a:srgbClr val="3F3F3F"/>
                </a:solidFill>
                <a:latin typeface="Trebuchet MS"/>
                <a:ea typeface="Trebuchet MS"/>
                <a:cs typeface="Trebuchet MS"/>
                <a:sym typeface="Trebuchet MS"/>
              </a:rPr>
              <a:t>4. Modeling Phase</a:t>
            </a:r>
          </a:p>
          <a:p>
            <a:pPr marL="254000" marR="0" lvl="0" indent="-260350" algn="l" rtl="0">
              <a:lnSpc>
                <a:spcPct val="100000"/>
              </a:lnSpc>
              <a:spcBef>
                <a:spcPts val="800"/>
              </a:spcBef>
              <a:spcAft>
                <a:spcPts val="0"/>
              </a:spcAft>
              <a:buClr>
                <a:schemeClr val="accent1"/>
              </a:buClr>
              <a:buSzPct val="78571"/>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254000" marR="0" lvl="0" indent="-260350" algn="l" rtl="0">
              <a:lnSpc>
                <a:spcPct val="100000"/>
              </a:lnSpc>
              <a:spcBef>
                <a:spcPts val="800"/>
              </a:spcBef>
              <a:spcAft>
                <a:spcPts val="0"/>
              </a:spcAft>
              <a:buClr>
                <a:schemeClr val="accent1"/>
              </a:buClr>
              <a:buSzPct val="78571"/>
              <a:buFont typeface="Noto Sans Symbols"/>
              <a:buAutoNum type="arabicPeriod"/>
            </a:pPr>
            <a:r>
              <a:rPr lang="en" sz="1400" b="0" i="0" u="none" strike="noStrike" cap="none">
                <a:solidFill>
                  <a:srgbClr val="3F3F3F"/>
                </a:solidFill>
                <a:latin typeface="Trebuchet MS"/>
                <a:ea typeface="Trebuchet MS"/>
                <a:cs typeface="Trebuchet MS"/>
                <a:sym typeface="Trebuchet MS"/>
              </a:rPr>
              <a:t>5. Evaluation Phase</a:t>
            </a:r>
          </a:p>
          <a:p>
            <a:pPr marL="0" marR="0" lvl="0" indent="0" algn="l"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3F3F3F"/>
              </a:solidFill>
              <a:latin typeface="Trebuchet MS"/>
              <a:ea typeface="Trebuchet MS"/>
              <a:cs typeface="Trebuchet MS"/>
              <a:sym typeface="Trebuchet MS"/>
            </a:endParaRPr>
          </a:p>
          <a:p>
            <a:pPr marL="0" marR="0" lvl="0" indent="0" algn="l"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pic>
        <p:nvPicPr>
          <p:cNvPr id="355" name="Shape 355"/>
          <p:cNvPicPr preferRelativeResize="0"/>
          <p:nvPr/>
        </p:nvPicPr>
        <p:blipFill rotWithShape="1">
          <a:blip r:embed="rId3">
            <a:alphaModFix/>
          </a:blip>
          <a:srcRect/>
          <a:stretch/>
        </p:blipFill>
        <p:spPr>
          <a:xfrm>
            <a:off x="96879" y="1036868"/>
            <a:ext cx="4620000" cy="397080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a:solidFill>
                  <a:schemeClr val="accent1"/>
                </a:solidFill>
                <a:latin typeface="Trebuchet MS"/>
                <a:ea typeface="Trebuchet MS"/>
                <a:cs typeface="Trebuchet MS"/>
                <a:sym typeface="Trebuchet MS"/>
              </a:rPr>
              <a:t>Understanding the Dataset</a:t>
            </a:r>
          </a:p>
        </p:txBody>
      </p:sp>
      <p:sp>
        <p:nvSpPr>
          <p:cNvPr id="361" name="Shape 361"/>
          <p:cNvSpPr txBox="1">
            <a:spLocks noGrp="1"/>
          </p:cNvSpPr>
          <p:nvPr>
            <p:ph idx="1"/>
          </p:nvPr>
        </p:nvSpPr>
        <p:spPr>
          <a:xfrm>
            <a:off x="508001" y="1185708"/>
            <a:ext cx="6921498" cy="3883831"/>
          </a:xfrm>
          <a:prstGeom prst="rect">
            <a:avLst/>
          </a:prstGeom>
          <a:noFill/>
          <a:ln>
            <a:noFill/>
          </a:ln>
        </p:spPr>
        <p:txBody>
          <a:bodyPr lIns="68575" tIns="34275" rIns="68575" bIns="34275" anchor="t" anchorCtr="0">
            <a:noAutofit/>
          </a:bodyPr>
          <a:lstStyle/>
          <a:p>
            <a:pPr marL="282575" lvl="0" indent="-285750">
              <a:spcBef>
                <a:spcPts val="0"/>
              </a:spcBef>
              <a:buSzPct val="110000"/>
              <a:buFont typeface="Arial" panose="020B0604020202020204" pitchFamily="34" charset="0"/>
              <a:buChar char="•"/>
            </a:pPr>
            <a:r>
              <a:rPr lang="en" sz="1600" b="0" i="0" u="none" strike="noStrike" cap="none" dirty="0">
                <a:solidFill>
                  <a:srgbClr val="3F3F3F"/>
                </a:solidFill>
                <a:latin typeface="Trebuchet MS"/>
                <a:ea typeface="Trebuchet MS"/>
                <a:cs typeface="Trebuchet MS"/>
                <a:sym typeface="Trebuchet MS"/>
              </a:rPr>
              <a:t>Retrieved from </a:t>
            </a:r>
            <a:r>
              <a:rPr lang="en-US" sz="1400" dirty="0">
                <a:hlinkClick r:id="rId3"/>
              </a:rPr>
              <a:t>https://www.huduser.gov/portal/datasets/hads/hads.html</a:t>
            </a:r>
            <a:endParaRPr lang="en-US" sz="1400" dirty="0"/>
          </a:p>
          <a:p>
            <a:pPr lvl="0">
              <a:spcBef>
                <a:spcPts val="1000"/>
              </a:spcBef>
              <a:buSzPct val="110000"/>
              <a:buFont typeface="Arial" panose="020B0604020202020204" pitchFamily="34" charset="0"/>
              <a:buChar char="•"/>
            </a:pPr>
            <a:r>
              <a:rPr lang="en-US" sz="1600" dirty="0"/>
              <a:t>National dataset selected for the year 2013</a:t>
            </a:r>
          </a:p>
          <a:p>
            <a:pPr lvl="0">
              <a:spcBef>
                <a:spcPts val="1000"/>
              </a:spcBef>
              <a:buSzPct val="110000"/>
              <a:buFont typeface="Arial" panose="020B0604020202020204" pitchFamily="34" charset="0"/>
              <a:buChar char="•"/>
            </a:pPr>
            <a:r>
              <a:rPr lang="en-US" sz="1600" dirty="0"/>
              <a:t>Data includes household demographics, housing characteristics and costs, and affordability measures</a:t>
            </a:r>
          </a:p>
          <a:p>
            <a:pPr lvl="0">
              <a:spcBef>
                <a:spcPts val="1000"/>
              </a:spcBef>
              <a:buSzPct val="110000"/>
              <a:buFont typeface="Arial" panose="020B0604020202020204" pitchFamily="34" charset="0"/>
              <a:buChar char="•"/>
            </a:pPr>
            <a:r>
              <a:rPr lang="en-US" sz="1600" dirty="0"/>
              <a:t>Originally 64,535 entries and 99 variables</a:t>
            </a:r>
          </a:p>
          <a:p>
            <a:pPr lvl="0">
              <a:spcBef>
                <a:spcPts val="1000"/>
              </a:spcBef>
              <a:buSzPct val="110000"/>
              <a:buFont typeface="Arial" panose="020B0604020202020204" pitchFamily="34" charset="0"/>
              <a:buChar char="•"/>
            </a:pPr>
            <a:r>
              <a:rPr lang="en-US" sz="1600" dirty="0"/>
              <a:t>Mix of categorical and numerical type of variables</a:t>
            </a:r>
          </a:p>
          <a:p>
            <a:pPr lvl="0">
              <a:spcBef>
                <a:spcPts val="1000"/>
              </a:spcBef>
              <a:buSzPct val="110000"/>
              <a:buFont typeface="Arial" panose="020B0604020202020204" pitchFamily="34" charset="0"/>
              <a:buChar char="•"/>
            </a:pPr>
            <a:r>
              <a:rPr lang="en-US" sz="1600" dirty="0"/>
              <a:t>Out of the 99 variables, we selected the most relevant </a:t>
            </a:r>
            <a:r>
              <a:rPr lang="en-US" sz="1600" dirty="0" smtClean="0"/>
              <a:t>(≈20</a:t>
            </a:r>
            <a:r>
              <a:rPr lang="en-US" sz="1600" dirty="0"/>
              <a:t>) to examine in our regression models</a:t>
            </a:r>
          </a:p>
          <a:p>
            <a:pPr marL="342900" lvl="0" indent="-342900">
              <a:spcBef>
                <a:spcPts val="1000"/>
              </a:spcBef>
              <a:buSzPct val="79999"/>
            </a:pPr>
            <a:endParaRPr lang="en-US" dirty="0"/>
          </a:p>
          <a:p>
            <a:pPr lvl="0" indent="-260350">
              <a:spcBef>
                <a:spcPts val="0"/>
              </a:spcBef>
            </a:pPr>
            <a:endParaRPr lang="en-US" dirty="0"/>
          </a:p>
          <a:p>
            <a:pPr lvl="0" indent="-260350">
              <a:spcBef>
                <a:spcPts val="0"/>
              </a:spcBef>
            </a:pPr>
            <a:endParaRPr sz="1100" dirty="0"/>
          </a:p>
          <a:p>
            <a:pPr marL="254000" marR="0" lvl="0" indent="-254000" algn="l" rtl="0">
              <a:lnSpc>
                <a:spcPct val="100000"/>
              </a:lnSpc>
              <a:spcBef>
                <a:spcPts val="800"/>
              </a:spcBef>
              <a:spcAft>
                <a:spcPts val="0"/>
              </a:spcAft>
              <a:buClr>
                <a:schemeClr val="accent1"/>
              </a:buClr>
              <a:buSzPct val="25000"/>
              <a:buFont typeface="Noto Sans Symbols"/>
              <a:buNone/>
            </a:pPr>
            <a:endParaRPr sz="1400" b="0" i="0" u="none" strike="noStrike" cap="none" dirty="0">
              <a:solidFill>
                <a:srgbClr val="3F3F3F"/>
              </a:solidFill>
              <a:latin typeface="Trebuchet MS"/>
              <a:ea typeface="Trebuchet MS"/>
              <a:cs typeface="Trebuchet MS"/>
              <a:sym typeface="Trebuchet MS"/>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examined</a:t>
            </a:r>
          </a:p>
        </p:txBody>
      </p:sp>
      <p:sp>
        <p:nvSpPr>
          <p:cNvPr id="3" name="Text Placeholder 2"/>
          <p:cNvSpPr>
            <a:spLocks noGrp="1"/>
          </p:cNvSpPr>
          <p:nvPr>
            <p:ph idx="1"/>
          </p:nvPr>
        </p:nvSpPr>
        <p:spPr>
          <a:xfrm>
            <a:off x="588681" y="1140742"/>
            <a:ext cx="6447501" cy="3716121"/>
          </a:xfrm>
        </p:spPr>
        <p:txBody>
          <a:bodyPr numCol="2">
            <a:normAutofit/>
          </a:bodyPr>
          <a:lstStyle/>
          <a:p>
            <a:pPr marL="647700" lvl="1" indent="-342900">
              <a:spcBef>
                <a:spcPts val="1000"/>
              </a:spcBef>
              <a:buSzPct val="79999"/>
            </a:pPr>
            <a:r>
              <a:rPr lang="en-US" dirty="0"/>
              <a:t>Age of head of household	(AGE1)</a:t>
            </a:r>
          </a:p>
          <a:p>
            <a:pPr marL="647700" lvl="1" indent="-342900">
              <a:spcBef>
                <a:spcPts val="1000"/>
              </a:spcBef>
              <a:buSzPct val="79999"/>
            </a:pPr>
            <a:r>
              <a:rPr lang="en-US" dirty="0"/>
              <a:t>Number of people in household (PER)</a:t>
            </a:r>
          </a:p>
          <a:p>
            <a:pPr marL="647700" lvl="1" indent="-342900">
              <a:spcBef>
                <a:spcPts val="1000"/>
              </a:spcBef>
              <a:buSzPct val="79999"/>
            </a:pPr>
            <a:r>
              <a:rPr lang="en-US" dirty="0"/>
              <a:t>Household Income (ZINC2)</a:t>
            </a:r>
          </a:p>
          <a:p>
            <a:pPr marL="647700" lvl="1" indent="-342900">
              <a:spcBef>
                <a:spcPts val="1000"/>
              </a:spcBef>
              <a:buSzPct val="79999"/>
            </a:pPr>
            <a:r>
              <a:rPr lang="en-US" dirty="0"/>
              <a:t>Area median Income </a:t>
            </a:r>
            <a:r>
              <a:rPr lang="en-US" dirty="0" smtClean="0"/>
              <a:t>(LMED)</a:t>
            </a:r>
            <a:endParaRPr lang="en-US" dirty="0"/>
          </a:p>
          <a:p>
            <a:pPr marL="647700" lvl="1" indent="-342900">
              <a:spcBef>
                <a:spcPts val="1000"/>
              </a:spcBef>
              <a:buSzPct val="79999"/>
            </a:pPr>
            <a:r>
              <a:rPr lang="en-US" dirty="0" smtClean="0"/>
              <a:t>Region (REGION)</a:t>
            </a:r>
            <a:endParaRPr lang="en-US" dirty="0"/>
          </a:p>
          <a:p>
            <a:pPr marL="647700" lvl="1" indent="-342900">
              <a:spcBef>
                <a:spcPts val="1000"/>
              </a:spcBef>
              <a:buSzPct val="79999"/>
            </a:pPr>
            <a:r>
              <a:rPr lang="en-US" dirty="0"/>
              <a:t>Other Monthly Costs (OTHERCOST)</a:t>
            </a:r>
          </a:p>
          <a:p>
            <a:pPr marL="647700" lvl="1" indent="-342900">
              <a:spcBef>
                <a:spcPts val="1000"/>
              </a:spcBef>
              <a:buSzPct val="79999"/>
            </a:pPr>
            <a:r>
              <a:rPr lang="en-US" dirty="0"/>
              <a:t>Monthly Utility Costs (UTILITY)</a:t>
            </a:r>
          </a:p>
          <a:p>
            <a:pPr marL="647700" lvl="1" indent="-342900">
              <a:spcBef>
                <a:spcPts val="1000"/>
              </a:spcBef>
              <a:buSzPct val="79999"/>
            </a:pPr>
            <a:r>
              <a:rPr lang="en-US" dirty="0"/>
              <a:t>Monthly Housing Costs </a:t>
            </a:r>
            <a:r>
              <a:rPr lang="en-US" dirty="0" smtClean="0"/>
              <a:t>(ZSMHC)</a:t>
            </a:r>
            <a:endParaRPr lang="en-US" dirty="0"/>
          </a:p>
          <a:p>
            <a:pPr marL="647700" lvl="1" indent="-342900">
              <a:spcBef>
                <a:spcPts val="1000"/>
              </a:spcBef>
              <a:buSzPct val="79999"/>
            </a:pPr>
            <a:r>
              <a:rPr lang="en-US" dirty="0"/>
              <a:t>Fair Market Value (FMR)</a:t>
            </a:r>
          </a:p>
          <a:p>
            <a:pPr marL="647700" lvl="1" indent="-342900">
              <a:spcBef>
                <a:spcPts val="1000"/>
              </a:spcBef>
              <a:buSzPct val="79999"/>
            </a:pPr>
            <a:r>
              <a:rPr lang="en-US" dirty="0"/>
              <a:t>Current Market Value of Unit (VALUE)</a:t>
            </a:r>
          </a:p>
          <a:p>
            <a:pPr marL="647700" lvl="1" indent="-342900">
              <a:spcBef>
                <a:spcPts val="1000"/>
              </a:spcBef>
              <a:buSzPct val="79999"/>
            </a:pPr>
            <a:r>
              <a:rPr lang="en-US" dirty="0"/>
              <a:t>Central City/Suburban status (METRO3)</a:t>
            </a:r>
          </a:p>
          <a:p>
            <a:pPr marL="647700" lvl="1" indent="-342900">
              <a:spcBef>
                <a:spcPts val="1000"/>
              </a:spcBef>
              <a:buSzPct val="79999"/>
            </a:pPr>
            <a:r>
              <a:rPr lang="en-US" dirty="0"/>
              <a:t>Number of units in building </a:t>
            </a:r>
            <a:br>
              <a:rPr lang="en-US" dirty="0"/>
            </a:br>
            <a:r>
              <a:rPr lang="en-US" dirty="0"/>
              <a:t>(NUNITS)</a:t>
            </a:r>
          </a:p>
          <a:p>
            <a:pPr marL="647700" lvl="1" indent="-342900">
              <a:spcBef>
                <a:spcPts val="1000"/>
              </a:spcBef>
              <a:buSzPct val="79999"/>
            </a:pPr>
            <a:r>
              <a:rPr lang="en-US" dirty="0"/>
              <a:t>Number of rooms in unit (ROOMS)</a:t>
            </a:r>
          </a:p>
          <a:p>
            <a:pPr marL="647700" lvl="1" indent="-342900">
              <a:spcBef>
                <a:spcPts val="1000"/>
              </a:spcBef>
              <a:buSzPct val="79999"/>
            </a:pPr>
            <a:r>
              <a:rPr lang="en-US" dirty="0"/>
              <a:t>Year unit was built (BUILT)</a:t>
            </a:r>
          </a:p>
          <a:p>
            <a:pPr marL="647700" lvl="1" indent="-342900">
              <a:spcBef>
                <a:spcPts val="1000"/>
              </a:spcBef>
              <a:buSzPct val="79999"/>
            </a:pPr>
            <a:r>
              <a:rPr lang="en-US" dirty="0"/>
              <a:t>Structure </a:t>
            </a:r>
            <a:r>
              <a:rPr lang="en-US" dirty="0" smtClean="0"/>
              <a:t>Type (STRUCTURETYPE)</a:t>
            </a:r>
            <a:endParaRPr lang="en-US" dirty="0"/>
          </a:p>
          <a:p>
            <a:pPr marL="647700" lvl="1" indent="-342900">
              <a:spcBef>
                <a:spcPts val="1000"/>
              </a:spcBef>
              <a:buSzPct val="79999"/>
            </a:pPr>
            <a:r>
              <a:rPr lang="en-US" dirty="0"/>
              <a:t>Cost Burden (BURDEN)</a:t>
            </a:r>
          </a:p>
          <a:p>
            <a:pPr marL="647700" lvl="1" indent="-342900">
              <a:spcBef>
                <a:spcPts val="1000"/>
              </a:spcBef>
              <a:buSzPct val="79999"/>
            </a:pPr>
            <a:r>
              <a:rPr lang="en-US" dirty="0"/>
              <a:t>Owner/Renter Status (OWNRENT)</a:t>
            </a:r>
          </a:p>
          <a:p>
            <a:pPr marL="647700" lvl="1" indent="-342900">
              <a:spcBef>
                <a:spcPts val="1000"/>
              </a:spcBef>
              <a:buSzPct val="79999"/>
            </a:pPr>
            <a:r>
              <a:rPr lang="en-US" dirty="0" smtClean="0"/>
              <a:t>Number of bedrooms in unit (BEDRMS)</a:t>
            </a:r>
          </a:p>
          <a:p>
            <a:pPr marL="647700" lvl="1" indent="-342900">
              <a:spcBef>
                <a:spcPts val="1000"/>
              </a:spcBef>
              <a:buSzPct val="79999"/>
            </a:pPr>
            <a:r>
              <a:rPr lang="en-US" dirty="0" smtClean="0"/>
              <a:t>Occupancy Status (STATUS)</a:t>
            </a:r>
            <a:endParaRPr lang="en-US" dirty="0"/>
          </a:p>
        </p:txBody>
      </p:sp>
    </p:spTree>
    <p:extLst>
      <p:ext uri="{BB962C8B-B14F-4D97-AF65-F5344CB8AC3E}">
        <p14:creationId xmlns:p14="http://schemas.microsoft.com/office/powerpoint/2010/main" val="3808344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507993" y="457200"/>
            <a:ext cx="6447600" cy="558900"/>
          </a:xfrm>
          <a:prstGeom prst="rect">
            <a:avLst/>
          </a:prstGeom>
          <a:noFill/>
          <a:ln>
            <a:noFill/>
          </a:ln>
        </p:spPr>
        <p:txBody>
          <a:bodyPr lIns="68575" tIns="34275" rIns="68575" bIns="34275" anchor="t" anchorCtr="0">
            <a:noAutofit/>
          </a:bodyPr>
          <a:lstStyle/>
          <a:p>
            <a:pPr marL="0" marR="0" lvl="0" indent="0" algn="l" rtl="0">
              <a:lnSpc>
                <a:spcPct val="100000"/>
              </a:lnSpc>
              <a:spcBef>
                <a:spcPts val="0"/>
              </a:spcBef>
              <a:spcAft>
                <a:spcPts val="0"/>
              </a:spcAft>
              <a:buClr>
                <a:schemeClr val="accent1"/>
              </a:buClr>
              <a:buSzPct val="25000"/>
              <a:buFont typeface="Trebuchet MS"/>
              <a:buNone/>
            </a:pPr>
            <a:r>
              <a:rPr lang="en" sz="2700" b="0" i="0" u="none" strike="noStrike" cap="none">
                <a:solidFill>
                  <a:schemeClr val="accent1"/>
                </a:solidFill>
                <a:latin typeface="Trebuchet MS"/>
                <a:ea typeface="Trebuchet MS"/>
                <a:cs typeface="Trebuchet MS"/>
                <a:sym typeface="Trebuchet MS"/>
              </a:rPr>
              <a:t>Sample Data</a:t>
            </a:r>
          </a:p>
        </p:txBody>
      </p:sp>
      <p:pic>
        <p:nvPicPr>
          <p:cNvPr id="2" name="Picture 1"/>
          <p:cNvPicPr>
            <a:picLocks noChangeAspect="1"/>
          </p:cNvPicPr>
          <p:nvPr/>
        </p:nvPicPr>
        <p:blipFill>
          <a:blip r:embed="rId3"/>
          <a:stretch>
            <a:fillRect/>
          </a:stretch>
        </p:blipFill>
        <p:spPr>
          <a:xfrm>
            <a:off x="677307" y="1213610"/>
            <a:ext cx="6862416" cy="3617467"/>
          </a:xfrm>
          <a:prstGeom prst="rect">
            <a:avLst/>
          </a:prstGeom>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3205</TotalTime>
  <Words>1816</Words>
  <Application>Microsoft Office PowerPoint</Application>
  <PresentationFormat>On-screen Show (16:9)</PresentationFormat>
  <Paragraphs>269</Paragraphs>
  <Slides>29</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Cambria Math</vt:lpstr>
      <vt:lpstr>Noto Sans Symbols</vt:lpstr>
      <vt:lpstr>Trebuchet MS</vt:lpstr>
      <vt:lpstr>Wingdings 3</vt:lpstr>
      <vt:lpstr>simple-light-2</vt:lpstr>
      <vt:lpstr>1_Facet</vt:lpstr>
      <vt:lpstr>Facet</vt:lpstr>
      <vt:lpstr>Data Mining of Housing Affordability</vt:lpstr>
      <vt:lpstr>Agenda</vt:lpstr>
      <vt:lpstr>Overview</vt:lpstr>
      <vt:lpstr>Why is this important?</vt:lpstr>
      <vt:lpstr>Problem Statement and Objectives</vt:lpstr>
      <vt:lpstr>Steps Followed</vt:lpstr>
      <vt:lpstr>Understanding the Dataset</vt:lpstr>
      <vt:lpstr>Variables examined</vt:lpstr>
      <vt:lpstr>Sample Data</vt:lpstr>
      <vt:lpstr>Data Preparation and Cleaning</vt:lpstr>
      <vt:lpstr>Data Transformation Example</vt:lpstr>
      <vt:lpstr>Data Preparation and Cleaning</vt:lpstr>
      <vt:lpstr>Modeling Techniques Used</vt:lpstr>
      <vt:lpstr>Multiple Linear Regression: Market Value</vt:lpstr>
      <vt:lpstr>Multiple Linear Regression: Market Value</vt:lpstr>
      <vt:lpstr>Multiple Linear Regression: Market Value</vt:lpstr>
      <vt:lpstr>Multiple Linear Regression: Market Value</vt:lpstr>
      <vt:lpstr>Principal Component Analysis: Market Value</vt:lpstr>
      <vt:lpstr>Regression using Principal Components</vt:lpstr>
      <vt:lpstr>Recommended Model for Market Value</vt:lpstr>
      <vt:lpstr>Recommended Model for Market Value</vt:lpstr>
      <vt:lpstr>Logistic Regression: Affordability</vt:lpstr>
      <vt:lpstr>Logistic Regression: Affordability</vt:lpstr>
      <vt:lpstr>Logistic Regression: Affordability</vt:lpstr>
      <vt:lpstr>Evaluation of Models</vt:lpstr>
      <vt:lpstr>Conclusions</vt:lpstr>
      <vt:lpstr>Conclusions</vt:lpstr>
      <vt:lpstr>Thank You!</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of Housing Affordability</dc:title>
  <dc:creator>Kathy Chowaniec</dc:creator>
  <cp:lastModifiedBy>Kathy Chowaniec</cp:lastModifiedBy>
  <cp:revision>439</cp:revision>
  <cp:lastPrinted>2017-05-04T02:56:17Z</cp:lastPrinted>
  <dcterms:modified xsi:type="dcterms:W3CDTF">2017-05-12T23:08:20Z</dcterms:modified>
</cp:coreProperties>
</file>