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9E1A15-EEAA-D4D9-474D-DA5B30CBB20F}" v="860" dt="2025-04-01T22:52:59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4/1/2025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23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4/1/2025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9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4/1/2025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28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4/1/2025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90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4/1/2025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97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4/1/2025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77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4/1/2025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‹Nr.›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74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4/1/2025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4/1/2025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2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4/1/2025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‹Nr.›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21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4/1/2025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‹Nr.›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991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4/1/2025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28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ulasfp2425.castillalamancha.es/pluginfile.php/224264/mod_assign/introattachment/0/Oficinas-y-despachos-Albacete24-26-%20Albagrupo.pdf?forcedownload=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de-DE" sz="6000" err="1"/>
              <a:t>Convenio</a:t>
            </a:r>
            <a:r>
              <a:rPr lang="de-DE" sz="6000" dirty="0"/>
              <a:t> Colectivo </a:t>
            </a:r>
            <a:r>
              <a:rPr lang="de-DE" sz="6000" err="1"/>
              <a:t>Estatal</a:t>
            </a:r>
            <a:r>
              <a:rPr lang="de-DE" sz="6000" dirty="0"/>
              <a:t> de </a:t>
            </a:r>
            <a:r>
              <a:rPr lang="de-DE" sz="6000" err="1"/>
              <a:t>Empresas</a:t>
            </a:r>
            <a:r>
              <a:rPr lang="de-DE" sz="6000" dirty="0"/>
              <a:t> de </a:t>
            </a:r>
            <a:r>
              <a:rPr lang="de-DE" sz="6000" err="1"/>
              <a:t>Consultoría</a:t>
            </a:r>
            <a:r>
              <a:rPr lang="de-DE" sz="6000" dirty="0"/>
              <a:t> y </a:t>
            </a:r>
            <a:r>
              <a:rPr lang="de-DE" sz="6000" err="1"/>
              <a:t>Estudios</a:t>
            </a:r>
            <a:r>
              <a:rPr lang="de-DE" sz="6000" dirty="0"/>
              <a:t> de Mercado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Análisis</a:t>
            </a:r>
            <a:r>
              <a:rPr lang="de-DE" dirty="0"/>
              <a:t> del </a:t>
            </a:r>
            <a:r>
              <a:rPr lang="de-DE" dirty="0" err="1"/>
              <a:t>impacto</a:t>
            </a:r>
            <a:r>
              <a:rPr lang="de-DE" dirty="0"/>
              <a:t> en </a:t>
            </a:r>
            <a:r>
              <a:rPr lang="de-DE" dirty="0" err="1"/>
              <a:t>el</a:t>
            </a:r>
            <a:r>
              <a:rPr lang="de-DE" dirty="0"/>
              <a:t> </a:t>
            </a:r>
            <a:r>
              <a:rPr lang="de-DE" dirty="0" err="1"/>
              <a:t>sector</a:t>
            </a:r>
            <a:r>
              <a:rPr lang="de-DE" dirty="0"/>
              <a:t> IT en Albacete</a:t>
            </a:r>
          </a:p>
          <a:p>
            <a:r>
              <a:rPr lang="de-DE" dirty="0"/>
              <a:t>Autor: L. Rodrigo Martínez </a:t>
            </a:r>
            <a:r>
              <a:rPr lang="de-DE" dirty="0" err="1"/>
              <a:t>Tabernero</a:t>
            </a:r>
          </a:p>
          <a:p>
            <a:r>
              <a:rPr lang="de-DE" dirty="0" err="1"/>
              <a:t>Fecha</a:t>
            </a:r>
            <a:r>
              <a:rPr lang="de-DE" dirty="0"/>
              <a:t>: 2 de </a:t>
            </a:r>
            <a:r>
              <a:rPr lang="de-DE" dirty="0" err="1"/>
              <a:t>abril</a:t>
            </a:r>
            <a:r>
              <a:rPr lang="de-DE" dirty="0"/>
              <a:t> de 2025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343BC-16E4-CA90-A3ED-D2F966ED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Impacto</a:t>
            </a:r>
            <a:r>
              <a:rPr lang="de-DE" dirty="0"/>
              <a:t> General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48C0C9-AF19-A368-56E6-3CE3BB305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Impacto</a:t>
            </a:r>
            <a:r>
              <a:rPr lang="de-DE" dirty="0"/>
              <a:t> </a:t>
            </a:r>
            <a:r>
              <a:rPr lang="de-DE" dirty="0" err="1"/>
              <a:t>generalmente</a:t>
            </a:r>
            <a:r>
              <a:rPr lang="de-DE" dirty="0"/>
              <a:t> </a:t>
            </a:r>
            <a:r>
              <a:rPr lang="de-DE" dirty="0" err="1"/>
              <a:t>positivo</a:t>
            </a:r>
            <a:r>
              <a:rPr lang="de-DE" dirty="0"/>
              <a:t> en mi </a:t>
            </a:r>
            <a:r>
              <a:rPr lang="de-DE" dirty="0" err="1"/>
              <a:t>opinión</a:t>
            </a:r>
          </a:p>
          <a:p>
            <a:r>
              <a:rPr lang="de-DE" dirty="0" err="1"/>
              <a:t>Con</a:t>
            </a:r>
            <a:r>
              <a:rPr lang="de-DE" dirty="0"/>
              <a:t> </a:t>
            </a:r>
            <a:r>
              <a:rPr lang="de-DE" dirty="0" err="1"/>
              <a:t>matices</a:t>
            </a:r>
            <a:r>
              <a:rPr lang="de-DE" dirty="0"/>
              <a:t> </a:t>
            </a:r>
            <a:r>
              <a:rPr lang="de-DE" dirty="0" err="1"/>
              <a:t>sobre</a:t>
            </a:r>
            <a:r>
              <a:rPr lang="de-DE" dirty="0"/>
              <a:t> la </a:t>
            </a:r>
            <a:r>
              <a:rPr lang="de-DE" dirty="0" err="1"/>
              <a:t>efectividad</a:t>
            </a:r>
            <a:r>
              <a:rPr lang="de-DE" dirty="0"/>
              <a:t> del </a:t>
            </a:r>
            <a:r>
              <a:rPr lang="de-DE" dirty="0" err="1"/>
              <a:t>convenio</a:t>
            </a:r>
          </a:p>
        </p:txBody>
      </p:sp>
      <p:pic>
        <p:nvPicPr>
          <p:cNvPr id="4" name="Grafik 3" descr="Gráfico De Barras Ascendentes Éxito Dibujo Png De Stock | Royalty-Free |  FreeImages">
            <a:extLst>
              <a:ext uri="{FF2B5EF4-FFF2-40B4-BE49-F238E27FC236}">
                <a16:creationId xmlns:a16="http://schemas.microsoft.com/office/drawing/2014/main" id="{C97BA150-7324-DEA8-B5F3-96849FE01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68" y="4178920"/>
            <a:ext cx="840836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13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0D7FF7-D713-CDEF-C628-F4D094AAC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Conclusión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44143E-C094-A2B1-CBB1-B56F174C7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El </a:t>
            </a:r>
            <a:r>
              <a:rPr lang="de-DE" dirty="0" err="1"/>
              <a:t>convenio</a:t>
            </a:r>
            <a:r>
              <a:rPr lang="de-DE" dirty="0"/>
              <a:t> </a:t>
            </a:r>
            <a:r>
              <a:rPr lang="de-DE" dirty="0" err="1"/>
              <a:t>podría</a:t>
            </a:r>
            <a:r>
              <a:rPr lang="de-DE" dirty="0"/>
              <a:t> </a:t>
            </a:r>
            <a:r>
              <a:rPr lang="de-DE" dirty="0" err="1"/>
              <a:t>mejorarse</a:t>
            </a:r>
            <a:r>
              <a:rPr lang="de-DE" dirty="0"/>
              <a:t> </a:t>
            </a:r>
            <a:r>
              <a:rPr lang="de-DE" dirty="0" err="1"/>
              <a:t>para</a:t>
            </a:r>
            <a:r>
              <a:rPr lang="de-DE" dirty="0"/>
              <a:t> </a:t>
            </a:r>
            <a:r>
              <a:rPr lang="de-DE" dirty="0" err="1"/>
              <a:t>adaptarse</a:t>
            </a:r>
            <a:r>
              <a:rPr lang="de-DE" dirty="0"/>
              <a:t> </a:t>
            </a:r>
            <a:r>
              <a:rPr lang="de-DE" dirty="0" err="1"/>
              <a:t>mejor</a:t>
            </a:r>
            <a:r>
              <a:rPr lang="de-DE" dirty="0"/>
              <a:t> al </a:t>
            </a:r>
            <a:r>
              <a:rPr lang="de-DE" dirty="0" err="1"/>
              <a:t>sector</a:t>
            </a:r>
            <a:r>
              <a:rPr lang="de-DE" dirty="0"/>
              <a:t> IT </a:t>
            </a:r>
          </a:p>
        </p:txBody>
      </p:sp>
      <p:pic>
        <p:nvPicPr>
          <p:cNvPr id="4" name="Grafik 3" descr="16,675,985 en la categoría «Conclusión» de fotos e imágenes de stock libres  de regalías | Shutterstock">
            <a:extLst>
              <a:ext uri="{FF2B5EF4-FFF2-40B4-BE49-F238E27FC236}">
                <a16:creationId xmlns:a16="http://schemas.microsoft.com/office/drawing/2014/main" id="{C441394D-BF13-C94A-64AD-AEBF93551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0" y="3905824"/>
            <a:ext cx="4079460" cy="189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38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A47029-CC08-6EAC-42DD-5B15448E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Fuentes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70F124-4B07-1B7F-0B8F-377F253AB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de-DE" err="1"/>
              <a:t>Elaboración</a:t>
            </a:r>
            <a:r>
              <a:rPr lang="de-DE" dirty="0"/>
              <a:t> </a:t>
            </a:r>
            <a:r>
              <a:rPr lang="de-DE" err="1"/>
              <a:t>basada</a:t>
            </a:r>
            <a:r>
              <a:rPr lang="de-DE" dirty="0"/>
              <a:t> en </a:t>
            </a:r>
            <a:r>
              <a:rPr lang="de-DE" err="1"/>
              <a:t>el</a:t>
            </a:r>
            <a:r>
              <a:rPr lang="de-DE" dirty="0"/>
              <a:t> </a:t>
            </a:r>
            <a:r>
              <a:rPr lang="de-DE" err="1"/>
              <a:t>Convenio</a:t>
            </a:r>
            <a:r>
              <a:rPr lang="de-DE" dirty="0"/>
              <a:t> Colectivo </a:t>
            </a:r>
            <a:r>
              <a:rPr lang="de-DE" err="1"/>
              <a:t>Estatal</a:t>
            </a:r>
            <a:r>
              <a:rPr lang="de-DE" dirty="0"/>
              <a:t> de </a:t>
            </a:r>
            <a:r>
              <a:rPr lang="de-DE" err="1"/>
              <a:t>Empresas</a:t>
            </a:r>
            <a:r>
              <a:rPr lang="de-DE" dirty="0"/>
              <a:t> de </a:t>
            </a:r>
            <a:r>
              <a:rPr lang="de-DE" err="1"/>
              <a:t>Consultoría</a:t>
            </a:r>
            <a:r>
              <a:rPr lang="de-DE" dirty="0"/>
              <a:t> y </a:t>
            </a:r>
            <a:r>
              <a:rPr lang="de-DE" err="1"/>
              <a:t>Estudios</a:t>
            </a:r>
            <a:r>
              <a:rPr lang="de-DE" dirty="0"/>
              <a:t> de Mercado y de la </a:t>
            </a:r>
            <a:r>
              <a:rPr lang="de-DE" err="1"/>
              <a:t>Opinión</a:t>
            </a:r>
            <a:r>
              <a:rPr lang="de-DE" dirty="0"/>
              <a:t> </a:t>
            </a:r>
            <a:r>
              <a:rPr lang="de-DE" err="1"/>
              <a:t>Pública</a:t>
            </a:r>
            <a:endParaRPr lang="de-DE"/>
          </a:p>
          <a:p>
            <a:pPr marL="457200" indent="-457200">
              <a:buChar char="•"/>
            </a:pPr>
            <a:r>
              <a:rPr lang="de-DE" err="1"/>
              <a:t>Desechado</a:t>
            </a:r>
            <a:r>
              <a:rPr lang="de-DE" dirty="0"/>
              <a:t> </a:t>
            </a:r>
            <a:r>
              <a:rPr lang="de-DE" dirty="0">
                <a:solidFill>
                  <a:srgbClr val="1D2125"/>
                </a:solidFill>
                <a:latin typeface="Roboto"/>
                <a:ea typeface="Roboto"/>
                <a:cs typeface="Roboto"/>
              </a:rPr>
              <a:t> </a:t>
            </a:r>
            <a:r>
              <a:rPr lang="de-DE" dirty="0">
                <a:solidFill>
                  <a:srgbClr val="3A5ADA"/>
                </a:solidFill>
                <a:latin typeface="Roboto"/>
                <a:ea typeface="Roboto"/>
                <a:cs typeface="Roboto"/>
                <a:hlinkClick r:id="rId2"/>
              </a:rPr>
              <a:t>Oficinas-y-despachos-Albacete24-26- Albagrupo.pdf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521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5F7058-19D8-47C1-71FD-398818A5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Introducción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4CB358-380C-2549-6B77-B43660706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6613321" cy="359359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Char char="•"/>
            </a:pPr>
            <a:r>
              <a:rPr lang="de-DE" dirty="0"/>
              <a:t>Este </a:t>
            </a:r>
            <a:r>
              <a:rPr lang="de-DE" err="1"/>
              <a:t>convenio</a:t>
            </a:r>
            <a:r>
              <a:rPr lang="de-DE" dirty="0"/>
              <a:t> </a:t>
            </a:r>
            <a:r>
              <a:rPr lang="de-DE" err="1"/>
              <a:t>regula</a:t>
            </a:r>
            <a:r>
              <a:rPr lang="de-DE" dirty="0"/>
              <a:t> las </a:t>
            </a:r>
            <a:r>
              <a:rPr lang="de-DE" err="1"/>
              <a:t>condiciones</a:t>
            </a:r>
            <a:r>
              <a:rPr lang="de-DE" dirty="0"/>
              <a:t> laborales de los </a:t>
            </a:r>
            <a:r>
              <a:rPr lang="de-DE" err="1"/>
              <a:t>trabajadores</a:t>
            </a:r>
            <a:r>
              <a:rPr lang="de-DE" dirty="0"/>
              <a:t> en </a:t>
            </a:r>
            <a:r>
              <a:rPr lang="de-DE" err="1"/>
              <a:t>el</a:t>
            </a:r>
            <a:r>
              <a:rPr lang="de-DE" dirty="0"/>
              <a:t> </a:t>
            </a:r>
            <a:r>
              <a:rPr lang="de-DE" err="1"/>
              <a:t>sector</a:t>
            </a:r>
            <a:r>
              <a:rPr lang="de-DE" dirty="0"/>
              <a:t> de las </a:t>
            </a:r>
            <a:r>
              <a:rPr lang="de-DE" err="1"/>
              <a:t>Tecnologías</a:t>
            </a:r>
            <a:r>
              <a:rPr lang="de-DE" dirty="0"/>
              <a:t> de la </a:t>
            </a:r>
            <a:r>
              <a:rPr lang="de-DE" err="1"/>
              <a:t>Información</a:t>
            </a:r>
            <a:r>
              <a:rPr lang="de-DE" dirty="0"/>
              <a:t> y </a:t>
            </a:r>
            <a:r>
              <a:rPr lang="de-DE" err="1"/>
              <a:t>Comunicaciones</a:t>
            </a:r>
            <a:r>
              <a:rPr lang="de-DE" dirty="0"/>
              <a:t> en España</a:t>
            </a:r>
            <a:endParaRPr lang="de-DE"/>
          </a:p>
          <a:p>
            <a:pPr marL="457200" indent="-457200">
              <a:buChar char="•"/>
            </a:pPr>
            <a:r>
              <a:rPr lang="de-DE" err="1"/>
              <a:t>Clave</a:t>
            </a:r>
            <a:r>
              <a:rPr lang="de-DE" dirty="0"/>
              <a:t> </a:t>
            </a:r>
            <a:r>
              <a:rPr lang="de-DE" err="1"/>
              <a:t>para</a:t>
            </a:r>
            <a:r>
              <a:rPr lang="de-DE" dirty="0"/>
              <a:t> </a:t>
            </a:r>
            <a:r>
              <a:rPr lang="de-DE" err="1"/>
              <a:t>garantizar</a:t>
            </a:r>
            <a:r>
              <a:rPr lang="de-DE" dirty="0"/>
              <a:t> </a:t>
            </a:r>
            <a:r>
              <a:rPr lang="de-DE" err="1"/>
              <a:t>derechos</a:t>
            </a:r>
            <a:r>
              <a:rPr lang="de-DE" dirty="0"/>
              <a:t> laborales, </a:t>
            </a:r>
            <a:r>
              <a:rPr lang="de-DE" err="1"/>
              <a:t>estabilidad</a:t>
            </a:r>
            <a:r>
              <a:rPr lang="de-DE" dirty="0"/>
              <a:t> y </a:t>
            </a:r>
            <a:r>
              <a:rPr lang="de-DE" err="1"/>
              <a:t>condiciones</a:t>
            </a:r>
            <a:r>
              <a:rPr lang="de-DE" dirty="0"/>
              <a:t> </a:t>
            </a:r>
            <a:r>
              <a:rPr lang="de-DE" err="1"/>
              <a:t>dignas</a:t>
            </a:r>
            <a:r>
              <a:rPr lang="de-DE" dirty="0"/>
              <a:t> en </a:t>
            </a:r>
            <a:r>
              <a:rPr lang="de-DE" err="1"/>
              <a:t>un</a:t>
            </a:r>
            <a:r>
              <a:rPr lang="de-DE" dirty="0"/>
              <a:t> </a:t>
            </a:r>
            <a:r>
              <a:rPr lang="de-DE" err="1"/>
              <a:t>sector</a:t>
            </a:r>
            <a:r>
              <a:rPr lang="de-DE" dirty="0"/>
              <a:t> </a:t>
            </a:r>
            <a:r>
              <a:rPr lang="de-DE" err="1"/>
              <a:t>dinámico</a:t>
            </a:r>
            <a:r>
              <a:rPr lang="de-DE" dirty="0"/>
              <a:t> y en </a:t>
            </a:r>
            <a:r>
              <a:rPr lang="de-DE" err="1"/>
              <a:t>constante</a:t>
            </a:r>
            <a:r>
              <a:rPr lang="de-DE" dirty="0"/>
              <a:t> </a:t>
            </a:r>
            <a:r>
              <a:rPr lang="de-DE" err="1"/>
              <a:t>crecimiento</a:t>
            </a:r>
            <a:r>
              <a:rPr lang="de-DE" dirty="0"/>
              <a:t> y </a:t>
            </a:r>
            <a:r>
              <a:rPr lang="de-DE" err="1"/>
              <a:t>cambio</a:t>
            </a:r>
            <a:r>
              <a:rPr lang="de-DE" dirty="0"/>
              <a:t>.</a:t>
            </a:r>
          </a:p>
        </p:txBody>
      </p:sp>
      <p:pic>
        <p:nvPicPr>
          <p:cNvPr id="4" name="Grafik 3" descr="Ein Bild, das Screenshot, Technologie enthält.&#10;&#10;KI-generierte Inhalte können fehlerhaft sein.">
            <a:extLst>
              <a:ext uri="{FF2B5EF4-FFF2-40B4-BE49-F238E27FC236}">
                <a16:creationId xmlns:a16="http://schemas.microsoft.com/office/drawing/2014/main" id="{B3CFCA42-61D3-BE89-2146-016D99FA2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082" y="3025085"/>
            <a:ext cx="4089401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9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EC112-A0A5-D589-1F0A-E9E000B62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Ámbito</a:t>
            </a:r>
            <a:r>
              <a:rPr lang="de-DE" dirty="0"/>
              <a:t> de </a:t>
            </a:r>
            <a:r>
              <a:rPr lang="de-DE" dirty="0" err="1"/>
              <a:t>Aplicación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A521E9-AF6C-E34E-B8B0-E59902A59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de-DE" dirty="0"/>
              <a:t>Territorial: </a:t>
            </a:r>
            <a:r>
              <a:rPr lang="de-DE" err="1"/>
              <a:t>Estatal</a:t>
            </a:r>
            <a:r>
              <a:rPr lang="de-DE" dirty="0"/>
              <a:t>.</a:t>
            </a:r>
            <a:endParaRPr lang="de-DE"/>
          </a:p>
          <a:p>
            <a:pPr marL="457200" indent="-457200">
              <a:buChar char="•"/>
            </a:pPr>
            <a:r>
              <a:rPr lang="de-DE" err="1"/>
              <a:t>Empresas</a:t>
            </a:r>
            <a:r>
              <a:rPr lang="de-DE" dirty="0"/>
              <a:t>: </a:t>
            </a:r>
            <a:r>
              <a:rPr lang="de-DE" err="1"/>
              <a:t>Consultoría</a:t>
            </a:r>
            <a:r>
              <a:rPr lang="de-DE" dirty="0"/>
              <a:t>, </a:t>
            </a:r>
            <a:r>
              <a:rPr lang="de-DE" err="1"/>
              <a:t>desarrollo</a:t>
            </a:r>
            <a:r>
              <a:rPr lang="de-DE" dirty="0"/>
              <a:t> de </a:t>
            </a:r>
            <a:r>
              <a:rPr lang="de-DE" err="1"/>
              <a:t>software</a:t>
            </a:r>
            <a:r>
              <a:rPr lang="de-DE" dirty="0"/>
              <a:t>, </a:t>
            </a:r>
            <a:r>
              <a:rPr lang="de-DE" err="1"/>
              <a:t>servicios</a:t>
            </a:r>
            <a:r>
              <a:rPr lang="de-DE" dirty="0"/>
              <a:t> </a:t>
            </a:r>
            <a:r>
              <a:rPr lang="de-DE" err="1"/>
              <a:t>informáticos</a:t>
            </a:r>
            <a:r>
              <a:rPr lang="de-DE" dirty="0"/>
              <a:t>, etc.</a:t>
            </a:r>
          </a:p>
          <a:p>
            <a:pPr marL="457200" indent="-457200">
              <a:buChar char="•"/>
            </a:pPr>
            <a:r>
              <a:rPr lang="de-DE" err="1"/>
              <a:t>Trabajadores</a:t>
            </a:r>
            <a:r>
              <a:rPr lang="de-DE" dirty="0"/>
              <a:t>: </a:t>
            </a:r>
            <a:r>
              <a:rPr lang="de-DE" err="1"/>
              <a:t>Todos</a:t>
            </a:r>
            <a:r>
              <a:rPr lang="de-DE" dirty="0"/>
              <a:t> los </a:t>
            </a:r>
            <a:r>
              <a:rPr lang="de-DE" err="1"/>
              <a:t>empleados</a:t>
            </a:r>
            <a:r>
              <a:rPr lang="de-DE" dirty="0"/>
              <a:t> de </a:t>
            </a:r>
            <a:r>
              <a:rPr lang="de-DE" err="1"/>
              <a:t>estas</a:t>
            </a:r>
            <a:r>
              <a:rPr lang="de-DE" dirty="0"/>
              <a:t> </a:t>
            </a:r>
            <a:r>
              <a:rPr lang="de-DE" err="1"/>
              <a:t>empresas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676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C4FF2-AF6F-D4C9-88B7-094BAA89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Duración</a:t>
            </a:r>
            <a:r>
              <a:rPr lang="de-DE" dirty="0"/>
              <a:t> y </a:t>
            </a:r>
            <a:r>
              <a:rPr lang="de-DE" dirty="0" err="1"/>
              <a:t>Clasificación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9B7D77-13A8-1564-347B-08165A71E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3239317"/>
            <a:ext cx="5133495" cy="29420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de-DE" err="1"/>
              <a:t>Duración</a:t>
            </a:r>
            <a:r>
              <a:rPr lang="de-DE" dirty="0"/>
              <a:t>: 1-3 </a:t>
            </a:r>
            <a:r>
              <a:rPr lang="de-DE" err="1"/>
              <a:t>años</a:t>
            </a:r>
            <a:endParaRPr lang="de-DE"/>
          </a:p>
          <a:p>
            <a:pPr marL="457200" indent="-457200">
              <a:buChar char="•"/>
            </a:pPr>
            <a:r>
              <a:rPr lang="de-DE" err="1"/>
              <a:t>Clasificación</a:t>
            </a:r>
            <a:r>
              <a:rPr lang="de-DE" dirty="0"/>
              <a:t>: </a:t>
            </a:r>
            <a:r>
              <a:rPr lang="de-DE" err="1"/>
              <a:t>Grupos</a:t>
            </a:r>
            <a:r>
              <a:rPr lang="de-DE" dirty="0"/>
              <a:t> </a:t>
            </a:r>
            <a:r>
              <a:rPr lang="de-DE" err="1"/>
              <a:t>profesionales</a:t>
            </a:r>
            <a:r>
              <a:rPr lang="de-DE" dirty="0"/>
              <a:t> </a:t>
            </a:r>
            <a:r>
              <a:rPr lang="de-DE" err="1"/>
              <a:t>según</a:t>
            </a:r>
            <a:r>
              <a:rPr lang="de-DE" dirty="0"/>
              <a:t> </a:t>
            </a:r>
            <a:r>
              <a:rPr lang="de-DE" err="1"/>
              <a:t>funciones</a:t>
            </a:r>
            <a:r>
              <a:rPr lang="de-DE" dirty="0"/>
              <a:t> y </a:t>
            </a:r>
            <a:r>
              <a:rPr lang="de-DE" err="1"/>
              <a:t>responsabilidades</a:t>
            </a:r>
            <a:endParaRPr lang="de-DE"/>
          </a:p>
        </p:txBody>
      </p:sp>
      <p:pic>
        <p:nvPicPr>
          <p:cNvPr id="4" name="Grafik 3" descr="El reloj robado que le cambió la vida a los antiguos romanos (y otras  curiosidades sobre la medición del tiempo) - BBC News Mundo">
            <a:extLst>
              <a:ext uri="{FF2B5EF4-FFF2-40B4-BE49-F238E27FC236}">
                <a16:creationId xmlns:a16="http://schemas.microsoft.com/office/drawing/2014/main" id="{BABE45E7-1B61-B85F-9870-DFBB49E47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751" y="3081683"/>
            <a:ext cx="4162148" cy="234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3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C859A-51D6-182F-B346-2741AAE7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Condiciones</a:t>
            </a:r>
            <a:r>
              <a:rPr lang="de-DE" dirty="0"/>
              <a:t> Laborales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0EDD2C-92CD-4126-9696-60286A796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4327321" cy="359359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Char char="•"/>
            </a:pPr>
            <a:r>
              <a:rPr lang="de-DE" err="1"/>
              <a:t>Jornada</a:t>
            </a:r>
            <a:r>
              <a:rPr lang="de-DE" dirty="0"/>
              <a:t> </a:t>
            </a:r>
            <a:r>
              <a:rPr lang="de-DE" err="1"/>
              <a:t>laboral</a:t>
            </a:r>
            <a:r>
              <a:rPr lang="de-DE" dirty="0"/>
              <a:t>: </a:t>
            </a:r>
            <a:r>
              <a:rPr lang="de-DE" err="1"/>
              <a:t>Máximo</a:t>
            </a:r>
            <a:r>
              <a:rPr lang="de-DE" dirty="0"/>
              <a:t> 1800 </a:t>
            </a:r>
            <a:r>
              <a:rPr lang="de-DE" err="1"/>
              <a:t>horas</a:t>
            </a:r>
            <a:r>
              <a:rPr lang="de-DE" dirty="0"/>
              <a:t> </a:t>
            </a:r>
            <a:r>
              <a:rPr lang="de-DE" err="1"/>
              <a:t>anuales</a:t>
            </a:r>
            <a:endParaRPr lang="de-DE"/>
          </a:p>
          <a:p>
            <a:pPr marL="457200" indent="-457200">
              <a:buChar char="•"/>
            </a:pPr>
            <a:r>
              <a:rPr lang="de-DE" err="1"/>
              <a:t>Vacaciones</a:t>
            </a:r>
            <a:r>
              <a:rPr lang="de-DE" dirty="0"/>
              <a:t>: 30 </a:t>
            </a:r>
            <a:r>
              <a:rPr lang="de-DE" err="1"/>
              <a:t>días</a:t>
            </a:r>
            <a:r>
              <a:rPr lang="de-DE" dirty="0"/>
              <a:t> </a:t>
            </a:r>
            <a:r>
              <a:rPr lang="de-DE" err="1"/>
              <a:t>naturales</a:t>
            </a:r>
            <a:endParaRPr lang="de-DE" dirty="0"/>
          </a:p>
          <a:p>
            <a:pPr marL="457200" indent="-457200">
              <a:buChar char="•"/>
            </a:pPr>
            <a:r>
              <a:rPr lang="de-DE" err="1"/>
              <a:t>Teletrabajo</a:t>
            </a:r>
            <a:r>
              <a:rPr lang="de-DE" dirty="0"/>
              <a:t>: </a:t>
            </a:r>
            <a:r>
              <a:rPr lang="de-DE" err="1"/>
              <a:t>Regulación</a:t>
            </a:r>
            <a:r>
              <a:rPr lang="de-DE" dirty="0"/>
              <a:t> y </a:t>
            </a:r>
            <a:r>
              <a:rPr lang="de-DE" err="1"/>
              <a:t>medios</a:t>
            </a:r>
            <a:r>
              <a:rPr lang="de-DE" dirty="0"/>
              <a:t> </a:t>
            </a:r>
            <a:r>
              <a:rPr lang="de-DE" err="1"/>
              <a:t>proporcionados</a:t>
            </a:r>
            <a:r>
              <a:rPr lang="de-DE" dirty="0"/>
              <a:t> </a:t>
            </a:r>
            <a:r>
              <a:rPr lang="de-DE" err="1"/>
              <a:t>por</a:t>
            </a:r>
            <a:r>
              <a:rPr lang="de-DE" dirty="0"/>
              <a:t> la </a:t>
            </a:r>
            <a:r>
              <a:rPr lang="de-DE" err="1"/>
              <a:t>empresa</a:t>
            </a:r>
            <a:endParaRPr lang="de-DE"/>
          </a:p>
        </p:txBody>
      </p:sp>
      <p:pic>
        <p:nvPicPr>
          <p:cNvPr id="5" name="Grafik 4" descr="Transparencia en las condiciones de trabajo en la UE - jupsin.com">
            <a:extLst>
              <a:ext uri="{FF2B5EF4-FFF2-40B4-BE49-F238E27FC236}">
                <a16:creationId xmlns:a16="http://schemas.microsoft.com/office/drawing/2014/main" id="{788AAF70-2BAF-EA2C-0954-704CD57D1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791" y="2747374"/>
            <a:ext cx="4996069" cy="298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FFC68-F119-64D3-F7F9-7F00944CB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Derechos</a:t>
            </a:r>
            <a:r>
              <a:rPr lang="de-DE" dirty="0"/>
              <a:t> de los </a:t>
            </a:r>
            <a:r>
              <a:rPr lang="de-DE" dirty="0" err="1"/>
              <a:t>Trabajadores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B83ED2-6290-1FBC-17CF-14938B6B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728" y="3040534"/>
            <a:ext cx="5288104" cy="31408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de-DE" err="1"/>
              <a:t>Condiciones</a:t>
            </a:r>
            <a:r>
              <a:rPr lang="de-DE" dirty="0"/>
              <a:t> laborales </a:t>
            </a:r>
            <a:r>
              <a:rPr lang="de-DE" err="1"/>
              <a:t>dignas</a:t>
            </a:r>
            <a:endParaRPr lang="de-DE"/>
          </a:p>
          <a:p>
            <a:pPr marL="457200" indent="-457200">
              <a:buChar char="•"/>
            </a:pPr>
            <a:r>
              <a:rPr lang="de-DE" err="1"/>
              <a:t>Permisos</a:t>
            </a:r>
            <a:r>
              <a:rPr lang="de-DE" dirty="0"/>
              <a:t> </a:t>
            </a:r>
            <a:r>
              <a:rPr lang="de-DE" err="1"/>
              <a:t>retribuidos</a:t>
            </a:r>
            <a:endParaRPr lang="de-DE"/>
          </a:p>
          <a:p>
            <a:pPr marL="457200" indent="-457200">
              <a:buChar char="•"/>
            </a:pPr>
            <a:r>
              <a:rPr lang="de-DE" err="1"/>
              <a:t>Formación</a:t>
            </a:r>
            <a:r>
              <a:rPr lang="de-DE" dirty="0"/>
              <a:t> continua y </a:t>
            </a:r>
            <a:r>
              <a:rPr lang="de-DE" err="1"/>
              <a:t>prevención</a:t>
            </a:r>
            <a:r>
              <a:rPr lang="de-DE" dirty="0"/>
              <a:t> de </a:t>
            </a:r>
            <a:r>
              <a:rPr lang="de-DE" err="1"/>
              <a:t>riesgos</a:t>
            </a:r>
            <a:r>
              <a:rPr lang="de-DE" dirty="0"/>
              <a:t> laborales.</a:t>
            </a:r>
          </a:p>
        </p:txBody>
      </p:sp>
      <p:pic>
        <p:nvPicPr>
          <p:cNvPr id="8" name="Grafik 7" descr="Ein Bild, das Menschliches Gesicht, Cartoon, computer, Computer enthält.&#10;&#10;KI-generierte Inhalte können fehlerhaft sein.">
            <a:extLst>
              <a:ext uri="{FF2B5EF4-FFF2-40B4-BE49-F238E27FC236}">
                <a16:creationId xmlns:a16="http://schemas.microsoft.com/office/drawing/2014/main" id="{88670172-07C0-E476-9E43-B9AB16C14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13" y="2827131"/>
            <a:ext cx="4991654" cy="28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16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F1CBE2-7B05-0371-CAE7-ABDB791F7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Deberes</a:t>
            </a:r>
            <a:r>
              <a:rPr lang="de-DE" dirty="0"/>
              <a:t> de los </a:t>
            </a:r>
            <a:r>
              <a:rPr lang="de-DE" dirty="0" err="1"/>
              <a:t>Trabajadores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D0D8DB-CE3F-7F05-63C7-3CFEA0C35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4683928" cy="25229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de-DE" dirty="0" err="1"/>
              <a:t>Cumplimiento</a:t>
            </a:r>
            <a:r>
              <a:rPr lang="de-DE" dirty="0"/>
              <a:t> de </a:t>
            </a:r>
            <a:r>
              <a:rPr lang="de-DE" dirty="0" err="1"/>
              <a:t>normas</a:t>
            </a:r>
            <a:r>
              <a:rPr lang="de-DE" dirty="0"/>
              <a:t> </a:t>
            </a:r>
            <a:r>
              <a:rPr lang="de-DE" dirty="0" err="1"/>
              <a:t>internas</a:t>
            </a:r>
            <a:endParaRPr lang="de-DE"/>
          </a:p>
          <a:p>
            <a:pPr marL="457200" indent="-457200">
              <a:buChar char="•"/>
            </a:pPr>
            <a:r>
              <a:rPr lang="de-DE" err="1"/>
              <a:t>Confidencialidad</a:t>
            </a:r>
            <a:endParaRPr lang="de-DE" dirty="0" err="1"/>
          </a:p>
          <a:p>
            <a:pPr marL="457200" indent="-457200">
              <a:buChar char="•"/>
            </a:pPr>
            <a:r>
              <a:rPr lang="de-DE" dirty="0" err="1"/>
              <a:t>Prevención</a:t>
            </a:r>
            <a:r>
              <a:rPr lang="de-DE" dirty="0"/>
              <a:t> de </a:t>
            </a:r>
            <a:r>
              <a:rPr lang="de-DE" dirty="0" err="1"/>
              <a:t>riesgos</a:t>
            </a:r>
            <a:r>
              <a:rPr lang="de-DE" dirty="0"/>
              <a:t> laborales</a:t>
            </a:r>
          </a:p>
        </p:txBody>
      </p:sp>
      <p:pic>
        <p:nvPicPr>
          <p:cNvPr id="4" name="Grafik 3" descr="QUÉ es el ESTATUTO DE LOS TRABAJADORES">
            <a:extLst>
              <a:ext uri="{FF2B5EF4-FFF2-40B4-BE49-F238E27FC236}">
                <a16:creationId xmlns:a16="http://schemas.microsoft.com/office/drawing/2014/main" id="{F7B86D8D-4CD3-AF5E-6408-FE3B5883C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301" y="3111179"/>
            <a:ext cx="4304335" cy="243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25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FED40-1BAF-69BD-CDDA-02299D97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Puntos</a:t>
            </a:r>
            <a:r>
              <a:rPr lang="de-DE" dirty="0"/>
              <a:t> Fuertes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708602-490E-C494-55F6-13EE5C6A2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de-DE" dirty="0" err="1"/>
              <a:t>Estabilidad</a:t>
            </a:r>
            <a:r>
              <a:rPr lang="de-DE" dirty="0"/>
              <a:t> </a:t>
            </a:r>
            <a:r>
              <a:rPr lang="de-DE" dirty="0" err="1"/>
              <a:t>laboral</a:t>
            </a:r>
            <a:endParaRPr lang="de-DE" dirty="0"/>
          </a:p>
          <a:p>
            <a:pPr marL="457200" indent="-457200">
              <a:buChar char="•"/>
            </a:pPr>
            <a:r>
              <a:rPr lang="de-DE" err="1"/>
              <a:t>Regulación</a:t>
            </a:r>
            <a:r>
              <a:rPr lang="de-DE" dirty="0"/>
              <a:t> del </a:t>
            </a:r>
            <a:r>
              <a:rPr lang="de-DE" err="1"/>
              <a:t>teletrabajo</a:t>
            </a:r>
            <a:endParaRPr lang="de-DE"/>
          </a:p>
          <a:p>
            <a:pPr marL="457200" indent="-457200">
              <a:buChar char="•"/>
            </a:pPr>
            <a:r>
              <a:rPr lang="de-DE" err="1"/>
              <a:t>Formación</a:t>
            </a:r>
            <a:r>
              <a:rPr lang="de-DE" dirty="0"/>
              <a:t> continua</a:t>
            </a:r>
          </a:p>
          <a:p>
            <a:pPr marL="457200" indent="-457200">
              <a:buChar char="•"/>
            </a:pPr>
            <a:r>
              <a:rPr lang="de-DE" err="1"/>
              <a:t>Conciliación</a:t>
            </a:r>
            <a:r>
              <a:rPr lang="de-DE" dirty="0"/>
              <a:t> </a:t>
            </a:r>
            <a:r>
              <a:rPr lang="de-DE" err="1"/>
              <a:t>laboral</a:t>
            </a:r>
            <a:r>
              <a:rPr lang="de-DE" dirty="0"/>
              <a:t> y </a:t>
            </a:r>
            <a:r>
              <a:rPr lang="de-DE" err="1"/>
              <a:t>familiar</a:t>
            </a:r>
            <a:endParaRPr lang="de-DE"/>
          </a:p>
        </p:txBody>
      </p:sp>
      <p:pic>
        <p:nvPicPr>
          <p:cNvPr id="4" name="Grafik 3" descr="El “hombre más fuerte del mundo” reveló que su extrema dieta casi le cuesta  la vida: “El día a día era bastante duro” - Infobae">
            <a:extLst>
              <a:ext uri="{FF2B5EF4-FFF2-40B4-BE49-F238E27FC236}">
                <a16:creationId xmlns:a16="http://schemas.microsoft.com/office/drawing/2014/main" id="{FD8305EC-B6A1-EE55-0836-E8716E1B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828" y="298691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6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916D2-01C8-0901-D571-FF9E147B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Puntos</a:t>
            </a:r>
            <a:r>
              <a:rPr lang="de-DE" dirty="0"/>
              <a:t> </a:t>
            </a:r>
            <a:r>
              <a:rPr lang="de-DE" dirty="0" err="1"/>
              <a:t>Débiles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7E1A16-E333-66EE-7219-D4F9040BD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de-DE" dirty="0"/>
              <a:t>Tablas </a:t>
            </a:r>
            <a:r>
              <a:rPr lang="de-DE" err="1"/>
              <a:t>salariales</a:t>
            </a:r>
            <a:r>
              <a:rPr lang="de-DE" dirty="0"/>
              <a:t> </a:t>
            </a:r>
            <a:r>
              <a:rPr lang="de-DE" err="1"/>
              <a:t>desactualizadas</a:t>
            </a:r>
            <a:endParaRPr lang="de-DE"/>
          </a:p>
          <a:p>
            <a:pPr marL="457200" indent="-457200">
              <a:buChar char="•"/>
            </a:pPr>
            <a:r>
              <a:rPr lang="de-DE" err="1"/>
              <a:t>Carga</a:t>
            </a:r>
            <a:r>
              <a:rPr lang="de-DE" dirty="0"/>
              <a:t> de </a:t>
            </a:r>
            <a:r>
              <a:rPr lang="de-DE" err="1"/>
              <a:t>trabajo</a:t>
            </a:r>
            <a:r>
              <a:rPr lang="de-DE" dirty="0"/>
              <a:t> </a:t>
            </a:r>
            <a:r>
              <a:rPr lang="de-DE" err="1"/>
              <a:t>elevada</a:t>
            </a:r>
            <a:endParaRPr lang="de-DE"/>
          </a:p>
          <a:p>
            <a:pPr marL="457200" indent="-457200">
              <a:buChar char="•"/>
            </a:pPr>
            <a:r>
              <a:rPr lang="de-DE" err="1"/>
              <a:t>Falta</a:t>
            </a:r>
            <a:r>
              <a:rPr lang="de-DE" dirty="0"/>
              <a:t> de </a:t>
            </a:r>
            <a:r>
              <a:rPr lang="de-DE" err="1"/>
              <a:t>especificidad</a:t>
            </a:r>
            <a:r>
              <a:rPr lang="de-DE" dirty="0"/>
              <a:t> en </a:t>
            </a:r>
            <a:r>
              <a:rPr lang="de-DE" err="1"/>
              <a:t>subcampos</a:t>
            </a:r>
            <a:r>
              <a:rPr lang="de-DE" dirty="0"/>
              <a:t> IT</a:t>
            </a:r>
          </a:p>
          <a:p>
            <a:pPr marL="457200" indent="-457200">
              <a:buChar char="•"/>
            </a:pPr>
            <a:r>
              <a:rPr lang="de-DE" err="1"/>
              <a:t>Desigualdad</a:t>
            </a:r>
            <a:r>
              <a:rPr lang="de-DE" dirty="0"/>
              <a:t> en la </a:t>
            </a:r>
            <a:r>
              <a:rPr lang="de-DE" err="1"/>
              <a:t>aplicación</a:t>
            </a:r>
            <a:endParaRPr lang="de-DE"/>
          </a:p>
        </p:txBody>
      </p:sp>
      <p:pic>
        <p:nvPicPr>
          <p:cNvPr id="4" name="Grafik 3" descr="Hombre débil levantamiento de peso Vector de stock #87655564 de  ©blueringmedia">
            <a:extLst>
              <a:ext uri="{FF2B5EF4-FFF2-40B4-BE49-F238E27FC236}">
                <a16:creationId xmlns:a16="http://schemas.microsoft.com/office/drawing/2014/main" id="{0FB2CA79-4AB7-E762-71D2-AD213364B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662" y="2591835"/>
            <a:ext cx="15906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06625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VTI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JuxtaposeVTI">
      <a:majorFont>
        <a:latin typeface="Franklin Gothic Demi Cond" panose="020B0706030402020204"/>
        <a:ea typeface=""/>
        <a:cs typeface=""/>
      </a:majorFont>
      <a:minorFont>
        <a:latin typeface="Franklin Gothic Medium" panose="020B0603020102020204"/>
        <a:ea typeface=""/>
        <a:cs typeface=""/>
      </a:minorFont>
    </a:fontScheme>
    <a:fmtScheme name="Juxtapos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B0236716-CA63-41C1-B6AD-997AE15F064B}" vid="{0E0AE8FC-D493-434E-BDCC-ED5FFB2DAE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JuxtaposeVTI</vt:lpstr>
      <vt:lpstr>Convenio Colectivo Estatal de Empresas de Consultoría y Estudios de Mercado</vt:lpstr>
      <vt:lpstr>Introducción</vt:lpstr>
      <vt:lpstr>Ámbito de Aplicación</vt:lpstr>
      <vt:lpstr>Duración y Clasificación</vt:lpstr>
      <vt:lpstr>Condiciones Laborales</vt:lpstr>
      <vt:lpstr>Derechos de los Trabajadores</vt:lpstr>
      <vt:lpstr>Deberes de los Trabajadores</vt:lpstr>
      <vt:lpstr>Puntos Fuertes</vt:lpstr>
      <vt:lpstr>Puntos Débiles</vt:lpstr>
      <vt:lpstr>Impacto General</vt:lpstr>
      <vt:lpstr>Conclusión</vt:lpstr>
      <vt:lpstr>Fuentes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152</cp:revision>
  <dcterms:created xsi:type="dcterms:W3CDTF">2025-04-01T22:18:27Z</dcterms:created>
  <dcterms:modified xsi:type="dcterms:W3CDTF">2025-04-01T22:54:29Z</dcterms:modified>
</cp:coreProperties>
</file>