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63" r:id="rId3"/>
    <p:sldId id="257" r:id="rId4"/>
    <p:sldId id="258" r:id="rId5"/>
    <p:sldId id="259" r:id="rId6"/>
    <p:sldId id="266" r:id="rId7"/>
    <p:sldId id="267" r:id="rId8"/>
    <p:sldId id="264" r:id="rId9"/>
    <p:sldId id="268"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85" d="100"/>
          <a:sy n="85" d="100"/>
        </p:scale>
        <p:origin x="7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D8B45A-9AC7-40EE-AB08-B151DC72B28A}" type="datetimeFigureOut">
              <a:rPr lang="fr-CA" smtClean="0"/>
              <a:t>2024-04-29</a:t>
            </a:fld>
            <a:endParaRPr lang="fr-C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AFF27D-82D2-4A71-9F30-67143194D162}" type="slidenum">
              <a:rPr lang="fr-CA" smtClean="0"/>
              <a:t>‹#›</a:t>
            </a:fld>
            <a:endParaRPr lang="fr-CA" dirty="0"/>
          </a:p>
        </p:txBody>
      </p:sp>
    </p:spTree>
    <p:extLst>
      <p:ext uri="{BB962C8B-B14F-4D97-AF65-F5344CB8AC3E}">
        <p14:creationId xmlns:p14="http://schemas.microsoft.com/office/powerpoint/2010/main" val="1044108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fr-CA" u="sng" dirty="0"/>
              <a:t>Proposition</a:t>
            </a:r>
            <a:r>
              <a:rPr lang="fr-CA" sz="1200" dirty="0"/>
              <a:t>: Approche combinatoire pour entrainer agent via exploration ɛ-greedy</a:t>
            </a:r>
            <a:r>
              <a:rPr lang="en-CA" sz="1200" dirty="0">
                <a:effectLst/>
                <a:latin typeface="Calibri" panose="020F0502020204030204" pitchFamily="34" charset="0"/>
                <a:ea typeface="Calibri" panose="020F0502020204030204" pitchFamily="34" charset="0"/>
              </a:rPr>
              <a:t>→ MC + Q-Learning</a:t>
            </a:r>
            <a:endParaRPr lang="fr-CA" sz="1200" dirty="0"/>
          </a:p>
          <a:p>
            <a:pPr algn="l"/>
            <a:endParaRPr lang="fr-CA" sz="1200" dirty="0"/>
          </a:p>
          <a:p>
            <a:pPr algn="l"/>
            <a:r>
              <a:rPr lang="fr-CA" u="sng" dirty="0"/>
              <a:t>But</a:t>
            </a:r>
            <a:r>
              <a:rPr lang="fr-CA" sz="1200" dirty="0"/>
              <a:t>: Entrainer un agent à jouer optimalement la version commune Uno. </a:t>
            </a:r>
          </a:p>
          <a:p>
            <a:pPr algn="l"/>
            <a:endParaRPr lang="fr-CA" sz="1200" dirty="0"/>
          </a:p>
          <a:p>
            <a:pPr algn="l"/>
            <a:r>
              <a:rPr lang="fr-CA" u="sng" dirty="0"/>
              <a:t>Gagner Uno</a:t>
            </a:r>
            <a:r>
              <a:rPr lang="fr-CA" sz="1200" dirty="0"/>
              <a:t>: </a:t>
            </a:r>
            <a:r>
              <a:rPr lang="fr-FR" sz="1200" dirty="0"/>
              <a:t>Le joueur qui se départit de toutes ses cartes est déclaré vainqueur. </a:t>
            </a:r>
          </a:p>
          <a:p>
            <a:pPr algn="l"/>
            <a:endParaRPr lang="fr-FR" sz="1200" dirty="0"/>
          </a:p>
          <a:p>
            <a:pPr algn="l"/>
            <a:r>
              <a:rPr lang="fr-CA" u="sng" dirty="0"/>
              <a:t>Contrainte</a:t>
            </a:r>
            <a:r>
              <a:rPr lang="fr-CA" sz="1200" dirty="0"/>
              <a:t>: </a:t>
            </a:r>
            <a:r>
              <a:rPr lang="fr-FR" sz="1200" dirty="0"/>
              <a:t>Nous considérons une simulation de jeu avec 2 joueurs pour réduire la complexité. </a:t>
            </a:r>
          </a:p>
          <a:p>
            <a:endParaRPr lang="fr-CA" dirty="0"/>
          </a:p>
        </p:txBody>
      </p:sp>
      <p:sp>
        <p:nvSpPr>
          <p:cNvPr id="4" name="Slide Number Placeholder 3"/>
          <p:cNvSpPr>
            <a:spLocks noGrp="1"/>
          </p:cNvSpPr>
          <p:nvPr>
            <p:ph type="sldNum" sz="quarter" idx="5"/>
          </p:nvPr>
        </p:nvSpPr>
        <p:spPr/>
        <p:txBody>
          <a:bodyPr/>
          <a:lstStyle/>
          <a:p>
            <a:fld id="{6BAFF27D-82D2-4A71-9F30-67143194D162}" type="slidenum">
              <a:rPr lang="fr-CA" smtClean="0"/>
              <a:t>3</a:t>
            </a:fld>
            <a:endParaRPr lang="fr-CA" dirty="0"/>
          </a:p>
        </p:txBody>
      </p:sp>
    </p:spTree>
    <p:extLst>
      <p:ext uri="{BB962C8B-B14F-4D97-AF65-F5344CB8AC3E}">
        <p14:creationId xmlns:p14="http://schemas.microsoft.com/office/powerpoint/2010/main" val="2673177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fr-CA" u="sng" dirty="0"/>
              <a:t>2.1 Mise en place</a:t>
            </a:r>
            <a:r>
              <a:rPr lang="fr-CA" sz="1200" dirty="0"/>
              <a:t>: jeu avec 2-10 joueurs, 7 cartes/joueur, pioche avec cartes non-visibles</a:t>
            </a:r>
          </a:p>
          <a:p>
            <a:pPr algn="l"/>
            <a:endParaRPr lang="fr-CA" sz="1200" dirty="0"/>
          </a:p>
          <a:p>
            <a:pPr algn="l"/>
            <a:r>
              <a:rPr lang="fr-CA" u="sng" dirty="0"/>
              <a:t>2.2 Jeu de cartes</a:t>
            </a:r>
            <a:r>
              <a:rPr lang="fr-CA" sz="1200" dirty="0"/>
              <a:t>: Uno contient des cartes numérotées 0-9, 4 couleurs (B, J, R et V), des cartes d’action (passe mon tour, inversion, tire 2 cartes,etc…) et sauvage.</a:t>
            </a:r>
          </a:p>
          <a:p>
            <a:pPr algn="l"/>
            <a:endParaRPr lang="fr-CA" sz="1200" dirty="0"/>
          </a:p>
          <a:p>
            <a:pPr algn="l"/>
            <a:r>
              <a:rPr lang="fr-CA" u="sng" dirty="0"/>
              <a:t>2.3 Déroulement du jeu</a:t>
            </a:r>
            <a:r>
              <a:rPr lang="fr-CA" sz="1200" dirty="0"/>
              <a:t>: Chaque joueur tire carte dans la pioche.</a:t>
            </a:r>
          </a:p>
          <a:p>
            <a:pPr marL="285750" indent="-285750" algn="l">
              <a:buFont typeface="Arial" panose="020B0604020202020204" pitchFamily="34" charset="0"/>
              <a:buChar char="•"/>
            </a:pPr>
            <a:r>
              <a:rPr lang="fr-CA" sz="1200" dirty="0"/>
              <a:t>Donneur de manche: joueur qui tire carte la plus élevée</a:t>
            </a:r>
          </a:p>
          <a:p>
            <a:pPr marL="285750" indent="-285750" algn="l">
              <a:buFont typeface="Arial" panose="020B0604020202020204" pitchFamily="34" charset="0"/>
              <a:buChar char="•"/>
            </a:pPr>
            <a:r>
              <a:rPr lang="fr-CA" sz="1200" dirty="0"/>
              <a:t>Jeu suit sens d’une montre</a:t>
            </a:r>
          </a:p>
          <a:p>
            <a:pPr marL="285750" indent="-285750" algn="l">
              <a:buFont typeface="Arial" panose="020B0604020202020204" pitchFamily="34" charset="0"/>
              <a:buChar char="•"/>
            </a:pPr>
            <a:r>
              <a:rPr lang="fr-CA" sz="1200" dirty="0"/>
              <a:t>Joueur recouvre talon par carte ayant la même couleur</a:t>
            </a:r>
          </a:p>
          <a:p>
            <a:pPr marL="285750" indent="-285750" algn="l">
              <a:buFont typeface="Arial" panose="020B0604020202020204" pitchFamily="34" charset="0"/>
              <a:buChar char="•"/>
            </a:pPr>
            <a:r>
              <a:rPr lang="fr-CA" sz="1200" dirty="0"/>
              <a:t>Stratégie est de se débarrasser de toutes ses cartes</a:t>
            </a:r>
          </a:p>
          <a:p>
            <a:endParaRPr lang="fr-CA" dirty="0"/>
          </a:p>
        </p:txBody>
      </p:sp>
      <p:sp>
        <p:nvSpPr>
          <p:cNvPr id="4" name="Slide Number Placeholder 3"/>
          <p:cNvSpPr>
            <a:spLocks noGrp="1"/>
          </p:cNvSpPr>
          <p:nvPr>
            <p:ph type="sldNum" sz="quarter" idx="5"/>
          </p:nvPr>
        </p:nvSpPr>
        <p:spPr/>
        <p:txBody>
          <a:bodyPr/>
          <a:lstStyle/>
          <a:p>
            <a:fld id="{6BAFF27D-82D2-4A71-9F30-67143194D162}" type="slidenum">
              <a:rPr lang="fr-CA" smtClean="0"/>
              <a:t>4</a:t>
            </a:fld>
            <a:endParaRPr lang="fr-CA" dirty="0"/>
          </a:p>
        </p:txBody>
      </p:sp>
    </p:spTree>
    <p:extLst>
      <p:ext uri="{BB962C8B-B14F-4D97-AF65-F5344CB8AC3E}">
        <p14:creationId xmlns:p14="http://schemas.microsoft.com/office/powerpoint/2010/main" val="2537299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6D20F5-6540-4385-9FE9-F234E7BFED61}" type="datetimeFigureOut">
              <a:rPr lang="en-CA" smtClean="0"/>
              <a:t>2024-04-29</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AF168455-D22C-402A-A10D-26B00E5588E1}" type="slidenum">
              <a:rPr lang="en-CA" smtClean="0"/>
              <a:t>‹#›</a:t>
            </a:fld>
            <a:endParaRPr lang="en-CA" dirty="0"/>
          </a:p>
        </p:txBody>
      </p:sp>
    </p:spTree>
    <p:extLst>
      <p:ext uri="{BB962C8B-B14F-4D97-AF65-F5344CB8AC3E}">
        <p14:creationId xmlns:p14="http://schemas.microsoft.com/office/powerpoint/2010/main" val="348973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6D20F5-6540-4385-9FE9-F234E7BFED61}" type="datetimeFigureOut">
              <a:rPr lang="en-CA" smtClean="0"/>
              <a:t>2024-04-29</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AF168455-D22C-402A-A10D-26B00E5588E1}" type="slidenum">
              <a:rPr lang="en-CA" smtClean="0"/>
              <a:t>‹#›</a:t>
            </a:fld>
            <a:endParaRPr lang="en-CA" dirty="0"/>
          </a:p>
        </p:txBody>
      </p:sp>
    </p:spTree>
    <p:extLst>
      <p:ext uri="{BB962C8B-B14F-4D97-AF65-F5344CB8AC3E}">
        <p14:creationId xmlns:p14="http://schemas.microsoft.com/office/powerpoint/2010/main" val="2709149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16D20F5-6540-4385-9FE9-F234E7BFED61}" type="datetimeFigureOut">
              <a:rPr lang="en-CA" smtClean="0"/>
              <a:t>2024-04-29</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AF168455-D22C-402A-A10D-26B00E5588E1}" type="slidenum">
              <a:rPr lang="en-CA" smtClean="0"/>
              <a:t>‹#›</a:t>
            </a:fld>
            <a:endParaRPr lang="en-CA" dirty="0"/>
          </a:p>
        </p:txBody>
      </p:sp>
    </p:spTree>
    <p:extLst>
      <p:ext uri="{BB962C8B-B14F-4D97-AF65-F5344CB8AC3E}">
        <p14:creationId xmlns:p14="http://schemas.microsoft.com/office/powerpoint/2010/main" val="1608617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16D20F5-6540-4385-9FE9-F234E7BFED61}" type="datetimeFigureOut">
              <a:rPr lang="en-CA" smtClean="0"/>
              <a:t>2024-04-29</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AF168455-D22C-402A-A10D-26B00E5588E1}" type="slidenum">
              <a:rPr lang="en-CA" smtClean="0"/>
              <a:t>‹#›</a:t>
            </a:fld>
            <a:endParaRPr lang="en-CA"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35506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6D20F5-6540-4385-9FE9-F234E7BFED61}" type="datetimeFigureOut">
              <a:rPr lang="en-CA" smtClean="0"/>
              <a:t>2024-04-29</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AF168455-D22C-402A-A10D-26B00E5588E1}" type="slidenum">
              <a:rPr lang="en-CA" smtClean="0"/>
              <a:t>‹#›</a:t>
            </a:fld>
            <a:endParaRPr lang="en-CA" dirty="0"/>
          </a:p>
        </p:txBody>
      </p:sp>
    </p:spTree>
    <p:extLst>
      <p:ext uri="{BB962C8B-B14F-4D97-AF65-F5344CB8AC3E}">
        <p14:creationId xmlns:p14="http://schemas.microsoft.com/office/powerpoint/2010/main" val="3571375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16D20F5-6540-4385-9FE9-F234E7BFED61}" type="datetimeFigureOut">
              <a:rPr lang="en-CA" smtClean="0"/>
              <a:t>2024-04-29</a:t>
            </a:fld>
            <a:endParaRPr lang="en-CA" dirty="0"/>
          </a:p>
        </p:txBody>
      </p:sp>
      <p:sp>
        <p:nvSpPr>
          <p:cNvPr id="4"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AF168455-D22C-402A-A10D-26B00E5588E1}" type="slidenum">
              <a:rPr lang="en-CA" smtClean="0"/>
              <a:t>‹#›</a:t>
            </a:fld>
            <a:endParaRPr lang="en-CA" dirty="0"/>
          </a:p>
        </p:txBody>
      </p:sp>
    </p:spTree>
    <p:extLst>
      <p:ext uri="{BB962C8B-B14F-4D97-AF65-F5344CB8AC3E}">
        <p14:creationId xmlns:p14="http://schemas.microsoft.com/office/powerpoint/2010/main" val="2687493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16D20F5-6540-4385-9FE9-F234E7BFED61}" type="datetimeFigureOut">
              <a:rPr lang="en-CA" smtClean="0"/>
              <a:t>2024-04-29</a:t>
            </a:fld>
            <a:endParaRPr lang="en-CA" dirty="0"/>
          </a:p>
        </p:txBody>
      </p:sp>
      <p:sp>
        <p:nvSpPr>
          <p:cNvPr id="4"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AF168455-D22C-402A-A10D-26B00E5588E1}" type="slidenum">
              <a:rPr lang="en-CA" smtClean="0"/>
              <a:t>‹#›</a:t>
            </a:fld>
            <a:endParaRPr lang="en-CA" dirty="0"/>
          </a:p>
        </p:txBody>
      </p:sp>
    </p:spTree>
    <p:extLst>
      <p:ext uri="{BB962C8B-B14F-4D97-AF65-F5344CB8AC3E}">
        <p14:creationId xmlns:p14="http://schemas.microsoft.com/office/powerpoint/2010/main" val="757629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6D20F5-6540-4385-9FE9-F234E7BFED61}" type="datetimeFigureOut">
              <a:rPr lang="en-CA" smtClean="0"/>
              <a:t>2024-04-29</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AF168455-D22C-402A-A10D-26B00E5588E1}" type="slidenum">
              <a:rPr lang="en-CA" smtClean="0"/>
              <a:t>‹#›</a:t>
            </a:fld>
            <a:endParaRPr lang="en-CA" dirty="0"/>
          </a:p>
        </p:txBody>
      </p:sp>
    </p:spTree>
    <p:extLst>
      <p:ext uri="{BB962C8B-B14F-4D97-AF65-F5344CB8AC3E}">
        <p14:creationId xmlns:p14="http://schemas.microsoft.com/office/powerpoint/2010/main" val="777131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6D20F5-6540-4385-9FE9-F234E7BFED61}" type="datetimeFigureOut">
              <a:rPr lang="en-CA" smtClean="0"/>
              <a:t>2024-04-29</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AF168455-D22C-402A-A10D-26B00E5588E1}" type="slidenum">
              <a:rPr lang="en-CA" smtClean="0"/>
              <a:t>‹#›</a:t>
            </a:fld>
            <a:endParaRPr lang="en-CA" dirty="0"/>
          </a:p>
        </p:txBody>
      </p:sp>
    </p:spTree>
    <p:extLst>
      <p:ext uri="{BB962C8B-B14F-4D97-AF65-F5344CB8AC3E}">
        <p14:creationId xmlns:p14="http://schemas.microsoft.com/office/powerpoint/2010/main" val="3226760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16D20F5-6540-4385-9FE9-F234E7BFED61}" type="datetimeFigureOut">
              <a:rPr lang="en-CA" smtClean="0"/>
              <a:t>2024-04-29</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AF168455-D22C-402A-A10D-26B00E5588E1}" type="slidenum">
              <a:rPr lang="en-CA" smtClean="0"/>
              <a:t>‹#›</a:t>
            </a:fld>
            <a:endParaRPr lang="en-CA" dirty="0"/>
          </a:p>
        </p:txBody>
      </p:sp>
    </p:spTree>
    <p:extLst>
      <p:ext uri="{BB962C8B-B14F-4D97-AF65-F5344CB8AC3E}">
        <p14:creationId xmlns:p14="http://schemas.microsoft.com/office/powerpoint/2010/main" val="2380555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6D20F5-6540-4385-9FE9-F234E7BFED61}" type="datetimeFigureOut">
              <a:rPr lang="en-CA" smtClean="0"/>
              <a:t>2024-04-29</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AF168455-D22C-402A-A10D-26B00E5588E1}" type="slidenum">
              <a:rPr lang="en-CA" smtClean="0"/>
              <a:t>‹#›</a:t>
            </a:fld>
            <a:endParaRPr lang="en-CA" dirty="0"/>
          </a:p>
        </p:txBody>
      </p:sp>
    </p:spTree>
    <p:extLst>
      <p:ext uri="{BB962C8B-B14F-4D97-AF65-F5344CB8AC3E}">
        <p14:creationId xmlns:p14="http://schemas.microsoft.com/office/powerpoint/2010/main" val="2794716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6D20F5-6540-4385-9FE9-F234E7BFED61}" type="datetimeFigureOut">
              <a:rPr lang="en-CA" smtClean="0"/>
              <a:t>2024-04-29</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AF168455-D22C-402A-A10D-26B00E5588E1}" type="slidenum">
              <a:rPr lang="en-CA" smtClean="0"/>
              <a:t>‹#›</a:t>
            </a:fld>
            <a:endParaRPr lang="en-CA" dirty="0"/>
          </a:p>
        </p:txBody>
      </p:sp>
    </p:spTree>
    <p:extLst>
      <p:ext uri="{BB962C8B-B14F-4D97-AF65-F5344CB8AC3E}">
        <p14:creationId xmlns:p14="http://schemas.microsoft.com/office/powerpoint/2010/main" val="2996677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6D20F5-6540-4385-9FE9-F234E7BFED61}" type="datetimeFigureOut">
              <a:rPr lang="en-CA" smtClean="0"/>
              <a:t>2024-04-29</a:t>
            </a:fld>
            <a:endParaRPr lang="en-CA" dirty="0"/>
          </a:p>
        </p:txBody>
      </p:sp>
      <p:sp>
        <p:nvSpPr>
          <p:cNvPr id="8" name="Footer Placeholder 7"/>
          <p:cNvSpPr>
            <a:spLocks noGrp="1"/>
          </p:cNvSpPr>
          <p:nvPr>
            <p:ph type="ftr" sz="quarter" idx="11"/>
          </p:nvPr>
        </p:nvSpPr>
        <p:spPr/>
        <p:txBody>
          <a:bodyPr/>
          <a:lstStyle/>
          <a:p>
            <a:endParaRPr lang="en-CA" dirty="0"/>
          </a:p>
        </p:txBody>
      </p:sp>
      <p:sp>
        <p:nvSpPr>
          <p:cNvPr id="9" name="Slide Number Placeholder 8"/>
          <p:cNvSpPr>
            <a:spLocks noGrp="1"/>
          </p:cNvSpPr>
          <p:nvPr>
            <p:ph type="sldNum" sz="quarter" idx="12"/>
          </p:nvPr>
        </p:nvSpPr>
        <p:spPr/>
        <p:txBody>
          <a:bodyPr/>
          <a:lstStyle/>
          <a:p>
            <a:fld id="{AF168455-D22C-402A-A10D-26B00E5588E1}" type="slidenum">
              <a:rPr lang="en-CA" smtClean="0"/>
              <a:t>‹#›</a:t>
            </a:fld>
            <a:endParaRPr lang="en-CA" dirty="0"/>
          </a:p>
        </p:txBody>
      </p:sp>
    </p:spTree>
    <p:extLst>
      <p:ext uri="{BB962C8B-B14F-4D97-AF65-F5344CB8AC3E}">
        <p14:creationId xmlns:p14="http://schemas.microsoft.com/office/powerpoint/2010/main" val="1734240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16D20F5-6540-4385-9FE9-F234E7BFED61}" type="datetimeFigureOut">
              <a:rPr lang="en-CA" smtClean="0"/>
              <a:t>2024-04-29</a:t>
            </a:fld>
            <a:endParaRPr lang="en-CA" dirty="0"/>
          </a:p>
        </p:txBody>
      </p:sp>
      <p:sp>
        <p:nvSpPr>
          <p:cNvPr id="5" name="Footer Placeholder 3"/>
          <p:cNvSpPr>
            <a:spLocks noGrp="1"/>
          </p:cNvSpPr>
          <p:nvPr>
            <p:ph type="ftr" sz="quarter" idx="11"/>
          </p:nvPr>
        </p:nvSpPr>
        <p:spPr/>
        <p:txBody>
          <a:bodyPr/>
          <a:lstStyle/>
          <a:p>
            <a:endParaRPr lang="en-CA" dirty="0"/>
          </a:p>
        </p:txBody>
      </p:sp>
      <p:sp>
        <p:nvSpPr>
          <p:cNvPr id="6" name="Slide Number Placeholder 4"/>
          <p:cNvSpPr>
            <a:spLocks noGrp="1"/>
          </p:cNvSpPr>
          <p:nvPr>
            <p:ph type="sldNum" sz="quarter" idx="12"/>
          </p:nvPr>
        </p:nvSpPr>
        <p:spPr/>
        <p:txBody>
          <a:bodyPr/>
          <a:lstStyle/>
          <a:p>
            <a:fld id="{AF168455-D22C-402A-A10D-26B00E5588E1}" type="slidenum">
              <a:rPr lang="en-CA" smtClean="0"/>
              <a:t>‹#›</a:t>
            </a:fld>
            <a:endParaRPr lang="en-CA" dirty="0"/>
          </a:p>
        </p:txBody>
      </p:sp>
    </p:spTree>
    <p:extLst>
      <p:ext uri="{BB962C8B-B14F-4D97-AF65-F5344CB8AC3E}">
        <p14:creationId xmlns:p14="http://schemas.microsoft.com/office/powerpoint/2010/main" val="984299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16D20F5-6540-4385-9FE9-F234E7BFED61}" type="datetimeFigureOut">
              <a:rPr lang="en-CA" smtClean="0"/>
              <a:t>2024-04-29</a:t>
            </a:fld>
            <a:endParaRPr lang="en-CA" dirty="0"/>
          </a:p>
        </p:txBody>
      </p:sp>
      <p:sp>
        <p:nvSpPr>
          <p:cNvPr id="5" name="Footer Placeholder 2"/>
          <p:cNvSpPr>
            <a:spLocks noGrp="1"/>
          </p:cNvSpPr>
          <p:nvPr>
            <p:ph type="ftr" sz="quarter" idx="11"/>
          </p:nvPr>
        </p:nvSpPr>
        <p:spPr/>
        <p:txBody>
          <a:bodyPr/>
          <a:lstStyle/>
          <a:p>
            <a:endParaRPr lang="en-CA" dirty="0"/>
          </a:p>
        </p:txBody>
      </p:sp>
      <p:sp>
        <p:nvSpPr>
          <p:cNvPr id="6" name="Slide Number Placeholder 3"/>
          <p:cNvSpPr>
            <a:spLocks noGrp="1"/>
          </p:cNvSpPr>
          <p:nvPr>
            <p:ph type="sldNum" sz="quarter" idx="12"/>
          </p:nvPr>
        </p:nvSpPr>
        <p:spPr/>
        <p:txBody>
          <a:bodyPr/>
          <a:lstStyle/>
          <a:p>
            <a:fld id="{AF168455-D22C-402A-A10D-26B00E5588E1}" type="slidenum">
              <a:rPr lang="en-CA" smtClean="0"/>
              <a:t>‹#›</a:t>
            </a:fld>
            <a:endParaRPr lang="en-CA" dirty="0"/>
          </a:p>
        </p:txBody>
      </p:sp>
    </p:spTree>
    <p:extLst>
      <p:ext uri="{BB962C8B-B14F-4D97-AF65-F5344CB8AC3E}">
        <p14:creationId xmlns:p14="http://schemas.microsoft.com/office/powerpoint/2010/main" val="3992248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16D20F5-6540-4385-9FE9-F234E7BFED61}" type="datetimeFigureOut">
              <a:rPr lang="en-CA" smtClean="0"/>
              <a:t>2024-04-29</a:t>
            </a:fld>
            <a:endParaRPr lang="en-CA" dirty="0"/>
          </a:p>
        </p:txBody>
      </p:sp>
      <p:sp>
        <p:nvSpPr>
          <p:cNvPr id="5" name="Footer Placeholder 5"/>
          <p:cNvSpPr>
            <a:spLocks noGrp="1"/>
          </p:cNvSpPr>
          <p:nvPr>
            <p:ph type="ftr" sz="quarter" idx="11"/>
          </p:nvPr>
        </p:nvSpPr>
        <p:spPr/>
        <p:txBody>
          <a:bodyPr/>
          <a:lstStyle/>
          <a:p>
            <a:endParaRPr lang="en-CA" dirty="0"/>
          </a:p>
        </p:txBody>
      </p:sp>
      <p:sp>
        <p:nvSpPr>
          <p:cNvPr id="6" name="Slide Number Placeholder 6"/>
          <p:cNvSpPr>
            <a:spLocks noGrp="1"/>
          </p:cNvSpPr>
          <p:nvPr>
            <p:ph type="sldNum" sz="quarter" idx="12"/>
          </p:nvPr>
        </p:nvSpPr>
        <p:spPr/>
        <p:txBody>
          <a:bodyPr/>
          <a:lstStyle/>
          <a:p>
            <a:fld id="{AF168455-D22C-402A-A10D-26B00E5588E1}" type="slidenum">
              <a:rPr lang="en-CA" smtClean="0"/>
              <a:t>‹#›</a:t>
            </a:fld>
            <a:endParaRPr lang="en-CA" dirty="0"/>
          </a:p>
        </p:txBody>
      </p:sp>
    </p:spTree>
    <p:extLst>
      <p:ext uri="{BB962C8B-B14F-4D97-AF65-F5344CB8AC3E}">
        <p14:creationId xmlns:p14="http://schemas.microsoft.com/office/powerpoint/2010/main" val="757172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6D20F5-6540-4385-9FE9-F234E7BFED61}" type="datetimeFigureOut">
              <a:rPr lang="en-CA" smtClean="0"/>
              <a:t>2024-04-29</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AF168455-D22C-402A-A10D-26B00E5588E1}" type="slidenum">
              <a:rPr lang="en-CA" smtClean="0"/>
              <a:t>‹#›</a:t>
            </a:fld>
            <a:endParaRPr lang="en-CA" dirty="0"/>
          </a:p>
        </p:txBody>
      </p:sp>
    </p:spTree>
    <p:extLst>
      <p:ext uri="{BB962C8B-B14F-4D97-AF65-F5344CB8AC3E}">
        <p14:creationId xmlns:p14="http://schemas.microsoft.com/office/powerpoint/2010/main" val="2626335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16D20F5-6540-4385-9FE9-F234E7BFED61}" type="datetimeFigureOut">
              <a:rPr lang="en-CA" smtClean="0"/>
              <a:t>2024-04-29</a:t>
            </a:fld>
            <a:endParaRPr lang="en-CA"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F168455-D22C-402A-A10D-26B00E5588E1}" type="slidenum">
              <a:rPr lang="en-CA" smtClean="0"/>
              <a:t>‹#›</a:t>
            </a:fld>
            <a:endParaRPr lang="en-CA" dirty="0"/>
          </a:p>
        </p:txBody>
      </p:sp>
    </p:spTree>
    <p:extLst>
      <p:ext uri="{BB962C8B-B14F-4D97-AF65-F5344CB8AC3E}">
        <p14:creationId xmlns:p14="http://schemas.microsoft.com/office/powerpoint/2010/main" val="26402747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FBA96-708C-6E7F-9CBF-C003743AC60B}"/>
              </a:ext>
            </a:extLst>
          </p:cNvPr>
          <p:cNvSpPr>
            <a:spLocks noGrp="1"/>
          </p:cNvSpPr>
          <p:nvPr>
            <p:ph type="ctrTitle"/>
          </p:nvPr>
        </p:nvSpPr>
        <p:spPr>
          <a:xfrm>
            <a:off x="1524000" y="303656"/>
            <a:ext cx="9144000" cy="2779786"/>
          </a:xfrm>
        </p:spPr>
        <p:txBody>
          <a:bodyPr>
            <a:normAutofit fontScale="90000"/>
          </a:bodyPr>
          <a:lstStyle/>
          <a:p>
            <a:r>
              <a:rPr lang="fr-FR" sz="3200" dirty="0">
                <a:solidFill>
                  <a:srgbClr val="3333FF"/>
                </a:solidFill>
              </a:rPr>
              <a:t>Jeu de Cartes Uno en apprentissage par renforcement</a:t>
            </a:r>
            <a:br>
              <a:rPr lang="fr-FR" sz="3200" dirty="0"/>
            </a:br>
            <a:br>
              <a:rPr lang="fr-FR" sz="3200" dirty="0"/>
            </a:br>
            <a:br>
              <a:rPr lang="fr-FR" sz="3200" dirty="0"/>
            </a:br>
            <a:br>
              <a:rPr lang="fr-FR" sz="3200" dirty="0"/>
            </a:br>
            <a:br>
              <a:rPr lang="fr-FR" sz="3200" dirty="0"/>
            </a:br>
            <a:endParaRPr lang="en-CA" sz="3200" dirty="0"/>
          </a:p>
        </p:txBody>
      </p:sp>
      <p:sp>
        <p:nvSpPr>
          <p:cNvPr id="3" name="Subtitle 2">
            <a:extLst>
              <a:ext uri="{FF2B5EF4-FFF2-40B4-BE49-F238E27FC236}">
                <a16:creationId xmlns:a16="http://schemas.microsoft.com/office/drawing/2014/main" id="{24256861-BC2F-099E-DF57-43221C45B9D5}"/>
              </a:ext>
            </a:extLst>
          </p:cNvPr>
          <p:cNvSpPr>
            <a:spLocks noGrp="1"/>
          </p:cNvSpPr>
          <p:nvPr>
            <p:ph type="subTitle" idx="1"/>
          </p:nvPr>
        </p:nvSpPr>
        <p:spPr>
          <a:xfrm>
            <a:off x="1524000" y="3285460"/>
            <a:ext cx="9144000" cy="3078126"/>
          </a:xfrm>
        </p:spPr>
        <p:txBody>
          <a:bodyPr/>
          <a:lstStyle/>
          <a:p>
            <a:r>
              <a:rPr lang="fr-CA" dirty="0">
                <a:solidFill>
                  <a:schemeClr val="tx1"/>
                </a:solidFill>
              </a:rPr>
              <a:t>Par l’Équipe 18: </a:t>
            </a:r>
          </a:p>
          <a:p>
            <a:r>
              <a:rPr lang="fr-CA" dirty="0">
                <a:solidFill>
                  <a:schemeClr val="tx1"/>
                </a:solidFill>
              </a:rPr>
              <a:t>Jamila Awad, Alexandre Lortie-Rochette et Lucas Marques Sathler Guimaraes </a:t>
            </a:r>
          </a:p>
          <a:p>
            <a:endParaRPr lang="fr-CA" dirty="0">
              <a:solidFill>
                <a:schemeClr val="tx1"/>
              </a:solidFill>
            </a:endParaRPr>
          </a:p>
          <a:p>
            <a:r>
              <a:rPr lang="fr-CA" dirty="0">
                <a:solidFill>
                  <a:schemeClr val="tx1"/>
                </a:solidFill>
              </a:rPr>
              <a:t>IFT-7201 Apprentissage par renforcement</a:t>
            </a:r>
          </a:p>
          <a:p>
            <a:r>
              <a:rPr lang="fr-CA" dirty="0">
                <a:solidFill>
                  <a:schemeClr val="tx1"/>
                </a:solidFill>
              </a:rPr>
              <a:t>Université Laval</a:t>
            </a:r>
          </a:p>
          <a:p>
            <a:r>
              <a:rPr lang="fr-CA" dirty="0">
                <a:solidFill>
                  <a:schemeClr val="tx1"/>
                </a:solidFill>
              </a:rPr>
              <a:t>30 novembre 2022</a:t>
            </a:r>
            <a:endParaRPr lang="en-CA" dirty="0">
              <a:solidFill>
                <a:schemeClr val="tx1"/>
              </a:solidFill>
            </a:endParaRPr>
          </a:p>
        </p:txBody>
      </p:sp>
      <p:pic>
        <p:nvPicPr>
          <p:cNvPr id="6" name="Picture 5" descr="Logo&#10;&#10;Description automatically generated">
            <a:extLst>
              <a:ext uri="{FF2B5EF4-FFF2-40B4-BE49-F238E27FC236}">
                <a16:creationId xmlns:a16="http://schemas.microsoft.com/office/drawing/2014/main" id="{EBF35F2C-6C55-CB71-F4C7-4256DB873D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1342" y="1054327"/>
            <a:ext cx="2143125" cy="2143125"/>
          </a:xfrm>
          <a:prstGeom prst="rect">
            <a:avLst/>
          </a:prstGeom>
        </p:spPr>
      </p:pic>
    </p:spTree>
    <p:extLst>
      <p:ext uri="{BB962C8B-B14F-4D97-AF65-F5344CB8AC3E}">
        <p14:creationId xmlns:p14="http://schemas.microsoft.com/office/powerpoint/2010/main" val="773721356"/>
      </p:ext>
    </p:extLst>
  </p:cSld>
  <p:clrMapOvr>
    <a:masterClrMapping/>
  </p:clrMapOvr>
  <mc:AlternateContent xmlns:mc="http://schemas.openxmlformats.org/markup-compatibility/2006" xmlns:p14="http://schemas.microsoft.com/office/powerpoint/2010/main">
    <mc:Choice Requires="p14">
      <p:transition spd="slow" p14:dur="2000" advTm="19538"/>
    </mc:Choice>
    <mc:Fallback xmlns="">
      <p:transition spd="slow" advTm="1953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4256861-BC2F-099E-DF57-43221C45B9D5}"/>
              </a:ext>
            </a:extLst>
          </p:cNvPr>
          <p:cNvSpPr>
            <a:spLocks noGrp="1"/>
          </p:cNvSpPr>
          <p:nvPr>
            <p:ph type="subTitle" idx="1"/>
          </p:nvPr>
        </p:nvSpPr>
        <p:spPr>
          <a:xfrm>
            <a:off x="1524000" y="329609"/>
            <a:ext cx="9144000" cy="6400800"/>
          </a:xfrm>
        </p:spPr>
        <p:txBody>
          <a:bodyPr>
            <a:normAutofit fontScale="92500"/>
          </a:bodyPr>
          <a:lstStyle/>
          <a:p>
            <a:r>
              <a:rPr lang="fr-CA" sz="3200" u="sng" dirty="0">
                <a:solidFill>
                  <a:srgbClr val="3333FF"/>
                </a:solidFill>
              </a:rPr>
              <a:t>Réference</a:t>
            </a:r>
          </a:p>
          <a:p>
            <a:pPr algn="l"/>
            <a:r>
              <a:rPr lang="fr-CA" sz="1200" dirty="0">
                <a:solidFill>
                  <a:schemeClr val="tx1"/>
                </a:solidFill>
              </a:rPr>
              <a:t>[1] Alrammal M., Naveed M., Monte-Carlo Based Reinforcement Learning (MCRL), 10.18178/ijmlc.2020.10.2.924, 2020.https://www.researchgate.net/publication/342810524_Monte-Carlo_Based_Reinforcement_Learning_MCRL</a:t>
            </a:r>
          </a:p>
          <a:p>
            <a:pPr algn="l"/>
            <a:r>
              <a:rPr lang="fr-CA" sz="1200" dirty="0">
                <a:solidFill>
                  <a:schemeClr val="tx1"/>
                </a:solidFill>
              </a:rPr>
              <a:t>[2] Beakcheol J., Myeonghwi K., Gaspard H., Jong Wook K., Q-Learning Algorithms: A Comprehensive Classification and Applications, IEEE Access PP(99):1-1, 2019.https://www.researchgate.net/publication/335805245_Q-Learning_Algorithms_A_Comprehensive_Classification_and_Applications</a:t>
            </a:r>
          </a:p>
          <a:p>
            <a:pPr algn="l"/>
            <a:r>
              <a:rPr lang="fr-CA" sz="1200" dirty="0">
                <a:solidFill>
                  <a:schemeClr val="tx1"/>
                </a:solidFill>
              </a:rPr>
              <a:t>[3] Brown O., Jasson D. &amp; Swarnakar A., Winning Uno With Reinforcement Learning, Stanford University.https://web.stanford.edu/class/aa228/reports/2020/final79.pdf</a:t>
            </a:r>
          </a:p>
          <a:p>
            <a:pPr algn="l"/>
            <a:r>
              <a:rPr lang="fr-CA" sz="1200" dirty="0">
                <a:solidFill>
                  <a:schemeClr val="tx1"/>
                </a:solidFill>
              </a:rPr>
              <a:t>[4] Charlesworth, H., Application of Self-Play Reinforcement Learning to a Four-Player Game of Imperfect Information.https://arxiv.org/pdf/1808.10442.pdf</a:t>
            </a:r>
          </a:p>
          <a:p>
            <a:pPr algn="l"/>
            <a:r>
              <a:rPr lang="fr-CA" sz="1200" dirty="0">
                <a:solidFill>
                  <a:schemeClr val="tx1"/>
                </a:solidFill>
              </a:rPr>
              <a:t>[5] Dallas S., Andrew. Solving an Esoteric Card Game with Reinforcement Learning, Stanford University.https://web.stanford.edu/class/aa228/reports/2019/final111.pdf</a:t>
            </a:r>
          </a:p>
          <a:p>
            <a:pPr algn="l"/>
            <a:r>
              <a:rPr lang="fr-CA" sz="1200" dirty="0">
                <a:solidFill>
                  <a:schemeClr val="tx1"/>
                </a:solidFill>
              </a:rPr>
              <a:t>[6] Department of Computer Science and Engineering, Texas A&amp;M University, College Station, USA, Simon Fraser University, BC, Canada, RLCard: A Platform for Reinforcement Learning in Card Games, IJCAI-20.https://www.ijcai.org/proceedings/2020/0764.pdf</a:t>
            </a:r>
          </a:p>
          <a:p>
            <a:pPr algn="l"/>
            <a:r>
              <a:rPr lang="fr-CA" sz="1200" dirty="0">
                <a:solidFill>
                  <a:schemeClr val="tx1"/>
                </a:solidFill>
              </a:rPr>
              <a:t>[7] Ishii, S., Fujita, H., Mitsutake, M., Yamazaki, T., Matsuda, J., and Matsuno, Y., A Reinforcement Learning Scheme for a Partially Observable Multi-Agent Game, Machine Learning, Vol. 59, 2005, pp. 31-54https://link.springer.com/content/pdf/10.1007/s10994-005-0461-8.pdf</a:t>
            </a:r>
          </a:p>
          <a:p>
            <a:pPr algn="l"/>
            <a:r>
              <a:rPr lang="fr-CA" sz="1200" dirty="0">
                <a:solidFill>
                  <a:schemeClr val="tx1"/>
                </a:solidFill>
              </a:rPr>
              <a:t>[8] Arulkumaran K., Deisenroth M.P. , Brundage M., and Bharath A.A.. A briefsurvey of deep reinforcement learning. CoRR, abs/1708.05866, 2017.https://arxiv.org/pdf/1708.05866.pdf</a:t>
            </a:r>
          </a:p>
          <a:p>
            <a:pPr algn="l"/>
            <a:r>
              <a:rPr lang="fr-CA" sz="1200" dirty="0">
                <a:solidFill>
                  <a:schemeClr val="tx1"/>
                </a:solidFill>
              </a:rPr>
              <a:t>[9] Kochenderfer M., Wheeler T., and Wray K.. Algorithms for Decision Making. GitHub,2020.https://github.com/algorithmsbooks/decisionmaking</a:t>
            </a:r>
          </a:p>
          <a:p>
            <a:pPr algn="l"/>
            <a:r>
              <a:rPr lang="fr-CA" sz="1200" dirty="0">
                <a:solidFill>
                  <a:schemeClr val="tx1"/>
                </a:solidFill>
              </a:rPr>
              <a:t>[10] Pfann Bernhard, Tackling the UNO Card Game with Reinforcement Learning.GitHub, 2021https://towardsdatascience.com/tackling-uno-card-game-with-reinforcement-learning-fad2fc19355c</a:t>
            </a:r>
          </a:p>
          <a:p>
            <a:pPr algn="l"/>
            <a:r>
              <a:rPr lang="fr-CA" sz="1200" dirty="0">
                <a:solidFill>
                  <a:schemeClr val="tx1"/>
                </a:solidFill>
              </a:rPr>
              <a:t>[11] Silver D., Hubert T., Schrittwieser J., Antonoglou I.,  Lai M., Guez A., Lanctot M., Sifre L., Kumaran D., Graepel T., Lillicrap T., Simonyan K., andHassabis D., Mastering chess and shogi by self-play with a general reinforcement learning algorithm, CoRR, abs/1712.01815, 2017.https://arxiv.org/pdf/1712.01815.pdf</a:t>
            </a:r>
          </a:p>
        </p:txBody>
      </p:sp>
    </p:spTree>
    <p:extLst>
      <p:ext uri="{BB962C8B-B14F-4D97-AF65-F5344CB8AC3E}">
        <p14:creationId xmlns:p14="http://schemas.microsoft.com/office/powerpoint/2010/main" val="2958803243"/>
      </p:ext>
    </p:extLst>
  </p:cSld>
  <p:clrMapOvr>
    <a:masterClrMapping/>
  </p:clrMapOvr>
  <mc:AlternateContent xmlns:mc="http://schemas.openxmlformats.org/markup-compatibility/2006" xmlns:p14="http://schemas.microsoft.com/office/powerpoint/2010/main">
    <mc:Choice Requires="p14">
      <p:transition spd="slow" p14:dur="2000" advTm="7458"/>
    </mc:Choice>
    <mc:Fallback xmlns="">
      <p:transition spd="slow" advTm="745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E0EC3-3B7C-96EE-D62F-E2E3C6E6B7C5}"/>
              </a:ext>
            </a:extLst>
          </p:cNvPr>
          <p:cNvSpPr>
            <a:spLocks noGrp="1"/>
          </p:cNvSpPr>
          <p:nvPr>
            <p:ph type="title"/>
          </p:nvPr>
        </p:nvSpPr>
        <p:spPr/>
        <p:txBody>
          <a:bodyPr/>
          <a:lstStyle/>
          <a:p>
            <a:r>
              <a:rPr lang="fr-CA" dirty="0">
                <a:solidFill>
                  <a:srgbClr val="3333FF"/>
                </a:solidFill>
              </a:rPr>
              <a:t>Plan de la présentation</a:t>
            </a:r>
          </a:p>
        </p:txBody>
      </p:sp>
      <p:sp>
        <p:nvSpPr>
          <p:cNvPr id="3" name="Content Placeholder 2">
            <a:extLst>
              <a:ext uri="{FF2B5EF4-FFF2-40B4-BE49-F238E27FC236}">
                <a16:creationId xmlns:a16="http://schemas.microsoft.com/office/drawing/2014/main" id="{62C24781-F3B1-322E-7542-77E7E4686EC7}"/>
              </a:ext>
            </a:extLst>
          </p:cNvPr>
          <p:cNvSpPr>
            <a:spLocks noGrp="1"/>
          </p:cNvSpPr>
          <p:nvPr>
            <p:ph idx="1"/>
          </p:nvPr>
        </p:nvSpPr>
        <p:spPr/>
        <p:txBody>
          <a:bodyPr/>
          <a:lstStyle/>
          <a:p>
            <a:r>
              <a:rPr lang="fr-CA" dirty="0"/>
              <a:t>Problématique et motivation</a:t>
            </a:r>
          </a:p>
          <a:p>
            <a:r>
              <a:rPr lang="fr-CA" dirty="0"/>
              <a:t>Présentation de l’environnement</a:t>
            </a:r>
          </a:p>
          <a:p>
            <a:r>
              <a:rPr lang="fr-CA" dirty="0"/>
              <a:t>Présentation de la littérature</a:t>
            </a:r>
          </a:p>
          <a:p>
            <a:r>
              <a:rPr lang="fr-CA" dirty="0"/>
              <a:t>Méthodologie</a:t>
            </a:r>
          </a:p>
          <a:p>
            <a:r>
              <a:rPr lang="fr-CA" dirty="0"/>
              <a:t>Simulation</a:t>
            </a:r>
          </a:p>
          <a:p>
            <a:r>
              <a:rPr lang="fr-CA" dirty="0"/>
              <a:t>Analyse des résultats préliminaires</a:t>
            </a:r>
          </a:p>
          <a:p>
            <a:r>
              <a:rPr lang="fr-CA" dirty="0"/>
              <a:t>Conclusion</a:t>
            </a:r>
          </a:p>
        </p:txBody>
      </p:sp>
    </p:spTree>
    <p:extLst>
      <p:ext uri="{BB962C8B-B14F-4D97-AF65-F5344CB8AC3E}">
        <p14:creationId xmlns:p14="http://schemas.microsoft.com/office/powerpoint/2010/main" val="2840122166"/>
      </p:ext>
    </p:extLst>
  </p:cSld>
  <p:clrMapOvr>
    <a:masterClrMapping/>
  </p:clrMapOvr>
  <mc:AlternateContent xmlns:mc="http://schemas.openxmlformats.org/markup-compatibility/2006" xmlns:p14="http://schemas.microsoft.com/office/powerpoint/2010/main">
    <mc:Choice Requires="p14">
      <p:transition spd="slow" p14:dur="2000" advTm="38596"/>
    </mc:Choice>
    <mc:Fallback xmlns="">
      <p:transition spd="slow" advTm="3859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4256861-BC2F-099E-DF57-43221C45B9D5}"/>
              </a:ext>
            </a:extLst>
          </p:cNvPr>
          <p:cNvSpPr>
            <a:spLocks noGrp="1"/>
          </p:cNvSpPr>
          <p:nvPr>
            <p:ph type="subTitle" idx="1"/>
          </p:nvPr>
        </p:nvSpPr>
        <p:spPr>
          <a:xfrm>
            <a:off x="1524000" y="329609"/>
            <a:ext cx="9144000" cy="703173"/>
          </a:xfrm>
        </p:spPr>
        <p:txBody>
          <a:bodyPr>
            <a:normAutofit fontScale="25000" lnSpcReduction="20000"/>
          </a:bodyPr>
          <a:lstStyle/>
          <a:p>
            <a:r>
              <a:rPr lang="fr-CA" sz="11200" u="sng" dirty="0">
                <a:solidFill>
                  <a:srgbClr val="3333FF"/>
                </a:solidFill>
              </a:rPr>
              <a:t>1 – problématique et motivation</a:t>
            </a:r>
          </a:p>
          <a:p>
            <a:pPr algn="l"/>
            <a:endParaRPr lang="fr-CA" sz="1600" dirty="0"/>
          </a:p>
          <a:p>
            <a:pPr algn="l"/>
            <a:endParaRPr lang="fr-CA" sz="1600" dirty="0"/>
          </a:p>
          <a:p>
            <a:pPr algn="l"/>
            <a:r>
              <a:rPr lang="fr-CA" dirty="0"/>
              <a:t>					</a:t>
            </a:r>
            <a:endParaRPr lang="fr-CA" sz="1600" dirty="0"/>
          </a:p>
          <a:p>
            <a:pPr algn="l"/>
            <a:endParaRPr lang="fr-CA" sz="1600" dirty="0"/>
          </a:p>
          <a:p>
            <a:pPr algn="l"/>
            <a:endParaRPr lang="fr-CA" sz="1600" dirty="0"/>
          </a:p>
        </p:txBody>
      </p:sp>
      <p:pic>
        <p:nvPicPr>
          <p:cNvPr id="2" name="Picture 1" descr="Logo&#10;&#10;Description automatically generated">
            <a:extLst>
              <a:ext uri="{FF2B5EF4-FFF2-40B4-BE49-F238E27FC236}">
                <a16:creationId xmlns:a16="http://schemas.microsoft.com/office/drawing/2014/main" id="{EDD9DF73-970B-981B-3A8F-FF81EC1392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4739" y="1189068"/>
            <a:ext cx="2321854" cy="2321854"/>
          </a:xfrm>
          <a:prstGeom prst="rect">
            <a:avLst/>
          </a:prstGeom>
        </p:spPr>
      </p:pic>
      <p:pic>
        <p:nvPicPr>
          <p:cNvPr id="1026" name="Picture 2" descr="Jeu de cartes — Papeterie ABCD">
            <a:extLst>
              <a:ext uri="{FF2B5EF4-FFF2-40B4-BE49-F238E27FC236}">
                <a16:creationId xmlns:a16="http://schemas.microsoft.com/office/drawing/2014/main" id="{A6E70891-7DA9-93F3-7F1F-5ACAEE8A7F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1344" y="3510922"/>
            <a:ext cx="2749034" cy="274903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5731892-EF60-0CF7-35F5-D2FB16CF591A}"/>
              </a:ext>
            </a:extLst>
          </p:cNvPr>
          <p:cNvSpPr txBox="1"/>
          <p:nvPr/>
        </p:nvSpPr>
        <p:spPr>
          <a:xfrm>
            <a:off x="4212771" y="1637090"/>
            <a:ext cx="7523390" cy="1477328"/>
          </a:xfrm>
          <a:prstGeom prst="rect">
            <a:avLst/>
          </a:prstGeom>
          <a:noFill/>
        </p:spPr>
        <p:txBody>
          <a:bodyPr wrap="square" rtlCol="0">
            <a:spAutoFit/>
          </a:bodyPr>
          <a:lstStyle/>
          <a:p>
            <a:pPr marL="285750" indent="-285750">
              <a:buFont typeface="Arial" panose="020B0604020202020204" pitchFamily="34" charset="0"/>
              <a:buChar char="•"/>
            </a:pPr>
            <a:r>
              <a:rPr lang="fr-CA" dirty="0"/>
              <a:t>Jeu avec des adversaires</a:t>
            </a:r>
          </a:p>
          <a:p>
            <a:pPr marL="285750" indent="-285750">
              <a:buFont typeface="Arial" panose="020B0604020202020204" pitchFamily="34" charset="0"/>
              <a:buChar char="•"/>
            </a:pPr>
            <a:r>
              <a:rPr lang="fr-CA" dirty="0"/>
              <a:t>Environnement complexe </a:t>
            </a:r>
          </a:p>
          <a:p>
            <a:pPr marL="285750" indent="-285750">
              <a:buFont typeface="Arial" panose="020B0604020202020204" pitchFamily="34" charset="0"/>
              <a:buChar char="•"/>
            </a:pPr>
            <a:r>
              <a:rPr lang="fr-CA" dirty="0"/>
              <a:t>Beaucoup d’incertitudes</a:t>
            </a:r>
          </a:p>
          <a:p>
            <a:pPr marL="285750" indent="-285750">
              <a:buFont typeface="Arial" panose="020B0604020202020204" pitchFamily="34" charset="0"/>
              <a:buChar char="•"/>
            </a:pPr>
            <a:r>
              <a:rPr lang="fr-CA" dirty="0"/>
              <a:t>10</a:t>
            </a:r>
            <a:r>
              <a:rPr lang="fr-CA" baseline="30000" dirty="0"/>
              <a:t>126</a:t>
            </a:r>
            <a:r>
              <a:rPr lang="fr-CA" dirty="0"/>
              <a:t> états possibles</a:t>
            </a:r>
          </a:p>
          <a:p>
            <a:pPr marL="285750" indent="-285750">
              <a:buFont typeface="Arial" panose="020B0604020202020204" pitchFamily="34" charset="0"/>
              <a:buChar char="•"/>
            </a:pPr>
            <a:r>
              <a:rPr lang="fr-CA" dirty="0"/>
              <a:t>Transférable à d’autres jeux de cartes</a:t>
            </a:r>
          </a:p>
        </p:txBody>
      </p:sp>
      <p:sp>
        <p:nvSpPr>
          <p:cNvPr id="6" name="TextBox 5">
            <a:extLst>
              <a:ext uri="{FF2B5EF4-FFF2-40B4-BE49-F238E27FC236}">
                <a16:creationId xmlns:a16="http://schemas.microsoft.com/office/drawing/2014/main" id="{8EA75DEB-124E-C3D9-08C9-E239ED48892C}"/>
              </a:ext>
            </a:extLst>
          </p:cNvPr>
          <p:cNvSpPr txBox="1"/>
          <p:nvPr/>
        </p:nvSpPr>
        <p:spPr>
          <a:xfrm>
            <a:off x="1521959" y="4285275"/>
            <a:ext cx="7523390" cy="923330"/>
          </a:xfrm>
          <a:prstGeom prst="rect">
            <a:avLst/>
          </a:prstGeom>
          <a:noFill/>
        </p:spPr>
        <p:txBody>
          <a:bodyPr wrap="square" rtlCol="0">
            <a:spAutoFit/>
          </a:bodyPr>
          <a:lstStyle/>
          <a:p>
            <a:r>
              <a:rPr lang="fr-CA" dirty="0"/>
              <a:t>Motivation :</a:t>
            </a:r>
          </a:p>
          <a:p>
            <a:r>
              <a:rPr lang="fr-CA" dirty="0"/>
              <a:t>"</a:t>
            </a:r>
            <a:r>
              <a:rPr lang="fr-CA" i="1" dirty="0"/>
              <a:t>Winning Uno With Reinforcement Learning </a:t>
            </a:r>
            <a:r>
              <a:rPr lang="fr-CA" dirty="0"/>
              <a:t>" et </a:t>
            </a:r>
          </a:p>
          <a:p>
            <a:r>
              <a:rPr lang="fr-CA" dirty="0"/>
              <a:t>" </a:t>
            </a:r>
            <a:r>
              <a:rPr lang="en-US" i="1" dirty="0"/>
              <a:t>Tackling the UNO Card Game with Reinforcement Learning</a:t>
            </a:r>
            <a:r>
              <a:rPr lang="fr-CA" i="1" dirty="0"/>
              <a:t> </a:t>
            </a:r>
            <a:r>
              <a:rPr lang="fr-CA" dirty="0"/>
              <a:t>"</a:t>
            </a:r>
          </a:p>
        </p:txBody>
      </p:sp>
    </p:spTree>
    <p:extLst>
      <p:ext uri="{BB962C8B-B14F-4D97-AF65-F5344CB8AC3E}">
        <p14:creationId xmlns:p14="http://schemas.microsoft.com/office/powerpoint/2010/main" val="1631765234"/>
      </p:ext>
    </p:extLst>
  </p:cSld>
  <p:clrMapOvr>
    <a:masterClrMapping/>
  </p:clrMapOvr>
  <mc:AlternateContent xmlns:mc="http://schemas.openxmlformats.org/markup-compatibility/2006" xmlns:p14="http://schemas.microsoft.com/office/powerpoint/2010/main">
    <mc:Choice Requires="p14">
      <p:transition spd="slow" p14:dur="2000" advTm="33041"/>
    </mc:Choice>
    <mc:Fallback xmlns="">
      <p:transition spd="slow" advTm="3304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4256861-BC2F-099E-DF57-43221C45B9D5}"/>
              </a:ext>
            </a:extLst>
          </p:cNvPr>
          <p:cNvSpPr>
            <a:spLocks noGrp="1"/>
          </p:cNvSpPr>
          <p:nvPr>
            <p:ph type="subTitle" idx="1"/>
          </p:nvPr>
        </p:nvSpPr>
        <p:spPr>
          <a:xfrm>
            <a:off x="1524000" y="329609"/>
            <a:ext cx="9144000" cy="4859079"/>
          </a:xfrm>
        </p:spPr>
        <p:txBody>
          <a:bodyPr>
            <a:normAutofit/>
          </a:bodyPr>
          <a:lstStyle/>
          <a:p>
            <a:r>
              <a:rPr lang="fr-CA" sz="3200" u="sng" dirty="0">
                <a:solidFill>
                  <a:srgbClr val="3333FF"/>
                </a:solidFill>
              </a:rPr>
              <a:t>2 – L’environnement</a:t>
            </a:r>
          </a:p>
          <a:p>
            <a:pPr algn="l"/>
            <a:endParaRPr lang="fr-CA" sz="1600" dirty="0"/>
          </a:p>
          <a:p>
            <a:pPr algn="l"/>
            <a:endParaRPr lang="fr-CA" sz="1600" dirty="0"/>
          </a:p>
        </p:txBody>
      </p:sp>
      <p:pic>
        <p:nvPicPr>
          <p:cNvPr id="2050" name="Picture 2" descr="Deux Pions D'échecs, D'argent Et D'or, Isolé Sur Fond Blanc Banque D'Images  Et Photos Libres De Droits. Image 61598005.">
            <a:extLst>
              <a:ext uri="{FF2B5EF4-FFF2-40B4-BE49-F238E27FC236}">
                <a16:creationId xmlns:a16="http://schemas.microsoft.com/office/drawing/2014/main" id="{C86FCE65-0EC6-8C77-05A8-C949B8795A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722" y="1035742"/>
            <a:ext cx="2044735" cy="204331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38D7E11-3242-6FF7-2374-D846207120B0}"/>
              </a:ext>
            </a:extLst>
          </p:cNvPr>
          <p:cNvSpPr txBox="1"/>
          <p:nvPr/>
        </p:nvSpPr>
        <p:spPr>
          <a:xfrm>
            <a:off x="1259722" y="3868910"/>
            <a:ext cx="7294789" cy="1754326"/>
          </a:xfrm>
          <a:prstGeom prst="rect">
            <a:avLst/>
          </a:prstGeom>
          <a:noFill/>
        </p:spPr>
        <p:txBody>
          <a:bodyPr wrap="square" rtlCol="0">
            <a:spAutoFit/>
          </a:bodyPr>
          <a:lstStyle/>
          <a:p>
            <a:pPr marL="285750" indent="-285750">
              <a:buFont typeface="Arial" panose="020B0604020202020204" pitchFamily="34" charset="0"/>
              <a:buChar char="•"/>
            </a:pPr>
            <a:r>
              <a:rPr lang="fr-CA" dirty="0"/>
              <a:t>Partie à deux joueurs</a:t>
            </a:r>
          </a:p>
          <a:p>
            <a:pPr marL="285750" indent="-285750">
              <a:buFont typeface="Arial" panose="020B0604020202020204" pitchFamily="34" charset="0"/>
              <a:buChar char="•"/>
            </a:pPr>
            <a:r>
              <a:rPr lang="fr-CA" dirty="0"/>
              <a:t>61 actions différentes possibles</a:t>
            </a:r>
          </a:p>
          <a:p>
            <a:pPr marL="285750" indent="-285750">
              <a:buFont typeface="Arial" panose="020B0604020202020204" pitchFamily="34" charset="0"/>
              <a:buChar char="•"/>
            </a:pPr>
            <a:r>
              <a:rPr lang="fr-CA" dirty="0"/>
              <a:t>Épisodes de durée variable</a:t>
            </a:r>
          </a:p>
          <a:p>
            <a:pPr marL="285750" indent="-285750">
              <a:buFont typeface="Arial" panose="020B0604020202020204" pitchFamily="34" charset="0"/>
              <a:buChar char="•"/>
            </a:pPr>
            <a:r>
              <a:rPr lang="fr-CA" dirty="0"/>
              <a:t>L’ordre des tours peut changer</a:t>
            </a:r>
          </a:p>
          <a:p>
            <a:pPr marL="285750" indent="-285750">
              <a:buFont typeface="Arial" panose="020B0604020202020204" pitchFamily="34" charset="0"/>
              <a:buChar char="•"/>
            </a:pPr>
            <a:r>
              <a:rPr lang="fr-FR" sz="1800" dirty="0"/>
              <a:t>La récompense est de +1 pour gagnant, -1 pour perdant et 0 pour les états intermédiaires.</a:t>
            </a:r>
            <a:endParaRPr lang="fr-CA" dirty="0"/>
          </a:p>
        </p:txBody>
      </p:sp>
      <p:sp>
        <p:nvSpPr>
          <p:cNvPr id="4" name="TextBox 3">
            <a:extLst>
              <a:ext uri="{FF2B5EF4-FFF2-40B4-BE49-F238E27FC236}">
                <a16:creationId xmlns:a16="http://schemas.microsoft.com/office/drawing/2014/main" id="{305C2109-5DC0-B4D6-E296-EEE69240A6FF}"/>
              </a:ext>
            </a:extLst>
          </p:cNvPr>
          <p:cNvSpPr txBox="1"/>
          <p:nvPr/>
        </p:nvSpPr>
        <p:spPr>
          <a:xfrm>
            <a:off x="3848100" y="1274411"/>
            <a:ext cx="7294789" cy="1477328"/>
          </a:xfrm>
          <a:prstGeom prst="rect">
            <a:avLst/>
          </a:prstGeom>
          <a:noFill/>
        </p:spPr>
        <p:txBody>
          <a:bodyPr wrap="square" rtlCol="0">
            <a:spAutoFit/>
          </a:bodyPr>
          <a:lstStyle/>
          <a:p>
            <a:pPr marL="285750" indent="-285750">
              <a:buFont typeface="Arial" panose="020B0604020202020204" pitchFamily="34" charset="0"/>
              <a:buChar char="•"/>
            </a:pPr>
            <a:r>
              <a:rPr lang="fr-CA" dirty="0"/>
              <a:t>108 cartes</a:t>
            </a:r>
          </a:p>
          <a:p>
            <a:pPr marL="285750" indent="-285750">
              <a:buFont typeface="Arial" panose="020B0604020202020204" pitchFamily="34" charset="0"/>
              <a:buChar char="•"/>
            </a:pPr>
            <a:r>
              <a:rPr lang="fr-CA" dirty="0"/>
              <a:t>25 cartes de chaque couleur</a:t>
            </a:r>
          </a:p>
          <a:p>
            <a:pPr marL="285750" indent="-285750">
              <a:buFont typeface="Arial" panose="020B0604020202020204" pitchFamily="34" charset="0"/>
              <a:buChar char="•"/>
            </a:pPr>
            <a:r>
              <a:rPr lang="fr-CA" dirty="0"/>
              <a:t>8 cartes blanches</a:t>
            </a:r>
          </a:p>
          <a:p>
            <a:pPr marL="285750" indent="-285750">
              <a:buFont typeface="Arial" panose="020B0604020202020204" pitchFamily="34" charset="0"/>
              <a:buChar char="•"/>
            </a:pPr>
            <a:r>
              <a:rPr lang="fr-CA" dirty="0"/>
              <a:t>2 à 10 joueurs</a:t>
            </a:r>
          </a:p>
          <a:p>
            <a:pPr marL="285750" indent="-285750">
              <a:buFont typeface="Arial" panose="020B0604020202020204" pitchFamily="34" charset="0"/>
              <a:buChar char="•"/>
            </a:pPr>
            <a:endParaRPr lang="fr-CA" dirty="0"/>
          </a:p>
        </p:txBody>
      </p:sp>
    </p:spTree>
    <p:extLst>
      <p:ext uri="{BB962C8B-B14F-4D97-AF65-F5344CB8AC3E}">
        <p14:creationId xmlns:p14="http://schemas.microsoft.com/office/powerpoint/2010/main" val="3179386462"/>
      </p:ext>
    </p:extLst>
  </p:cSld>
  <p:clrMapOvr>
    <a:masterClrMapping/>
  </p:clrMapOvr>
  <mc:AlternateContent xmlns:mc="http://schemas.openxmlformats.org/markup-compatibility/2006" xmlns:p14="http://schemas.microsoft.com/office/powerpoint/2010/main">
    <mc:Choice Requires="p14">
      <p:transition spd="slow" p14:dur="2000" advTm="31246"/>
    </mc:Choice>
    <mc:Fallback xmlns="">
      <p:transition spd="slow" advTm="3124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4256861-BC2F-099E-DF57-43221C45B9D5}"/>
              </a:ext>
            </a:extLst>
          </p:cNvPr>
          <p:cNvSpPr>
            <a:spLocks noGrp="1"/>
          </p:cNvSpPr>
          <p:nvPr>
            <p:ph type="subTitle" idx="1"/>
          </p:nvPr>
        </p:nvSpPr>
        <p:spPr>
          <a:xfrm>
            <a:off x="1524000" y="329609"/>
            <a:ext cx="9144000" cy="4859079"/>
          </a:xfrm>
        </p:spPr>
        <p:txBody>
          <a:bodyPr>
            <a:normAutofit fontScale="92500" lnSpcReduction="10000"/>
          </a:bodyPr>
          <a:lstStyle/>
          <a:p>
            <a:r>
              <a:rPr lang="fr-CA" sz="3200" u="sng" dirty="0">
                <a:solidFill>
                  <a:srgbClr val="3333FF"/>
                </a:solidFill>
              </a:rPr>
              <a:t>3 – Littérature</a:t>
            </a:r>
            <a:endParaRPr lang="fr-CA" sz="1600" dirty="0">
              <a:solidFill>
                <a:srgbClr val="3333FF"/>
              </a:solidFill>
            </a:endParaRPr>
          </a:p>
          <a:p>
            <a:pPr algn="l"/>
            <a:r>
              <a:rPr lang="fr-CA" dirty="0"/>
              <a:t>" </a:t>
            </a:r>
            <a:r>
              <a:rPr lang="fr-CA" i="1" u="sng" dirty="0">
                <a:solidFill>
                  <a:schemeClr val="tx1"/>
                </a:solidFill>
              </a:rPr>
              <a:t>Winning uno with reinforcement learning</a:t>
            </a:r>
            <a:r>
              <a:rPr lang="fr-CA" sz="1400" i="1" dirty="0"/>
              <a:t> </a:t>
            </a:r>
            <a:r>
              <a:rPr lang="fr-CA" sz="1400" dirty="0"/>
              <a:t>"</a:t>
            </a:r>
            <a:endParaRPr lang="fr-CA" sz="1600" dirty="0">
              <a:solidFill>
                <a:schemeClr val="tx1"/>
              </a:solidFill>
            </a:endParaRPr>
          </a:p>
          <a:p>
            <a:pPr marL="342900" indent="-342900" algn="l">
              <a:buFont typeface="Arial" panose="020B0604020202020204" pitchFamily="34" charset="0"/>
              <a:buChar char="•"/>
            </a:pPr>
            <a:r>
              <a:rPr lang="fr-CA" dirty="0">
                <a:solidFill>
                  <a:schemeClr val="tx1"/>
                </a:solidFill>
              </a:rPr>
              <a:t>DQN ET sarsa </a:t>
            </a:r>
          </a:p>
          <a:p>
            <a:pPr marL="285750" indent="-285750" algn="l">
              <a:buFont typeface="Arial" panose="020B0604020202020204" pitchFamily="34" charset="0"/>
              <a:buChar char="•"/>
            </a:pPr>
            <a:r>
              <a:rPr lang="fr-CA" sz="1600" dirty="0">
                <a:solidFill>
                  <a:schemeClr val="tx1"/>
                </a:solidFill>
              </a:rPr>
              <a:t>Connaissance parfaite de l’environnement </a:t>
            </a:r>
          </a:p>
          <a:p>
            <a:pPr marL="285750" indent="-285750" algn="l">
              <a:buFont typeface="Arial" panose="020B0604020202020204" pitchFamily="34" charset="0"/>
              <a:buChar char="•"/>
            </a:pPr>
            <a:r>
              <a:rPr lang="fr-CA" sz="1600" dirty="0">
                <a:solidFill>
                  <a:schemeClr val="tx1"/>
                </a:solidFill>
              </a:rPr>
              <a:t>Espace d’action complet</a:t>
            </a:r>
          </a:p>
          <a:p>
            <a:pPr marL="285750" indent="-285750" algn="l">
              <a:buFont typeface="Arial" panose="020B0604020202020204" pitchFamily="34" charset="0"/>
              <a:buChar char="•"/>
            </a:pPr>
            <a:r>
              <a:rPr lang="fr-CA" sz="1600" dirty="0">
                <a:solidFill>
                  <a:schemeClr val="tx1"/>
                </a:solidFill>
              </a:rPr>
              <a:t>DQN gagne 63% du temps contre un agent aléatoire</a:t>
            </a:r>
          </a:p>
          <a:p>
            <a:pPr marL="285750" indent="-285750" algn="l">
              <a:buFont typeface="Arial" panose="020B0604020202020204" pitchFamily="34" charset="0"/>
              <a:buChar char="•"/>
            </a:pPr>
            <a:r>
              <a:rPr lang="fr-CA" sz="1600" dirty="0">
                <a:solidFill>
                  <a:schemeClr val="tx1"/>
                </a:solidFill>
              </a:rPr>
              <a:t>Deepsarsa gagne 59% du temps contre un agent aléatoire</a:t>
            </a:r>
            <a:endParaRPr lang="fr-FR" sz="1600" dirty="0">
              <a:solidFill>
                <a:schemeClr val="tx1"/>
              </a:solidFill>
            </a:endParaRPr>
          </a:p>
          <a:p>
            <a:pPr algn="l"/>
            <a:endParaRPr lang="fr-CA" sz="1600" dirty="0">
              <a:solidFill>
                <a:schemeClr val="tx1"/>
              </a:solidFill>
            </a:endParaRPr>
          </a:p>
          <a:p>
            <a:r>
              <a:rPr lang="fr-CA" dirty="0"/>
              <a:t>" </a:t>
            </a:r>
            <a:r>
              <a:rPr lang="en-US" i="1" u="sng" dirty="0">
                <a:solidFill>
                  <a:schemeClr val="tx1"/>
                </a:solidFill>
              </a:rPr>
              <a:t>Tackling the UNO Card Game with Reinforcement Learning</a:t>
            </a:r>
            <a:r>
              <a:rPr lang="fr-CA" i="1" dirty="0"/>
              <a:t> </a:t>
            </a:r>
            <a:r>
              <a:rPr lang="fr-CA" dirty="0"/>
              <a:t>"</a:t>
            </a:r>
            <a:endParaRPr lang="en-US" u="sng" dirty="0">
              <a:solidFill>
                <a:schemeClr val="tx1"/>
              </a:solidFill>
            </a:endParaRPr>
          </a:p>
          <a:p>
            <a:pPr marL="342900" indent="-342900">
              <a:buFont typeface="Arial" panose="020B0604020202020204" pitchFamily="34" charset="0"/>
              <a:buChar char="•"/>
            </a:pPr>
            <a:r>
              <a:rPr lang="en-US" sz="1600" dirty="0">
                <a:solidFill>
                  <a:schemeClr val="tx1"/>
                </a:solidFill>
              </a:rPr>
              <a:t>DQN ET MC</a:t>
            </a:r>
          </a:p>
          <a:p>
            <a:pPr marL="342900" indent="-342900">
              <a:buFont typeface="Arial" panose="020B0604020202020204" pitchFamily="34" charset="0"/>
              <a:buChar char="•"/>
            </a:pPr>
            <a:r>
              <a:rPr lang="en-US" sz="1600" dirty="0">
                <a:solidFill>
                  <a:schemeClr val="tx1"/>
                </a:solidFill>
              </a:rPr>
              <a:t>Connaissance imparfaite de l’environnement</a:t>
            </a:r>
          </a:p>
          <a:p>
            <a:pPr marL="342900" indent="-342900">
              <a:buFont typeface="Arial" panose="020B0604020202020204" pitchFamily="34" charset="0"/>
              <a:buChar char="•"/>
            </a:pPr>
            <a:r>
              <a:rPr lang="en-US" sz="1600" dirty="0">
                <a:solidFill>
                  <a:schemeClr val="tx1"/>
                </a:solidFill>
              </a:rPr>
              <a:t>Espace d’action simplifiéE à 9 actions</a:t>
            </a:r>
          </a:p>
          <a:p>
            <a:pPr marL="342900" indent="-342900">
              <a:buFont typeface="Arial" panose="020B0604020202020204" pitchFamily="34" charset="0"/>
              <a:buChar char="•"/>
            </a:pPr>
            <a:r>
              <a:rPr lang="fr-CA" sz="1600" dirty="0">
                <a:solidFill>
                  <a:schemeClr val="tx1"/>
                </a:solidFill>
              </a:rPr>
              <a:t>DQN gagne 51,5%</a:t>
            </a:r>
          </a:p>
        </p:txBody>
      </p:sp>
    </p:spTree>
    <p:extLst>
      <p:ext uri="{BB962C8B-B14F-4D97-AF65-F5344CB8AC3E}">
        <p14:creationId xmlns:p14="http://schemas.microsoft.com/office/powerpoint/2010/main" val="1523246556"/>
      </p:ext>
    </p:extLst>
  </p:cSld>
  <p:clrMapOvr>
    <a:masterClrMapping/>
  </p:clrMapOvr>
  <mc:AlternateContent xmlns:mc="http://schemas.openxmlformats.org/markup-compatibility/2006" xmlns:p14="http://schemas.microsoft.com/office/powerpoint/2010/main">
    <mc:Choice Requires="p14">
      <p:transition spd="slow" p14:dur="2000" advTm="48328"/>
    </mc:Choice>
    <mc:Fallback xmlns="">
      <p:transition spd="slow" advTm="4832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E0EC3-3B7C-96EE-D62F-E2E3C6E6B7C5}"/>
              </a:ext>
            </a:extLst>
          </p:cNvPr>
          <p:cNvSpPr>
            <a:spLocks noGrp="1"/>
          </p:cNvSpPr>
          <p:nvPr>
            <p:ph type="title"/>
          </p:nvPr>
        </p:nvSpPr>
        <p:spPr/>
        <p:txBody>
          <a:bodyPr/>
          <a:lstStyle/>
          <a:p>
            <a:r>
              <a:rPr lang="fr-CA" sz="3000" u="sng" dirty="0">
                <a:solidFill>
                  <a:srgbClr val="3333FF"/>
                </a:solidFill>
              </a:rPr>
              <a:t>4 – MÉTHODOLOGIE</a:t>
            </a:r>
            <a:br>
              <a:rPr lang="fr-CA" sz="3000" u="sng" dirty="0"/>
            </a:br>
            <a:endParaRPr lang="fr-CA" sz="3000" u="sng" dirty="0"/>
          </a:p>
        </p:txBody>
      </p:sp>
      <p:sp>
        <p:nvSpPr>
          <p:cNvPr id="3" name="Content Placeholder 2">
            <a:extLst>
              <a:ext uri="{FF2B5EF4-FFF2-40B4-BE49-F238E27FC236}">
                <a16:creationId xmlns:a16="http://schemas.microsoft.com/office/drawing/2014/main" id="{62C24781-F3B1-322E-7542-77E7E4686EC7}"/>
              </a:ext>
            </a:extLst>
          </p:cNvPr>
          <p:cNvSpPr>
            <a:spLocks noGrp="1"/>
          </p:cNvSpPr>
          <p:nvPr>
            <p:ph idx="1"/>
          </p:nvPr>
        </p:nvSpPr>
        <p:spPr>
          <a:xfrm>
            <a:off x="646111" y="1152983"/>
            <a:ext cx="10706517" cy="5711483"/>
          </a:xfrm>
        </p:spPr>
        <p:txBody>
          <a:bodyPr>
            <a:normAutofit fontScale="92500" lnSpcReduction="10000"/>
          </a:bodyPr>
          <a:lstStyle/>
          <a:p>
            <a:pPr marL="0" indent="0">
              <a:buNone/>
            </a:pPr>
            <a:r>
              <a:rPr lang="fr-CA" sz="1800" u="sng" dirty="0"/>
              <a:t>4.1 Reproduction des résultats de "</a:t>
            </a:r>
            <a:r>
              <a:rPr lang="fr-CA" sz="1800" i="1" u="sng" dirty="0"/>
              <a:t>Winning Uno With Reinforcement Learning </a:t>
            </a:r>
            <a:r>
              <a:rPr lang="fr-CA" sz="1800" u="sng" dirty="0"/>
              <a:t>" :</a:t>
            </a:r>
          </a:p>
          <a:p>
            <a:pPr marL="0" indent="0">
              <a:buNone/>
            </a:pPr>
            <a:r>
              <a:rPr lang="fr-CA" sz="1800" dirty="0"/>
              <a:t>Contrairement à l’article, nous avons choisi d’opter pour la connaissance imparfaite de l’environnement. Comme DQN est dominant vis-à-vis DeepSARSA, seulement DQN est entrainé pour notre benchmark.</a:t>
            </a:r>
          </a:p>
          <a:p>
            <a:pPr marL="0" indent="0">
              <a:buNone/>
            </a:pPr>
            <a:r>
              <a:rPr lang="fr-CA" sz="1800" u="sng" dirty="0"/>
              <a:t>4.2 Agent Monte Carlo (MC):</a:t>
            </a:r>
            <a:r>
              <a:rPr lang="fr-CA" sz="1800" dirty="0"/>
              <a:t> matrice discrète d’état-action (s,</a:t>
            </a:r>
            <a:r>
              <a:rPr lang="pt-BR" sz="1800" dirty="0">
                <a:solidFill>
                  <a:schemeClr val="tx1"/>
                </a:solidFill>
                <a:effectLst/>
                <a:latin typeface="Calibri" panose="020F0502020204030204" pitchFamily="34" charset="0"/>
                <a:ea typeface="Calibri" panose="020F0502020204030204" pitchFamily="34" charset="0"/>
              </a:rPr>
              <a:t> a</a:t>
            </a:r>
            <a:r>
              <a:rPr lang="fr-CA" sz="1800" dirty="0"/>
              <a:t>)</a:t>
            </a:r>
          </a:p>
          <a:p>
            <a:pPr marL="0" indent="0">
              <a:buNone/>
            </a:pPr>
            <a:r>
              <a:rPr lang="fr-CA" sz="1800" dirty="0"/>
              <a:t>Q-valeur: q(s, </a:t>
            </a:r>
            <a:r>
              <a:rPr lang="fr-CA" sz="1800" dirty="0">
                <a:latin typeface="Calibri" panose="020F0502020204030204" pitchFamily="34" charset="0"/>
                <a:cs typeface="Calibri" panose="020F0502020204030204" pitchFamily="34" charset="0"/>
              </a:rPr>
              <a:t>a</a:t>
            </a:r>
            <a:r>
              <a:rPr lang="fr-CA" sz="1800" dirty="0"/>
              <a:t>) = q(s, </a:t>
            </a:r>
            <a:r>
              <a:rPr lang="fr-CA" sz="1800" dirty="0">
                <a:latin typeface="Calibri" panose="020F0502020204030204" pitchFamily="34" charset="0"/>
                <a:cs typeface="Calibri" panose="020F0502020204030204" pitchFamily="34" charset="0"/>
              </a:rPr>
              <a:t>a</a:t>
            </a:r>
            <a:r>
              <a:rPr lang="fr-CA" sz="1800" dirty="0"/>
              <a:t>) + </a:t>
            </a:r>
            <a:r>
              <a:rPr lang="fr-CA" sz="1800" dirty="0">
                <a:latin typeface="Calibri" panose="020F0502020204030204" pitchFamily="34" charset="0"/>
                <a:cs typeface="Calibri" panose="020F0502020204030204" pitchFamily="34" charset="0"/>
              </a:rPr>
              <a:t>ɑ*(R –q(s, a))</a:t>
            </a:r>
          </a:p>
          <a:p>
            <a:pPr marL="0" indent="0">
              <a:buNone/>
            </a:pPr>
            <a:r>
              <a:rPr lang="fr-CA" sz="1800" u="sng" dirty="0"/>
              <a:t>4.3 Estimateur Q:</a:t>
            </a:r>
            <a:r>
              <a:rPr lang="fr-CA" sz="1800" dirty="0"/>
              <a:t> agent détermine sa politique d’action avec trajectoire (</a:t>
            </a:r>
            <a:r>
              <a:rPr lang="pt-BR" sz="1800" dirty="0">
                <a:solidFill>
                  <a:schemeClr val="tx1"/>
                </a:solidFill>
                <a:effectLst/>
                <a:latin typeface="Calibri" panose="020F0502020204030204" pitchFamily="34" charset="0"/>
                <a:ea typeface="Calibri" panose="020F0502020204030204" pitchFamily="34" charset="0"/>
              </a:rPr>
              <a:t>s, a, r, s’)</a:t>
            </a:r>
            <a:endParaRPr lang="fr-CA" sz="1800" dirty="0"/>
          </a:p>
          <a:p>
            <a:pPr marL="0" indent="0">
              <a:buNone/>
            </a:pPr>
            <a:r>
              <a:rPr lang="fr-CA" sz="1800" dirty="0"/>
              <a:t>Agent parcourt la règle suivante: </a:t>
            </a:r>
            <a:r>
              <a:rPr lang="pt-BR" sz="1800" dirty="0">
                <a:solidFill>
                  <a:schemeClr val="tx1"/>
                </a:solidFill>
                <a:effectLst/>
                <a:latin typeface="Calibri" panose="020F0502020204030204" pitchFamily="34" charset="0"/>
                <a:ea typeface="Calibri" panose="020F0502020204030204" pitchFamily="34" charset="0"/>
              </a:rPr>
              <a:t>Q(s, a) ← Q(s, a) + ɑ(r + ymaxQ(s', a') - Q(s, a)) </a:t>
            </a:r>
          </a:p>
          <a:p>
            <a:pPr marL="0" indent="0">
              <a:buNone/>
            </a:pPr>
            <a:r>
              <a:rPr lang="fr-CA" sz="1800" u="sng" dirty="0"/>
              <a:t>4.4 Q-Learning: </a:t>
            </a:r>
            <a:r>
              <a:rPr lang="fr-CA" sz="1800" dirty="0"/>
              <a:t>processus stochastique de descente de gradient</a:t>
            </a:r>
          </a:p>
          <a:p>
            <a:pPr marL="0" indent="0">
              <a:buNone/>
            </a:pPr>
            <a:r>
              <a:rPr lang="fr-CA" sz="1800" dirty="0"/>
              <a:t>Minimiser perte L: </a:t>
            </a:r>
            <a:r>
              <a:rPr lang="pt-BR" sz="1800" dirty="0">
                <a:solidFill>
                  <a:schemeClr val="tx1"/>
                </a:solidFill>
              </a:rPr>
              <a:t>L(θ</a:t>
            </a:r>
            <a:r>
              <a:rPr lang="pt-BR" sz="1800" baseline="-25000" dirty="0">
                <a:solidFill>
                  <a:schemeClr val="tx1"/>
                </a:solidFill>
              </a:rPr>
              <a:t>i</a:t>
            </a:r>
            <a:r>
              <a:rPr lang="pt-BR" sz="1800" dirty="0">
                <a:solidFill>
                  <a:schemeClr val="tx1"/>
                </a:solidFill>
              </a:rPr>
              <a:t>) = Es,</a:t>
            </a:r>
            <a:r>
              <a:rPr lang="pt-BR" sz="1800" dirty="0">
                <a:solidFill>
                  <a:schemeClr val="tx1"/>
                </a:solidFill>
                <a:effectLst/>
                <a:latin typeface="Calibri" panose="020F0502020204030204" pitchFamily="34" charset="0"/>
                <a:ea typeface="Calibri" panose="020F0502020204030204" pitchFamily="34" charset="0"/>
              </a:rPr>
              <a:t> a</a:t>
            </a:r>
            <a:r>
              <a:rPr lang="pt-BR" sz="1800" dirty="0">
                <a:solidFill>
                  <a:schemeClr val="tx1"/>
                </a:solidFill>
              </a:rPr>
              <a:t>,r,s</a:t>
            </a:r>
            <a:r>
              <a:rPr lang="pt-BR" sz="1800" baseline="-25000" dirty="0">
                <a:solidFill>
                  <a:schemeClr val="tx1"/>
                </a:solidFill>
              </a:rPr>
              <a:t>0</a:t>
            </a:r>
            <a:r>
              <a:rPr lang="pt-BR" sz="1800" dirty="0">
                <a:solidFill>
                  <a:schemeClr val="tx1"/>
                </a:solidFill>
              </a:rPr>
              <a:t> ∼ ρ[(y</a:t>
            </a:r>
            <a:r>
              <a:rPr lang="pt-BR" sz="1800" baseline="-25000" dirty="0">
                <a:solidFill>
                  <a:schemeClr val="tx1"/>
                </a:solidFill>
              </a:rPr>
              <a:t>i</a:t>
            </a:r>
            <a:r>
              <a:rPr lang="pt-BR" sz="1800" dirty="0">
                <a:solidFill>
                  <a:schemeClr val="tx1"/>
                </a:solidFill>
              </a:rPr>
              <a:t> − Q(s, </a:t>
            </a:r>
            <a:r>
              <a:rPr lang="pt-BR" sz="1800" dirty="0">
                <a:solidFill>
                  <a:schemeClr val="tx1"/>
                </a:solidFill>
                <a:effectLst/>
                <a:latin typeface="Calibri" panose="020F0502020204030204" pitchFamily="34" charset="0"/>
                <a:ea typeface="Calibri" panose="020F0502020204030204" pitchFamily="34" charset="0"/>
              </a:rPr>
              <a:t>a</a:t>
            </a:r>
            <a:r>
              <a:rPr lang="pt-BR" sz="1800" dirty="0">
                <a:solidFill>
                  <a:schemeClr val="tx1"/>
                </a:solidFill>
              </a:rPr>
              <a:t>; θ</a:t>
            </a:r>
            <a:r>
              <a:rPr lang="pt-BR" sz="1800" baseline="-25000" dirty="0">
                <a:solidFill>
                  <a:schemeClr val="tx1"/>
                </a:solidFill>
              </a:rPr>
              <a:t>i</a:t>
            </a:r>
            <a:r>
              <a:rPr lang="pt-BR" sz="1800" dirty="0">
                <a:solidFill>
                  <a:schemeClr val="tx1"/>
                </a:solidFill>
              </a:rPr>
              <a:t>))</a:t>
            </a:r>
            <a:r>
              <a:rPr lang="pt-BR" sz="1800" baseline="30000" dirty="0">
                <a:solidFill>
                  <a:schemeClr val="tx1"/>
                </a:solidFill>
              </a:rPr>
              <a:t>2</a:t>
            </a:r>
            <a:r>
              <a:rPr lang="pt-BR" sz="1800" dirty="0">
                <a:solidFill>
                  <a:schemeClr val="tx1"/>
                </a:solidFill>
              </a:rPr>
              <a:t>]</a:t>
            </a:r>
          </a:p>
          <a:p>
            <a:pPr marL="0" indent="0">
              <a:buNone/>
            </a:pPr>
            <a:r>
              <a:rPr lang="fr-CA" sz="1800" u="sng" dirty="0"/>
              <a:t>4.5 Deep Q-Network (DQN): </a:t>
            </a:r>
            <a:r>
              <a:rPr lang="fr-CA" sz="1800" dirty="0"/>
              <a:t>agent retourne tuple (s, </a:t>
            </a:r>
            <a:r>
              <a:rPr lang="pt-BR" sz="1800" dirty="0">
                <a:solidFill>
                  <a:schemeClr val="tx1"/>
                </a:solidFill>
                <a:effectLst/>
                <a:latin typeface="Calibri" panose="020F0502020204030204" pitchFamily="34" charset="0"/>
                <a:ea typeface="Calibri" panose="020F0502020204030204" pitchFamily="34" charset="0"/>
              </a:rPr>
              <a:t>a</a:t>
            </a:r>
            <a:r>
              <a:rPr lang="fr-CA" sz="1800" dirty="0"/>
              <a:t>, r, s’)</a:t>
            </a:r>
          </a:p>
          <a:p>
            <a:pPr marL="0" indent="0">
              <a:buNone/>
            </a:pPr>
            <a:r>
              <a:rPr lang="fr-CA" sz="1800" dirty="0"/>
              <a:t>Mise-à-jour Q-valeur: </a:t>
            </a:r>
            <a:r>
              <a:rPr lang="pt-BR" sz="1800" dirty="0">
                <a:solidFill>
                  <a:schemeClr val="tx1"/>
                </a:solidFill>
              </a:rPr>
              <a:t>θ</a:t>
            </a:r>
            <a:r>
              <a:rPr lang="pt-BR" sz="1800" baseline="-25000" dirty="0">
                <a:solidFill>
                  <a:schemeClr val="tx1"/>
                </a:solidFill>
              </a:rPr>
              <a:t>i+1</a:t>
            </a:r>
            <a:r>
              <a:rPr lang="pt-BR" sz="1800" dirty="0">
                <a:solidFill>
                  <a:schemeClr val="tx1"/>
                </a:solidFill>
              </a:rPr>
              <a:t>← θ</a:t>
            </a:r>
            <a:r>
              <a:rPr lang="pt-BR" sz="1800" baseline="-25000" dirty="0">
                <a:solidFill>
                  <a:schemeClr val="tx1"/>
                </a:solidFill>
              </a:rPr>
              <a:t>i </a:t>
            </a:r>
            <a:r>
              <a:rPr lang="pt-BR" sz="1800" dirty="0">
                <a:solidFill>
                  <a:schemeClr val="tx1"/>
                </a:solidFill>
              </a:rPr>
              <a:t>– a(r + ymax</a:t>
            </a:r>
            <a:r>
              <a:rPr lang="pt-BR" sz="1800" baseline="-25000" dirty="0">
                <a:solidFill>
                  <a:schemeClr val="tx1"/>
                </a:solidFill>
              </a:rPr>
              <a:t>a’</a:t>
            </a:r>
            <a:r>
              <a:rPr lang="pt-BR" sz="1800" dirty="0">
                <a:solidFill>
                  <a:schemeClr val="tx1"/>
                </a:solidFill>
              </a:rPr>
              <a:t>Q</a:t>
            </a:r>
            <a:r>
              <a:rPr lang="pt-BR" sz="1800" dirty="0">
                <a:solidFill>
                  <a:schemeClr val="tx1"/>
                </a:solidFill>
                <a:effectLst/>
                <a:latin typeface="Calibri" panose="020F0502020204030204" pitchFamily="34" charset="0"/>
                <a:ea typeface="Calibri" panose="020F0502020204030204" pitchFamily="34" charset="0"/>
              </a:rPr>
              <a:t>(s', a’;</a:t>
            </a:r>
            <a:r>
              <a:rPr lang="pt-BR" sz="1800" dirty="0">
                <a:solidFill>
                  <a:schemeClr val="tx1"/>
                </a:solidFill>
              </a:rPr>
              <a:t> θ</a:t>
            </a:r>
            <a:r>
              <a:rPr lang="pt-BR" sz="1800" baseline="-25000" dirty="0">
                <a:solidFill>
                  <a:schemeClr val="tx1"/>
                </a:solidFill>
              </a:rPr>
              <a:t>i </a:t>
            </a:r>
            <a:r>
              <a:rPr lang="pt-BR" sz="1800" dirty="0">
                <a:solidFill>
                  <a:schemeClr val="tx1"/>
                </a:solidFill>
                <a:effectLst/>
                <a:latin typeface="Calibri" panose="020F0502020204030204" pitchFamily="34" charset="0"/>
                <a:ea typeface="Calibri" panose="020F0502020204030204" pitchFamily="34" charset="0"/>
              </a:rPr>
              <a:t>)  - Q(s, a; </a:t>
            </a:r>
            <a:r>
              <a:rPr lang="pt-BR" sz="1800" dirty="0">
                <a:solidFill>
                  <a:schemeClr val="tx1"/>
                </a:solidFill>
              </a:rPr>
              <a:t>θ</a:t>
            </a:r>
            <a:r>
              <a:rPr lang="pt-BR" sz="1800" baseline="-25000" dirty="0">
                <a:solidFill>
                  <a:schemeClr val="tx1"/>
                </a:solidFill>
              </a:rPr>
              <a:t>i</a:t>
            </a:r>
            <a:r>
              <a:rPr lang="pt-BR" sz="1800" dirty="0">
                <a:solidFill>
                  <a:schemeClr val="tx1"/>
                </a:solidFill>
              </a:rPr>
              <a:t>))</a:t>
            </a:r>
            <a:r>
              <a:rPr lang="el-GR" sz="1800" dirty="0"/>
              <a:t> ∇</a:t>
            </a:r>
            <a:r>
              <a:rPr lang="el-GR" sz="1800" baseline="-25000" dirty="0"/>
              <a:t>θ</a:t>
            </a:r>
            <a:r>
              <a:rPr lang="fr-CA" sz="1800" baseline="-25000" dirty="0"/>
              <a:t>i</a:t>
            </a:r>
            <a:r>
              <a:rPr lang="fr-CA" sz="1800" dirty="0"/>
              <a:t>(s,</a:t>
            </a:r>
            <a:r>
              <a:rPr lang="pt-BR" sz="1800" dirty="0">
                <a:solidFill>
                  <a:schemeClr val="tx1"/>
                </a:solidFill>
                <a:effectLst/>
                <a:latin typeface="Calibri" panose="020F0502020204030204" pitchFamily="34" charset="0"/>
                <a:ea typeface="Calibri" panose="020F0502020204030204" pitchFamily="34" charset="0"/>
              </a:rPr>
              <a:t> a</a:t>
            </a:r>
            <a:r>
              <a:rPr lang="fr-CA" sz="1800" dirty="0"/>
              <a:t>;</a:t>
            </a:r>
            <a:r>
              <a:rPr lang="pt-BR" sz="1800" dirty="0">
                <a:solidFill>
                  <a:schemeClr val="tx1"/>
                </a:solidFill>
              </a:rPr>
              <a:t> θ</a:t>
            </a:r>
            <a:r>
              <a:rPr lang="pt-BR" sz="1800" baseline="-25000" dirty="0">
                <a:solidFill>
                  <a:schemeClr val="tx1"/>
                </a:solidFill>
              </a:rPr>
              <a:t>i</a:t>
            </a:r>
            <a:r>
              <a:rPr lang="pt-BR" sz="1800" dirty="0">
                <a:solidFill>
                  <a:schemeClr val="tx1"/>
                </a:solidFill>
              </a:rPr>
              <a:t>)</a:t>
            </a:r>
            <a:endParaRPr lang="fr-CA" sz="1800" dirty="0"/>
          </a:p>
          <a:p>
            <a:pPr marL="0" indent="0">
              <a:buNone/>
            </a:pPr>
            <a:r>
              <a:rPr lang="fr-CA" sz="1800" u="sng" dirty="0"/>
              <a:t>4.6 DeepSARSA: </a:t>
            </a:r>
            <a:r>
              <a:rPr lang="fr-CA" sz="1800" dirty="0"/>
              <a:t>mise-à jour incrémentale des Q-valeurs</a:t>
            </a:r>
          </a:p>
          <a:p>
            <a:pPr marL="0" indent="0">
              <a:buNone/>
            </a:pPr>
            <a:r>
              <a:rPr lang="fr-CA" sz="1800" dirty="0"/>
              <a:t>Algorithme: </a:t>
            </a:r>
            <a:r>
              <a:rPr lang="pt-BR" sz="1800" dirty="0">
                <a:solidFill>
                  <a:schemeClr val="tx1"/>
                </a:solidFill>
              </a:rPr>
              <a:t>θ</a:t>
            </a:r>
            <a:r>
              <a:rPr lang="pt-BR" sz="1800" baseline="-25000" dirty="0">
                <a:solidFill>
                  <a:schemeClr val="tx1"/>
                </a:solidFill>
              </a:rPr>
              <a:t>i+1</a:t>
            </a:r>
            <a:r>
              <a:rPr lang="pt-BR" sz="1800" dirty="0">
                <a:solidFill>
                  <a:schemeClr val="tx1"/>
                </a:solidFill>
              </a:rPr>
              <a:t>← θ</a:t>
            </a:r>
            <a:r>
              <a:rPr lang="pt-BR" sz="1800" baseline="-25000" dirty="0">
                <a:solidFill>
                  <a:schemeClr val="tx1"/>
                </a:solidFill>
              </a:rPr>
              <a:t>i </a:t>
            </a:r>
            <a:r>
              <a:rPr lang="pt-BR" sz="1800" dirty="0">
                <a:solidFill>
                  <a:schemeClr val="tx1"/>
                </a:solidFill>
              </a:rPr>
              <a:t>– a(r + yQ</a:t>
            </a:r>
            <a:r>
              <a:rPr lang="pt-BR" sz="1800" dirty="0">
                <a:solidFill>
                  <a:schemeClr val="tx1"/>
                </a:solidFill>
                <a:effectLst/>
                <a:latin typeface="Calibri" panose="020F0502020204030204" pitchFamily="34" charset="0"/>
                <a:ea typeface="Calibri" panose="020F0502020204030204" pitchFamily="34" charset="0"/>
              </a:rPr>
              <a:t>(s', a’;</a:t>
            </a:r>
            <a:r>
              <a:rPr lang="pt-BR" sz="1800" dirty="0">
                <a:solidFill>
                  <a:schemeClr val="tx1"/>
                </a:solidFill>
              </a:rPr>
              <a:t> θ</a:t>
            </a:r>
            <a:r>
              <a:rPr lang="pt-BR" sz="1800" baseline="-25000" dirty="0">
                <a:solidFill>
                  <a:schemeClr val="tx1"/>
                </a:solidFill>
              </a:rPr>
              <a:t>i </a:t>
            </a:r>
            <a:r>
              <a:rPr lang="pt-BR" sz="1800" dirty="0">
                <a:solidFill>
                  <a:schemeClr val="tx1"/>
                </a:solidFill>
                <a:effectLst/>
                <a:latin typeface="Calibri" panose="020F0502020204030204" pitchFamily="34" charset="0"/>
                <a:ea typeface="Calibri" panose="020F0502020204030204" pitchFamily="34" charset="0"/>
              </a:rPr>
              <a:t>)  - Q(s, a; </a:t>
            </a:r>
            <a:r>
              <a:rPr lang="pt-BR" sz="1800" dirty="0">
                <a:solidFill>
                  <a:schemeClr val="tx1"/>
                </a:solidFill>
              </a:rPr>
              <a:t>θ</a:t>
            </a:r>
            <a:r>
              <a:rPr lang="pt-BR" sz="1800" baseline="-25000" dirty="0">
                <a:solidFill>
                  <a:schemeClr val="tx1"/>
                </a:solidFill>
              </a:rPr>
              <a:t>i</a:t>
            </a:r>
            <a:r>
              <a:rPr lang="pt-BR" sz="1800" dirty="0">
                <a:solidFill>
                  <a:schemeClr val="tx1"/>
                </a:solidFill>
              </a:rPr>
              <a:t>))</a:t>
            </a:r>
            <a:r>
              <a:rPr lang="el-GR" sz="1800" dirty="0"/>
              <a:t> ∇</a:t>
            </a:r>
            <a:r>
              <a:rPr lang="el-GR" sz="1800" baseline="-25000" dirty="0"/>
              <a:t>θ</a:t>
            </a:r>
            <a:r>
              <a:rPr lang="fr-CA" sz="1800" baseline="-25000" dirty="0"/>
              <a:t>i</a:t>
            </a:r>
            <a:r>
              <a:rPr lang="fr-CA" sz="1800" dirty="0"/>
              <a:t>(s, </a:t>
            </a:r>
            <a:r>
              <a:rPr lang="pt-BR" sz="1800" dirty="0">
                <a:solidFill>
                  <a:schemeClr val="tx1"/>
                </a:solidFill>
                <a:effectLst/>
                <a:latin typeface="Calibri" panose="020F0502020204030204" pitchFamily="34" charset="0"/>
                <a:ea typeface="Calibri" panose="020F0502020204030204" pitchFamily="34" charset="0"/>
              </a:rPr>
              <a:t>a</a:t>
            </a:r>
            <a:r>
              <a:rPr lang="fr-CA" sz="1800" dirty="0"/>
              <a:t>;</a:t>
            </a:r>
            <a:r>
              <a:rPr lang="pt-BR" sz="1800" dirty="0">
                <a:solidFill>
                  <a:schemeClr val="tx1"/>
                </a:solidFill>
              </a:rPr>
              <a:t> θ</a:t>
            </a:r>
            <a:r>
              <a:rPr lang="pt-BR" sz="1800" baseline="-25000" dirty="0">
                <a:solidFill>
                  <a:schemeClr val="tx1"/>
                </a:solidFill>
              </a:rPr>
              <a:t>i</a:t>
            </a:r>
            <a:r>
              <a:rPr lang="pt-BR" sz="1800" dirty="0">
                <a:solidFill>
                  <a:schemeClr val="tx1"/>
                </a:solidFill>
              </a:rPr>
              <a:t>)</a:t>
            </a:r>
          </a:p>
          <a:p>
            <a:pPr marL="0" indent="0">
              <a:buNone/>
            </a:pPr>
            <a:r>
              <a:rPr lang="fr-CA" sz="1800" u="sng" dirty="0"/>
              <a:t>4.7 Exploration </a:t>
            </a:r>
            <a:r>
              <a:rPr lang="fr-CA" sz="1800" u="sng" dirty="0">
                <a:latin typeface="Calibri" panose="020F0502020204030204" pitchFamily="34" charset="0"/>
                <a:cs typeface="Calibri" panose="020F0502020204030204" pitchFamily="34" charset="0"/>
              </a:rPr>
              <a:t>ɛ</a:t>
            </a:r>
            <a:r>
              <a:rPr lang="fr-CA" sz="1800" u="sng" dirty="0"/>
              <a:t>-greedy:</a:t>
            </a:r>
            <a:r>
              <a:rPr lang="fr-CA" sz="1800" dirty="0"/>
              <a:t> génère les trajectoires pour mettre à jour les Q-valeurs. La fonction d’exploration retourne le tuple</a:t>
            </a:r>
            <a:r>
              <a:rPr lang="fr-FR" sz="1800" dirty="0">
                <a:solidFill>
                  <a:schemeClr val="tx1"/>
                </a:solidFill>
              </a:rPr>
              <a:t>(s, </a:t>
            </a:r>
            <a:r>
              <a:rPr lang="pt-BR" sz="1800" dirty="0">
                <a:solidFill>
                  <a:schemeClr val="tx1"/>
                </a:solidFill>
                <a:effectLst/>
                <a:latin typeface="Calibri" panose="020F0502020204030204" pitchFamily="34" charset="0"/>
                <a:ea typeface="Calibri" panose="020F0502020204030204" pitchFamily="34" charset="0"/>
              </a:rPr>
              <a:t>a</a:t>
            </a:r>
            <a:r>
              <a:rPr lang="fr-FR" sz="1800" dirty="0">
                <a:solidFill>
                  <a:schemeClr val="tx1"/>
                </a:solidFill>
              </a:rPr>
              <a:t>, r, s’) qui met à jour les Q-valeurs.</a:t>
            </a:r>
            <a:endParaRPr lang="fr-CA" sz="1800" dirty="0"/>
          </a:p>
          <a:p>
            <a:pPr marL="0" indent="0">
              <a:buNone/>
            </a:pPr>
            <a:endParaRPr lang="fr-CA" sz="1600" dirty="0"/>
          </a:p>
        </p:txBody>
      </p:sp>
    </p:spTree>
    <p:extLst>
      <p:ext uri="{BB962C8B-B14F-4D97-AF65-F5344CB8AC3E}">
        <p14:creationId xmlns:p14="http://schemas.microsoft.com/office/powerpoint/2010/main" val="3635734444"/>
      </p:ext>
    </p:extLst>
  </p:cSld>
  <p:clrMapOvr>
    <a:masterClrMapping/>
  </p:clrMapOvr>
  <mc:AlternateContent xmlns:mc="http://schemas.openxmlformats.org/markup-compatibility/2006" xmlns:p14="http://schemas.microsoft.com/office/powerpoint/2010/main">
    <mc:Choice Requires="p14">
      <p:transition spd="slow" p14:dur="2000" advTm="189777"/>
    </mc:Choice>
    <mc:Fallback xmlns="">
      <p:transition spd="slow" advTm="18977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E0EC3-3B7C-96EE-D62F-E2E3C6E6B7C5}"/>
              </a:ext>
            </a:extLst>
          </p:cNvPr>
          <p:cNvSpPr>
            <a:spLocks noGrp="1"/>
          </p:cNvSpPr>
          <p:nvPr>
            <p:ph type="title"/>
          </p:nvPr>
        </p:nvSpPr>
        <p:spPr/>
        <p:txBody>
          <a:bodyPr/>
          <a:lstStyle/>
          <a:p>
            <a:r>
              <a:rPr lang="fr-CA" sz="3000" u="sng" dirty="0">
                <a:solidFill>
                  <a:srgbClr val="3333FF"/>
                </a:solidFill>
              </a:rPr>
              <a:t>5 – SIMULATION</a:t>
            </a:r>
            <a:br>
              <a:rPr lang="fr-CA" sz="1400" dirty="0"/>
            </a:br>
            <a:endParaRPr lang="fr-CA" sz="3000" u="sng" dirty="0"/>
          </a:p>
        </p:txBody>
      </p:sp>
      <p:sp>
        <p:nvSpPr>
          <p:cNvPr id="3" name="Content Placeholder 2">
            <a:extLst>
              <a:ext uri="{FF2B5EF4-FFF2-40B4-BE49-F238E27FC236}">
                <a16:creationId xmlns:a16="http://schemas.microsoft.com/office/drawing/2014/main" id="{62C24781-F3B1-322E-7542-77E7E4686EC7}"/>
              </a:ext>
            </a:extLst>
          </p:cNvPr>
          <p:cNvSpPr>
            <a:spLocks noGrp="1"/>
          </p:cNvSpPr>
          <p:nvPr>
            <p:ph idx="1"/>
          </p:nvPr>
        </p:nvSpPr>
        <p:spPr>
          <a:xfrm>
            <a:off x="646111" y="928468"/>
            <a:ext cx="11001938" cy="5711483"/>
          </a:xfrm>
        </p:spPr>
        <p:txBody>
          <a:bodyPr>
            <a:normAutofit/>
          </a:bodyPr>
          <a:lstStyle/>
          <a:p>
            <a:pPr marL="0" indent="0">
              <a:lnSpc>
                <a:spcPct val="150000"/>
              </a:lnSpc>
              <a:buNone/>
            </a:pPr>
            <a:r>
              <a:rPr lang="fr-CA" sz="1800" u="sng" dirty="0"/>
              <a:t>5.1 Processus de décision markovien:</a:t>
            </a:r>
          </a:p>
          <a:p>
            <a:pPr marL="0" indent="0">
              <a:lnSpc>
                <a:spcPct val="150000"/>
              </a:lnSpc>
              <a:buNone/>
            </a:pPr>
            <a:r>
              <a:rPr lang="fr-CA" sz="1800" dirty="0">
                <a:solidFill>
                  <a:schemeClr val="tx1"/>
                </a:solidFill>
              </a:rPr>
              <a:t>État → chaque étape du jeu, Action → agent prend décision, Récompense → pointage (-1,0,1)</a:t>
            </a:r>
          </a:p>
          <a:p>
            <a:pPr marL="0" indent="0" algn="l">
              <a:lnSpc>
                <a:spcPct val="150000"/>
              </a:lnSpc>
              <a:buNone/>
            </a:pPr>
            <a:r>
              <a:rPr lang="fr-CA" sz="1800" u="sng" dirty="0"/>
              <a:t>5.2 Agent Monte Carlo (MC):</a:t>
            </a:r>
            <a:r>
              <a:rPr lang="fr-CA" sz="1800" dirty="0"/>
              <a:t> </a:t>
            </a:r>
            <a:r>
              <a:rPr lang="fr-FR" sz="1800" dirty="0">
                <a:solidFill>
                  <a:schemeClr val="tx1"/>
                </a:solidFill>
              </a:rPr>
              <a:t>mise-à-jour s'effectue à chaque visite pour chaque valeur état-action (s, a)</a:t>
            </a:r>
          </a:p>
          <a:p>
            <a:pPr marL="0" indent="0" algn="l">
              <a:lnSpc>
                <a:spcPct val="150000"/>
              </a:lnSpc>
              <a:buNone/>
            </a:pPr>
            <a:r>
              <a:rPr lang="fr-CA" sz="1800" u="sng" dirty="0"/>
              <a:t>5.3 Estimateur Q:</a:t>
            </a:r>
            <a:r>
              <a:rPr lang="fr-CA" sz="1800" dirty="0"/>
              <a:t> </a:t>
            </a:r>
            <a:r>
              <a:rPr lang="fr-CA" sz="1800" dirty="0">
                <a:solidFill>
                  <a:schemeClr val="tx1"/>
                </a:solidFill>
              </a:rPr>
              <a:t>entraine un agent pour les paires état-action (s, a) et l’objectif est </a:t>
            </a:r>
            <a:r>
              <a:rPr lang="fr-FR" sz="1800" dirty="0">
                <a:solidFill>
                  <a:schemeClr val="tx1"/>
                </a:solidFill>
              </a:rPr>
              <a:t>de converger vers </a:t>
            </a:r>
            <a:r>
              <a:rPr lang="pt-BR" sz="1800" dirty="0">
                <a:solidFill>
                  <a:schemeClr val="tx1"/>
                </a:solidFill>
              </a:rPr>
              <a:t>Q(s, a;θ) ≈ Q*(s, a)</a:t>
            </a:r>
            <a:endParaRPr lang="fr-FR" sz="1800" dirty="0">
              <a:solidFill>
                <a:schemeClr val="tx1"/>
              </a:solidFill>
            </a:endParaRPr>
          </a:p>
          <a:p>
            <a:pPr marL="0" indent="0" algn="l">
              <a:lnSpc>
                <a:spcPct val="150000"/>
              </a:lnSpc>
              <a:buNone/>
            </a:pPr>
            <a:r>
              <a:rPr lang="fr-CA" sz="1800" u="sng" dirty="0"/>
              <a:t>5.4 Q-Learning:</a:t>
            </a:r>
            <a:r>
              <a:rPr lang="fr-CA" sz="1800" dirty="0"/>
              <a:t> </a:t>
            </a:r>
            <a:r>
              <a:rPr lang="fr-CA" sz="1800" dirty="0">
                <a:solidFill>
                  <a:schemeClr val="tx1"/>
                </a:solidFill>
              </a:rPr>
              <a:t>off-policy, </a:t>
            </a:r>
            <a:r>
              <a:rPr lang="fr-FR" sz="1800" dirty="0">
                <a:solidFill>
                  <a:schemeClr val="tx1"/>
                </a:solidFill>
              </a:rPr>
              <a:t>minimise la perte L </a:t>
            </a:r>
          </a:p>
          <a:p>
            <a:pPr marL="0" indent="0">
              <a:lnSpc>
                <a:spcPct val="150000"/>
              </a:lnSpc>
              <a:buNone/>
            </a:pPr>
            <a:r>
              <a:rPr lang="fr-CA" sz="1800" u="sng" dirty="0"/>
              <a:t>5.5 Deep Q-Network (DQN): </a:t>
            </a:r>
            <a:r>
              <a:rPr lang="fr-CA" sz="1800" dirty="0"/>
              <a:t>processus de gradient stochastique, agent retourne tuple (s, </a:t>
            </a:r>
            <a:r>
              <a:rPr lang="pt-BR" sz="1800" dirty="0">
                <a:solidFill>
                  <a:schemeClr val="tx1"/>
                </a:solidFill>
                <a:effectLst/>
                <a:latin typeface="Calibri" panose="020F0502020204030204" pitchFamily="34" charset="0"/>
                <a:ea typeface="Calibri" panose="020F0502020204030204" pitchFamily="34" charset="0"/>
              </a:rPr>
              <a:t>a</a:t>
            </a:r>
            <a:r>
              <a:rPr lang="fr-CA" sz="1800" dirty="0"/>
              <a:t>, r, s’)</a:t>
            </a:r>
          </a:p>
          <a:p>
            <a:pPr marL="0" indent="0">
              <a:lnSpc>
                <a:spcPct val="150000"/>
              </a:lnSpc>
              <a:buNone/>
            </a:pPr>
            <a:r>
              <a:rPr lang="fr-CA" sz="1800" u="sng" dirty="0"/>
              <a:t>5.6 DeepSARSA: </a:t>
            </a:r>
            <a:r>
              <a:rPr lang="fr-CA" sz="1800" dirty="0"/>
              <a:t>algorithme on-policy, exploration n’est pas strictement optimale</a:t>
            </a:r>
          </a:p>
          <a:p>
            <a:pPr marL="0" indent="0">
              <a:lnSpc>
                <a:spcPct val="150000"/>
              </a:lnSpc>
              <a:buNone/>
            </a:pPr>
            <a:r>
              <a:rPr lang="fr-CA" sz="1800" u="sng" dirty="0"/>
              <a:t>5.7 Exploration </a:t>
            </a:r>
            <a:r>
              <a:rPr lang="fr-CA" sz="1800" u="sng" dirty="0">
                <a:latin typeface="Calibri" panose="020F0502020204030204" pitchFamily="34" charset="0"/>
                <a:cs typeface="Calibri" panose="020F0502020204030204" pitchFamily="34" charset="0"/>
              </a:rPr>
              <a:t>ɛ</a:t>
            </a:r>
            <a:r>
              <a:rPr lang="fr-CA" sz="1800" u="sng" dirty="0"/>
              <a:t>-greedy:</a:t>
            </a:r>
            <a:r>
              <a:rPr lang="fr-CA" sz="1800" dirty="0"/>
              <a:t> </a:t>
            </a:r>
            <a:r>
              <a:rPr lang="fr-CA" sz="1800" dirty="0">
                <a:solidFill>
                  <a:schemeClr val="tx1"/>
                </a:solidFill>
              </a:rPr>
              <a:t>grand échantillon de l’espace état-action pour meilleure performance ɛ-greedy, but est de converger vers la politique optimale</a:t>
            </a:r>
            <a:endParaRPr lang="fr-CA" sz="1600" dirty="0"/>
          </a:p>
        </p:txBody>
      </p:sp>
    </p:spTree>
    <p:extLst>
      <p:ext uri="{BB962C8B-B14F-4D97-AF65-F5344CB8AC3E}">
        <p14:creationId xmlns:p14="http://schemas.microsoft.com/office/powerpoint/2010/main" val="3495401195"/>
      </p:ext>
    </p:extLst>
  </p:cSld>
  <p:clrMapOvr>
    <a:masterClrMapping/>
  </p:clrMapOvr>
  <mc:AlternateContent xmlns:mc="http://schemas.openxmlformats.org/markup-compatibility/2006" xmlns:p14="http://schemas.microsoft.com/office/powerpoint/2010/main">
    <mc:Choice Requires="p14">
      <p:transition spd="slow" p14:dur="2000" advTm="147808"/>
    </mc:Choice>
    <mc:Fallback xmlns="">
      <p:transition spd="slow" advTm="14780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4256861-BC2F-099E-DF57-43221C45B9D5}"/>
              </a:ext>
            </a:extLst>
          </p:cNvPr>
          <p:cNvSpPr>
            <a:spLocks noGrp="1"/>
          </p:cNvSpPr>
          <p:nvPr>
            <p:ph type="subTitle" idx="1"/>
          </p:nvPr>
        </p:nvSpPr>
        <p:spPr>
          <a:xfrm>
            <a:off x="1524000" y="329609"/>
            <a:ext cx="9144000" cy="669356"/>
          </a:xfrm>
        </p:spPr>
        <p:txBody>
          <a:bodyPr>
            <a:normAutofit/>
          </a:bodyPr>
          <a:lstStyle/>
          <a:p>
            <a:r>
              <a:rPr lang="fr-CA" sz="3200" u="sng" dirty="0">
                <a:solidFill>
                  <a:srgbClr val="3333FF"/>
                </a:solidFill>
              </a:rPr>
              <a:t>6 – Analyse et résultats préliminaires</a:t>
            </a:r>
          </a:p>
          <a:p>
            <a:endParaRPr lang="fr-CA" sz="1600" dirty="0"/>
          </a:p>
        </p:txBody>
      </p:sp>
      <p:sp>
        <p:nvSpPr>
          <p:cNvPr id="2" name="TextBox 1">
            <a:extLst>
              <a:ext uri="{FF2B5EF4-FFF2-40B4-BE49-F238E27FC236}">
                <a16:creationId xmlns:a16="http://schemas.microsoft.com/office/drawing/2014/main" id="{09D60379-B052-E6C3-A7F3-0F750E3A45EA}"/>
              </a:ext>
            </a:extLst>
          </p:cNvPr>
          <p:cNvSpPr txBox="1"/>
          <p:nvPr/>
        </p:nvSpPr>
        <p:spPr>
          <a:xfrm>
            <a:off x="2133600" y="5257573"/>
            <a:ext cx="8534400" cy="923330"/>
          </a:xfrm>
          <a:prstGeom prst="rect">
            <a:avLst/>
          </a:prstGeom>
          <a:noFill/>
        </p:spPr>
        <p:txBody>
          <a:bodyPr wrap="square" rtlCol="0">
            <a:spAutoFit/>
          </a:bodyPr>
          <a:lstStyle/>
          <a:p>
            <a:r>
              <a:rPr lang="fr-CA" dirty="0"/>
              <a:t>Constat DQN avec exploration </a:t>
            </a:r>
            <a:r>
              <a:rPr lang="fr-CA" dirty="0">
                <a:latin typeface="+mj-lt"/>
                <a:cs typeface="Calibri" panose="020F0502020204030204" pitchFamily="34" charset="0"/>
              </a:rPr>
              <a:t>ɛ-greedy</a:t>
            </a:r>
            <a:r>
              <a:rPr lang="fr-CA" dirty="0">
                <a:latin typeface="+mj-lt"/>
              </a:rPr>
              <a:t>: </a:t>
            </a:r>
            <a:r>
              <a:rPr lang="fr-CA" dirty="0"/>
              <a:t>La moyenne de récompense augmente avec le nombre d’épisodes. Amélioration significative des Q-valeurs au début de la simulation </a:t>
            </a:r>
            <a:r>
              <a:rPr lang="fr-CA" dirty="0">
                <a:latin typeface="Calibri" panose="020F0502020204030204" pitchFamily="34" charset="0"/>
                <a:cs typeface="Calibri" panose="020F0502020204030204" pitchFamily="34" charset="0"/>
              </a:rPr>
              <a:t>[0,20000]</a:t>
            </a:r>
            <a:endParaRPr lang="en-CA" dirty="0"/>
          </a:p>
        </p:txBody>
      </p:sp>
      <p:sp>
        <p:nvSpPr>
          <p:cNvPr id="4" name="TextBox 3">
            <a:extLst>
              <a:ext uri="{FF2B5EF4-FFF2-40B4-BE49-F238E27FC236}">
                <a16:creationId xmlns:a16="http://schemas.microsoft.com/office/drawing/2014/main" id="{3E7EF5EF-C99F-7C9D-9A2F-BEC1674410CD}"/>
              </a:ext>
            </a:extLst>
          </p:cNvPr>
          <p:cNvSpPr txBox="1"/>
          <p:nvPr/>
        </p:nvSpPr>
        <p:spPr>
          <a:xfrm>
            <a:off x="4825218" y="998965"/>
            <a:ext cx="3165231" cy="368068"/>
          </a:xfrm>
          <a:prstGeom prst="rect">
            <a:avLst/>
          </a:prstGeom>
          <a:noFill/>
        </p:spPr>
        <p:txBody>
          <a:bodyPr wrap="square" rtlCol="0">
            <a:spAutoFit/>
          </a:bodyPr>
          <a:lstStyle/>
          <a:p>
            <a:r>
              <a:rPr lang="fr-CA" dirty="0"/>
              <a:t>Graphique 1- DQN</a:t>
            </a:r>
            <a:endParaRPr lang="en-CA" dirty="0"/>
          </a:p>
        </p:txBody>
      </p:sp>
      <p:pic>
        <p:nvPicPr>
          <p:cNvPr id="1026" name="Picture 2" descr="image">
            <a:extLst>
              <a:ext uri="{FF2B5EF4-FFF2-40B4-BE49-F238E27FC236}">
                <a16:creationId xmlns:a16="http://schemas.microsoft.com/office/drawing/2014/main" id="{7E4A1CF0-3852-77ED-7DF9-0A2203825E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406" y="1600427"/>
            <a:ext cx="6217187" cy="3197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305248"/>
      </p:ext>
    </p:extLst>
  </p:cSld>
  <p:clrMapOvr>
    <a:masterClrMapping/>
  </p:clrMapOvr>
  <mc:AlternateContent xmlns:mc="http://schemas.openxmlformats.org/markup-compatibility/2006" xmlns:p14="http://schemas.microsoft.com/office/powerpoint/2010/main">
    <mc:Choice Requires="p14">
      <p:transition spd="slow" p14:dur="2000" advTm="18954"/>
    </mc:Choice>
    <mc:Fallback xmlns="">
      <p:transition spd="slow" advTm="1895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E0EC3-3B7C-96EE-D62F-E2E3C6E6B7C5}"/>
              </a:ext>
            </a:extLst>
          </p:cNvPr>
          <p:cNvSpPr>
            <a:spLocks noGrp="1"/>
          </p:cNvSpPr>
          <p:nvPr>
            <p:ph type="title"/>
          </p:nvPr>
        </p:nvSpPr>
        <p:spPr/>
        <p:txBody>
          <a:bodyPr/>
          <a:lstStyle/>
          <a:p>
            <a:r>
              <a:rPr lang="fr-CA" sz="3000" u="sng" dirty="0">
                <a:solidFill>
                  <a:srgbClr val="3333FF"/>
                </a:solidFill>
              </a:rPr>
              <a:t>7 - CONCLUSION</a:t>
            </a:r>
            <a:br>
              <a:rPr lang="fr-CA" sz="1400" dirty="0"/>
            </a:br>
            <a:endParaRPr lang="fr-CA" sz="3000" u="sng" dirty="0"/>
          </a:p>
        </p:txBody>
      </p:sp>
      <p:sp>
        <p:nvSpPr>
          <p:cNvPr id="3" name="Content Placeholder 2">
            <a:extLst>
              <a:ext uri="{FF2B5EF4-FFF2-40B4-BE49-F238E27FC236}">
                <a16:creationId xmlns:a16="http://schemas.microsoft.com/office/drawing/2014/main" id="{62C24781-F3B1-322E-7542-77E7E4686EC7}"/>
              </a:ext>
            </a:extLst>
          </p:cNvPr>
          <p:cNvSpPr>
            <a:spLocks noGrp="1"/>
          </p:cNvSpPr>
          <p:nvPr>
            <p:ph idx="1"/>
          </p:nvPr>
        </p:nvSpPr>
        <p:spPr>
          <a:xfrm>
            <a:off x="646111" y="928468"/>
            <a:ext cx="11001938" cy="5711483"/>
          </a:xfrm>
        </p:spPr>
        <p:txBody>
          <a:bodyPr>
            <a:normAutofit/>
          </a:bodyPr>
          <a:lstStyle/>
          <a:p>
            <a:pPr marL="0" indent="0">
              <a:lnSpc>
                <a:spcPct val="150000"/>
              </a:lnSpc>
              <a:buNone/>
            </a:pPr>
            <a:endParaRPr lang="fr-CA" sz="1800" u="sng" dirty="0">
              <a:latin typeface="+mn-lt"/>
            </a:endParaRPr>
          </a:p>
          <a:p>
            <a:pPr marL="0" indent="0">
              <a:lnSpc>
                <a:spcPct val="150000"/>
              </a:lnSpc>
              <a:buNone/>
            </a:pPr>
            <a:r>
              <a:rPr lang="fr-CA" sz="1800" u="sng" dirty="0">
                <a:latin typeface="+mn-lt"/>
              </a:rPr>
              <a:t>DQN: </a:t>
            </a:r>
            <a:r>
              <a:rPr lang="fr-CA" sz="1800" dirty="0">
                <a:latin typeface="+mn-lt"/>
              </a:rPr>
              <a:t>Convergence plus lente, prend plus d’itérations, plus bruité, modèle surperforme SARSA</a:t>
            </a:r>
          </a:p>
          <a:p>
            <a:pPr marL="0" indent="0">
              <a:lnSpc>
                <a:spcPct val="150000"/>
              </a:lnSpc>
              <a:buNone/>
            </a:pPr>
            <a:r>
              <a:rPr lang="fr-CA" sz="1800" u="sng" dirty="0">
                <a:latin typeface="+mn-lt"/>
              </a:rPr>
              <a:t>SARSA</a:t>
            </a:r>
            <a:r>
              <a:rPr lang="fr-CA" sz="1800" dirty="0">
                <a:latin typeface="+mn-lt"/>
              </a:rPr>
              <a:t>: Selon article </a:t>
            </a:r>
            <a:r>
              <a:rPr lang="fr-CA" sz="1600" dirty="0"/>
              <a:t>"</a:t>
            </a:r>
            <a:r>
              <a:rPr lang="fr-CA" sz="1600" i="1" dirty="0"/>
              <a:t>Winning Uno With Reinforcement Learning </a:t>
            </a:r>
            <a:r>
              <a:rPr lang="fr-CA" sz="1600" dirty="0"/>
              <a:t>" →</a:t>
            </a:r>
            <a:r>
              <a:rPr lang="fr-CA" sz="1800" dirty="0">
                <a:latin typeface="+mn-lt"/>
              </a:rPr>
              <a:t>convergence plus rapide vers l’action </a:t>
            </a:r>
            <a:r>
              <a:rPr lang="fr-CA" sz="1800" dirty="0">
                <a:latin typeface="+mn-lt"/>
                <a:cs typeface="Calibri" panose="020F0502020204030204" pitchFamily="34" charset="0"/>
              </a:rPr>
              <a:t>ɛ-greedy</a:t>
            </a:r>
            <a:r>
              <a:rPr lang="fr-CA" sz="1800" dirty="0">
                <a:latin typeface="+mn-lt"/>
              </a:rPr>
              <a:t>, prend moins d’itérations, mais sous-performe comparativement à DQN</a:t>
            </a:r>
          </a:p>
          <a:p>
            <a:pPr marL="0" indent="0">
              <a:lnSpc>
                <a:spcPct val="150000"/>
              </a:lnSpc>
              <a:buNone/>
            </a:pPr>
            <a:r>
              <a:rPr lang="fr-CA" sz="1800" u="sng" dirty="0">
                <a:latin typeface="+mn-lt"/>
              </a:rPr>
              <a:t>Limitation</a:t>
            </a:r>
            <a:r>
              <a:rPr lang="fr-CA" sz="1800" dirty="0">
                <a:latin typeface="+mn-lt"/>
              </a:rPr>
              <a:t>: simulation avec un jeu pour 2 joueurs, les résultats peuvent varier en augmentant la complexité de la modélisation (3-5 joueurs)</a:t>
            </a:r>
          </a:p>
          <a:p>
            <a:pPr marL="0" indent="0">
              <a:lnSpc>
                <a:spcPct val="150000"/>
              </a:lnSpc>
              <a:buNone/>
            </a:pPr>
            <a:r>
              <a:rPr lang="fr-CA" sz="1800" u="sng" dirty="0">
                <a:latin typeface="+mn-lt"/>
              </a:rPr>
              <a:t>Apprentissage par renforcement: </a:t>
            </a:r>
            <a:r>
              <a:rPr lang="fr-CA" sz="1800" dirty="0">
                <a:latin typeface="+mn-lt"/>
              </a:rPr>
              <a:t>Permet de modéliser des algorithmes de prise décisionnelle comme un agent qui cherche à gagner le jeu de cartes Uno!</a:t>
            </a:r>
          </a:p>
        </p:txBody>
      </p:sp>
    </p:spTree>
    <p:extLst>
      <p:ext uri="{BB962C8B-B14F-4D97-AF65-F5344CB8AC3E}">
        <p14:creationId xmlns:p14="http://schemas.microsoft.com/office/powerpoint/2010/main" val="3155694747"/>
      </p:ext>
    </p:extLst>
  </p:cSld>
  <p:clrMapOvr>
    <a:masterClrMapping/>
  </p:clrMapOvr>
  <mc:AlternateContent xmlns:mc="http://schemas.openxmlformats.org/markup-compatibility/2006" xmlns:p14="http://schemas.microsoft.com/office/powerpoint/2010/main">
    <mc:Choice Requires="p14">
      <p:transition spd="slow" p14:dur="2000" advTm="44430"/>
    </mc:Choice>
    <mc:Fallback xmlns="">
      <p:transition spd="slow" advTm="44430"/>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1002</TotalTime>
  <Words>1522</Words>
  <Application>Microsoft Office PowerPoint</Application>
  <PresentationFormat>Widescreen</PresentationFormat>
  <Paragraphs>112</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vt:lpstr>
      <vt:lpstr>Jeu de Cartes Uno en apprentissage par renforcement     </vt:lpstr>
      <vt:lpstr>Plan de la présentation</vt:lpstr>
      <vt:lpstr>PowerPoint Presentation</vt:lpstr>
      <vt:lpstr>PowerPoint Presentation</vt:lpstr>
      <vt:lpstr>PowerPoint Presentation</vt:lpstr>
      <vt:lpstr>4 – MÉTHODOLOGIE </vt:lpstr>
      <vt:lpstr>5 – SIMULATION </vt:lpstr>
      <vt:lpstr>PowerPoint Presentation</vt:lpstr>
      <vt:lpstr>7 - 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Jeu de Cartes Uno en apprentissage par renforcement     </dc:title>
  <dc:creator>Jamila Awad</dc:creator>
  <cp:lastModifiedBy>Jamila Awad</cp:lastModifiedBy>
  <cp:revision>15</cp:revision>
  <dcterms:created xsi:type="dcterms:W3CDTF">2022-11-27T22:33:52Z</dcterms:created>
  <dcterms:modified xsi:type="dcterms:W3CDTF">2024-04-29T14:52:25Z</dcterms:modified>
</cp:coreProperties>
</file>