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B875-A712-8072-B294-E2A3B8B8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858EF-2E64-4CFE-CB59-2752DA1FD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6163-FF2D-07C9-807F-5D011686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EE82-F857-111F-222B-DD2451AA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04E4-C0BD-0E99-7930-FBCA8EB8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6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7C0-8E55-6E82-56D9-2B2D989A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DD5D1-5A86-0701-9658-5BFB9945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1660-449A-704E-6DBF-F56B95B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A5DD-3F4C-FC4C-11C8-1247AFAD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105B-8EE4-A4C5-E280-2361C451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6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60BB7-AF31-0F6A-4782-628EE4715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C140F-A7C0-66D1-C6FF-BBBA30C8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7781-6A4D-1060-D76F-CAFB4185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8238-1E80-4A8A-09B3-DBF41F6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8A85-BCD9-1FFA-8586-E148DD7C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6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6E13-7E83-928F-3814-4FA7FDCC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8F0A-CEDF-C4EC-58D1-14A5775D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DEEA-2844-35E2-292F-2093B1BE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E251-3E07-526F-1F92-39BCF8D5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3F7D-760A-EA94-4BC5-C155DD3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3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694-DBFA-C95C-DE76-EB1C96C8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F325-BDF4-994A-F9A1-5349BE63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8DBC-B000-66C1-9ED8-E463404D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6C75-7B4D-5139-A197-87BFAE9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0514-D1E8-3D7C-B248-0B2D8D4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0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4DF-6E55-A7ED-4E00-6DA27E9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628D-FFED-55D1-5313-0F4E7C86C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95F90-B645-1442-6D19-44D67133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0B20-B365-F0B9-0BCA-65BED5D6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A115-D198-8F2D-7B4B-B4B65A1E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F7D7-B343-E9C5-555B-48187D5B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93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115-1F57-DE68-23EE-CABF03D9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F973-6A48-D92E-EAAF-EBFA436A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1A70-B9BA-EC66-4A62-52EE27742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528E4-8536-1679-5E73-B8D4DB1E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20320-C29A-7D92-7C70-53EE1254F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DA2E6-16C8-F3F2-4104-3EC62290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92E27-9144-5A93-79F7-02BC6242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37865-E921-7E47-0DD8-DAAF2780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01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26EB-43BB-4323-DACA-BA207A41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188A5-48E0-2BF5-7DE1-C0C4F94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17FA-3434-88A0-EE8D-1C14F703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F8DE7-E09F-90DE-59E3-22310755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5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35848-8FA4-DEB9-CD90-270ABC2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B5D5-BCEF-6103-922F-7C400B4E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E661-9BEC-094E-81F9-BF94224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6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044-46C3-BDCC-D14C-A7CD178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3818-DEC3-06DE-1960-B3821E84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6825B-B3CF-D800-C7E7-2B6F2034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1D2E-A763-E11C-BCFE-1007DD40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983F-970B-26CF-0A30-93AF377A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835E-4B8E-10E9-A6CB-2E410EC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4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79CF-D7D6-2B4B-E5AE-3CCF88D4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54A2E-5967-3D3F-7187-1D99549B0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FB709-A814-544A-E918-24ECA3A3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BCC2-1242-B36E-5588-A7F34FCD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AE47-D432-1CD6-88AA-F5BBF3E0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E5F1-36B2-0719-158F-CEC0F1FC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78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12E76-DB3F-D60E-9C50-AAC702C9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BCDC-4C4B-73BF-A785-0D466F10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9618-B2E1-E445-5E09-D34914C4B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5F56-11AF-4699-AF5E-09375B055DA8}" type="datetimeFigureOut">
              <a:rPr lang="en-CA" smtClean="0"/>
              <a:t>2022-11-24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24E2-1F80-A71A-17FA-5EE67202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21BC-8269-17CC-26CB-05C2F858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FBB-5470-4AF3-BA08-11947B66CB3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397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hajournals.org/doi/full/10.1161/circulationaha.106.654376" TargetMode="External"/><Relationship Id="rId3" Type="http://schemas.openxmlformats.org/officeDocument/2006/relationships/hyperlink" Target="https://www.bmj.com/content/346/bmj.e8668.full" TargetMode="External"/><Relationship Id="rId7" Type="http://schemas.openxmlformats.org/officeDocument/2006/relationships/hyperlink" Target="https://doi.org/10.1006/rwei.1999.0559" TargetMode="External"/><Relationship Id="rId2" Type="http://schemas.openxmlformats.org/officeDocument/2006/relationships/hyperlink" Target="https://ledidi.com/academy/missing-data-mechanisms-and-how-to-handle-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93/icvts/ivy102" TargetMode="External"/><Relationship Id="rId5" Type="http://schemas.openxmlformats.org/officeDocument/2006/relationships/hyperlink" Target="https://doi.org/10.1016/B978-0-323-53045-3.00011-8" TargetMode="External"/><Relationship Id="rId4" Type="http://schemas.openxmlformats.org/officeDocument/2006/relationships/hyperlink" Target="https://towardsdatascience.com/your-mcar-data-technique-guide-b13a06914ed6" TargetMode="External"/><Relationship Id="rId9" Type="http://schemas.openxmlformats.org/officeDocument/2006/relationships/hyperlink" Target="https://www.who.int/news-room/fact-sheets/detail/the-top-10-causes-of-deat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365"/>
            <a:ext cx="9090991" cy="241003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Report</a:t>
            </a:r>
            <a:b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Pharmaceutical Sales &amp; Deadly Diseases in EU Countries</a:t>
            </a: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AMS 572 Data Analysis I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2517913"/>
            <a:ext cx="9528313" cy="3803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y: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Jamila Awad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to: </a:t>
            </a:r>
            <a:r>
              <a:rPr lang="en-CA" sz="22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Pei-Fen Kuan &amp;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Meichen Song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Stony Brook University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December 01, 2022</a:t>
            </a:r>
            <a:endParaRPr lang="en-CA" sz="2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5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384313"/>
            <a:ext cx="9528313" cy="5936973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 </a:t>
            </a:r>
            <a:endParaRPr lang="en-CA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European pharma sector </a:t>
            </a:r>
            <a:r>
              <a:rPr lang="en-CA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related to combatting world deadly diseases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</a:rPr>
              <a:t>Hypothesis 1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two samples unpaired t-test and in some instances two samples Wilcoxon test offered good performance at alpha 0.05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</a:rPr>
              <a:t>Hypothesis 2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multiple linear regression was a good fit model to evaluate the medicines used to combat deadly diseases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</a:rPr>
              <a:t>MNAR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shrinkage effect with reduced sample size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3" y="1"/>
            <a:ext cx="9621078" cy="685800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8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 </a:t>
            </a:r>
            <a:endParaRPr lang="en-CA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Aandahl Einar Martin. Missing data mechanisms and how to handle it. Study Designs &amp; Methods. Ledidi. January 02, 2022.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https://ledidi.com/academy/missing-data-mechanisms-and-how-to-handle-it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20000"/>
              </a:lnSpc>
            </a:pPr>
            <a:r>
              <a:rPr lang="en-CA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[2] Bell Melanie L, Michael G Kenward, Diane L Fairclough, Nicholas J Horton. Differential dropout and bias in randomised controlled trials: when it matters and when it may not. Published 21 January 2013. The BMJ 2013;346:e8668</a:t>
            </a:r>
            <a:endParaRPr lang="en-CA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lnSpc>
                <a:spcPct val="120000"/>
              </a:lnSpc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https://www.bmj.com/content/346/bmj.e8668.full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DeJesus John. Your MCAR Data Tehnique Guide. Towards Data Science. March 1, 2021.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https://towardsdatascience.com/your-mcar-data-technique-guide-b13a06914ed6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DeVries Heather, George A. Fritsma. Quality assurance in hematology and hemostatis testing. Rodak’s Hematology (Sixth Edition) Elsevier. 2020 Pages 8-30.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tooltip="Persistent link using digital object identifier"/>
              </a:rPr>
              <a:t>https://doi.org/10.1016/B978-0-323-53045-3.00011-8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Grigorios Papageorgiou, Stuart W Grant, Johanna J M Takkenberg, Mostafa M Mokhles</a:t>
            </a:r>
            <a:r>
              <a:rPr lang="en-CA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Statistical primer: how to deal with missing data in scientific research? </a:t>
            </a:r>
            <a:r>
              <a:rPr lang="en-CA" sz="4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CardioVascular and Thoracic Surgery,</a:t>
            </a:r>
            <a:r>
              <a:rPr lang="en-CA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Volume 27, Issue 2, August 2018, Pages 153–158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https://doi.org/10.1093/icvts/ivy102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Horne Dale Amelia. Statistic, Use in Immunology. Encyclopedia of Immunology (Second Edition). Elsevier. 1998 Pages 2211-2215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tooltip="Persistent link using digital object identifier"/>
              </a:rPr>
              <a:t>https://doi.org/10.1006/rwei.1999.0559</a:t>
            </a: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[7] Slinker Bryan K. and Stanton A. Glantz. Multiple Linear Regression. Accounting for Multiple Simultaneous Determinants of a Continuous Dependent Variable. Circulation 2008. Vol. 117 No.13; 117:1732-1737.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https://www.ahajournals.org/doi/full/10.1161/circulationaha.106.654376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[8] World Health Organization. The Top Ten Causes of Death. 9 December 2020,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en-CA" sz="40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The top 10 causes of death (who.int)</a:t>
            </a:r>
            <a:endParaRPr lang="en-CA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2" y="728869"/>
            <a:ext cx="9793356" cy="103366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of this project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nswer two distinct hypotheses via two different statistical methods. Both hypotheses examine two types of missing values: MCAR &amp; MNAR.</a:t>
            </a:r>
            <a:endParaRPr lang="en-CA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2517913"/>
            <a:ext cx="9528313" cy="3803373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 </a:t>
            </a:r>
            <a:endParaRPr lang="en-CA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 Leading EU players in the pharmaceutical sector are in respective ranking order: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Germany, UK, France, Italy, Spain and The Netherlands.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Dominating five world deadliest diseases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(WHO, 2020) 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are: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 heart diseases  2) cancer 3) accidents 4) chronic respiratory diseases 5) Alzheimer disease &amp; mental illnesses.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fact (1) and (2) related?</a:t>
            </a:r>
            <a:endParaRPr lang="en-CA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7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366"/>
            <a:ext cx="9090991" cy="636104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 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 pharmaceutical market real dataset from the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Organisation for Economic Cooperation &amp; Development Website (https://stats.oecd.org). 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338" y="1411357"/>
            <a:ext cx="9528313" cy="47442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</a:t>
            </a:r>
            <a:endParaRPr lang="en-CA" sz="2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Sample/Variables: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pharmaceutical yearly sales for window 2005-2015 and medicines sold for various categories as variables.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1:</a:t>
            </a:r>
            <a:r>
              <a:rPr lang="en-CA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μ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Germany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 μ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EU Other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vs   H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μ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Germany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&gt;  μ</a:t>
            </a:r>
            <a:r>
              <a:rPr lang="en-CA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EU Other </a:t>
            </a:r>
            <a:endParaRPr lang="en-CA" sz="2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EU Other:  UK, France, Italy, Spain and The Netherlands.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F-test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check equality of variances at alpha 0.05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distribution of sample normal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</a:t>
            </a: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samples unpaired t-test at alpha 0.05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distribution of sample no</a:t>
            </a:r>
            <a:r>
              <a:rPr lang="en-C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normal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</a:t>
            </a:r>
            <a:r>
              <a:rPr lang="en-CA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samples Wilcoxon test at alpha 0.05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2: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Multiple linear regression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 =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*x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*x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*x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*x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b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*x</a:t>
            </a:r>
            <a:r>
              <a:rPr lang="en-CA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endParaRPr lang="en-CA" sz="1800" baseline="-25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y=total yearly sales, predictor variables: x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heart diseases,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cancer, x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accidents,               x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chronic respiratory diseases and x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Alzheimer disease &amp; mental illnesses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516835"/>
            <a:ext cx="9462051" cy="3564834"/>
          </a:xfrm>
        </p:spPr>
        <p:txBody>
          <a:bodyPr>
            <a:normAutofit fontScale="90000"/>
          </a:bodyPr>
          <a:lstStyle/>
          <a:p>
            <a:pPr lvl="0" algn="l">
              <a:lnSpc>
                <a:spcPct val="107000"/>
              </a:lnSpc>
            </a:pP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 categories of medicines leading to 27 variables</a:t>
            </a:r>
            <a:b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Alimentary &amp; gastro-oesophageal diseases including diabetic drugs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drugs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Cardiovascular, lipid &amp; beta blocking agents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hormones &amp; genital system drugs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Systemic hormonal preparations excluding sex hormones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Anti-infectives and antibacterials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Anti-inflammatory and musculo-skeletal system drugs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Nervous system, antidepressants &amp; analgesics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Airway &amp; respiratory drugs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not elsewhere classified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1" y="3670851"/>
            <a:ext cx="9660835" cy="318714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 variables matched to represent medicines treating the five world deadliest diseases.</a:t>
            </a:r>
          </a:p>
          <a:p>
            <a:pPr marL="342900" indent="-342900" algn="l">
              <a:lnSpc>
                <a:spcPct val="100000"/>
              </a:lnSpc>
              <a:spcAft>
                <a:spcPts val="800"/>
              </a:spcAft>
              <a:buAutoNum type="arabicParenR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heart diseases → 7 variables</a:t>
            </a:r>
          </a:p>
          <a:p>
            <a:pPr marL="342900" indent="-342900" algn="l">
              <a:lnSpc>
                <a:spcPct val="100000"/>
              </a:lnSpc>
              <a:spcAft>
                <a:spcPts val="800"/>
              </a:spcAft>
              <a:buAutoNum type="arabicParenR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cancer → 1 variable</a:t>
            </a:r>
          </a:p>
          <a:p>
            <a:pPr marL="342900" indent="-342900" algn="l">
              <a:lnSpc>
                <a:spcPct val="100000"/>
              </a:lnSpc>
              <a:spcAft>
                <a:spcPts val="800"/>
              </a:spcAft>
              <a:buAutoNum type="arabicParenR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accidents → 2 variables</a:t>
            </a:r>
          </a:p>
          <a:p>
            <a:pPr marL="342900" indent="-342900" algn="l">
              <a:lnSpc>
                <a:spcPct val="100000"/>
              </a:lnSpc>
              <a:spcAft>
                <a:spcPts val="800"/>
              </a:spcAft>
              <a:buAutoNum type="arabicParenR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chronic respiratory diseases → 2 variables</a:t>
            </a:r>
          </a:p>
          <a:p>
            <a:pPr marL="342900" indent="-342900" algn="l">
              <a:lnSpc>
                <a:spcPct val="100000"/>
              </a:lnSpc>
              <a:spcAft>
                <a:spcPts val="800"/>
              </a:spcAft>
              <a:buAutoNum type="arabicParenR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Alzheimer disease &amp; mental illnesses → 5 variables</a:t>
            </a:r>
          </a:p>
        </p:txBody>
      </p:sp>
    </p:spTree>
    <p:extLst>
      <p:ext uri="{BB962C8B-B14F-4D97-AF65-F5344CB8AC3E}">
        <p14:creationId xmlns:p14="http://schemas.microsoft.com/office/powerpoint/2010/main" val="39265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2" y="728869"/>
            <a:ext cx="9793356" cy="1789044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used to handle missing data:</a:t>
            </a:r>
            <a:b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MCAR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technique (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DeJesus, 2021)</a:t>
            </a:r>
            <a:b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MNAR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Amputation technique </a:t>
            </a: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(Aandahl, 2022)</a:t>
            </a: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687" y="2517913"/>
            <a:ext cx="9528313" cy="3803373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 MCAR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populations normally distributed except France.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 MNAR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populations normally distributed.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 MCAR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</a:t>
            </a:r>
            <a:r>
              <a:rPr lang="en-CA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scatterplots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 a linearly increasing relationship between total yearly pharma sales and the medicines used to treat the five world deadliest diseases.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 MNAR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→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scatterplots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 Italy indicate a linearly increasing relationship between total yearly pharma sales and the medicines used to combat the five world deadliest diseases.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8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046922" y="3197646"/>
            <a:ext cx="10474518" cy="610421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2" y="253772"/>
            <a:ext cx="8712591" cy="81323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 MCAR results: </a:t>
            </a:r>
            <a:endParaRPr lang="en-CA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EDF24-9122-57D8-8052-16727CB0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36606"/>
              </p:ext>
            </p:extLst>
          </p:nvPr>
        </p:nvGraphicFramePr>
        <p:xfrm>
          <a:off x="4798231" y="260252"/>
          <a:ext cx="6028055" cy="2789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163686221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541324487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179869412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32918408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50980175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1201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Examined countries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F-test p-value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Shapiro-Wilk     p-value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t-test 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p-value     t-test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p-value Wilcoxon test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7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Germany-UK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0.001781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0.6728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23.919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6.401e-12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37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Germany-France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0.1122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0.08043</a:t>
                      </a:r>
                      <a:endParaRPr lang="en-CA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0.0001091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042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Germany-Italy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0.1302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0.2722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13.287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1.577e-10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28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Germany-Netherlands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8.486e-08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0.4849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27.978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2.516e-11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81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Germany-Spain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0.0005705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0.3884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18.617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2.377e-10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Not applicable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28953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7D0838AA-BFF2-3A9A-61FA-46D5142E0DC0}"/>
              </a:ext>
            </a:extLst>
          </p:cNvPr>
          <p:cNvSpPr txBox="1">
            <a:spLocks/>
          </p:cNvSpPr>
          <p:nvPr/>
        </p:nvSpPr>
        <p:spPr>
          <a:xfrm>
            <a:off x="1046921" y="3433893"/>
            <a:ext cx="8712591" cy="81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 MNAR results: </a:t>
            </a:r>
            <a:endParaRPr lang="en-CA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12F57-6898-DB07-2C1A-C303BCC2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04292"/>
              </p:ext>
            </p:extLst>
          </p:nvPr>
        </p:nvGraphicFramePr>
        <p:xfrm>
          <a:off x="4798230" y="4048594"/>
          <a:ext cx="6028055" cy="1890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203">
                  <a:extLst>
                    <a:ext uri="{9D8B030D-6E8A-4147-A177-3AD203B41FA5}">
                      <a16:colId xmlns:a16="http://schemas.microsoft.com/office/drawing/2014/main" val="1062916185"/>
                    </a:ext>
                  </a:extLst>
                </a:gridCol>
                <a:gridCol w="990069">
                  <a:extLst>
                    <a:ext uri="{9D8B030D-6E8A-4147-A177-3AD203B41FA5}">
                      <a16:colId xmlns:a16="http://schemas.microsoft.com/office/drawing/2014/main" val="1131533814"/>
                    </a:ext>
                  </a:extLst>
                </a:gridCol>
                <a:gridCol w="844145">
                  <a:extLst>
                    <a:ext uri="{9D8B030D-6E8A-4147-A177-3AD203B41FA5}">
                      <a16:colId xmlns:a16="http://schemas.microsoft.com/office/drawing/2014/main" val="3216775002"/>
                    </a:ext>
                  </a:extLst>
                </a:gridCol>
                <a:gridCol w="1012330">
                  <a:extLst>
                    <a:ext uri="{9D8B030D-6E8A-4147-A177-3AD203B41FA5}">
                      <a16:colId xmlns:a16="http://schemas.microsoft.com/office/drawing/2014/main" val="441223051"/>
                    </a:ext>
                  </a:extLst>
                </a:gridCol>
                <a:gridCol w="1270308">
                  <a:extLst>
                    <a:ext uri="{9D8B030D-6E8A-4147-A177-3AD203B41FA5}">
                      <a16:colId xmlns:a16="http://schemas.microsoft.com/office/drawing/2014/main" val="305414776"/>
                    </a:ext>
                  </a:extLst>
                </a:gridCol>
              </a:tblGrid>
              <a:tr h="85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Examined countries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F-test p-value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Shapiro-Wilk     p-value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t-test value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p-value t-test at ɑ=0.05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0549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Germany-UK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0.2088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0.7454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28.393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3.556e-06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937573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Germany-France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0.00658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0.3417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7.222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0.0007513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974627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Germany-Italy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0.1159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0.6379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18.149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2.637e-06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48723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Germany-Netherlands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1.429e-06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0.5911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29.254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8.749e-11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368089"/>
                  </a:ext>
                </a:extLst>
              </a:tr>
              <a:tr h="20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Germany-Spain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0.0005862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0.3863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18.617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2.346e-10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8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0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046922" y="3197646"/>
            <a:ext cx="10474518" cy="610421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0A95-CCF5-D556-E710-0C455535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2" y="253772"/>
            <a:ext cx="8712591" cy="81323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 MCAR results: </a:t>
            </a:r>
            <a:endParaRPr lang="en-CA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0838AA-BFF2-3A9A-61FA-46D5142E0DC0}"/>
              </a:ext>
            </a:extLst>
          </p:cNvPr>
          <p:cNvSpPr txBox="1">
            <a:spLocks/>
          </p:cNvSpPr>
          <p:nvPr/>
        </p:nvSpPr>
        <p:spPr>
          <a:xfrm>
            <a:off x="1046921" y="3433893"/>
            <a:ext cx="8712591" cy="81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 MNAR results: </a:t>
            </a:r>
            <a:endParaRPr lang="en-CA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AD6961-A3EE-6BB2-B82E-8E718885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4092"/>
              </p:ext>
            </p:extLst>
          </p:nvPr>
        </p:nvGraphicFramePr>
        <p:xfrm>
          <a:off x="4836906" y="528156"/>
          <a:ext cx="5937250" cy="1864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654987137"/>
                    </a:ext>
                  </a:extLst>
                </a:gridCol>
                <a:gridCol w="3098165">
                  <a:extLst>
                    <a:ext uri="{9D8B030D-6E8A-4147-A177-3AD203B41FA5}">
                      <a16:colId xmlns:a16="http://schemas.microsoft.com/office/drawing/2014/main" val="42351525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721827867"/>
                    </a:ext>
                  </a:extLst>
                </a:gridCol>
                <a:gridCol w="705655">
                  <a:extLst>
                    <a:ext uri="{9D8B030D-6E8A-4147-A177-3AD203B41FA5}">
                      <a16:colId xmlns:a16="http://schemas.microsoft.com/office/drawing/2014/main" val="3635057317"/>
                    </a:ext>
                  </a:extLst>
                </a:gridCol>
                <a:gridCol w="609430">
                  <a:extLst>
                    <a:ext uri="{9D8B030D-6E8A-4147-A177-3AD203B41FA5}">
                      <a16:colId xmlns:a16="http://schemas.microsoft.com/office/drawing/2014/main" val="3350161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Country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Multiple linear regression equation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</a:t>
                      </a:r>
                      <a:r>
                        <a:rPr lang="en-CA" sz="1200" baseline="300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</a:t>
                      </a:r>
                      <a:r>
                        <a:rPr lang="en-CA" sz="1200" baseline="30000" dirty="0">
                          <a:effectLst/>
                        </a:rPr>
                        <a:t>2</a:t>
                      </a:r>
                      <a:r>
                        <a:rPr lang="en-CA" sz="1200" baseline="-25000" dirty="0">
                          <a:effectLst/>
                        </a:rPr>
                        <a:t>adjusted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Error rate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97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5521 -0.56*x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+3.86*x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+4.86*x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+4.42*x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+3.65*x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0.9985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0.9971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0.0061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92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France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15459 + 1.34*x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+4.16*x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-5.62*x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+2.56*x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+1.09*x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0.9787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0.9575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0.0142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044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The Netherlands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7311 + 3.35*x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-6.47*x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-9.07*x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+7.36*x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-2.77*x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0.9565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0.9129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0.0206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2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UK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9973 + 386*x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-1223*x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-12518*x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-1985*x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+3694*x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0.8932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0.7865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0.0480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04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Spain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1820 + 2.44*x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-0.12*x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-2.43*x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+3.67*x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+2.45*x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0.9993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0.9987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0.0027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26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Italy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0.107+ 2.82*x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+1.82*x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-34*x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-4.71*x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+18*x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2.74e-06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8538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D46664-B2FC-60C4-6D67-6A058039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01361"/>
              </p:ext>
            </p:extLst>
          </p:nvPr>
        </p:nvGraphicFramePr>
        <p:xfrm>
          <a:off x="4836906" y="3926190"/>
          <a:ext cx="5937250" cy="170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1422161741"/>
                    </a:ext>
                  </a:extLst>
                </a:gridCol>
                <a:gridCol w="3098165">
                  <a:extLst>
                    <a:ext uri="{9D8B030D-6E8A-4147-A177-3AD203B41FA5}">
                      <a16:colId xmlns:a16="http://schemas.microsoft.com/office/drawing/2014/main" val="3999226383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1638465056"/>
                    </a:ext>
                  </a:extLst>
                </a:gridCol>
                <a:gridCol w="641859">
                  <a:extLst>
                    <a:ext uri="{9D8B030D-6E8A-4147-A177-3AD203B41FA5}">
                      <a16:colId xmlns:a16="http://schemas.microsoft.com/office/drawing/2014/main" val="1450551364"/>
                    </a:ext>
                  </a:extLst>
                </a:gridCol>
                <a:gridCol w="673226">
                  <a:extLst>
                    <a:ext uri="{9D8B030D-6E8A-4147-A177-3AD203B41FA5}">
                      <a16:colId xmlns:a16="http://schemas.microsoft.com/office/drawing/2014/main" val="2200527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Country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Multiple linear regression equation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</a:t>
                      </a:r>
                      <a:r>
                        <a:rPr lang="en-CA" sz="1200" baseline="30000" dirty="0">
                          <a:effectLst/>
                        </a:rPr>
                        <a:t>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</a:t>
                      </a:r>
                      <a:r>
                        <a:rPr lang="en-CA" sz="1200" baseline="30000" dirty="0">
                          <a:effectLst/>
                        </a:rPr>
                        <a:t>2</a:t>
                      </a:r>
                      <a:r>
                        <a:rPr lang="en-CA" sz="1200" baseline="-25000" dirty="0">
                          <a:effectLst/>
                        </a:rPr>
                        <a:t>adjusted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Error rate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285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Germany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20836 -1.87*x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+0.65*x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+14*x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-1.36*x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+6.93*x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0.9977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0.9954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0.0056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95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France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-62764 + 5.64*x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+8.77*x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+32.3*x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-9.5*x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12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The Netherlands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1956 + 2.73*x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-1.75*x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-0.37*x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+6.71*x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-1.03*x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0.974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0.9416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0.0178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56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UK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-4151 -1.1*x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-1.9*x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+94*x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1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Spain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1759+ 2.43*x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-0.09*x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-2.35*x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+3.71*x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r>
                        <a:rPr lang="en-CA" sz="1000" dirty="0">
                          <a:effectLst/>
                        </a:rPr>
                        <a:t>+2.43*x</a:t>
                      </a:r>
                      <a:r>
                        <a:rPr lang="en-CA" sz="1000" baseline="-25000" dirty="0">
                          <a:effectLst/>
                        </a:rPr>
                        <a:t>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0.9993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0.9986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0.0028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2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Italy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Y = 40683+ 2.95*x</a:t>
                      </a:r>
                      <a:r>
                        <a:rPr lang="en-CA" sz="1000" baseline="-25000" dirty="0">
                          <a:effectLst/>
                        </a:rPr>
                        <a:t>1</a:t>
                      </a:r>
                      <a:r>
                        <a:rPr lang="en-CA" sz="1000" dirty="0">
                          <a:effectLst/>
                        </a:rPr>
                        <a:t>+1.87*x</a:t>
                      </a:r>
                      <a:r>
                        <a:rPr lang="en-CA" sz="1000" baseline="-25000" dirty="0">
                          <a:effectLst/>
                        </a:rPr>
                        <a:t>2</a:t>
                      </a:r>
                      <a:r>
                        <a:rPr lang="en-CA" sz="1000" dirty="0">
                          <a:effectLst/>
                        </a:rPr>
                        <a:t>-26*x</a:t>
                      </a:r>
                      <a:r>
                        <a:rPr lang="en-CA" sz="1000" baseline="-25000" dirty="0">
                          <a:effectLst/>
                        </a:rPr>
                        <a:t>3</a:t>
                      </a:r>
                      <a:r>
                        <a:rPr lang="en-CA" sz="1000" dirty="0">
                          <a:effectLst/>
                        </a:rPr>
                        <a:t>-4.18*x</a:t>
                      </a:r>
                      <a:r>
                        <a:rPr lang="en-CA" sz="1000" baseline="-25000" dirty="0">
                          <a:effectLst/>
                        </a:rPr>
                        <a:t>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NaN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01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3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3429000"/>
            <a:ext cx="9090991" cy="2410033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n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7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results for hypothesis 1:</a:t>
            </a:r>
            <a:br>
              <a:rPr lang="en-CA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1 MCAR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populations normally distributed except for France. </a:t>
            </a:r>
            <a:b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For Germany-UK, Germany-Italy, Germany-Netherlands &amp; Germany-Spain: p-value t-test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 0.05 alpha → Reject H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 conclude that Germany is the highest pharma seller from 2005-2015.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3) For Germany-France: p-value Wilcoxon test &lt; 0.05 alpha → Reject H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 conclude that Germany is the highest pharma seller from 2005-2015.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CA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1 MNAR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populations are normally distributed.</a:t>
            </a:r>
            <a:b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For all examined countries (Germany-UK, Germany-Italy, Germany-Netherlands, Germany-Spain, Germany-France): p-value t-test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 0.05 alpha → Reject H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 conclude that Germany is the highest pharma seller from 2005-2015.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68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E2-2592-7AD6-1633-50B75AE7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86" y="422032"/>
            <a:ext cx="9314035" cy="5978768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CA" sz="27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results for hypothesis 2:</a:t>
            </a:r>
            <a:br>
              <a:rPr lang="en-CA" sz="27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7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2 MCAR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CA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adjusted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5 five countries (Germany, France, The Netherlands, Spain &amp; Italy) is significantly close to 1 which means the total yearly sales for window 2005-2015 is heavily dependent on medicines used to treat the five world deadlies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diseases. UK has the lowest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CA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CA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adjusted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78.65% which might provide it a competitive advantage.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CA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2 MNAR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Samples significantly reduced with amputation technique. Italy scatterplot shows the shrinking effect. The correlation coefficient squared for all six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is close to 1 indicating that the yearly sales for window 2005-2015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majorly dependent on medicines used to combat the five world deadliest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diseases. 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C67F5-2355-9EA4-5778-8D0ADFF5B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16" y="4214738"/>
            <a:ext cx="2224405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1663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Project Report Pharmaceutical Sales &amp; Deadly Diseases in EU Countries  AMS 572 Data Analysis I </vt:lpstr>
      <vt:lpstr>Goal of this project:   Answer two distinct hypotheses via two different statistical methods. Both hypotheses examine two types of missing values: MCAR &amp; MNAR.</vt:lpstr>
      <vt:lpstr>Dataset:  EU pharmaceutical market real dataset from the Organisation for Economic Cooperation &amp; Development Website (https://stats.oecd.org). </vt:lpstr>
      <vt:lpstr>Hypothesis 1 → Ten categories of medicines leading to 27 variables  1) Alimentary &amp; gastro-oesophageal diseases including diabetic drugs 2) Blood drugs 3) Cardiovascular, lipid &amp; beta blocking agents 4) Sex hormones &amp; genital system drugs 5) Systemic hormonal preparations excluding sex hormones 6) Anti-infectives and antibacterials 7) Anti-inflammatory and musculo-skeletal system drugs 8) Nervous system, antidepressants &amp; analgesics 9) Airway &amp; respiratory drugs 10) Products not elsewhere classified </vt:lpstr>
      <vt:lpstr> Techniques used to handle missing data:  MCAR → Fill in technique (DeJesus, 2021) MNAR → Amputation technique (Aandahl, 2022) </vt:lpstr>
      <vt:lpstr> </vt:lpstr>
      <vt:lpstr> </vt:lpstr>
      <vt:lpstr>  Analysis of results for hypothesis 1:  Hypothesis 1 MCAR:   1) All populations normally distributed except for France.  2) For Germany-UK, Germany-Italy, Germany-Netherlands &amp; Germany-Spain: p-value t-test &lt; 0.05 alpha → Reject H0 &amp; conclude that Germany is the highest pharma seller from 2005-2015. 3) For Germany-France: p-value Wilcoxon test &lt; 0.05 alpha → Reject H0 &amp; conclude that Germany is the highest pharma seller from 2005-2015.  Hypothesis 1 MNAR:   1) All populations are normally distributed. 2) For all examined countries (Germany-UK, Germany-Italy, Germany-Netherlands, Germany-Spain, Germany-France): p-value t-test &lt; 0.05 alpha → Reject H0 &amp; conclude that Germany is the highest pharma seller from 2005-2015.  </vt:lpstr>
      <vt:lpstr>Analysis of results for hypothesis 2:  Hypothesis 2 MCAR:  The r2adjusted for the 5 five countries (Germany, France, The Netherlands, Spain &amp; Italy) is significantly close to 1 which means the total yearly sales for window 2005-2015 is heavily dependent on medicines used to treat the five world deadliest diseases. UK has the lowest r2adjusted at 78.65% which might provide it a competitive advantage.  Hypothesis 2 MNAR:  1) Samples significantly reduced with amputation technique. Italy scatterplot shows the shrinking effect. The correlation coefficient squared for all six countries is close to 1 indicating that the yearly sales for window 2005-2015 is majorly dependent on medicines used to combat the five world deadliest diseases.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Pharmaceutical Sales &amp; Deadly Diseases in EU Countries  AMS 572 Data Analysis I </dc:title>
  <dc:creator>Jamila Awad</dc:creator>
  <cp:lastModifiedBy>Jamila Awad</cp:lastModifiedBy>
  <cp:revision>6</cp:revision>
  <dcterms:created xsi:type="dcterms:W3CDTF">2022-11-24T16:36:32Z</dcterms:created>
  <dcterms:modified xsi:type="dcterms:W3CDTF">2022-11-24T20:26:39Z</dcterms:modified>
</cp:coreProperties>
</file>