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76" r:id="rId3"/>
    <p:sldId id="265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171"/>
    <a:srgbClr val="C6C6C6"/>
    <a:srgbClr val="3B3838"/>
    <a:srgbClr val="EEE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04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77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B34331E3-BB6A-4129-8B4C-AA4D9ABC3A42}" type="datetimeFigureOut">
              <a:rPr lang="zh-CN" altLang="en-US" smtClean="0"/>
              <a:pPr/>
              <a:t>2023/10/17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60CBAB4A-AE92-49D2-B57C-1D01B2825EF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8418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BAB4A-AE92-49D2-B57C-1D01B2825EF7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440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BAB4A-AE92-49D2-B57C-1D01B2825EF7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2506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BAB4A-AE92-49D2-B57C-1D01B2825EF7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6825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0748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46FEFE-5586-4D13-8849-A9D4F3D699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 altLang="zh-CN" dirty="0" err="1"/>
              <a:t>Freepptbackgrounds.net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4AF778-16E0-47C8-87C6-0FC0C11C949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1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2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3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4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021150-505B-4E4E-AA28-0D334E678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F69B-BE57-412D-B25E-668481AB537A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AD9664-624E-4755-9BF8-E01A2CCD2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705565-478E-4FE1-B597-A3829672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60BD-1651-450C-842E-6C8D0B5CB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06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D70A12B-5700-42A9-BA53-12930EF7E6DC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altLang="zh-CN" dirty="0" err="1"/>
              <a:t>Freepptbackgrounds.net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32B016-807A-4F16-9F33-08AEBEE5FAA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1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2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3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4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47561D-7F7B-4500-8D31-F30F12225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F69B-BE57-412D-B25E-668481AB537A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386A66-BE9D-438C-886C-60C3C87BF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D407C4-1391-4C36-86B2-DA6D92F56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60BD-1651-450C-842E-6C8D0B5CB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632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434352-0D2C-43CF-91B1-35319C2708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 altLang="zh-CN" dirty="0" err="1"/>
              <a:t>Freepptbackgrounds.net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23C12D-F1C0-45C2-A1E0-0E5131431D6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1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2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3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4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788291-8F36-43C1-B54E-485A7FE87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F69B-BE57-412D-B25E-668481AB537A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E75225-1AF2-489C-8600-B527099C7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020B70-B480-4E4D-BDE6-BCA9AA037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60BD-1651-450C-842E-6C8D0B5CB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159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88465-6FF6-4F03-8876-C392B8096B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altLang="zh-CN" dirty="0" err="1"/>
              <a:t>Freepptbackgrounds.net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E3B132-BD25-42D3-BB5E-B704C26F329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altLang="zh-CN" dirty="0" err="1"/>
              <a:t>www.freepptbackgrounds.net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069570-4060-47CC-8AC6-4CF38A469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F69B-BE57-412D-B25E-668481AB537A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991B26-CC08-4492-AD5C-E57D1AABC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8C649F-99EC-49BE-BEFD-E87DC32CC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60BD-1651-450C-842E-6C8D0B5CB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171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E55A0-A9CC-4970-A3C6-41DEDFA00E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 altLang="zh-CN" dirty="0" err="1"/>
              <a:t>Freepptbackgrounds.net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00505C-B3E8-471E-9F55-121657D66C6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1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2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3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4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C0740C-0008-454B-B847-AD19D66ACA1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1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2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3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4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347436-66F5-4AAD-A349-1B0A7716F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F69B-BE57-412D-B25E-668481AB537A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A3B5BC-338F-4302-90DE-22840C5C2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A09AFE-3711-4B16-B09E-E27159F2B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60BD-1651-450C-842E-6C8D0B5CB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917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F689C-0AAA-476D-9D2D-733607E2E8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altLang="zh-CN" dirty="0" err="1"/>
              <a:t>Freepptbackgrounds.net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C90F43-37C8-4E9F-9C02-0108FACAA86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altLang="zh-CN" dirty="0" err="1"/>
              <a:t>www.freepptbackgrounds.net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EC018F-EBD6-43D1-8A76-076945E5444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1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2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3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4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734C7C-A6CB-459A-A5D5-9153362AC7D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altLang="zh-CN" dirty="0" err="1"/>
              <a:t>www.freepptbackgrounds.net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86750C-59F8-436D-936B-659AB11C03A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1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2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3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4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C1EDC6-D812-484A-9BD8-13F900539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F69B-BE57-412D-B25E-668481AB537A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637E38-B91D-419C-93FE-483F8851B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E494D2-E450-4539-BD42-4400CC304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60BD-1651-450C-842E-6C8D0B5CB5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6572628" y="641207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983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A578E1-276D-4B05-82CD-4ED9CCBF5C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 altLang="zh-CN" dirty="0" err="1"/>
              <a:t>Freepptbackgrounds.net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DC8013-E45F-47FF-83B7-341AD5D6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F69B-BE57-412D-B25E-668481AB537A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F0C691-7B6E-4338-BFAB-C8E126F87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F621BDC-8421-4663-B6BF-B415EB081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60BD-1651-450C-842E-6C8D0B5CB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88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DEF77D-DFE8-490B-A133-4E9D05FC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F69B-BE57-412D-B25E-668481AB537A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13662C-7BBD-42E3-B23F-0133F0310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671710-D487-44A5-90C6-44AA2CFE6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60BD-1651-450C-842E-6C8D0B5CB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281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2B466A-1B96-43BE-88C2-C373AE808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altLang="zh-CN" dirty="0" err="1"/>
              <a:t>Freepptbackgrounds.net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EFBE4D-9423-424F-BD5F-B4BBEB60DC2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1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2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3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4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175FE1-9F75-4752-B640-BFF00A9C67A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altLang="zh-CN" dirty="0" err="1"/>
              <a:t>www.freepptbackgrounds.net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B4BB96-F06B-44AC-8C5F-221CBCED2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F69B-BE57-412D-B25E-668481AB537A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39B0A6-803D-4757-B55F-55A638281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FD66EC-BD57-44AF-A231-FC71233FF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60BD-1651-450C-842E-6C8D0B5CB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078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2F60E-F0FA-45E4-883A-2D22AEC67C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altLang="zh-CN" dirty="0" err="1"/>
              <a:t>Freepptbackgrounds.net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413B89-10FE-4CC1-A9D6-551856E280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331194-1412-40AC-854D-A1FAE47CB15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altLang="zh-CN" dirty="0" err="1"/>
              <a:t>www.freepptbackgrounds.net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D43B77-1AF2-44E0-ABFF-BB98AF10B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F69B-BE57-412D-B25E-668481AB537A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7BD775-894B-4327-851D-720118817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FDD6B1-4CC3-425A-94D5-A241D432B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60BD-1651-450C-842E-6C8D0B5CB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1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alpha val="28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63245B-5344-43FF-A160-E67553174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altLang="zh-CN" dirty="0" err="1"/>
              <a:t>Freepptbackgrounds.net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669C37-E5F3-4B60-8BB8-C827168A2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1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2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3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4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48CB83-4B7D-4DEA-A490-635F2D0A04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61EFF69B-BE57-412D-B25E-668481AB537A}" type="datetimeFigureOut">
              <a:rPr lang="zh-CN" altLang="en-US" smtClean="0"/>
              <a:pPr/>
              <a:t>2023/10/17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C4D220-8501-41FD-8C49-A90E517F9A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121A01-103C-4F46-928C-6470E2A46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B1EA60BD-1651-450C-842E-6C8D0B5CB50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860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字魂59号-创粗黑" panose="00000500000000000000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字魂59号-创粗黑" panose="00000500000000000000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字魂59号-创粗黑" panose="00000500000000000000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字魂59号-创粗黑" panose="00000500000000000000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字魂59号-创粗黑" panose="00000500000000000000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字魂59号-创粗黑" panose="00000500000000000000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2B43816-123C-4239-B9CE-1443F0535E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13A3C0F-5C9B-45F7-912E-0EDF1C334D7D}"/>
              </a:ext>
            </a:extLst>
          </p:cNvPr>
          <p:cNvSpPr/>
          <p:nvPr/>
        </p:nvSpPr>
        <p:spPr>
          <a:xfrm>
            <a:off x="6534149" y="2574282"/>
            <a:ext cx="5772707" cy="1947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lang="en-US" altLang="zh-CN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PowerCo’s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Churn Issue </a:t>
            </a:r>
          </a:p>
          <a:p>
            <a:pPr algn="ctr"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and </a:t>
            </a:r>
          </a:p>
          <a:p>
            <a:pPr algn="ctr"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How to Address 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0DD358-A325-8F5A-D083-B97394DB516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290" y="295650"/>
            <a:ext cx="5056427" cy="20465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04B9E5-8953-188F-3D29-7A5D09316F77}"/>
              </a:ext>
            </a:extLst>
          </p:cNvPr>
          <p:cNvSpPr txBox="1"/>
          <p:nvPr/>
        </p:nvSpPr>
        <p:spPr>
          <a:xfrm>
            <a:off x="8170823" y="4610558"/>
            <a:ext cx="4251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Junior Data Analyst – Bobby O.</a:t>
            </a:r>
          </a:p>
        </p:txBody>
      </p:sp>
      <p:pic>
        <p:nvPicPr>
          <p:cNvPr id="1030" name="Picture 6" descr="Customers churn prediction for Sparkify music service | Saloua Litayem |  Senior Machine Learning Engineer | Data scientist.">
            <a:extLst>
              <a:ext uri="{FF2B5EF4-FFF2-40B4-BE49-F238E27FC236}">
                <a16:creationId xmlns:a16="http://schemas.microsoft.com/office/drawing/2014/main" id="{B4F81138-96F9-2CE3-C5E1-E0F12D2B9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960" y="4993195"/>
            <a:ext cx="4558757" cy="214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62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a16="http://schemas.microsoft.com/office/drawing/2014/main" xmlns:a14="http://schemas.microsoft.com/office/drawing/2010/main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105481-9DE9-A37E-8FFD-8D18F13CC06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04" y="1425758"/>
            <a:ext cx="10756926" cy="4353796"/>
          </a:xfrm>
          <a:prstGeom prst="rect">
            <a:avLst/>
          </a:prstGeom>
        </p:spPr>
      </p:pic>
      <p:sp>
        <p:nvSpPr>
          <p:cNvPr id="56" name="Oval 42"/>
          <p:cNvSpPr>
            <a:spLocks noChangeAspect="1"/>
          </p:cNvSpPr>
          <p:nvPr/>
        </p:nvSpPr>
        <p:spPr>
          <a:xfrm>
            <a:off x="7399216" y="2861841"/>
            <a:ext cx="1935595" cy="1935595"/>
          </a:xfrm>
          <a:prstGeom prst="ellipse">
            <a:avLst/>
          </a:prstGeom>
          <a:solidFill>
            <a:srgbClr val="3B383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7" name="Oval 45"/>
          <p:cNvSpPr>
            <a:spLocks noChangeAspect="1"/>
          </p:cNvSpPr>
          <p:nvPr/>
        </p:nvSpPr>
        <p:spPr>
          <a:xfrm>
            <a:off x="2852104" y="2861841"/>
            <a:ext cx="1935595" cy="1935595"/>
          </a:xfrm>
          <a:prstGeom prst="ellipse">
            <a:avLst/>
          </a:prstGeom>
          <a:solidFill>
            <a:srgbClr val="76717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8" name="Oval 50"/>
          <p:cNvSpPr>
            <a:spLocks noChangeAspect="1"/>
          </p:cNvSpPr>
          <p:nvPr/>
        </p:nvSpPr>
        <p:spPr>
          <a:xfrm>
            <a:off x="4367808" y="2861841"/>
            <a:ext cx="1935595" cy="1935595"/>
          </a:xfrm>
          <a:prstGeom prst="ellipse">
            <a:avLst/>
          </a:prstGeom>
          <a:solidFill>
            <a:srgbClr val="3B383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9" name="Oval 52"/>
          <p:cNvSpPr>
            <a:spLocks noChangeAspect="1"/>
          </p:cNvSpPr>
          <p:nvPr/>
        </p:nvSpPr>
        <p:spPr>
          <a:xfrm>
            <a:off x="5883512" y="2861841"/>
            <a:ext cx="1935595" cy="1935595"/>
          </a:xfrm>
          <a:prstGeom prst="ellipse">
            <a:avLst/>
          </a:prstGeom>
          <a:solidFill>
            <a:srgbClr val="76717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cxnSp>
        <p:nvCxnSpPr>
          <p:cNvPr id="60" name="Elbow Connector 53"/>
          <p:cNvCxnSpPr/>
          <p:nvPr/>
        </p:nvCxnSpPr>
        <p:spPr>
          <a:xfrm flipV="1">
            <a:off x="8326469" y="2091072"/>
            <a:ext cx="1088824" cy="749961"/>
          </a:xfrm>
          <a:prstGeom prst="bentConnector3">
            <a:avLst>
              <a:gd name="adj1" fmla="val -1089"/>
            </a:avLst>
          </a:prstGeom>
          <a:noFill/>
          <a:ln w="19050" cap="flat" cmpd="sng" algn="ctr">
            <a:solidFill>
              <a:srgbClr val="767171"/>
            </a:solidFill>
            <a:prstDash val="sysDot"/>
            <a:headEnd type="oval"/>
            <a:tailEnd type="triangle"/>
          </a:ln>
          <a:effectLst/>
        </p:spPr>
      </p:cxnSp>
      <p:cxnSp>
        <p:nvCxnSpPr>
          <p:cNvPr id="61" name="Elbow Connector 54"/>
          <p:cNvCxnSpPr/>
          <p:nvPr/>
        </p:nvCxnSpPr>
        <p:spPr>
          <a:xfrm flipH="1" flipV="1">
            <a:off x="2713846" y="2113695"/>
            <a:ext cx="1088824" cy="749961"/>
          </a:xfrm>
          <a:prstGeom prst="bentConnector3">
            <a:avLst>
              <a:gd name="adj1" fmla="val -505"/>
            </a:avLst>
          </a:prstGeom>
          <a:noFill/>
          <a:ln w="19050" cap="flat" cmpd="sng" algn="ctr">
            <a:solidFill>
              <a:srgbClr val="767171"/>
            </a:solidFill>
            <a:prstDash val="sysDot"/>
            <a:headEnd type="oval"/>
            <a:tailEnd type="triangle"/>
          </a:ln>
          <a:effectLst/>
        </p:spPr>
      </p:cxnSp>
      <p:grpSp>
        <p:nvGrpSpPr>
          <p:cNvPr id="62" name="Group 55"/>
          <p:cNvGrpSpPr/>
          <p:nvPr/>
        </p:nvGrpSpPr>
        <p:grpSpPr>
          <a:xfrm>
            <a:off x="4977953" y="3444794"/>
            <a:ext cx="715304" cy="769688"/>
            <a:chOff x="1066800" y="2373312"/>
            <a:chExt cx="271462" cy="292100"/>
          </a:xfrm>
          <a:solidFill>
            <a:srgbClr val="FFFFFF"/>
          </a:solidFill>
        </p:grpSpPr>
        <p:sp>
          <p:nvSpPr>
            <p:cNvPr id="63" name="Oval 213"/>
            <p:cNvSpPr>
              <a:spLocks noChangeArrowheads="1"/>
            </p:cNvSpPr>
            <p:nvPr/>
          </p:nvSpPr>
          <p:spPr bwMode="auto">
            <a:xfrm>
              <a:off x="1152525" y="2373312"/>
              <a:ext cx="95250" cy="9366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4" name="Freeform 214"/>
            <p:cNvSpPr>
              <a:spLocks noEditPoints="1"/>
            </p:cNvSpPr>
            <p:nvPr/>
          </p:nvSpPr>
          <p:spPr bwMode="auto">
            <a:xfrm>
              <a:off x="1116013" y="2481262"/>
              <a:ext cx="165100" cy="109538"/>
            </a:xfrm>
            <a:custGeom>
              <a:avLst/>
              <a:gdLst/>
              <a:ahLst/>
              <a:cxnLst>
                <a:cxn ang="0">
                  <a:pos x="44" y="33"/>
                </a:cxn>
                <a:cxn ang="0">
                  <a:pos x="37" y="40"/>
                </a:cxn>
                <a:cxn ang="0">
                  <a:pos x="36" y="40"/>
                </a:cxn>
                <a:cxn ang="0">
                  <a:pos x="35" y="40"/>
                </a:cxn>
                <a:cxn ang="0">
                  <a:pos x="28" y="33"/>
                </a:cxn>
                <a:cxn ang="0">
                  <a:pos x="27" y="31"/>
                </a:cxn>
                <a:cxn ang="0">
                  <a:pos x="31" y="14"/>
                </a:cxn>
                <a:cxn ang="0">
                  <a:pos x="31" y="12"/>
                </a:cxn>
                <a:cxn ang="0">
                  <a:pos x="31" y="9"/>
                </a:cxn>
                <a:cxn ang="0">
                  <a:pos x="32" y="7"/>
                </a:cxn>
                <a:cxn ang="0">
                  <a:pos x="40" y="7"/>
                </a:cxn>
                <a:cxn ang="0">
                  <a:pos x="42" y="9"/>
                </a:cxn>
                <a:cxn ang="0">
                  <a:pos x="41" y="12"/>
                </a:cxn>
                <a:cxn ang="0">
                  <a:pos x="42" y="14"/>
                </a:cxn>
                <a:cxn ang="0">
                  <a:pos x="45" y="31"/>
                </a:cxn>
                <a:cxn ang="0">
                  <a:pos x="44" y="33"/>
                </a:cxn>
                <a:cxn ang="0">
                  <a:pos x="72" y="33"/>
                </a:cxn>
                <a:cxn ang="0">
                  <a:pos x="62" y="7"/>
                </a:cxn>
                <a:cxn ang="0">
                  <a:pos x="53" y="0"/>
                </a:cxn>
                <a:cxn ang="0">
                  <a:pos x="52" y="0"/>
                </a:cxn>
                <a:cxn ang="0">
                  <a:pos x="36" y="0"/>
                </a:cxn>
                <a:cxn ang="0">
                  <a:pos x="20" y="0"/>
                </a:cxn>
                <a:cxn ang="0">
                  <a:pos x="19" y="0"/>
                </a:cxn>
                <a:cxn ang="0">
                  <a:pos x="10" y="7"/>
                </a:cxn>
                <a:cxn ang="0">
                  <a:pos x="1" y="33"/>
                </a:cxn>
                <a:cxn ang="0">
                  <a:pos x="2" y="37"/>
                </a:cxn>
                <a:cxn ang="0">
                  <a:pos x="10" y="41"/>
                </a:cxn>
                <a:cxn ang="0">
                  <a:pos x="13" y="40"/>
                </a:cxn>
                <a:cxn ang="0">
                  <a:pos x="18" y="27"/>
                </a:cxn>
                <a:cxn ang="0">
                  <a:pos x="18" y="27"/>
                </a:cxn>
                <a:cxn ang="0">
                  <a:pos x="18" y="40"/>
                </a:cxn>
                <a:cxn ang="0">
                  <a:pos x="20" y="44"/>
                </a:cxn>
                <a:cxn ang="0">
                  <a:pos x="36" y="48"/>
                </a:cxn>
                <a:cxn ang="0">
                  <a:pos x="52" y="44"/>
                </a:cxn>
                <a:cxn ang="0">
                  <a:pos x="54" y="40"/>
                </a:cxn>
                <a:cxn ang="0">
                  <a:pos x="54" y="27"/>
                </a:cxn>
                <a:cxn ang="0">
                  <a:pos x="55" y="27"/>
                </a:cxn>
                <a:cxn ang="0">
                  <a:pos x="60" y="40"/>
                </a:cxn>
                <a:cxn ang="0">
                  <a:pos x="62" y="41"/>
                </a:cxn>
                <a:cxn ang="0">
                  <a:pos x="70" y="37"/>
                </a:cxn>
                <a:cxn ang="0">
                  <a:pos x="72" y="33"/>
                </a:cxn>
              </a:cxnLst>
              <a:rect l="0" t="0" r="r" b="b"/>
              <a:pathLst>
                <a:path w="72" h="48">
                  <a:moveTo>
                    <a:pt x="44" y="33"/>
                  </a:moveTo>
                  <a:cubicBezTo>
                    <a:pt x="37" y="40"/>
                    <a:pt x="37" y="40"/>
                    <a:pt x="37" y="40"/>
                  </a:cubicBezTo>
                  <a:cubicBezTo>
                    <a:pt x="37" y="40"/>
                    <a:pt x="37" y="40"/>
                    <a:pt x="36" y="40"/>
                  </a:cubicBezTo>
                  <a:cubicBezTo>
                    <a:pt x="36" y="40"/>
                    <a:pt x="35" y="40"/>
                    <a:pt x="35" y="40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7" y="33"/>
                    <a:pt x="27" y="32"/>
                    <a:pt x="27" y="31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3"/>
                    <a:pt x="31" y="12"/>
                    <a:pt x="31" y="12"/>
                  </a:cubicBezTo>
                  <a:cubicBezTo>
                    <a:pt x="31" y="11"/>
                    <a:pt x="31" y="9"/>
                    <a:pt x="31" y="9"/>
                  </a:cubicBezTo>
                  <a:cubicBezTo>
                    <a:pt x="31" y="8"/>
                    <a:pt x="31" y="7"/>
                    <a:pt x="32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1" y="7"/>
                    <a:pt x="42" y="8"/>
                    <a:pt x="42" y="9"/>
                  </a:cubicBezTo>
                  <a:cubicBezTo>
                    <a:pt x="42" y="9"/>
                    <a:pt x="42" y="11"/>
                    <a:pt x="41" y="12"/>
                  </a:cubicBezTo>
                  <a:cubicBezTo>
                    <a:pt x="41" y="12"/>
                    <a:pt x="42" y="13"/>
                    <a:pt x="42" y="14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5" y="32"/>
                    <a:pt x="45" y="33"/>
                    <a:pt x="44" y="33"/>
                  </a:cubicBezTo>
                  <a:moveTo>
                    <a:pt x="72" y="33"/>
                  </a:moveTo>
                  <a:cubicBezTo>
                    <a:pt x="62" y="7"/>
                    <a:pt x="62" y="7"/>
                    <a:pt x="62" y="7"/>
                  </a:cubicBezTo>
                  <a:cubicBezTo>
                    <a:pt x="62" y="7"/>
                    <a:pt x="60" y="0"/>
                    <a:pt x="5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0"/>
                    <a:pt x="44" y="0"/>
                    <a:pt x="36" y="0"/>
                  </a:cubicBezTo>
                  <a:cubicBezTo>
                    <a:pt x="28" y="0"/>
                    <a:pt x="21" y="0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0"/>
                    <a:pt x="11" y="7"/>
                    <a:pt x="10" y="7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0" y="34"/>
                    <a:pt x="1" y="36"/>
                    <a:pt x="2" y="37"/>
                  </a:cubicBezTo>
                  <a:cubicBezTo>
                    <a:pt x="4" y="39"/>
                    <a:pt x="7" y="41"/>
                    <a:pt x="10" y="41"/>
                  </a:cubicBezTo>
                  <a:cubicBezTo>
                    <a:pt x="12" y="41"/>
                    <a:pt x="13" y="40"/>
                    <a:pt x="13" y="40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4"/>
                    <a:pt x="18" y="27"/>
                  </a:cubicBezTo>
                  <a:cubicBezTo>
                    <a:pt x="18" y="30"/>
                    <a:pt x="18" y="36"/>
                    <a:pt x="18" y="40"/>
                  </a:cubicBezTo>
                  <a:cubicBezTo>
                    <a:pt x="18" y="42"/>
                    <a:pt x="19" y="43"/>
                    <a:pt x="20" y="44"/>
                  </a:cubicBezTo>
                  <a:cubicBezTo>
                    <a:pt x="26" y="48"/>
                    <a:pt x="30" y="48"/>
                    <a:pt x="36" y="48"/>
                  </a:cubicBezTo>
                  <a:cubicBezTo>
                    <a:pt x="42" y="48"/>
                    <a:pt x="47" y="48"/>
                    <a:pt x="52" y="44"/>
                  </a:cubicBezTo>
                  <a:cubicBezTo>
                    <a:pt x="54" y="43"/>
                    <a:pt x="54" y="42"/>
                    <a:pt x="54" y="40"/>
                  </a:cubicBezTo>
                  <a:cubicBezTo>
                    <a:pt x="54" y="36"/>
                    <a:pt x="54" y="30"/>
                    <a:pt x="54" y="27"/>
                  </a:cubicBezTo>
                  <a:cubicBezTo>
                    <a:pt x="54" y="24"/>
                    <a:pt x="55" y="27"/>
                    <a:pt x="55" y="27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1"/>
                    <a:pt x="62" y="41"/>
                  </a:cubicBezTo>
                  <a:cubicBezTo>
                    <a:pt x="65" y="41"/>
                    <a:pt x="68" y="39"/>
                    <a:pt x="70" y="37"/>
                  </a:cubicBezTo>
                  <a:cubicBezTo>
                    <a:pt x="72" y="36"/>
                    <a:pt x="72" y="34"/>
                    <a:pt x="72" y="3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5" name="Freeform 215"/>
            <p:cNvSpPr>
              <a:spLocks/>
            </p:cNvSpPr>
            <p:nvPr/>
          </p:nvSpPr>
          <p:spPr bwMode="auto">
            <a:xfrm>
              <a:off x="1066800" y="2562224"/>
              <a:ext cx="271462" cy="103188"/>
            </a:xfrm>
            <a:custGeom>
              <a:avLst/>
              <a:gdLst/>
              <a:ahLst/>
              <a:cxnLst>
                <a:cxn ang="0">
                  <a:pos x="113" y="9"/>
                </a:cxn>
                <a:cxn ang="0">
                  <a:pos x="112" y="9"/>
                </a:cxn>
                <a:cxn ang="0">
                  <a:pos x="111" y="9"/>
                </a:cxn>
                <a:cxn ang="0">
                  <a:pos x="105" y="2"/>
                </a:cxn>
                <a:cxn ang="0">
                  <a:pos x="100" y="0"/>
                </a:cxn>
                <a:cxn ang="0">
                  <a:pos x="98" y="3"/>
                </a:cxn>
                <a:cxn ang="0">
                  <a:pos x="58" y="20"/>
                </a:cxn>
                <a:cxn ang="0">
                  <a:pos x="19" y="4"/>
                </a:cxn>
                <a:cxn ang="0">
                  <a:pos x="18" y="2"/>
                </a:cxn>
                <a:cxn ang="0">
                  <a:pos x="14" y="2"/>
                </a:cxn>
                <a:cxn ang="0">
                  <a:pos x="7" y="9"/>
                </a:cxn>
                <a:cxn ang="0">
                  <a:pos x="6" y="9"/>
                </a:cxn>
                <a:cxn ang="0">
                  <a:pos x="5" y="9"/>
                </a:cxn>
                <a:cxn ang="0">
                  <a:pos x="0" y="15"/>
                </a:cxn>
                <a:cxn ang="0">
                  <a:pos x="5" y="20"/>
                </a:cxn>
                <a:cxn ang="0">
                  <a:pos x="11" y="15"/>
                </a:cxn>
                <a:cxn ang="0">
                  <a:pos x="11" y="15"/>
                </a:cxn>
                <a:cxn ang="0">
                  <a:pos x="11" y="13"/>
                </a:cxn>
                <a:cxn ang="0">
                  <a:pos x="14" y="10"/>
                </a:cxn>
                <a:cxn ang="0">
                  <a:pos x="16" y="10"/>
                </a:cxn>
                <a:cxn ang="0">
                  <a:pos x="54" y="26"/>
                </a:cxn>
                <a:cxn ang="0">
                  <a:pos x="56" y="27"/>
                </a:cxn>
                <a:cxn ang="0">
                  <a:pos x="56" y="34"/>
                </a:cxn>
                <a:cxn ang="0">
                  <a:pos x="55" y="35"/>
                </a:cxn>
                <a:cxn ang="0">
                  <a:pos x="53" y="39"/>
                </a:cxn>
                <a:cxn ang="0">
                  <a:pos x="59" y="45"/>
                </a:cxn>
                <a:cxn ang="0">
                  <a:pos x="64" y="39"/>
                </a:cxn>
                <a:cxn ang="0">
                  <a:pos x="62" y="35"/>
                </a:cxn>
                <a:cxn ang="0">
                  <a:pos x="62" y="34"/>
                </a:cxn>
                <a:cxn ang="0">
                  <a:pos x="62" y="27"/>
                </a:cxn>
                <a:cxn ang="0">
                  <a:pos x="63" y="26"/>
                </a:cxn>
                <a:cxn ang="0">
                  <a:pos x="101" y="9"/>
                </a:cxn>
                <a:cxn ang="0">
                  <a:pos x="103" y="9"/>
                </a:cxn>
                <a:cxn ang="0">
                  <a:pos x="107" y="13"/>
                </a:cxn>
                <a:cxn ang="0">
                  <a:pos x="108" y="15"/>
                </a:cxn>
                <a:cxn ang="0">
                  <a:pos x="108" y="15"/>
                </a:cxn>
                <a:cxn ang="0">
                  <a:pos x="113" y="20"/>
                </a:cxn>
                <a:cxn ang="0">
                  <a:pos x="119" y="15"/>
                </a:cxn>
                <a:cxn ang="0">
                  <a:pos x="113" y="9"/>
                </a:cxn>
              </a:cxnLst>
              <a:rect l="0" t="0" r="r" b="b"/>
              <a:pathLst>
                <a:path w="119" h="45">
                  <a:moveTo>
                    <a:pt x="113" y="9"/>
                  </a:moveTo>
                  <a:cubicBezTo>
                    <a:pt x="113" y="9"/>
                    <a:pt x="113" y="9"/>
                    <a:pt x="112" y="9"/>
                  </a:cubicBezTo>
                  <a:cubicBezTo>
                    <a:pt x="112" y="9"/>
                    <a:pt x="112" y="9"/>
                    <a:pt x="111" y="9"/>
                  </a:cubicBezTo>
                  <a:cubicBezTo>
                    <a:pt x="105" y="2"/>
                    <a:pt x="105" y="2"/>
                    <a:pt x="105" y="2"/>
                  </a:cubicBezTo>
                  <a:cubicBezTo>
                    <a:pt x="104" y="1"/>
                    <a:pt x="103" y="0"/>
                    <a:pt x="100" y="0"/>
                  </a:cubicBezTo>
                  <a:cubicBezTo>
                    <a:pt x="99" y="1"/>
                    <a:pt x="99" y="3"/>
                    <a:pt x="98" y="3"/>
                  </a:cubicBezTo>
                  <a:cubicBezTo>
                    <a:pt x="95" y="12"/>
                    <a:pt x="76" y="20"/>
                    <a:pt x="58" y="20"/>
                  </a:cubicBezTo>
                  <a:cubicBezTo>
                    <a:pt x="40" y="20"/>
                    <a:pt x="23" y="13"/>
                    <a:pt x="19" y="4"/>
                  </a:cubicBezTo>
                  <a:cubicBezTo>
                    <a:pt x="19" y="3"/>
                    <a:pt x="18" y="3"/>
                    <a:pt x="18" y="2"/>
                  </a:cubicBezTo>
                  <a:cubicBezTo>
                    <a:pt x="17" y="1"/>
                    <a:pt x="15" y="1"/>
                    <a:pt x="14" y="2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6" y="9"/>
                    <a:pt x="6" y="9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2" y="9"/>
                    <a:pt x="0" y="12"/>
                    <a:pt x="0" y="15"/>
                  </a:cubicBezTo>
                  <a:cubicBezTo>
                    <a:pt x="0" y="18"/>
                    <a:pt x="2" y="20"/>
                    <a:pt x="5" y="20"/>
                  </a:cubicBezTo>
                  <a:cubicBezTo>
                    <a:pt x="8" y="20"/>
                    <a:pt x="11" y="18"/>
                    <a:pt x="11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4"/>
                    <a:pt x="11" y="14"/>
                    <a:pt x="11" y="13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5" y="9"/>
                    <a:pt x="16" y="10"/>
                    <a:pt x="16" y="10"/>
                  </a:cubicBezTo>
                  <a:cubicBezTo>
                    <a:pt x="24" y="19"/>
                    <a:pt x="38" y="25"/>
                    <a:pt x="54" y="26"/>
                  </a:cubicBezTo>
                  <a:cubicBezTo>
                    <a:pt x="55" y="26"/>
                    <a:pt x="56" y="26"/>
                    <a:pt x="56" y="27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5"/>
                    <a:pt x="55" y="35"/>
                    <a:pt x="55" y="35"/>
                  </a:cubicBezTo>
                  <a:cubicBezTo>
                    <a:pt x="54" y="36"/>
                    <a:pt x="53" y="38"/>
                    <a:pt x="53" y="39"/>
                  </a:cubicBezTo>
                  <a:cubicBezTo>
                    <a:pt x="53" y="42"/>
                    <a:pt x="56" y="45"/>
                    <a:pt x="59" y="45"/>
                  </a:cubicBezTo>
                  <a:cubicBezTo>
                    <a:pt x="62" y="45"/>
                    <a:pt x="64" y="42"/>
                    <a:pt x="64" y="39"/>
                  </a:cubicBezTo>
                  <a:cubicBezTo>
                    <a:pt x="64" y="38"/>
                    <a:pt x="63" y="36"/>
                    <a:pt x="62" y="35"/>
                  </a:cubicBezTo>
                  <a:cubicBezTo>
                    <a:pt x="62" y="35"/>
                    <a:pt x="62" y="35"/>
                    <a:pt x="62" y="34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26"/>
                    <a:pt x="63" y="26"/>
                    <a:pt x="63" y="26"/>
                  </a:cubicBezTo>
                  <a:cubicBezTo>
                    <a:pt x="80" y="24"/>
                    <a:pt x="94" y="18"/>
                    <a:pt x="101" y="9"/>
                  </a:cubicBezTo>
                  <a:cubicBezTo>
                    <a:pt x="102" y="9"/>
                    <a:pt x="102" y="8"/>
                    <a:pt x="103" y="9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8" y="14"/>
                    <a:pt x="108" y="14"/>
                    <a:pt x="108" y="15"/>
                  </a:cubicBezTo>
                  <a:cubicBezTo>
                    <a:pt x="108" y="15"/>
                    <a:pt x="108" y="15"/>
                    <a:pt x="108" y="15"/>
                  </a:cubicBezTo>
                  <a:cubicBezTo>
                    <a:pt x="108" y="18"/>
                    <a:pt x="110" y="20"/>
                    <a:pt x="113" y="20"/>
                  </a:cubicBezTo>
                  <a:cubicBezTo>
                    <a:pt x="116" y="20"/>
                    <a:pt x="119" y="18"/>
                    <a:pt x="119" y="15"/>
                  </a:cubicBezTo>
                  <a:cubicBezTo>
                    <a:pt x="119" y="12"/>
                    <a:pt x="116" y="9"/>
                    <a:pt x="113" y="9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66" name="Freeform 144"/>
          <p:cNvSpPr>
            <a:spLocks noChangeAspect="1" noEditPoints="1"/>
          </p:cNvSpPr>
          <p:nvPr/>
        </p:nvSpPr>
        <p:spPr bwMode="auto">
          <a:xfrm>
            <a:off x="8032960" y="3539953"/>
            <a:ext cx="668107" cy="579371"/>
          </a:xfrm>
          <a:custGeom>
            <a:avLst/>
            <a:gdLst/>
            <a:ahLst/>
            <a:cxnLst>
              <a:cxn ang="0">
                <a:pos x="59" y="26"/>
              </a:cxn>
              <a:cxn ang="0">
                <a:pos x="57" y="28"/>
              </a:cxn>
              <a:cxn ang="0">
                <a:pos x="20" y="32"/>
              </a:cxn>
              <a:cxn ang="0">
                <a:pos x="20" y="35"/>
              </a:cxn>
              <a:cxn ang="0">
                <a:pos x="19" y="37"/>
              </a:cxn>
              <a:cxn ang="0">
                <a:pos x="52" y="37"/>
              </a:cxn>
              <a:cxn ang="0">
                <a:pos x="55" y="39"/>
              </a:cxn>
              <a:cxn ang="0">
                <a:pos x="52" y="42"/>
              </a:cxn>
              <a:cxn ang="0">
                <a:pos x="16" y="42"/>
              </a:cxn>
              <a:cxn ang="0">
                <a:pos x="13" y="39"/>
              </a:cxn>
              <a:cxn ang="0">
                <a:pos x="16" y="34"/>
              </a:cxn>
              <a:cxn ang="0">
                <a:pos x="9" y="5"/>
              </a:cxn>
              <a:cxn ang="0">
                <a:pos x="2" y="5"/>
              </a:cxn>
              <a:cxn ang="0">
                <a:pos x="0" y="3"/>
              </a:cxn>
              <a:cxn ang="0">
                <a:pos x="2" y="0"/>
              </a:cxn>
              <a:cxn ang="0">
                <a:pos x="11" y="0"/>
              </a:cxn>
              <a:cxn ang="0">
                <a:pos x="14" y="5"/>
              </a:cxn>
              <a:cxn ang="0">
                <a:pos x="57" y="5"/>
              </a:cxn>
              <a:cxn ang="0">
                <a:pos x="59" y="7"/>
              </a:cxn>
              <a:cxn ang="0">
                <a:pos x="59" y="26"/>
              </a:cxn>
              <a:cxn ang="0">
                <a:pos x="18" y="51"/>
              </a:cxn>
              <a:cxn ang="0">
                <a:pos x="13" y="46"/>
              </a:cxn>
              <a:cxn ang="0">
                <a:pos x="18" y="42"/>
              </a:cxn>
              <a:cxn ang="0">
                <a:pos x="23" y="46"/>
              </a:cxn>
              <a:cxn ang="0">
                <a:pos x="18" y="51"/>
              </a:cxn>
              <a:cxn ang="0">
                <a:pos x="50" y="51"/>
              </a:cxn>
              <a:cxn ang="0">
                <a:pos x="45" y="46"/>
              </a:cxn>
              <a:cxn ang="0">
                <a:pos x="50" y="42"/>
              </a:cxn>
              <a:cxn ang="0">
                <a:pos x="55" y="46"/>
              </a:cxn>
              <a:cxn ang="0">
                <a:pos x="50" y="51"/>
              </a:cxn>
            </a:cxnLst>
            <a:rect l="0" t="0" r="r" b="b"/>
            <a:pathLst>
              <a:path w="59" h="51">
                <a:moveTo>
                  <a:pt x="59" y="26"/>
                </a:moveTo>
                <a:cubicBezTo>
                  <a:pt x="59" y="27"/>
                  <a:pt x="58" y="28"/>
                  <a:pt x="57" y="28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33"/>
                  <a:pt x="20" y="34"/>
                  <a:pt x="20" y="35"/>
                </a:cubicBezTo>
                <a:cubicBezTo>
                  <a:pt x="20" y="36"/>
                  <a:pt x="20" y="36"/>
                  <a:pt x="19" y="37"/>
                </a:cubicBezTo>
                <a:cubicBezTo>
                  <a:pt x="52" y="37"/>
                  <a:pt x="52" y="37"/>
                  <a:pt x="52" y="37"/>
                </a:cubicBezTo>
                <a:cubicBezTo>
                  <a:pt x="54" y="37"/>
                  <a:pt x="55" y="38"/>
                  <a:pt x="55" y="39"/>
                </a:cubicBezTo>
                <a:cubicBezTo>
                  <a:pt x="55" y="41"/>
                  <a:pt x="54" y="42"/>
                  <a:pt x="52" y="42"/>
                </a:cubicBezTo>
                <a:cubicBezTo>
                  <a:pt x="16" y="42"/>
                  <a:pt x="16" y="42"/>
                  <a:pt x="16" y="42"/>
                </a:cubicBezTo>
                <a:cubicBezTo>
                  <a:pt x="15" y="42"/>
                  <a:pt x="13" y="41"/>
                  <a:pt x="13" y="39"/>
                </a:cubicBezTo>
                <a:cubicBezTo>
                  <a:pt x="13" y="38"/>
                  <a:pt x="15" y="35"/>
                  <a:pt x="16" y="34"/>
                </a:cubicBezTo>
                <a:cubicBezTo>
                  <a:pt x="9" y="5"/>
                  <a:pt x="9" y="5"/>
                  <a:pt x="9" y="5"/>
                </a:cubicBezTo>
                <a:cubicBezTo>
                  <a:pt x="2" y="5"/>
                  <a:pt x="2" y="5"/>
                  <a:pt x="2" y="5"/>
                </a:cubicBezTo>
                <a:cubicBezTo>
                  <a:pt x="1" y="5"/>
                  <a:pt x="0" y="4"/>
                  <a:pt x="0" y="3"/>
                </a:cubicBezTo>
                <a:cubicBezTo>
                  <a:pt x="0" y="2"/>
                  <a:pt x="1" y="0"/>
                  <a:pt x="2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4" y="0"/>
                  <a:pt x="14" y="3"/>
                  <a:pt x="14" y="5"/>
                </a:cubicBezTo>
                <a:cubicBezTo>
                  <a:pt x="57" y="5"/>
                  <a:pt x="57" y="5"/>
                  <a:pt x="57" y="5"/>
                </a:cubicBezTo>
                <a:cubicBezTo>
                  <a:pt x="58" y="5"/>
                  <a:pt x="59" y="6"/>
                  <a:pt x="59" y="7"/>
                </a:cubicBezTo>
                <a:lnTo>
                  <a:pt x="59" y="26"/>
                </a:lnTo>
                <a:close/>
                <a:moveTo>
                  <a:pt x="18" y="51"/>
                </a:moveTo>
                <a:cubicBezTo>
                  <a:pt x="16" y="51"/>
                  <a:pt x="13" y="49"/>
                  <a:pt x="13" y="46"/>
                </a:cubicBezTo>
                <a:cubicBezTo>
                  <a:pt x="13" y="44"/>
                  <a:pt x="16" y="42"/>
                  <a:pt x="18" y="42"/>
                </a:cubicBezTo>
                <a:cubicBezTo>
                  <a:pt x="21" y="42"/>
                  <a:pt x="23" y="44"/>
                  <a:pt x="23" y="46"/>
                </a:cubicBezTo>
                <a:cubicBezTo>
                  <a:pt x="23" y="49"/>
                  <a:pt x="21" y="51"/>
                  <a:pt x="18" y="51"/>
                </a:cubicBezTo>
                <a:close/>
                <a:moveTo>
                  <a:pt x="50" y="51"/>
                </a:moveTo>
                <a:cubicBezTo>
                  <a:pt x="47" y="51"/>
                  <a:pt x="45" y="49"/>
                  <a:pt x="45" y="46"/>
                </a:cubicBezTo>
                <a:cubicBezTo>
                  <a:pt x="45" y="44"/>
                  <a:pt x="47" y="42"/>
                  <a:pt x="50" y="42"/>
                </a:cubicBezTo>
                <a:cubicBezTo>
                  <a:pt x="53" y="42"/>
                  <a:pt x="55" y="44"/>
                  <a:pt x="55" y="46"/>
                </a:cubicBezTo>
                <a:cubicBezTo>
                  <a:pt x="55" y="49"/>
                  <a:pt x="53" y="51"/>
                  <a:pt x="50" y="51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67" name="Group 60"/>
          <p:cNvGrpSpPr/>
          <p:nvPr/>
        </p:nvGrpSpPr>
        <p:grpSpPr>
          <a:xfrm>
            <a:off x="6535291" y="3539953"/>
            <a:ext cx="632037" cy="579371"/>
            <a:chOff x="5147549" y="4340630"/>
            <a:chExt cx="232545" cy="213168"/>
          </a:xfrm>
          <a:solidFill>
            <a:srgbClr val="FFFFFF"/>
          </a:solidFill>
        </p:grpSpPr>
        <p:sp>
          <p:nvSpPr>
            <p:cNvPr id="68" name="Freeform 221"/>
            <p:cNvSpPr>
              <a:spLocks/>
            </p:cNvSpPr>
            <p:nvPr/>
          </p:nvSpPr>
          <p:spPr bwMode="auto">
            <a:xfrm>
              <a:off x="5201810" y="4476280"/>
              <a:ext cx="23255" cy="7751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20"/>
                </a:cxn>
                <a:cxn ang="0">
                  <a:pos x="6" y="20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0" y="4"/>
                </a:cxn>
              </a:cxnLst>
              <a:rect l="0" t="0" r="r" b="b"/>
              <a:pathLst>
                <a:path w="6" h="20">
                  <a:moveTo>
                    <a:pt x="0" y="4"/>
                  </a:moveTo>
                  <a:lnTo>
                    <a:pt x="0" y="20"/>
                  </a:lnTo>
                  <a:lnTo>
                    <a:pt x="6" y="20"/>
                  </a:lnTo>
                  <a:lnTo>
                    <a:pt x="6" y="2"/>
                  </a:lnTo>
                  <a:lnTo>
                    <a:pt x="4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9" name="Freeform 222"/>
            <p:cNvSpPr>
              <a:spLocks/>
            </p:cNvSpPr>
            <p:nvPr/>
          </p:nvSpPr>
          <p:spPr bwMode="auto">
            <a:xfrm>
              <a:off x="5178555" y="4499535"/>
              <a:ext cx="11628" cy="54261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3" y="14"/>
                </a:cxn>
                <a:cxn ang="0">
                  <a:pos x="3" y="0"/>
                </a:cxn>
                <a:cxn ang="0">
                  <a:pos x="0" y="4"/>
                </a:cxn>
                <a:cxn ang="0">
                  <a:pos x="0" y="14"/>
                </a:cxn>
              </a:cxnLst>
              <a:rect l="0" t="0" r="r" b="b"/>
              <a:pathLst>
                <a:path w="3" h="14">
                  <a:moveTo>
                    <a:pt x="0" y="14"/>
                  </a:moveTo>
                  <a:lnTo>
                    <a:pt x="3" y="14"/>
                  </a:lnTo>
                  <a:lnTo>
                    <a:pt x="3" y="0"/>
                  </a:lnTo>
                  <a:lnTo>
                    <a:pt x="0" y="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0" name="Freeform 223"/>
            <p:cNvSpPr>
              <a:spLocks/>
            </p:cNvSpPr>
            <p:nvPr/>
          </p:nvSpPr>
          <p:spPr bwMode="auto">
            <a:xfrm>
              <a:off x="5302579" y="4394891"/>
              <a:ext cx="50386" cy="158907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0" y="41"/>
                </a:cxn>
                <a:cxn ang="0">
                  <a:pos x="13" y="41"/>
                </a:cxn>
                <a:cxn ang="0">
                  <a:pos x="13" y="0"/>
                </a:cxn>
                <a:cxn ang="0">
                  <a:pos x="0" y="13"/>
                </a:cxn>
              </a:cxnLst>
              <a:rect l="0" t="0" r="r" b="b"/>
              <a:pathLst>
                <a:path w="13" h="41">
                  <a:moveTo>
                    <a:pt x="0" y="13"/>
                  </a:moveTo>
                  <a:lnTo>
                    <a:pt x="0" y="41"/>
                  </a:lnTo>
                  <a:lnTo>
                    <a:pt x="13" y="41"/>
                  </a:lnTo>
                  <a:lnTo>
                    <a:pt x="13" y="0"/>
                  </a:lnTo>
                  <a:lnTo>
                    <a:pt x="0" y="1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1" name="Freeform 224"/>
            <p:cNvSpPr>
              <a:spLocks/>
            </p:cNvSpPr>
            <p:nvPr/>
          </p:nvSpPr>
          <p:spPr bwMode="auto">
            <a:xfrm>
              <a:off x="5263822" y="4456903"/>
              <a:ext cx="27132" cy="96895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25"/>
                </a:cxn>
                <a:cxn ang="0">
                  <a:pos x="7" y="25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25">
                  <a:moveTo>
                    <a:pt x="0" y="7"/>
                  </a:moveTo>
                  <a:lnTo>
                    <a:pt x="0" y="25"/>
                  </a:lnTo>
                  <a:lnTo>
                    <a:pt x="7" y="25"/>
                  </a:ln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2" name="Freeform 225"/>
            <p:cNvSpPr>
              <a:spLocks/>
            </p:cNvSpPr>
            <p:nvPr/>
          </p:nvSpPr>
          <p:spPr bwMode="auto">
            <a:xfrm>
              <a:off x="5236693" y="4495660"/>
              <a:ext cx="15503" cy="58137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4" y="15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2" y="2"/>
                </a:cxn>
              </a:cxnLst>
              <a:rect l="0" t="0" r="r" b="b"/>
              <a:pathLst>
                <a:path w="4" h="15">
                  <a:moveTo>
                    <a:pt x="2" y="2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0" y="15"/>
                  </a:lnTo>
                  <a:lnTo>
                    <a:pt x="4" y="15"/>
                  </a:lnTo>
                  <a:lnTo>
                    <a:pt x="4" y="0"/>
                  </a:lnTo>
                  <a:lnTo>
                    <a:pt x="3" y="1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3" name="Freeform 226"/>
            <p:cNvSpPr>
              <a:spLocks/>
            </p:cNvSpPr>
            <p:nvPr/>
          </p:nvSpPr>
          <p:spPr bwMode="auto">
            <a:xfrm>
              <a:off x="5147549" y="4340630"/>
              <a:ext cx="232545" cy="178285"/>
            </a:xfrm>
            <a:custGeom>
              <a:avLst/>
              <a:gdLst/>
              <a:ahLst/>
              <a:cxnLst>
                <a:cxn ang="0">
                  <a:pos x="54" y="10"/>
                </a:cxn>
                <a:cxn ang="0">
                  <a:pos x="60" y="16"/>
                </a:cxn>
                <a:cxn ang="0">
                  <a:pos x="58" y="3"/>
                </a:cxn>
                <a:cxn ang="0">
                  <a:pos x="44" y="0"/>
                </a:cxn>
                <a:cxn ang="0">
                  <a:pos x="51" y="7"/>
                </a:cxn>
                <a:cxn ang="0">
                  <a:pos x="25" y="33"/>
                </a:cxn>
                <a:cxn ang="0">
                  <a:pos x="18" y="25"/>
                </a:cxn>
                <a:cxn ang="0">
                  <a:pos x="0" y="42"/>
                </a:cxn>
                <a:cxn ang="0">
                  <a:pos x="4" y="46"/>
                </a:cxn>
                <a:cxn ang="0">
                  <a:pos x="18" y="32"/>
                </a:cxn>
                <a:cxn ang="0">
                  <a:pos x="22" y="36"/>
                </a:cxn>
                <a:cxn ang="0">
                  <a:pos x="22" y="36"/>
                </a:cxn>
                <a:cxn ang="0">
                  <a:pos x="25" y="39"/>
                </a:cxn>
                <a:cxn ang="0">
                  <a:pos x="25" y="39"/>
                </a:cxn>
                <a:cxn ang="0">
                  <a:pos x="25" y="39"/>
                </a:cxn>
                <a:cxn ang="0">
                  <a:pos x="29" y="36"/>
                </a:cxn>
                <a:cxn ang="0">
                  <a:pos x="29" y="36"/>
                </a:cxn>
                <a:cxn ang="0">
                  <a:pos x="54" y="10"/>
                </a:cxn>
              </a:cxnLst>
              <a:rect l="0" t="0" r="r" b="b"/>
              <a:pathLst>
                <a:path w="60" h="46">
                  <a:moveTo>
                    <a:pt x="54" y="10"/>
                  </a:moveTo>
                  <a:lnTo>
                    <a:pt x="60" y="16"/>
                  </a:lnTo>
                  <a:lnTo>
                    <a:pt x="58" y="3"/>
                  </a:lnTo>
                  <a:lnTo>
                    <a:pt x="44" y="0"/>
                  </a:lnTo>
                  <a:lnTo>
                    <a:pt x="51" y="7"/>
                  </a:lnTo>
                  <a:lnTo>
                    <a:pt x="25" y="33"/>
                  </a:lnTo>
                  <a:lnTo>
                    <a:pt x="18" y="25"/>
                  </a:lnTo>
                  <a:lnTo>
                    <a:pt x="0" y="42"/>
                  </a:lnTo>
                  <a:lnTo>
                    <a:pt x="4" y="46"/>
                  </a:lnTo>
                  <a:lnTo>
                    <a:pt x="18" y="32"/>
                  </a:lnTo>
                  <a:lnTo>
                    <a:pt x="22" y="36"/>
                  </a:lnTo>
                  <a:lnTo>
                    <a:pt x="22" y="36"/>
                  </a:lnTo>
                  <a:lnTo>
                    <a:pt x="25" y="39"/>
                  </a:lnTo>
                  <a:lnTo>
                    <a:pt x="25" y="39"/>
                  </a:lnTo>
                  <a:lnTo>
                    <a:pt x="25" y="39"/>
                  </a:lnTo>
                  <a:lnTo>
                    <a:pt x="29" y="36"/>
                  </a:lnTo>
                  <a:lnTo>
                    <a:pt x="29" y="36"/>
                  </a:lnTo>
                  <a:lnTo>
                    <a:pt x="54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74" name="Group 67"/>
          <p:cNvGrpSpPr/>
          <p:nvPr/>
        </p:nvGrpSpPr>
        <p:grpSpPr>
          <a:xfrm>
            <a:off x="3474422" y="3488893"/>
            <a:ext cx="706120" cy="666891"/>
            <a:chOff x="5530851" y="1866899"/>
            <a:chExt cx="285750" cy="269875"/>
          </a:xfrm>
          <a:solidFill>
            <a:srgbClr val="FFFFFF"/>
          </a:solidFill>
        </p:grpSpPr>
        <p:sp>
          <p:nvSpPr>
            <p:cNvPr id="75" name="Oval 190"/>
            <p:cNvSpPr>
              <a:spLocks noChangeArrowheads="1"/>
            </p:cNvSpPr>
            <p:nvPr/>
          </p:nvSpPr>
          <p:spPr bwMode="auto">
            <a:xfrm>
              <a:off x="5661026" y="1912936"/>
              <a:ext cx="68263" cy="6826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6" name="Freeform 191"/>
            <p:cNvSpPr>
              <a:spLocks noEditPoints="1"/>
            </p:cNvSpPr>
            <p:nvPr/>
          </p:nvSpPr>
          <p:spPr bwMode="auto">
            <a:xfrm>
              <a:off x="5530851" y="1866899"/>
              <a:ext cx="285750" cy="269875"/>
            </a:xfrm>
            <a:custGeom>
              <a:avLst/>
              <a:gdLst/>
              <a:ahLst/>
              <a:cxnLst>
                <a:cxn ang="0">
                  <a:pos x="100" y="75"/>
                </a:cxn>
                <a:cxn ang="0">
                  <a:pos x="97" y="77"/>
                </a:cxn>
                <a:cxn ang="0">
                  <a:pos x="96" y="77"/>
                </a:cxn>
                <a:cxn ang="0">
                  <a:pos x="90" y="57"/>
                </a:cxn>
                <a:cxn ang="0">
                  <a:pos x="84" y="53"/>
                </a:cxn>
                <a:cxn ang="0">
                  <a:pos x="82" y="53"/>
                </a:cxn>
                <a:cxn ang="0">
                  <a:pos x="60" y="53"/>
                </a:cxn>
                <a:cxn ang="0">
                  <a:pos x="55" y="57"/>
                </a:cxn>
                <a:cxn ang="0">
                  <a:pos x="48" y="76"/>
                </a:cxn>
                <a:cxn ang="0">
                  <a:pos x="47" y="76"/>
                </a:cxn>
                <a:cxn ang="0">
                  <a:pos x="46" y="75"/>
                </a:cxn>
                <a:cxn ang="0">
                  <a:pos x="46" y="20"/>
                </a:cxn>
                <a:cxn ang="0">
                  <a:pos x="73" y="9"/>
                </a:cxn>
                <a:cxn ang="0">
                  <a:pos x="100" y="20"/>
                </a:cxn>
                <a:cxn ang="0">
                  <a:pos x="111" y="48"/>
                </a:cxn>
                <a:cxn ang="0">
                  <a:pos x="100" y="75"/>
                </a:cxn>
                <a:cxn ang="0">
                  <a:pos x="78" y="78"/>
                </a:cxn>
                <a:cxn ang="0">
                  <a:pos x="73" y="83"/>
                </a:cxn>
                <a:cxn ang="0">
                  <a:pos x="71" y="83"/>
                </a:cxn>
                <a:cxn ang="0">
                  <a:pos x="66" y="78"/>
                </a:cxn>
                <a:cxn ang="0">
                  <a:pos x="66" y="76"/>
                </a:cxn>
                <a:cxn ang="0">
                  <a:pos x="68" y="63"/>
                </a:cxn>
                <a:cxn ang="0">
                  <a:pos x="68" y="60"/>
                </a:cxn>
                <a:cxn ang="0">
                  <a:pos x="69" y="59"/>
                </a:cxn>
                <a:cxn ang="0">
                  <a:pos x="75" y="59"/>
                </a:cxn>
                <a:cxn ang="0">
                  <a:pos x="76" y="60"/>
                </a:cxn>
                <a:cxn ang="0">
                  <a:pos x="76" y="63"/>
                </a:cxn>
                <a:cxn ang="0">
                  <a:pos x="79" y="76"/>
                </a:cxn>
                <a:cxn ang="0">
                  <a:pos x="78" y="78"/>
                </a:cxn>
                <a:cxn ang="0">
                  <a:pos x="106" y="14"/>
                </a:cxn>
                <a:cxn ang="0">
                  <a:pos x="73" y="0"/>
                </a:cxn>
                <a:cxn ang="0">
                  <a:pos x="39" y="14"/>
                </a:cxn>
                <a:cxn ang="0">
                  <a:pos x="25" y="42"/>
                </a:cxn>
                <a:cxn ang="0">
                  <a:pos x="32" y="71"/>
                </a:cxn>
                <a:cxn ang="0">
                  <a:pos x="31" y="76"/>
                </a:cxn>
                <a:cxn ang="0">
                  <a:pos x="6" y="101"/>
                </a:cxn>
                <a:cxn ang="0">
                  <a:pos x="4" y="115"/>
                </a:cxn>
                <a:cxn ang="0">
                  <a:pos x="5" y="116"/>
                </a:cxn>
                <a:cxn ang="0">
                  <a:pos x="10" y="118"/>
                </a:cxn>
                <a:cxn ang="0">
                  <a:pos x="19" y="114"/>
                </a:cxn>
                <a:cxn ang="0">
                  <a:pos x="44" y="89"/>
                </a:cxn>
                <a:cxn ang="0">
                  <a:pos x="44" y="89"/>
                </a:cxn>
                <a:cxn ang="0">
                  <a:pos x="47" y="88"/>
                </a:cxn>
                <a:cxn ang="0">
                  <a:pos x="49" y="88"/>
                </a:cxn>
                <a:cxn ang="0">
                  <a:pos x="54" y="91"/>
                </a:cxn>
                <a:cxn ang="0">
                  <a:pos x="57" y="92"/>
                </a:cxn>
                <a:cxn ang="0">
                  <a:pos x="61" y="94"/>
                </a:cxn>
                <a:cxn ang="0">
                  <a:pos x="73" y="95"/>
                </a:cxn>
                <a:cxn ang="0">
                  <a:pos x="88" y="93"/>
                </a:cxn>
                <a:cxn ang="0">
                  <a:pos x="90" y="92"/>
                </a:cxn>
                <a:cxn ang="0">
                  <a:pos x="100" y="87"/>
                </a:cxn>
                <a:cxn ang="0">
                  <a:pos x="106" y="81"/>
                </a:cxn>
                <a:cxn ang="0">
                  <a:pos x="106" y="14"/>
                </a:cxn>
              </a:cxnLst>
              <a:rect l="0" t="0" r="r" b="b"/>
              <a:pathLst>
                <a:path w="125" h="118">
                  <a:moveTo>
                    <a:pt x="100" y="75"/>
                  </a:moveTo>
                  <a:cubicBezTo>
                    <a:pt x="99" y="75"/>
                    <a:pt x="98" y="76"/>
                    <a:pt x="97" y="77"/>
                  </a:cubicBezTo>
                  <a:cubicBezTo>
                    <a:pt x="97" y="77"/>
                    <a:pt x="97" y="77"/>
                    <a:pt x="96" y="77"/>
                  </a:cubicBezTo>
                  <a:cubicBezTo>
                    <a:pt x="90" y="57"/>
                    <a:pt x="90" y="57"/>
                    <a:pt x="90" y="57"/>
                  </a:cubicBezTo>
                  <a:cubicBezTo>
                    <a:pt x="89" y="55"/>
                    <a:pt x="86" y="53"/>
                    <a:pt x="84" y="53"/>
                  </a:cubicBezTo>
                  <a:cubicBezTo>
                    <a:pt x="83" y="53"/>
                    <a:pt x="83" y="53"/>
                    <a:pt x="82" y="53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58" y="53"/>
                    <a:pt x="55" y="55"/>
                    <a:pt x="55" y="57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8" y="77"/>
                    <a:pt x="48" y="77"/>
                    <a:pt x="47" y="76"/>
                  </a:cubicBezTo>
                  <a:cubicBezTo>
                    <a:pt x="47" y="76"/>
                    <a:pt x="46" y="75"/>
                    <a:pt x="46" y="75"/>
                  </a:cubicBezTo>
                  <a:cubicBezTo>
                    <a:pt x="31" y="60"/>
                    <a:pt x="31" y="35"/>
                    <a:pt x="46" y="20"/>
                  </a:cubicBezTo>
                  <a:cubicBezTo>
                    <a:pt x="53" y="13"/>
                    <a:pt x="62" y="9"/>
                    <a:pt x="73" y="9"/>
                  </a:cubicBezTo>
                  <a:cubicBezTo>
                    <a:pt x="83" y="9"/>
                    <a:pt x="93" y="13"/>
                    <a:pt x="100" y="20"/>
                  </a:cubicBezTo>
                  <a:cubicBezTo>
                    <a:pt x="107" y="28"/>
                    <a:pt x="111" y="37"/>
                    <a:pt x="111" y="48"/>
                  </a:cubicBezTo>
                  <a:cubicBezTo>
                    <a:pt x="111" y="58"/>
                    <a:pt x="107" y="67"/>
                    <a:pt x="100" y="75"/>
                  </a:cubicBezTo>
                  <a:moveTo>
                    <a:pt x="78" y="78"/>
                  </a:moveTo>
                  <a:cubicBezTo>
                    <a:pt x="73" y="83"/>
                    <a:pt x="73" y="83"/>
                    <a:pt x="73" y="83"/>
                  </a:cubicBezTo>
                  <a:cubicBezTo>
                    <a:pt x="73" y="83"/>
                    <a:pt x="72" y="83"/>
                    <a:pt x="71" y="83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6" y="78"/>
                    <a:pt x="65" y="77"/>
                    <a:pt x="66" y="76"/>
                  </a:cubicBezTo>
                  <a:cubicBezTo>
                    <a:pt x="66" y="76"/>
                    <a:pt x="68" y="66"/>
                    <a:pt x="68" y="63"/>
                  </a:cubicBezTo>
                  <a:cubicBezTo>
                    <a:pt x="68" y="63"/>
                    <a:pt x="68" y="60"/>
                    <a:pt x="68" y="60"/>
                  </a:cubicBezTo>
                  <a:cubicBezTo>
                    <a:pt x="68" y="60"/>
                    <a:pt x="69" y="59"/>
                    <a:pt x="69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6" y="59"/>
                    <a:pt x="76" y="60"/>
                    <a:pt x="76" y="60"/>
                  </a:cubicBezTo>
                  <a:cubicBezTo>
                    <a:pt x="76" y="60"/>
                    <a:pt x="76" y="63"/>
                    <a:pt x="76" y="63"/>
                  </a:cubicBezTo>
                  <a:cubicBezTo>
                    <a:pt x="77" y="66"/>
                    <a:pt x="79" y="76"/>
                    <a:pt x="79" y="76"/>
                  </a:cubicBezTo>
                  <a:cubicBezTo>
                    <a:pt x="79" y="77"/>
                    <a:pt x="79" y="78"/>
                    <a:pt x="78" y="78"/>
                  </a:cubicBezTo>
                  <a:moveTo>
                    <a:pt x="106" y="14"/>
                  </a:moveTo>
                  <a:cubicBezTo>
                    <a:pt x="97" y="5"/>
                    <a:pt x="85" y="0"/>
                    <a:pt x="73" y="0"/>
                  </a:cubicBezTo>
                  <a:cubicBezTo>
                    <a:pt x="60" y="0"/>
                    <a:pt x="48" y="5"/>
                    <a:pt x="39" y="14"/>
                  </a:cubicBezTo>
                  <a:cubicBezTo>
                    <a:pt x="31" y="21"/>
                    <a:pt x="26" y="31"/>
                    <a:pt x="25" y="42"/>
                  </a:cubicBezTo>
                  <a:cubicBezTo>
                    <a:pt x="24" y="52"/>
                    <a:pt x="26" y="62"/>
                    <a:pt x="32" y="71"/>
                  </a:cubicBezTo>
                  <a:cubicBezTo>
                    <a:pt x="32" y="73"/>
                    <a:pt x="33" y="75"/>
                    <a:pt x="31" y="76"/>
                  </a:cubicBezTo>
                  <a:cubicBezTo>
                    <a:pt x="6" y="101"/>
                    <a:pt x="6" y="101"/>
                    <a:pt x="6" y="101"/>
                  </a:cubicBezTo>
                  <a:cubicBezTo>
                    <a:pt x="2" y="105"/>
                    <a:pt x="0" y="111"/>
                    <a:pt x="4" y="115"/>
                  </a:cubicBezTo>
                  <a:cubicBezTo>
                    <a:pt x="5" y="116"/>
                    <a:pt x="5" y="116"/>
                    <a:pt x="5" y="116"/>
                  </a:cubicBezTo>
                  <a:cubicBezTo>
                    <a:pt x="6" y="117"/>
                    <a:pt x="8" y="118"/>
                    <a:pt x="10" y="118"/>
                  </a:cubicBezTo>
                  <a:cubicBezTo>
                    <a:pt x="13" y="118"/>
                    <a:pt x="16" y="117"/>
                    <a:pt x="19" y="114"/>
                  </a:cubicBezTo>
                  <a:cubicBezTo>
                    <a:pt x="44" y="89"/>
                    <a:pt x="44" y="89"/>
                    <a:pt x="44" y="89"/>
                  </a:cubicBezTo>
                  <a:cubicBezTo>
                    <a:pt x="44" y="89"/>
                    <a:pt x="44" y="89"/>
                    <a:pt x="44" y="89"/>
                  </a:cubicBezTo>
                  <a:cubicBezTo>
                    <a:pt x="45" y="88"/>
                    <a:pt x="46" y="88"/>
                    <a:pt x="47" y="88"/>
                  </a:cubicBezTo>
                  <a:cubicBezTo>
                    <a:pt x="48" y="88"/>
                    <a:pt x="49" y="88"/>
                    <a:pt x="49" y="88"/>
                  </a:cubicBezTo>
                  <a:cubicBezTo>
                    <a:pt x="51" y="90"/>
                    <a:pt x="52" y="90"/>
                    <a:pt x="54" y="91"/>
                  </a:cubicBezTo>
                  <a:cubicBezTo>
                    <a:pt x="55" y="92"/>
                    <a:pt x="56" y="92"/>
                    <a:pt x="57" y="92"/>
                  </a:cubicBezTo>
                  <a:cubicBezTo>
                    <a:pt x="58" y="93"/>
                    <a:pt x="59" y="93"/>
                    <a:pt x="61" y="94"/>
                  </a:cubicBezTo>
                  <a:cubicBezTo>
                    <a:pt x="65" y="95"/>
                    <a:pt x="69" y="95"/>
                    <a:pt x="73" y="95"/>
                  </a:cubicBezTo>
                  <a:cubicBezTo>
                    <a:pt x="78" y="95"/>
                    <a:pt x="83" y="94"/>
                    <a:pt x="88" y="93"/>
                  </a:cubicBezTo>
                  <a:cubicBezTo>
                    <a:pt x="89" y="93"/>
                    <a:pt x="89" y="92"/>
                    <a:pt x="90" y="92"/>
                  </a:cubicBezTo>
                  <a:cubicBezTo>
                    <a:pt x="94" y="91"/>
                    <a:pt x="97" y="89"/>
                    <a:pt x="100" y="87"/>
                  </a:cubicBezTo>
                  <a:cubicBezTo>
                    <a:pt x="102" y="85"/>
                    <a:pt x="104" y="83"/>
                    <a:pt x="106" y="81"/>
                  </a:cubicBezTo>
                  <a:cubicBezTo>
                    <a:pt x="125" y="63"/>
                    <a:pt x="125" y="32"/>
                    <a:pt x="106" y="1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cxnSp>
        <p:nvCxnSpPr>
          <p:cNvPr id="77" name="Elbow Connector 70"/>
          <p:cNvCxnSpPr/>
          <p:nvPr/>
        </p:nvCxnSpPr>
        <p:spPr>
          <a:xfrm>
            <a:off x="6793534" y="4799754"/>
            <a:ext cx="1088824" cy="749961"/>
          </a:xfrm>
          <a:prstGeom prst="bentConnector3">
            <a:avLst>
              <a:gd name="adj1" fmla="val 78"/>
            </a:avLst>
          </a:prstGeom>
          <a:noFill/>
          <a:ln w="19050" cap="flat" cmpd="sng" algn="ctr">
            <a:solidFill>
              <a:srgbClr val="767171"/>
            </a:solidFill>
            <a:prstDash val="sysDot"/>
            <a:headEnd type="oval"/>
            <a:tailEnd type="triangle"/>
          </a:ln>
          <a:effectLst/>
        </p:spPr>
      </p:cxnSp>
      <p:cxnSp>
        <p:nvCxnSpPr>
          <p:cNvPr id="78" name="Elbow Connector 71"/>
          <p:cNvCxnSpPr/>
          <p:nvPr/>
        </p:nvCxnSpPr>
        <p:spPr>
          <a:xfrm flipH="1">
            <a:off x="4243286" y="4799754"/>
            <a:ext cx="1088824" cy="749961"/>
          </a:xfrm>
          <a:prstGeom prst="bentConnector3">
            <a:avLst>
              <a:gd name="adj1" fmla="val 467"/>
            </a:avLst>
          </a:prstGeom>
          <a:noFill/>
          <a:ln w="19050" cap="flat" cmpd="sng" algn="ctr">
            <a:solidFill>
              <a:srgbClr val="767171"/>
            </a:solidFill>
            <a:prstDash val="sysDot"/>
            <a:headEnd type="oval"/>
            <a:tailEnd type="triangle"/>
          </a:ln>
          <a:effectLst/>
        </p:spPr>
      </p:cxnSp>
      <p:sp>
        <p:nvSpPr>
          <p:cNvPr id="79" name="TextBox 72"/>
          <p:cNvSpPr txBox="1"/>
          <p:nvPr/>
        </p:nvSpPr>
        <p:spPr>
          <a:xfrm flipH="1">
            <a:off x="9523616" y="1771029"/>
            <a:ext cx="1902760" cy="86151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tr-TR" altLang="zh-CN" sz="1333" b="1" dirty="0">
                <a:solidFill>
                  <a:srgbClr val="3B3838"/>
                </a:solidFill>
                <a:cs typeface="+mn-ea"/>
                <a:sym typeface="+mn-lt"/>
              </a:rPr>
              <a:t>LOW CORRELATION</a:t>
            </a:r>
            <a:endParaRPr lang="en-US" altLang="zh-CN" sz="1333" b="1" dirty="0">
              <a:solidFill>
                <a:srgbClr val="3B3838"/>
              </a:solidFill>
              <a:cs typeface="+mn-ea"/>
              <a:sym typeface="+mn-lt"/>
            </a:endParaRPr>
          </a:p>
          <a:p>
            <a:pPr>
              <a:spcBef>
                <a:spcPct val="20000"/>
              </a:spcBef>
              <a:defRPr/>
            </a:pPr>
            <a:r>
              <a:rPr lang="en-US" sz="1333" dirty="0">
                <a:solidFill>
                  <a:srgbClr val="3B3838"/>
                </a:solidFill>
                <a:cs typeface="+mn-ea"/>
                <a:sym typeface="+mn-lt"/>
              </a:rPr>
              <a:t>Price sensitivity has a low correlation with churn.</a:t>
            </a:r>
          </a:p>
        </p:txBody>
      </p:sp>
      <p:sp>
        <p:nvSpPr>
          <p:cNvPr id="80" name="TextBox 73"/>
          <p:cNvSpPr txBox="1"/>
          <p:nvPr/>
        </p:nvSpPr>
        <p:spPr>
          <a:xfrm flipH="1">
            <a:off x="2244051" y="5174734"/>
            <a:ext cx="1902760" cy="86151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tr-TR" altLang="zh-CN" sz="1333" b="1" dirty="0">
                <a:solidFill>
                  <a:srgbClr val="3B3838"/>
                </a:solidFill>
                <a:cs typeface="+mn-ea"/>
                <a:sym typeface="+mn-lt"/>
              </a:rPr>
              <a:t>CHURN PERCENTAGE</a:t>
            </a:r>
            <a:endParaRPr lang="en-US" altLang="zh-CN" sz="1333" b="1" dirty="0">
              <a:solidFill>
                <a:srgbClr val="3B3838"/>
              </a:solidFill>
              <a:cs typeface="+mn-ea"/>
              <a:sym typeface="+mn-lt"/>
            </a:endParaRPr>
          </a:p>
          <a:p>
            <a:pPr algn="r">
              <a:spcBef>
                <a:spcPct val="20000"/>
              </a:spcBef>
              <a:defRPr/>
            </a:pPr>
            <a:r>
              <a:rPr lang="en-US" sz="1333" dirty="0">
                <a:solidFill>
                  <a:srgbClr val="3B3838"/>
                </a:solidFill>
                <a:cs typeface="+mn-ea"/>
                <a:sym typeface="+mn-lt"/>
              </a:rPr>
              <a:t>Approximately 10%  of customers have churned. </a:t>
            </a:r>
          </a:p>
        </p:txBody>
      </p:sp>
      <p:sp>
        <p:nvSpPr>
          <p:cNvPr id="81" name="TextBox 74"/>
          <p:cNvSpPr txBox="1"/>
          <p:nvPr/>
        </p:nvSpPr>
        <p:spPr>
          <a:xfrm flipH="1">
            <a:off x="8017860" y="5191588"/>
            <a:ext cx="1902760" cy="131286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tr-TR" altLang="zh-CN" sz="1600" b="1" dirty="0">
                <a:solidFill>
                  <a:srgbClr val="3B3838"/>
                </a:solidFill>
                <a:cs typeface="+mn-ea"/>
                <a:sym typeface="+mn-lt"/>
              </a:rPr>
              <a:t>OUTLIERS</a:t>
            </a:r>
            <a:endParaRPr lang="en-US" altLang="zh-CN" sz="1600" b="1" dirty="0">
              <a:solidFill>
                <a:srgbClr val="3B3838"/>
              </a:solidFill>
              <a:cs typeface="+mn-ea"/>
              <a:sym typeface="+mn-lt"/>
            </a:endParaRPr>
          </a:p>
          <a:p>
            <a:pPr>
              <a:spcBef>
                <a:spcPct val="20000"/>
              </a:spcBef>
              <a:defRPr/>
            </a:pPr>
            <a:r>
              <a:rPr lang="en-US" sz="1333" dirty="0">
                <a:solidFill>
                  <a:srgbClr val="3B3838"/>
                </a:solidFill>
                <a:cs typeface="+mn-ea"/>
                <a:sym typeface="+mn-lt"/>
              </a:rPr>
              <a:t>There are outliers present in the data and these must be treated before modelling.</a:t>
            </a:r>
          </a:p>
        </p:txBody>
      </p:sp>
      <p:sp>
        <p:nvSpPr>
          <p:cNvPr id="82" name="TextBox 75"/>
          <p:cNvSpPr txBox="1"/>
          <p:nvPr/>
        </p:nvSpPr>
        <p:spPr>
          <a:xfrm flipH="1">
            <a:off x="633004" y="1729929"/>
            <a:ext cx="1902760" cy="110773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tr-TR" altLang="zh-CN" sz="1600" b="1" dirty="0">
                <a:solidFill>
                  <a:srgbClr val="3B3838"/>
                </a:solidFill>
                <a:cs typeface="+mn-ea"/>
                <a:sym typeface="+mn-lt"/>
              </a:rPr>
              <a:t>SKEWED DATA</a:t>
            </a:r>
            <a:endParaRPr lang="en-US" altLang="zh-CN" sz="1600" b="1" dirty="0">
              <a:solidFill>
                <a:srgbClr val="3B3838"/>
              </a:solidFill>
              <a:cs typeface="+mn-ea"/>
              <a:sym typeface="+mn-lt"/>
            </a:endParaRPr>
          </a:p>
          <a:p>
            <a:pPr algn="r">
              <a:spcBef>
                <a:spcPct val="20000"/>
              </a:spcBef>
              <a:defRPr/>
            </a:pPr>
            <a:r>
              <a:rPr lang="en-US" sz="1333" dirty="0">
                <a:solidFill>
                  <a:srgbClr val="3B3838"/>
                </a:solidFill>
                <a:cs typeface="+mn-ea"/>
                <a:sym typeface="+mn-lt"/>
              </a:rPr>
              <a:t>Consumption data is highly skewed and must be treated before modelling.</a:t>
            </a:r>
          </a:p>
        </p:txBody>
      </p:sp>
      <p:sp>
        <p:nvSpPr>
          <p:cNvPr id="2" name="TextBox 72">
            <a:extLst>
              <a:ext uri="{FF2B5EF4-FFF2-40B4-BE49-F238E27FC236}">
                <a16:creationId xmlns:a16="http://schemas.microsoft.com/office/drawing/2014/main" id="{71846F33-20FC-4D57-9570-913907BE049A}"/>
              </a:ext>
            </a:extLst>
          </p:cNvPr>
          <p:cNvSpPr txBox="1"/>
          <p:nvPr/>
        </p:nvSpPr>
        <p:spPr>
          <a:xfrm flipH="1">
            <a:off x="5284653" y="1468492"/>
            <a:ext cx="1902760" cy="151791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GB" altLang="zh-CN" sz="1333" b="1" dirty="0">
                <a:solidFill>
                  <a:srgbClr val="3B3838"/>
                </a:solidFill>
                <a:cs typeface="+mn-ea"/>
                <a:sym typeface="+mn-lt"/>
              </a:rPr>
              <a:t>ENGINEERING NEEDED</a:t>
            </a:r>
            <a:endParaRPr lang="en-US" altLang="zh-CN" sz="1333" b="1" dirty="0">
              <a:solidFill>
                <a:srgbClr val="3B3838"/>
              </a:solidFill>
              <a:cs typeface="+mn-ea"/>
              <a:sym typeface="+mn-lt"/>
            </a:endParaRPr>
          </a:p>
          <a:p>
            <a:pPr>
              <a:spcBef>
                <a:spcPct val="20000"/>
              </a:spcBef>
              <a:defRPr/>
            </a:pPr>
            <a:r>
              <a:rPr lang="en-US" sz="1333" dirty="0">
                <a:solidFill>
                  <a:srgbClr val="3B3838"/>
                </a:solidFill>
                <a:cs typeface="+mn-ea"/>
                <a:sym typeface="+mn-lt"/>
              </a:rPr>
              <a:t>Feature engineering will be vital, especially if we are to increase the predictive power of price sensitivity.</a:t>
            </a:r>
          </a:p>
          <a:p>
            <a:pPr>
              <a:spcBef>
                <a:spcPct val="20000"/>
              </a:spcBef>
              <a:defRPr/>
            </a:pPr>
            <a:endParaRPr lang="en-US" sz="1333" dirty="0">
              <a:solidFill>
                <a:srgbClr val="3B3838"/>
              </a:solidFill>
              <a:cs typeface="+mn-ea"/>
              <a:sym typeface="+mn-lt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1A5A62C-ED46-4A5A-82C3-BEB6D6ADA327}"/>
              </a:ext>
            </a:extLst>
          </p:cNvPr>
          <p:cNvGrpSpPr/>
          <p:nvPr/>
        </p:nvGrpSpPr>
        <p:grpSpPr>
          <a:xfrm>
            <a:off x="3048000" y="255529"/>
            <a:ext cx="6096000" cy="688162"/>
            <a:chOff x="3103755" y="255529"/>
            <a:chExt cx="6096000" cy="688162"/>
          </a:xfrm>
        </p:grpSpPr>
        <p:sp>
          <p:nvSpPr>
            <p:cNvPr id="34" name="TextBox 107">
              <a:extLst>
                <a:ext uri="{FF2B5EF4-FFF2-40B4-BE49-F238E27FC236}">
                  <a16:creationId xmlns:a16="http://schemas.microsoft.com/office/drawing/2014/main" id="{1A38D432-E708-4590-A294-E74D6203F8E0}"/>
                </a:ext>
              </a:extLst>
            </p:cNvPr>
            <p:cNvSpPr txBox="1"/>
            <p:nvPr/>
          </p:nvSpPr>
          <p:spPr>
            <a:xfrm>
              <a:off x="4423563" y="255529"/>
              <a:ext cx="3456384" cy="42056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tr-TR" altLang="zh-CN" sz="2133" b="1" dirty="0" err="1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Findings</a:t>
              </a:r>
              <a:endParaRPr lang="zh-CN" altLang="en-US" sz="2133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466DD0DD-5CC8-4163-B4E1-F63646557EE2}"/>
                </a:ext>
              </a:extLst>
            </p:cNvPr>
            <p:cNvGrpSpPr/>
            <p:nvPr/>
          </p:nvGrpSpPr>
          <p:grpSpPr>
            <a:xfrm>
              <a:off x="5964124" y="850567"/>
              <a:ext cx="426498" cy="93124"/>
              <a:chOff x="5851936" y="762206"/>
              <a:chExt cx="426498" cy="93124"/>
            </a:xfrm>
            <a:solidFill>
              <a:schemeClr val="tx1">
                <a:lumMod val="50000"/>
                <a:lumOff val="50000"/>
                <a:alpha val="26000"/>
              </a:schemeClr>
            </a:solidFill>
          </p:grpSpPr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C1AF03BF-E214-4AD2-9A31-2A0FFFB66201}"/>
                  </a:ext>
                </a:extLst>
              </p:cNvPr>
              <p:cNvSpPr/>
              <p:nvPr/>
            </p:nvSpPr>
            <p:spPr>
              <a:xfrm>
                <a:off x="5851936" y="762206"/>
                <a:ext cx="93123" cy="93123"/>
              </a:xfrm>
              <a:prstGeom prst="ellipse">
                <a:avLst/>
              </a:prstGeom>
              <a:solidFill>
                <a:schemeClr val="bg2">
                  <a:lumMod val="25000"/>
                  <a:alpha val="8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58D3701B-8C32-4729-90C7-DE18835B30C7}"/>
                  </a:ext>
                </a:extLst>
              </p:cNvPr>
              <p:cNvSpPr/>
              <p:nvPr/>
            </p:nvSpPr>
            <p:spPr>
              <a:xfrm>
                <a:off x="6019942" y="764144"/>
                <a:ext cx="91186" cy="91186"/>
              </a:xfrm>
              <a:prstGeom prst="ellipse">
                <a:avLst/>
              </a:prstGeom>
              <a:solidFill>
                <a:schemeClr val="bg2">
                  <a:lumMod val="25000"/>
                  <a:alpha val="8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207E891E-C448-4428-842E-0639A92A10A5}"/>
                  </a:ext>
                </a:extLst>
              </p:cNvPr>
              <p:cNvSpPr/>
              <p:nvPr/>
            </p:nvSpPr>
            <p:spPr>
              <a:xfrm>
                <a:off x="6186010" y="762906"/>
                <a:ext cx="92424" cy="92424"/>
              </a:xfrm>
              <a:prstGeom prst="ellipse">
                <a:avLst/>
              </a:prstGeom>
              <a:solidFill>
                <a:schemeClr val="bg2">
                  <a:lumMod val="25000"/>
                  <a:alpha val="8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43FE01C7-26F3-489F-B22B-FBBCB90F9BDC}"/>
                </a:ext>
              </a:extLst>
            </p:cNvPr>
            <p:cNvSpPr/>
            <p:nvPr/>
          </p:nvSpPr>
          <p:spPr>
            <a:xfrm>
              <a:off x="3103755" y="559876"/>
              <a:ext cx="6096000" cy="27699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GB" altLang="zh-CN" sz="12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This is what we found regarding </a:t>
              </a:r>
              <a:r>
                <a:rPr lang="en-GB" altLang="zh-CN" sz="1200" dirty="0" err="1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PowerCo‘s</a:t>
              </a:r>
              <a:r>
                <a:rPr lang="en-GB" altLang="zh-CN" sz="12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 hypothesis investigation</a:t>
              </a:r>
              <a:endPara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07177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8000">
        <p15:prstTrans prst="wind"/>
      </p:transition>
    </mc:Choice>
    <mc:Fallback xmlns="">
      <p:transition spd="slow" advClick="0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build="allAtOnce" animBg="1"/>
      <p:bldP spid="57" grpId="0" animBg="1"/>
      <p:bldP spid="58" grpId="0" animBg="1"/>
      <p:bldP spid="59" grpId="0" animBg="1"/>
      <p:bldP spid="66" grpId="0" animBg="1"/>
      <p:bldP spid="79" grpId="0"/>
      <p:bldP spid="80" grpId="0"/>
      <p:bldP spid="81" grpId="0"/>
      <p:bldP spid="82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D6887C-4C64-2A9A-E1BB-77EED96702D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29" y="1485406"/>
            <a:ext cx="10756926" cy="4353796"/>
          </a:xfrm>
          <a:prstGeom prst="rect">
            <a:avLst/>
          </a:prstGeom>
        </p:spPr>
      </p:pic>
      <p:grpSp>
        <p:nvGrpSpPr>
          <p:cNvPr id="54" name="组合 53"/>
          <p:cNvGrpSpPr/>
          <p:nvPr/>
        </p:nvGrpSpPr>
        <p:grpSpPr>
          <a:xfrm rot="1738391">
            <a:off x="-945706" y="2036634"/>
            <a:ext cx="5059030" cy="4544909"/>
            <a:chOff x="-407906" y="-877464"/>
            <a:chExt cx="6915001" cy="6212268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55" name="Freeform 71"/>
            <p:cNvSpPr>
              <a:spLocks noEditPoints="1"/>
            </p:cNvSpPr>
            <p:nvPr/>
          </p:nvSpPr>
          <p:spPr bwMode="auto">
            <a:xfrm>
              <a:off x="-407906" y="2035963"/>
              <a:ext cx="3876361" cy="3298841"/>
            </a:xfrm>
            <a:custGeom>
              <a:avLst/>
              <a:gdLst>
                <a:gd name="T0" fmla="*/ 881 w 1104"/>
                <a:gd name="T1" fmla="*/ 119 h 938"/>
                <a:gd name="T2" fmla="*/ 834 w 1104"/>
                <a:gd name="T3" fmla="*/ 182 h 938"/>
                <a:gd name="T4" fmla="*/ 513 w 1104"/>
                <a:gd name="T5" fmla="*/ 191 h 938"/>
                <a:gd name="T6" fmla="*/ 17 w 1104"/>
                <a:gd name="T7" fmla="*/ 1 h 938"/>
                <a:gd name="T8" fmla="*/ 16 w 1104"/>
                <a:gd name="T9" fmla="*/ 2 h 938"/>
                <a:gd name="T10" fmla="*/ 135 w 1104"/>
                <a:gd name="T11" fmla="*/ 137 h 938"/>
                <a:gd name="T12" fmla="*/ 37 w 1104"/>
                <a:gd name="T13" fmla="*/ 496 h 938"/>
                <a:gd name="T14" fmla="*/ 502 w 1104"/>
                <a:gd name="T15" fmla="*/ 210 h 938"/>
                <a:gd name="T16" fmla="*/ 250 w 1104"/>
                <a:gd name="T17" fmla="*/ 509 h 938"/>
                <a:gd name="T18" fmla="*/ 1 w 1104"/>
                <a:gd name="T19" fmla="*/ 735 h 938"/>
                <a:gd name="T20" fmla="*/ 250 w 1104"/>
                <a:gd name="T21" fmla="*/ 770 h 938"/>
                <a:gd name="T22" fmla="*/ 823 w 1104"/>
                <a:gd name="T23" fmla="*/ 938 h 938"/>
                <a:gd name="T24" fmla="*/ 262 w 1104"/>
                <a:gd name="T25" fmla="*/ 525 h 938"/>
                <a:gd name="T26" fmla="*/ 554 w 1104"/>
                <a:gd name="T27" fmla="*/ 682 h 938"/>
                <a:gd name="T28" fmla="*/ 802 w 1104"/>
                <a:gd name="T29" fmla="*/ 802 h 938"/>
                <a:gd name="T30" fmla="*/ 1091 w 1104"/>
                <a:gd name="T31" fmla="*/ 488 h 938"/>
                <a:gd name="T32" fmla="*/ 763 w 1104"/>
                <a:gd name="T33" fmla="*/ 319 h 938"/>
                <a:gd name="T34" fmla="*/ 780 w 1104"/>
                <a:gd name="T35" fmla="*/ 288 h 938"/>
                <a:gd name="T36" fmla="*/ 855 w 1104"/>
                <a:gd name="T37" fmla="*/ 444 h 938"/>
                <a:gd name="T38" fmla="*/ 857 w 1104"/>
                <a:gd name="T39" fmla="*/ 437 h 938"/>
                <a:gd name="T40" fmla="*/ 761 w 1104"/>
                <a:gd name="T41" fmla="*/ 319 h 938"/>
                <a:gd name="T42" fmla="*/ 760 w 1104"/>
                <a:gd name="T43" fmla="*/ 320 h 938"/>
                <a:gd name="T44" fmla="*/ 760 w 1104"/>
                <a:gd name="T45" fmla="*/ 320 h 938"/>
                <a:gd name="T46" fmla="*/ 742 w 1104"/>
                <a:gd name="T47" fmla="*/ 311 h 938"/>
                <a:gd name="T48" fmla="*/ 524 w 1104"/>
                <a:gd name="T49" fmla="*/ 211 h 938"/>
                <a:gd name="T50" fmla="*/ 493 w 1104"/>
                <a:gd name="T51" fmla="*/ 228 h 938"/>
                <a:gd name="T52" fmla="*/ 739 w 1104"/>
                <a:gd name="T53" fmla="*/ 356 h 938"/>
                <a:gd name="T54" fmla="*/ 260 w 1104"/>
                <a:gd name="T55" fmla="*/ 514 h 938"/>
                <a:gd name="T56" fmla="*/ 855 w 1104"/>
                <a:gd name="T57" fmla="*/ 445 h 938"/>
                <a:gd name="T58" fmla="*/ 858 w 1104"/>
                <a:gd name="T59" fmla="*/ 435 h 938"/>
                <a:gd name="T60" fmla="*/ 1079 w 1104"/>
                <a:gd name="T61" fmla="*/ 475 h 938"/>
                <a:gd name="T62" fmla="*/ 863 w 1104"/>
                <a:gd name="T63" fmla="*/ 131 h 938"/>
                <a:gd name="T64" fmla="*/ 1083 w 1104"/>
                <a:gd name="T65" fmla="*/ 465 h 938"/>
                <a:gd name="T66" fmla="*/ 773 w 1104"/>
                <a:gd name="T67" fmla="*/ 286 h 938"/>
                <a:gd name="T68" fmla="*/ 525 w 1104"/>
                <a:gd name="T69" fmla="*/ 207 h 938"/>
                <a:gd name="T70" fmla="*/ 833 w 1104"/>
                <a:gd name="T71" fmla="*/ 184 h 938"/>
                <a:gd name="T72" fmla="*/ 161 w 1104"/>
                <a:gd name="T73" fmla="*/ 139 h 938"/>
                <a:gd name="T74" fmla="*/ 19 w 1104"/>
                <a:gd name="T75" fmla="*/ 4 h 938"/>
                <a:gd name="T76" fmla="*/ 145 w 1104"/>
                <a:gd name="T77" fmla="*/ 150 h 938"/>
                <a:gd name="T78" fmla="*/ 500 w 1104"/>
                <a:gd name="T79" fmla="*/ 204 h 938"/>
                <a:gd name="T80" fmla="*/ 239 w 1104"/>
                <a:gd name="T81" fmla="*/ 528 h 938"/>
                <a:gd name="T82" fmla="*/ 237 w 1104"/>
                <a:gd name="T83" fmla="*/ 755 h 938"/>
                <a:gd name="T84" fmla="*/ 262 w 1104"/>
                <a:gd name="T85" fmla="*/ 759 h 938"/>
                <a:gd name="T86" fmla="*/ 261 w 1104"/>
                <a:gd name="T87" fmla="*/ 527 h 938"/>
                <a:gd name="T88" fmla="*/ 262 w 1104"/>
                <a:gd name="T89" fmla="*/ 517 h 938"/>
                <a:gd name="T90" fmla="*/ 543 w 1104"/>
                <a:gd name="T91" fmla="*/ 663 h 938"/>
                <a:gd name="T92" fmla="*/ 566 w 1104"/>
                <a:gd name="T93" fmla="*/ 675 h 938"/>
                <a:gd name="T94" fmla="*/ 1080 w 1104"/>
                <a:gd name="T95" fmla="*/ 480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04" h="938">
                  <a:moveTo>
                    <a:pt x="1091" y="462"/>
                  </a:moveTo>
                  <a:cubicBezTo>
                    <a:pt x="1089" y="462"/>
                    <a:pt x="1087" y="463"/>
                    <a:pt x="1085" y="464"/>
                  </a:cubicBezTo>
                  <a:cubicBezTo>
                    <a:pt x="875" y="130"/>
                    <a:pt x="875" y="130"/>
                    <a:pt x="875" y="130"/>
                  </a:cubicBezTo>
                  <a:cubicBezTo>
                    <a:pt x="879" y="127"/>
                    <a:pt x="881" y="123"/>
                    <a:pt x="881" y="119"/>
                  </a:cubicBezTo>
                  <a:cubicBezTo>
                    <a:pt x="881" y="112"/>
                    <a:pt x="875" y="106"/>
                    <a:pt x="868" y="106"/>
                  </a:cubicBezTo>
                  <a:cubicBezTo>
                    <a:pt x="861" y="106"/>
                    <a:pt x="855" y="112"/>
                    <a:pt x="855" y="119"/>
                  </a:cubicBezTo>
                  <a:cubicBezTo>
                    <a:pt x="855" y="124"/>
                    <a:pt x="858" y="128"/>
                    <a:pt x="861" y="130"/>
                  </a:cubicBezTo>
                  <a:cubicBezTo>
                    <a:pt x="834" y="182"/>
                    <a:pt x="834" y="182"/>
                    <a:pt x="834" y="182"/>
                  </a:cubicBezTo>
                  <a:cubicBezTo>
                    <a:pt x="674" y="1"/>
                    <a:pt x="674" y="1"/>
                    <a:pt x="674" y="1"/>
                  </a:cubicBezTo>
                  <a:cubicBezTo>
                    <a:pt x="673" y="0"/>
                    <a:pt x="673" y="0"/>
                    <a:pt x="673" y="0"/>
                  </a:cubicBezTo>
                  <a:cubicBezTo>
                    <a:pt x="520" y="193"/>
                    <a:pt x="520" y="193"/>
                    <a:pt x="520" y="193"/>
                  </a:cubicBezTo>
                  <a:cubicBezTo>
                    <a:pt x="518" y="192"/>
                    <a:pt x="516" y="191"/>
                    <a:pt x="513" y="191"/>
                  </a:cubicBezTo>
                  <a:cubicBezTo>
                    <a:pt x="509" y="191"/>
                    <a:pt x="505" y="194"/>
                    <a:pt x="502" y="197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36" y="131"/>
                    <a:pt x="135" y="134"/>
                    <a:pt x="135" y="137"/>
                  </a:cubicBezTo>
                  <a:cubicBezTo>
                    <a:pt x="135" y="143"/>
                    <a:pt x="139" y="147"/>
                    <a:pt x="144" y="149"/>
                  </a:cubicBezTo>
                  <a:cubicBezTo>
                    <a:pt x="52" y="484"/>
                    <a:pt x="52" y="484"/>
                    <a:pt x="52" y="484"/>
                  </a:cubicBezTo>
                  <a:cubicBezTo>
                    <a:pt x="52" y="484"/>
                    <a:pt x="51" y="483"/>
                    <a:pt x="50" y="483"/>
                  </a:cubicBezTo>
                  <a:cubicBezTo>
                    <a:pt x="43" y="483"/>
                    <a:pt x="37" y="489"/>
                    <a:pt x="37" y="496"/>
                  </a:cubicBezTo>
                  <a:cubicBezTo>
                    <a:pt x="37" y="503"/>
                    <a:pt x="43" y="509"/>
                    <a:pt x="50" y="509"/>
                  </a:cubicBezTo>
                  <a:cubicBezTo>
                    <a:pt x="57" y="509"/>
                    <a:pt x="63" y="503"/>
                    <a:pt x="63" y="496"/>
                  </a:cubicBezTo>
                  <a:cubicBezTo>
                    <a:pt x="63" y="494"/>
                    <a:pt x="62" y="492"/>
                    <a:pt x="61" y="490"/>
                  </a:cubicBezTo>
                  <a:cubicBezTo>
                    <a:pt x="502" y="210"/>
                    <a:pt x="502" y="210"/>
                    <a:pt x="502" y="210"/>
                  </a:cubicBezTo>
                  <a:cubicBezTo>
                    <a:pt x="503" y="211"/>
                    <a:pt x="503" y="212"/>
                    <a:pt x="504" y="213"/>
                  </a:cubicBezTo>
                  <a:cubicBezTo>
                    <a:pt x="495" y="224"/>
                    <a:pt x="495" y="224"/>
                    <a:pt x="495" y="224"/>
                  </a:cubicBezTo>
                  <a:cubicBezTo>
                    <a:pt x="255" y="510"/>
                    <a:pt x="255" y="510"/>
                    <a:pt x="255" y="510"/>
                  </a:cubicBezTo>
                  <a:cubicBezTo>
                    <a:pt x="254" y="509"/>
                    <a:pt x="252" y="509"/>
                    <a:pt x="250" y="509"/>
                  </a:cubicBezTo>
                  <a:cubicBezTo>
                    <a:pt x="243" y="509"/>
                    <a:pt x="237" y="514"/>
                    <a:pt x="237" y="521"/>
                  </a:cubicBezTo>
                  <a:cubicBezTo>
                    <a:pt x="237" y="523"/>
                    <a:pt x="238" y="525"/>
                    <a:pt x="238" y="527"/>
                  </a:cubicBezTo>
                  <a:cubicBezTo>
                    <a:pt x="0" y="735"/>
                    <a:pt x="0" y="735"/>
                    <a:pt x="0" y="735"/>
                  </a:cubicBezTo>
                  <a:cubicBezTo>
                    <a:pt x="1" y="735"/>
                    <a:pt x="1" y="735"/>
                    <a:pt x="1" y="735"/>
                  </a:cubicBezTo>
                  <a:cubicBezTo>
                    <a:pt x="1" y="736"/>
                    <a:pt x="1" y="736"/>
                    <a:pt x="1" y="736"/>
                  </a:cubicBezTo>
                  <a:cubicBezTo>
                    <a:pt x="237" y="756"/>
                    <a:pt x="237" y="756"/>
                    <a:pt x="237" y="756"/>
                  </a:cubicBezTo>
                  <a:cubicBezTo>
                    <a:pt x="237" y="756"/>
                    <a:pt x="237" y="757"/>
                    <a:pt x="237" y="757"/>
                  </a:cubicBezTo>
                  <a:cubicBezTo>
                    <a:pt x="237" y="764"/>
                    <a:pt x="243" y="770"/>
                    <a:pt x="250" y="770"/>
                  </a:cubicBezTo>
                  <a:cubicBezTo>
                    <a:pt x="256" y="770"/>
                    <a:pt x="260" y="766"/>
                    <a:pt x="262" y="760"/>
                  </a:cubicBezTo>
                  <a:cubicBezTo>
                    <a:pt x="810" y="923"/>
                    <a:pt x="810" y="923"/>
                    <a:pt x="810" y="923"/>
                  </a:cubicBezTo>
                  <a:cubicBezTo>
                    <a:pt x="810" y="924"/>
                    <a:pt x="810" y="924"/>
                    <a:pt x="810" y="925"/>
                  </a:cubicBezTo>
                  <a:cubicBezTo>
                    <a:pt x="810" y="932"/>
                    <a:pt x="816" y="938"/>
                    <a:pt x="823" y="938"/>
                  </a:cubicBezTo>
                  <a:cubicBezTo>
                    <a:pt x="830" y="938"/>
                    <a:pt x="835" y="932"/>
                    <a:pt x="835" y="925"/>
                  </a:cubicBezTo>
                  <a:cubicBezTo>
                    <a:pt x="835" y="918"/>
                    <a:pt x="830" y="912"/>
                    <a:pt x="823" y="912"/>
                  </a:cubicBezTo>
                  <a:cubicBezTo>
                    <a:pt x="818" y="912"/>
                    <a:pt x="814" y="915"/>
                    <a:pt x="811" y="919"/>
                  </a:cubicBezTo>
                  <a:cubicBezTo>
                    <a:pt x="262" y="525"/>
                    <a:pt x="262" y="525"/>
                    <a:pt x="262" y="525"/>
                  </a:cubicBezTo>
                  <a:cubicBezTo>
                    <a:pt x="262" y="525"/>
                    <a:pt x="262" y="525"/>
                    <a:pt x="262" y="525"/>
                  </a:cubicBezTo>
                  <a:cubicBezTo>
                    <a:pt x="542" y="665"/>
                    <a:pt x="542" y="665"/>
                    <a:pt x="542" y="665"/>
                  </a:cubicBezTo>
                  <a:cubicBezTo>
                    <a:pt x="542" y="666"/>
                    <a:pt x="541" y="668"/>
                    <a:pt x="541" y="670"/>
                  </a:cubicBezTo>
                  <a:cubicBezTo>
                    <a:pt x="541" y="677"/>
                    <a:pt x="547" y="682"/>
                    <a:pt x="554" y="682"/>
                  </a:cubicBezTo>
                  <a:cubicBezTo>
                    <a:pt x="559" y="682"/>
                    <a:pt x="563" y="680"/>
                    <a:pt x="565" y="676"/>
                  </a:cubicBezTo>
                  <a:cubicBezTo>
                    <a:pt x="791" y="784"/>
                    <a:pt x="791" y="784"/>
                    <a:pt x="791" y="784"/>
                  </a:cubicBezTo>
                  <a:cubicBezTo>
                    <a:pt x="790" y="785"/>
                    <a:pt x="790" y="787"/>
                    <a:pt x="790" y="789"/>
                  </a:cubicBezTo>
                  <a:cubicBezTo>
                    <a:pt x="790" y="796"/>
                    <a:pt x="795" y="802"/>
                    <a:pt x="802" y="802"/>
                  </a:cubicBezTo>
                  <a:cubicBezTo>
                    <a:pt x="809" y="802"/>
                    <a:pt x="815" y="796"/>
                    <a:pt x="815" y="789"/>
                  </a:cubicBezTo>
                  <a:cubicBezTo>
                    <a:pt x="815" y="786"/>
                    <a:pt x="814" y="784"/>
                    <a:pt x="813" y="782"/>
                  </a:cubicBezTo>
                  <a:cubicBezTo>
                    <a:pt x="1083" y="485"/>
                    <a:pt x="1083" y="485"/>
                    <a:pt x="1083" y="485"/>
                  </a:cubicBezTo>
                  <a:cubicBezTo>
                    <a:pt x="1085" y="487"/>
                    <a:pt x="1088" y="488"/>
                    <a:pt x="1091" y="488"/>
                  </a:cubicBezTo>
                  <a:cubicBezTo>
                    <a:pt x="1098" y="488"/>
                    <a:pt x="1104" y="482"/>
                    <a:pt x="1104" y="475"/>
                  </a:cubicBezTo>
                  <a:cubicBezTo>
                    <a:pt x="1104" y="468"/>
                    <a:pt x="1098" y="462"/>
                    <a:pt x="1091" y="462"/>
                  </a:cubicBezTo>
                  <a:close/>
                  <a:moveTo>
                    <a:pt x="1080" y="469"/>
                  </a:moveTo>
                  <a:cubicBezTo>
                    <a:pt x="763" y="319"/>
                    <a:pt x="763" y="319"/>
                    <a:pt x="763" y="319"/>
                  </a:cubicBezTo>
                  <a:cubicBezTo>
                    <a:pt x="768" y="310"/>
                    <a:pt x="768" y="310"/>
                    <a:pt x="768" y="310"/>
                  </a:cubicBezTo>
                  <a:cubicBezTo>
                    <a:pt x="769" y="311"/>
                    <a:pt x="771" y="312"/>
                    <a:pt x="773" y="312"/>
                  </a:cubicBezTo>
                  <a:cubicBezTo>
                    <a:pt x="781" y="312"/>
                    <a:pt x="786" y="306"/>
                    <a:pt x="786" y="299"/>
                  </a:cubicBezTo>
                  <a:cubicBezTo>
                    <a:pt x="786" y="295"/>
                    <a:pt x="784" y="291"/>
                    <a:pt x="780" y="288"/>
                  </a:cubicBezTo>
                  <a:cubicBezTo>
                    <a:pt x="834" y="185"/>
                    <a:pt x="834" y="185"/>
                    <a:pt x="834" y="185"/>
                  </a:cubicBezTo>
                  <a:cubicBezTo>
                    <a:pt x="1082" y="466"/>
                    <a:pt x="1082" y="466"/>
                    <a:pt x="1082" y="466"/>
                  </a:cubicBezTo>
                  <a:cubicBezTo>
                    <a:pt x="1081" y="467"/>
                    <a:pt x="1081" y="468"/>
                    <a:pt x="1080" y="469"/>
                  </a:cubicBezTo>
                  <a:close/>
                  <a:moveTo>
                    <a:pt x="855" y="444"/>
                  </a:moveTo>
                  <a:cubicBezTo>
                    <a:pt x="676" y="465"/>
                    <a:pt x="676" y="465"/>
                    <a:pt x="676" y="465"/>
                  </a:cubicBezTo>
                  <a:cubicBezTo>
                    <a:pt x="703" y="420"/>
                    <a:pt x="703" y="420"/>
                    <a:pt x="703" y="420"/>
                  </a:cubicBezTo>
                  <a:cubicBezTo>
                    <a:pt x="740" y="357"/>
                    <a:pt x="740" y="357"/>
                    <a:pt x="740" y="357"/>
                  </a:cubicBezTo>
                  <a:cubicBezTo>
                    <a:pt x="857" y="437"/>
                    <a:pt x="857" y="437"/>
                    <a:pt x="857" y="437"/>
                  </a:cubicBezTo>
                  <a:cubicBezTo>
                    <a:pt x="856" y="438"/>
                    <a:pt x="855" y="441"/>
                    <a:pt x="855" y="443"/>
                  </a:cubicBezTo>
                  <a:cubicBezTo>
                    <a:pt x="855" y="443"/>
                    <a:pt x="855" y="444"/>
                    <a:pt x="855" y="444"/>
                  </a:cubicBezTo>
                  <a:close/>
                  <a:moveTo>
                    <a:pt x="766" y="310"/>
                  </a:moveTo>
                  <a:cubicBezTo>
                    <a:pt x="761" y="319"/>
                    <a:pt x="761" y="319"/>
                    <a:pt x="761" y="319"/>
                  </a:cubicBezTo>
                  <a:cubicBezTo>
                    <a:pt x="746" y="311"/>
                    <a:pt x="746" y="311"/>
                    <a:pt x="746" y="311"/>
                  </a:cubicBezTo>
                  <a:cubicBezTo>
                    <a:pt x="762" y="305"/>
                    <a:pt x="762" y="305"/>
                    <a:pt x="762" y="305"/>
                  </a:cubicBezTo>
                  <a:cubicBezTo>
                    <a:pt x="763" y="307"/>
                    <a:pt x="764" y="308"/>
                    <a:pt x="766" y="310"/>
                  </a:cubicBezTo>
                  <a:close/>
                  <a:moveTo>
                    <a:pt x="760" y="320"/>
                  </a:moveTo>
                  <a:cubicBezTo>
                    <a:pt x="740" y="355"/>
                    <a:pt x="740" y="355"/>
                    <a:pt x="740" y="355"/>
                  </a:cubicBezTo>
                  <a:cubicBezTo>
                    <a:pt x="702" y="330"/>
                    <a:pt x="702" y="330"/>
                    <a:pt x="702" y="330"/>
                  </a:cubicBezTo>
                  <a:cubicBezTo>
                    <a:pt x="744" y="312"/>
                    <a:pt x="744" y="312"/>
                    <a:pt x="744" y="312"/>
                  </a:cubicBezTo>
                  <a:lnTo>
                    <a:pt x="760" y="320"/>
                  </a:lnTo>
                  <a:close/>
                  <a:moveTo>
                    <a:pt x="701" y="329"/>
                  </a:moveTo>
                  <a:cubicBezTo>
                    <a:pt x="525" y="209"/>
                    <a:pt x="525" y="209"/>
                    <a:pt x="525" y="209"/>
                  </a:cubicBezTo>
                  <a:cubicBezTo>
                    <a:pt x="525" y="209"/>
                    <a:pt x="525" y="209"/>
                    <a:pt x="525" y="209"/>
                  </a:cubicBezTo>
                  <a:cubicBezTo>
                    <a:pt x="742" y="311"/>
                    <a:pt x="742" y="311"/>
                    <a:pt x="742" y="311"/>
                  </a:cubicBezTo>
                  <a:lnTo>
                    <a:pt x="701" y="329"/>
                  </a:lnTo>
                  <a:close/>
                  <a:moveTo>
                    <a:pt x="505" y="214"/>
                  </a:moveTo>
                  <a:cubicBezTo>
                    <a:pt x="507" y="215"/>
                    <a:pt x="510" y="217"/>
                    <a:pt x="513" y="217"/>
                  </a:cubicBezTo>
                  <a:cubicBezTo>
                    <a:pt x="518" y="217"/>
                    <a:pt x="522" y="214"/>
                    <a:pt x="524" y="211"/>
                  </a:cubicBezTo>
                  <a:cubicBezTo>
                    <a:pt x="699" y="329"/>
                    <a:pt x="699" y="329"/>
                    <a:pt x="699" y="329"/>
                  </a:cubicBezTo>
                  <a:cubicBezTo>
                    <a:pt x="259" y="513"/>
                    <a:pt x="259" y="513"/>
                    <a:pt x="259" y="513"/>
                  </a:cubicBezTo>
                  <a:cubicBezTo>
                    <a:pt x="259" y="512"/>
                    <a:pt x="258" y="511"/>
                    <a:pt x="257" y="511"/>
                  </a:cubicBezTo>
                  <a:cubicBezTo>
                    <a:pt x="493" y="228"/>
                    <a:pt x="493" y="228"/>
                    <a:pt x="493" y="228"/>
                  </a:cubicBezTo>
                  <a:lnTo>
                    <a:pt x="505" y="214"/>
                  </a:lnTo>
                  <a:close/>
                  <a:moveTo>
                    <a:pt x="260" y="514"/>
                  </a:moveTo>
                  <a:cubicBezTo>
                    <a:pt x="701" y="330"/>
                    <a:pt x="701" y="330"/>
                    <a:pt x="701" y="330"/>
                  </a:cubicBezTo>
                  <a:cubicBezTo>
                    <a:pt x="739" y="356"/>
                    <a:pt x="739" y="356"/>
                    <a:pt x="739" y="356"/>
                  </a:cubicBezTo>
                  <a:cubicBezTo>
                    <a:pt x="701" y="420"/>
                    <a:pt x="701" y="420"/>
                    <a:pt x="701" y="420"/>
                  </a:cubicBezTo>
                  <a:cubicBezTo>
                    <a:pt x="674" y="466"/>
                    <a:pt x="674" y="466"/>
                    <a:pt x="674" y="466"/>
                  </a:cubicBezTo>
                  <a:cubicBezTo>
                    <a:pt x="261" y="515"/>
                    <a:pt x="261" y="515"/>
                    <a:pt x="261" y="515"/>
                  </a:cubicBezTo>
                  <a:cubicBezTo>
                    <a:pt x="261" y="515"/>
                    <a:pt x="261" y="514"/>
                    <a:pt x="260" y="514"/>
                  </a:cubicBezTo>
                  <a:close/>
                  <a:moveTo>
                    <a:pt x="566" y="665"/>
                  </a:moveTo>
                  <a:cubicBezTo>
                    <a:pt x="565" y="662"/>
                    <a:pt x="563" y="661"/>
                    <a:pt x="562" y="659"/>
                  </a:cubicBezTo>
                  <a:cubicBezTo>
                    <a:pt x="675" y="467"/>
                    <a:pt x="675" y="467"/>
                    <a:pt x="675" y="467"/>
                  </a:cubicBezTo>
                  <a:cubicBezTo>
                    <a:pt x="855" y="445"/>
                    <a:pt x="855" y="445"/>
                    <a:pt x="855" y="445"/>
                  </a:cubicBezTo>
                  <a:cubicBezTo>
                    <a:pt x="857" y="451"/>
                    <a:pt x="862" y="456"/>
                    <a:pt x="868" y="456"/>
                  </a:cubicBezTo>
                  <a:cubicBezTo>
                    <a:pt x="875" y="456"/>
                    <a:pt x="881" y="450"/>
                    <a:pt x="881" y="443"/>
                  </a:cubicBezTo>
                  <a:cubicBezTo>
                    <a:pt x="881" y="436"/>
                    <a:pt x="875" y="430"/>
                    <a:pt x="868" y="430"/>
                  </a:cubicBezTo>
                  <a:cubicBezTo>
                    <a:pt x="864" y="430"/>
                    <a:pt x="860" y="432"/>
                    <a:pt x="858" y="435"/>
                  </a:cubicBezTo>
                  <a:cubicBezTo>
                    <a:pt x="741" y="356"/>
                    <a:pt x="741" y="356"/>
                    <a:pt x="741" y="356"/>
                  </a:cubicBezTo>
                  <a:cubicBezTo>
                    <a:pt x="762" y="320"/>
                    <a:pt x="762" y="320"/>
                    <a:pt x="762" y="320"/>
                  </a:cubicBezTo>
                  <a:cubicBezTo>
                    <a:pt x="1080" y="470"/>
                    <a:pt x="1080" y="470"/>
                    <a:pt x="1080" y="470"/>
                  </a:cubicBezTo>
                  <a:cubicBezTo>
                    <a:pt x="1079" y="472"/>
                    <a:pt x="1079" y="473"/>
                    <a:pt x="1079" y="475"/>
                  </a:cubicBezTo>
                  <a:cubicBezTo>
                    <a:pt x="1079" y="476"/>
                    <a:pt x="1079" y="477"/>
                    <a:pt x="1079" y="479"/>
                  </a:cubicBezTo>
                  <a:cubicBezTo>
                    <a:pt x="786" y="585"/>
                    <a:pt x="786" y="585"/>
                    <a:pt x="786" y="585"/>
                  </a:cubicBezTo>
                  <a:lnTo>
                    <a:pt x="566" y="665"/>
                  </a:lnTo>
                  <a:close/>
                  <a:moveTo>
                    <a:pt x="863" y="131"/>
                  </a:moveTo>
                  <a:cubicBezTo>
                    <a:pt x="864" y="132"/>
                    <a:pt x="866" y="132"/>
                    <a:pt x="868" y="132"/>
                  </a:cubicBezTo>
                  <a:cubicBezTo>
                    <a:pt x="870" y="132"/>
                    <a:pt x="872" y="131"/>
                    <a:pt x="874" y="130"/>
                  </a:cubicBezTo>
                  <a:cubicBezTo>
                    <a:pt x="1084" y="465"/>
                    <a:pt x="1084" y="465"/>
                    <a:pt x="1084" y="465"/>
                  </a:cubicBezTo>
                  <a:cubicBezTo>
                    <a:pt x="1084" y="465"/>
                    <a:pt x="1084" y="465"/>
                    <a:pt x="1083" y="465"/>
                  </a:cubicBezTo>
                  <a:cubicBezTo>
                    <a:pt x="835" y="184"/>
                    <a:pt x="835" y="184"/>
                    <a:pt x="835" y="184"/>
                  </a:cubicBezTo>
                  <a:lnTo>
                    <a:pt x="863" y="131"/>
                  </a:lnTo>
                  <a:close/>
                  <a:moveTo>
                    <a:pt x="779" y="288"/>
                  </a:moveTo>
                  <a:cubicBezTo>
                    <a:pt x="777" y="287"/>
                    <a:pt x="775" y="286"/>
                    <a:pt x="773" y="286"/>
                  </a:cubicBezTo>
                  <a:cubicBezTo>
                    <a:pt x="766" y="286"/>
                    <a:pt x="761" y="292"/>
                    <a:pt x="761" y="299"/>
                  </a:cubicBezTo>
                  <a:cubicBezTo>
                    <a:pt x="761" y="301"/>
                    <a:pt x="761" y="302"/>
                    <a:pt x="761" y="303"/>
                  </a:cubicBezTo>
                  <a:cubicBezTo>
                    <a:pt x="744" y="311"/>
                    <a:pt x="744" y="311"/>
                    <a:pt x="744" y="311"/>
                  </a:cubicBezTo>
                  <a:cubicBezTo>
                    <a:pt x="525" y="207"/>
                    <a:pt x="525" y="207"/>
                    <a:pt x="525" y="207"/>
                  </a:cubicBezTo>
                  <a:cubicBezTo>
                    <a:pt x="526" y="206"/>
                    <a:pt x="526" y="205"/>
                    <a:pt x="526" y="204"/>
                  </a:cubicBezTo>
                  <a:cubicBezTo>
                    <a:pt x="526" y="200"/>
                    <a:pt x="524" y="196"/>
                    <a:pt x="521" y="194"/>
                  </a:cubicBezTo>
                  <a:cubicBezTo>
                    <a:pt x="673" y="2"/>
                    <a:pt x="673" y="2"/>
                    <a:pt x="673" y="2"/>
                  </a:cubicBezTo>
                  <a:cubicBezTo>
                    <a:pt x="833" y="184"/>
                    <a:pt x="833" y="184"/>
                    <a:pt x="833" y="184"/>
                  </a:cubicBezTo>
                  <a:lnTo>
                    <a:pt x="779" y="288"/>
                  </a:lnTo>
                  <a:close/>
                  <a:moveTo>
                    <a:pt x="502" y="199"/>
                  </a:moveTo>
                  <a:cubicBezTo>
                    <a:pt x="502" y="199"/>
                    <a:pt x="501" y="199"/>
                    <a:pt x="501" y="200"/>
                  </a:cubicBezTo>
                  <a:cubicBezTo>
                    <a:pt x="161" y="139"/>
                    <a:pt x="161" y="139"/>
                    <a:pt x="161" y="139"/>
                  </a:cubicBezTo>
                  <a:cubicBezTo>
                    <a:pt x="161" y="138"/>
                    <a:pt x="161" y="138"/>
                    <a:pt x="161" y="137"/>
                  </a:cubicBezTo>
                  <a:cubicBezTo>
                    <a:pt x="161" y="130"/>
                    <a:pt x="155" y="124"/>
                    <a:pt x="148" y="124"/>
                  </a:cubicBezTo>
                  <a:cubicBezTo>
                    <a:pt x="145" y="124"/>
                    <a:pt x="142" y="126"/>
                    <a:pt x="139" y="128"/>
                  </a:cubicBezTo>
                  <a:cubicBezTo>
                    <a:pt x="19" y="4"/>
                    <a:pt x="19" y="4"/>
                    <a:pt x="19" y="4"/>
                  </a:cubicBezTo>
                  <a:lnTo>
                    <a:pt x="502" y="199"/>
                  </a:lnTo>
                  <a:close/>
                  <a:moveTo>
                    <a:pt x="61" y="489"/>
                  </a:moveTo>
                  <a:cubicBezTo>
                    <a:pt x="59" y="487"/>
                    <a:pt x="57" y="485"/>
                    <a:pt x="54" y="484"/>
                  </a:cubicBezTo>
                  <a:cubicBezTo>
                    <a:pt x="145" y="150"/>
                    <a:pt x="145" y="150"/>
                    <a:pt x="145" y="150"/>
                  </a:cubicBezTo>
                  <a:cubicBezTo>
                    <a:pt x="146" y="150"/>
                    <a:pt x="147" y="150"/>
                    <a:pt x="148" y="150"/>
                  </a:cubicBezTo>
                  <a:cubicBezTo>
                    <a:pt x="154" y="150"/>
                    <a:pt x="159" y="146"/>
                    <a:pt x="160" y="140"/>
                  </a:cubicBezTo>
                  <a:cubicBezTo>
                    <a:pt x="501" y="201"/>
                    <a:pt x="501" y="201"/>
                    <a:pt x="501" y="201"/>
                  </a:cubicBezTo>
                  <a:cubicBezTo>
                    <a:pt x="501" y="202"/>
                    <a:pt x="500" y="203"/>
                    <a:pt x="500" y="204"/>
                  </a:cubicBezTo>
                  <a:cubicBezTo>
                    <a:pt x="500" y="206"/>
                    <a:pt x="501" y="208"/>
                    <a:pt x="502" y="209"/>
                  </a:cubicBezTo>
                  <a:lnTo>
                    <a:pt x="61" y="489"/>
                  </a:lnTo>
                  <a:close/>
                  <a:moveTo>
                    <a:pt x="2" y="735"/>
                  </a:moveTo>
                  <a:cubicBezTo>
                    <a:pt x="239" y="528"/>
                    <a:pt x="239" y="528"/>
                    <a:pt x="239" y="528"/>
                  </a:cubicBezTo>
                  <a:cubicBezTo>
                    <a:pt x="241" y="531"/>
                    <a:pt x="245" y="534"/>
                    <a:pt x="249" y="534"/>
                  </a:cubicBezTo>
                  <a:cubicBezTo>
                    <a:pt x="252" y="744"/>
                    <a:pt x="252" y="744"/>
                    <a:pt x="252" y="744"/>
                  </a:cubicBezTo>
                  <a:cubicBezTo>
                    <a:pt x="251" y="744"/>
                    <a:pt x="251" y="744"/>
                    <a:pt x="250" y="744"/>
                  </a:cubicBezTo>
                  <a:cubicBezTo>
                    <a:pt x="244" y="744"/>
                    <a:pt x="238" y="749"/>
                    <a:pt x="237" y="755"/>
                  </a:cubicBezTo>
                  <a:lnTo>
                    <a:pt x="2" y="735"/>
                  </a:lnTo>
                  <a:close/>
                  <a:moveTo>
                    <a:pt x="811" y="920"/>
                  </a:moveTo>
                  <a:cubicBezTo>
                    <a:pt x="811" y="921"/>
                    <a:pt x="810" y="921"/>
                    <a:pt x="810" y="922"/>
                  </a:cubicBezTo>
                  <a:cubicBezTo>
                    <a:pt x="262" y="759"/>
                    <a:pt x="262" y="759"/>
                    <a:pt x="262" y="759"/>
                  </a:cubicBezTo>
                  <a:cubicBezTo>
                    <a:pt x="263" y="758"/>
                    <a:pt x="263" y="758"/>
                    <a:pt x="263" y="757"/>
                  </a:cubicBezTo>
                  <a:cubicBezTo>
                    <a:pt x="263" y="751"/>
                    <a:pt x="259" y="746"/>
                    <a:pt x="253" y="744"/>
                  </a:cubicBezTo>
                  <a:cubicBezTo>
                    <a:pt x="251" y="534"/>
                    <a:pt x="251" y="534"/>
                    <a:pt x="251" y="534"/>
                  </a:cubicBezTo>
                  <a:cubicBezTo>
                    <a:pt x="255" y="534"/>
                    <a:pt x="259" y="531"/>
                    <a:pt x="261" y="527"/>
                  </a:cubicBezTo>
                  <a:lnTo>
                    <a:pt x="811" y="920"/>
                  </a:lnTo>
                  <a:close/>
                  <a:moveTo>
                    <a:pt x="263" y="523"/>
                  </a:moveTo>
                  <a:cubicBezTo>
                    <a:pt x="263" y="522"/>
                    <a:pt x="263" y="522"/>
                    <a:pt x="263" y="521"/>
                  </a:cubicBezTo>
                  <a:cubicBezTo>
                    <a:pt x="263" y="520"/>
                    <a:pt x="262" y="518"/>
                    <a:pt x="262" y="517"/>
                  </a:cubicBezTo>
                  <a:cubicBezTo>
                    <a:pt x="673" y="467"/>
                    <a:pt x="673" y="467"/>
                    <a:pt x="673" y="467"/>
                  </a:cubicBezTo>
                  <a:cubicBezTo>
                    <a:pt x="560" y="658"/>
                    <a:pt x="560" y="658"/>
                    <a:pt x="560" y="658"/>
                  </a:cubicBezTo>
                  <a:cubicBezTo>
                    <a:pt x="558" y="657"/>
                    <a:pt x="556" y="657"/>
                    <a:pt x="554" y="657"/>
                  </a:cubicBezTo>
                  <a:cubicBezTo>
                    <a:pt x="549" y="657"/>
                    <a:pt x="545" y="660"/>
                    <a:pt x="543" y="663"/>
                  </a:cubicBezTo>
                  <a:lnTo>
                    <a:pt x="263" y="523"/>
                  </a:lnTo>
                  <a:close/>
                  <a:moveTo>
                    <a:pt x="802" y="777"/>
                  </a:moveTo>
                  <a:cubicBezTo>
                    <a:pt x="798" y="777"/>
                    <a:pt x="794" y="779"/>
                    <a:pt x="792" y="782"/>
                  </a:cubicBezTo>
                  <a:cubicBezTo>
                    <a:pt x="566" y="675"/>
                    <a:pt x="566" y="675"/>
                    <a:pt x="566" y="675"/>
                  </a:cubicBezTo>
                  <a:cubicBezTo>
                    <a:pt x="567" y="673"/>
                    <a:pt x="567" y="671"/>
                    <a:pt x="567" y="670"/>
                  </a:cubicBezTo>
                  <a:cubicBezTo>
                    <a:pt x="567" y="668"/>
                    <a:pt x="567" y="667"/>
                    <a:pt x="566" y="666"/>
                  </a:cubicBezTo>
                  <a:cubicBezTo>
                    <a:pt x="777" y="590"/>
                    <a:pt x="777" y="590"/>
                    <a:pt x="777" y="590"/>
                  </a:cubicBezTo>
                  <a:cubicBezTo>
                    <a:pt x="1080" y="480"/>
                    <a:pt x="1080" y="480"/>
                    <a:pt x="1080" y="480"/>
                  </a:cubicBezTo>
                  <a:cubicBezTo>
                    <a:pt x="1080" y="481"/>
                    <a:pt x="1081" y="483"/>
                    <a:pt x="1082" y="484"/>
                  </a:cubicBezTo>
                  <a:cubicBezTo>
                    <a:pt x="812" y="781"/>
                    <a:pt x="812" y="781"/>
                    <a:pt x="812" y="781"/>
                  </a:cubicBezTo>
                  <a:cubicBezTo>
                    <a:pt x="809" y="778"/>
                    <a:pt x="806" y="777"/>
                    <a:pt x="802" y="7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6" name="Freeform 71"/>
            <p:cNvSpPr>
              <a:spLocks noEditPoints="1"/>
            </p:cNvSpPr>
            <p:nvPr/>
          </p:nvSpPr>
          <p:spPr bwMode="auto">
            <a:xfrm>
              <a:off x="-153906" y="-309304"/>
              <a:ext cx="3876361" cy="3298841"/>
            </a:xfrm>
            <a:custGeom>
              <a:avLst/>
              <a:gdLst>
                <a:gd name="T0" fmla="*/ 881 w 1104"/>
                <a:gd name="T1" fmla="*/ 119 h 938"/>
                <a:gd name="T2" fmla="*/ 834 w 1104"/>
                <a:gd name="T3" fmla="*/ 182 h 938"/>
                <a:gd name="T4" fmla="*/ 513 w 1104"/>
                <a:gd name="T5" fmla="*/ 191 h 938"/>
                <a:gd name="T6" fmla="*/ 17 w 1104"/>
                <a:gd name="T7" fmla="*/ 1 h 938"/>
                <a:gd name="T8" fmla="*/ 16 w 1104"/>
                <a:gd name="T9" fmla="*/ 2 h 938"/>
                <a:gd name="T10" fmla="*/ 135 w 1104"/>
                <a:gd name="T11" fmla="*/ 137 h 938"/>
                <a:gd name="T12" fmla="*/ 37 w 1104"/>
                <a:gd name="T13" fmla="*/ 496 h 938"/>
                <a:gd name="T14" fmla="*/ 502 w 1104"/>
                <a:gd name="T15" fmla="*/ 210 h 938"/>
                <a:gd name="T16" fmla="*/ 250 w 1104"/>
                <a:gd name="T17" fmla="*/ 509 h 938"/>
                <a:gd name="T18" fmla="*/ 1 w 1104"/>
                <a:gd name="T19" fmla="*/ 735 h 938"/>
                <a:gd name="T20" fmla="*/ 250 w 1104"/>
                <a:gd name="T21" fmla="*/ 770 h 938"/>
                <a:gd name="T22" fmla="*/ 823 w 1104"/>
                <a:gd name="T23" fmla="*/ 938 h 938"/>
                <a:gd name="T24" fmla="*/ 262 w 1104"/>
                <a:gd name="T25" fmla="*/ 525 h 938"/>
                <a:gd name="T26" fmla="*/ 554 w 1104"/>
                <a:gd name="T27" fmla="*/ 682 h 938"/>
                <a:gd name="T28" fmla="*/ 802 w 1104"/>
                <a:gd name="T29" fmla="*/ 802 h 938"/>
                <a:gd name="T30" fmla="*/ 1091 w 1104"/>
                <a:gd name="T31" fmla="*/ 488 h 938"/>
                <a:gd name="T32" fmla="*/ 763 w 1104"/>
                <a:gd name="T33" fmla="*/ 319 h 938"/>
                <a:gd name="T34" fmla="*/ 780 w 1104"/>
                <a:gd name="T35" fmla="*/ 288 h 938"/>
                <a:gd name="T36" fmla="*/ 855 w 1104"/>
                <a:gd name="T37" fmla="*/ 444 h 938"/>
                <a:gd name="T38" fmla="*/ 857 w 1104"/>
                <a:gd name="T39" fmla="*/ 437 h 938"/>
                <a:gd name="T40" fmla="*/ 761 w 1104"/>
                <a:gd name="T41" fmla="*/ 319 h 938"/>
                <a:gd name="T42" fmla="*/ 760 w 1104"/>
                <a:gd name="T43" fmla="*/ 320 h 938"/>
                <a:gd name="T44" fmla="*/ 760 w 1104"/>
                <a:gd name="T45" fmla="*/ 320 h 938"/>
                <a:gd name="T46" fmla="*/ 742 w 1104"/>
                <a:gd name="T47" fmla="*/ 311 h 938"/>
                <a:gd name="T48" fmla="*/ 524 w 1104"/>
                <a:gd name="T49" fmla="*/ 211 h 938"/>
                <a:gd name="T50" fmla="*/ 493 w 1104"/>
                <a:gd name="T51" fmla="*/ 228 h 938"/>
                <a:gd name="T52" fmla="*/ 739 w 1104"/>
                <a:gd name="T53" fmla="*/ 356 h 938"/>
                <a:gd name="T54" fmla="*/ 260 w 1104"/>
                <a:gd name="T55" fmla="*/ 514 h 938"/>
                <a:gd name="T56" fmla="*/ 855 w 1104"/>
                <a:gd name="T57" fmla="*/ 445 h 938"/>
                <a:gd name="T58" fmla="*/ 858 w 1104"/>
                <a:gd name="T59" fmla="*/ 435 h 938"/>
                <a:gd name="T60" fmla="*/ 1079 w 1104"/>
                <a:gd name="T61" fmla="*/ 475 h 938"/>
                <a:gd name="T62" fmla="*/ 863 w 1104"/>
                <a:gd name="T63" fmla="*/ 131 h 938"/>
                <a:gd name="T64" fmla="*/ 1083 w 1104"/>
                <a:gd name="T65" fmla="*/ 465 h 938"/>
                <a:gd name="T66" fmla="*/ 773 w 1104"/>
                <a:gd name="T67" fmla="*/ 286 h 938"/>
                <a:gd name="T68" fmla="*/ 525 w 1104"/>
                <a:gd name="T69" fmla="*/ 207 h 938"/>
                <a:gd name="T70" fmla="*/ 833 w 1104"/>
                <a:gd name="T71" fmla="*/ 184 h 938"/>
                <a:gd name="T72" fmla="*/ 161 w 1104"/>
                <a:gd name="T73" fmla="*/ 139 h 938"/>
                <a:gd name="T74" fmla="*/ 19 w 1104"/>
                <a:gd name="T75" fmla="*/ 4 h 938"/>
                <a:gd name="T76" fmla="*/ 145 w 1104"/>
                <a:gd name="T77" fmla="*/ 150 h 938"/>
                <a:gd name="T78" fmla="*/ 500 w 1104"/>
                <a:gd name="T79" fmla="*/ 204 h 938"/>
                <a:gd name="T80" fmla="*/ 239 w 1104"/>
                <a:gd name="T81" fmla="*/ 528 h 938"/>
                <a:gd name="T82" fmla="*/ 237 w 1104"/>
                <a:gd name="T83" fmla="*/ 755 h 938"/>
                <a:gd name="T84" fmla="*/ 262 w 1104"/>
                <a:gd name="T85" fmla="*/ 759 h 938"/>
                <a:gd name="T86" fmla="*/ 261 w 1104"/>
                <a:gd name="T87" fmla="*/ 527 h 938"/>
                <a:gd name="T88" fmla="*/ 262 w 1104"/>
                <a:gd name="T89" fmla="*/ 517 h 938"/>
                <a:gd name="T90" fmla="*/ 543 w 1104"/>
                <a:gd name="T91" fmla="*/ 663 h 938"/>
                <a:gd name="T92" fmla="*/ 566 w 1104"/>
                <a:gd name="T93" fmla="*/ 675 h 938"/>
                <a:gd name="T94" fmla="*/ 1080 w 1104"/>
                <a:gd name="T95" fmla="*/ 480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04" h="938">
                  <a:moveTo>
                    <a:pt x="1091" y="462"/>
                  </a:moveTo>
                  <a:cubicBezTo>
                    <a:pt x="1089" y="462"/>
                    <a:pt x="1087" y="463"/>
                    <a:pt x="1085" y="464"/>
                  </a:cubicBezTo>
                  <a:cubicBezTo>
                    <a:pt x="875" y="130"/>
                    <a:pt x="875" y="130"/>
                    <a:pt x="875" y="130"/>
                  </a:cubicBezTo>
                  <a:cubicBezTo>
                    <a:pt x="879" y="127"/>
                    <a:pt x="881" y="123"/>
                    <a:pt x="881" y="119"/>
                  </a:cubicBezTo>
                  <a:cubicBezTo>
                    <a:pt x="881" y="112"/>
                    <a:pt x="875" y="106"/>
                    <a:pt x="868" y="106"/>
                  </a:cubicBezTo>
                  <a:cubicBezTo>
                    <a:pt x="861" y="106"/>
                    <a:pt x="855" y="112"/>
                    <a:pt x="855" y="119"/>
                  </a:cubicBezTo>
                  <a:cubicBezTo>
                    <a:pt x="855" y="124"/>
                    <a:pt x="858" y="128"/>
                    <a:pt x="861" y="130"/>
                  </a:cubicBezTo>
                  <a:cubicBezTo>
                    <a:pt x="834" y="182"/>
                    <a:pt x="834" y="182"/>
                    <a:pt x="834" y="182"/>
                  </a:cubicBezTo>
                  <a:cubicBezTo>
                    <a:pt x="674" y="1"/>
                    <a:pt x="674" y="1"/>
                    <a:pt x="674" y="1"/>
                  </a:cubicBezTo>
                  <a:cubicBezTo>
                    <a:pt x="673" y="0"/>
                    <a:pt x="673" y="0"/>
                    <a:pt x="673" y="0"/>
                  </a:cubicBezTo>
                  <a:cubicBezTo>
                    <a:pt x="520" y="193"/>
                    <a:pt x="520" y="193"/>
                    <a:pt x="520" y="193"/>
                  </a:cubicBezTo>
                  <a:cubicBezTo>
                    <a:pt x="518" y="192"/>
                    <a:pt x="516" y="191"/>
                    <a:pt x="513" y="191"/>
                  </a:cubicBezTo>
                  <a:cubicBezTo>
                    <a:pt x="509" y="191"/>
                    <a:pt x="505" y="194"/>
                    <a:pt x="502" y="197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36" y="131"/>
                    <a:pt x="135" y="134"/>
                    <a:pt x="135" y="137"/>
                  </a:cubicBezTo>
                  <a:cubicBezTo>
                    <a:pt x="135" y="143"/>
                    <a:pt x="139" y="147"/>
                    <a:pt x="144" y="149"/>
                  </a:cubicBezTo>
                  <a:cubicBezTo>
                    <a:pt x="52" y="484"/>
                    <a:pt x="52" y="484"/>
                    <a:pt x="52" y="484"/>
                  </a:cubicBezTo>
                  <a:cubicBezTo>
                    <a:pt x="52" y="484"/>
                    <a:pt x="51" y="483"/>
                    <a:pt x="50" y="483"/>
                  </a:cubicBezTo>
                  <a:cubicBezTo>
                    <a:pt x="43" y="483"/>
                    <a:pt x="37" y="489"/>
                    <a:pt x="37" y="496"/>
                  </a:cubicBezTo>
                  <a:cubicBezTo>
                    <a:pt x="37" y="503"/>
                    <a:pt x="43" y="509"/>
                    <a:pt x="50" y="509"/>
                  </a:cubicBezTo>
                  <a:cubicBezTo>
                    <a:pt x="57" y="509"/>
                    <a:pt x="63" y="503"/>
                    <a:pt x="63" y="496"/>
                  </a:cubicBezTo>
                  <a:cubicBezTo>
                    <a:pt x="63" y="494"/>
                    <a:pt x="62" y="492"/>
                    <a:pt x="61" y="490"/>
                  </a:cubicBezTo>
                  <a:cubicBezTo>
                    <a:pt x="502" y="210"/>
                    <a:pt x="502" y="210"/>
                    <a:pt x="502" y="210"/>
                  </a:cubicBezTo>
                  <a:cubicBezTo>
                    <a:pt x="503" y="211"/>
                    <a:pt x="503" y="212"/>
                    <a:pt x="504" y="213"/>
                  </a:cubicBezTo>
                  <a:cubicBezTo>
                    <a:pt x="495" y="224"/>
                    <a:pt x="495" y="224"/>
                    <a:pt x="495" y="224"/>
                  </a:cubicBezTo>
                  <a:cubicBezTo>
                    <a:pt x="255" y="510"/>
                    <a:pt x="255" y="510"/>
                    <a:pt x="255" y="510"/>
                  </a:cubicBezTo>
                  <a:cubicBezTo>
                    <a:pt x="254" y="509"/>
                    <a:pt x="252" y="509"/>
                    <a:pt x="250" y="509"/>
                  </a:cubicBezTo>
                  <a:cubicBezTo>
                    <a:pt x="243" y="509"/>
                    <a:pt x="237" y="514"/>
                    <a:pt x="237" y="521"/>
                  </a:cubicBezTo>
                  <a:cubicBezTo>
                    <a:pt x="237" y="523"/>
                    <a:pt x="238" y="525"/>
                    <a:pt x="238" y="527"/>
                  </a:cubicBezTo>
                  <a:cubicBezTo>
                    <a:pt x="0" y="735"/>
                    <a:pt x="0" y="735"/>
                    <a:pt x="0" y="735"/>
                  </a:cubicBezTo>
                  <a:cubicBezTo>
                    <a:pt x="1" y="735"/>
                    <a:pt x="1" y="735"/>
                    <a:pt x="1" y="735"/>
                  </a:cubicBezTo>
                  <a:cubicBezTo>
                    <a:pt x="1" y="736"/>
                    <a:pt x="1" y="736"/>
                    <a:pt x="1" y="736"/>
                  </a:cubicBezTo>
                  <a:cubicBezTo>
                    <a:pt x="237" y="756"/>
                    <a:pt x="237" y="756"/>
                    <a:pt x="237" y="756"/>
                  </a:cubicBezTo>
                  <a:cubicBezTo>
                    <a:pt x="237" y="756"/>
                    <a:pt x="237" y="757"/>
                    <a:pt x="237" y="757"/>
                  </a:cubicBezTo>
                  <a:cubicBezTo>
                    <a:pt x="237" y="764"/>
                    <a:pt x="243" y="770"/>
                    <a:pt x="250" y="770"/>
                  </a:cubicBezTo>
                  <a:cubicBezTo>
                    <a:pt x="256" y="770"/>
                    <a:pt x="260" y="766"/>
                    <a:pt x="262" y="760"/>
                  </a:cubicBezTo>
                  <a:cubicBezTo>
                    <a:pt x="810" y="923"/>
                    <a:pt x="810" y="923"/>
                    <a:pt x="810" y="923"/>
                  </a:cubicBezTo>
                  <a:cubicBezTo>
                    <a:pt x="810" y="924"/>
                    <a:pt x="810" y="924"/>
                    <a:pt x="810" y="925"/>
                  </a:cubicBezTo>
                  <a:cubicBezTo>
                    <a:pt x="810" y="932"/>
                    <a:pt x="816" y="938"/>
                    <a:pt x="823" y="938"/>
                  </a:cubicBezTo>
                  <a:cubicBezTo>
                    <a:pt x="830" y="938"/>
                    <a:pt x="835" y="932"/>
                    <a:pt x="835" y="925"/>
                  </a:cubicBezTo>
                  <a:cubicBezTo>
                    <a:pt x="835" y="918"/>
                    <a:pt x="830" y="912"/>
                    <a:pt x="823" y="912"/>
                  </a:cubicBezTo>
                  <a:cubicBezTo>
                    <a:pt x="818" y="912"/>
                    <a:pt x="814" y="915"/>
                    <a:pt x="811" y="919"/>
                  </a:cubicBezTo>
                  <a:cubicBezTo>
                    <a:pt x="262" y="525"/>
                    <a:pt x="262" y="525"/>
                    <a:pt x="262" y="525"/>
                  </a:cubicBezTo>
                  <a:cubicBezTo>
                    <a:pt x="262" y="525"/>
                    <a:pt x="262" y="525"/>
                    <a:pt x="262" y="525"/>
                  </a:cubicBezTo>
                  <a:cubicBezTo>
                    <a:pt x="542" y="665"/>
                    <a:pt x="542" y="665"/>
                    <a:pt x="542" y="665"/>
                  </a:cubicBezTo>
                  <a:cubicBezTo>
                    <a:pt x="542" y="666"/>
                    <a:pt x="541" y="668"/>
                    <a:pt x="541" y="670"/>
                  </a:cubicBezTo>
                  <a:cubicBezTo>
                    <a:pt x="541" y="677"/>
                    <a:pt x="547" y="682"/>
                    <a:pt x="554" y="682"/>
                  </a:cubicBezTo>
                  <a:cubicBezTo>
                    <a:pt x="559" y="682"/>
                    <a:pt x="563" y="680"/>
                    <a:pt x="565" y="676"/>
                  </a:cubicBezTo>
                  <a:cubicBezTo>
                    <a:pt x="791" y="784"/>
                    <a:pt x="791" y="784"/>
                    <a:pt x="791" y="784"/>
                  </a:cubicBezTo>
                  <a:cubicBezTo>
                    <a:pt x="790" y="785"/>
                    <a:pt x="790" y="787"/>
                    <a:pt x="790" y="789"/>
                  </a:cubicBezTo>
                  <a:cubicBezTo>
                    <a:pt x="790" y="796"/>
                    <a:pt x="795" y="802"/>
                    <a:pt x="802" y="802"/>
                  </a:cubicBezTo>
                  <a:cubicBezTo>
                    <a:pt x="809" y="802"/>
                    <a:pt x="815" y="796"/>
                    <a:pt x="815" y="789"/>
                  </a:cubicBezTo>
                  <a:cubicBezTo>
                    <a:pt x="815" y="786"/>
                    <a:pt x="814" y="784"/>
                    <a:pt x="813" y="782"/>
                  </a:cubicBezTo>
                  <a:cubicBezTo>
                    <a:pt x="1083" y="485"/>
                    <a:pt x="1083" y="485"/>
                    <a:pt x="1083" y="485"/>
                  </a:cubicBezTo>
                  <a:cubicBezTo>
                    <a:pt x="1085" y="487"/>
                    <a:pt x="1088" y="488"/>
                    <a:pt x="1091" y="488"/>
                  </a:cubicBezTo>
                  <a:cubicBezTo>
                    <a:pt x="1098" y="488"/>
                    <a:pt x="1104" y="482"/>
                    <a:pt x="1104" y="475"/>
                  </a:cubicBezTo>
                  <a:cubicBezTo>
                    <a:pt x="1104" y="468"/>
                    <a:pt x="1098" y="462"/>
                    <a:pt x="1091" y="462"/>
                  </a:cubicBezTo>
                  <a:close/>
                  <a:moveTo>
                    <a:pt x="1080" y="469"/>
                  </a:moveTo>
                  <a:cubicBezTo>
                    <a:pt x="763" y="319"/>
                    <a:pt x="763" y="319"/>
                    <a:pt x="763" y="319"/>
                  </a:cubicBezTo>
                  <a:cubicBezTo>
                    <a:pt x="768" y="310"/>
                    <a:pt x="768" y="310"/>
                    <a:pt x="768" y="310"/>
                  </a:cubicBezTo>
                  <a:cubicBezTo>
                    <a:pt x="769" y="311"/>
                    <a:pt x="771" y="312"/>
                    <a:pt x="773" y="312"/>
                  </a:cubicBezTo>
                  <a:cubicBezTo>
                    <a:pt x="781" y="312"/>
                    <a:pt x="786" y="306"/>
                    <a:pt x="786" y="299"/>
                  </a:cubicBezTo>
                  <a:cubicBezTo>
                    <a:pt x="786" y="295"/>
                    <a:pt x="784" y="291"/>
                    <a:pt x="780" y="288"/>
                  </a:cubicBezTo>
                  <a:cubicBezTo>
                    <a:pt x="834" y="185"/>
                    <a:pt x="834" y="185"/>
                    <a:pt x="834" y="185"/>
                  </a:cubicBezTo>
                  <a:cubicBezTo>
                    <a:pt x="1082" y="466"/>
                    <a:pt x="1082" y="466"/>
                    <a:pt x="1082" y="466"/>
                  </a:cubicBezTo>
                  <a:cubicBezTo>
                    <a:pt x="1081" y="467"/>
                    <a:pt x="1081" y="468"/>
                    <a:pt x="1080" y="469"/>
                  </a:cubicBezTo>
                  <a:close/>
                  <a:moveTo>
                    <a:pt x="855" y="444"/>
                  </a:moveTo>
                  <a:cubicBezTo>
                    <a:pt x="676" y="465"/>
                    <a:pt x="676" y="465"/>
                    <a:pt x="676" y="465"/>
                  </a:cubicBezTo>
                  <a:cubicBezTo>
                    <a:pt x="703" y="420"/>
                    <a:pt x="703" y="420"/>
                    <a:pt x="703" y="420"/>
                  </a:cubicBezTo>
                  <a:cubicBezTo>
                    <a:pt x="740" y="357"/>
                    <a:pt x="740" y="357"/>
                    <a:pt x="740" y="357"/>
                  </a:cubicBezTo>
                  <a:cubicBezTo>
                    <a:pt x="857" y="437"/>
                    <a:pt x="857" y="437"/>
                    <a:pt x="857" y="437"/>
                  </a:cubicBezTo>
                  <a:cubicBezTo>
                    <a:pt x="856" y="438"/>
                    <a:pt x="855" y="441"/>
                    <a:pt x="855" y="443"/>
                  </a:cubicBezTo>
                  <a:cubicBezTo>
                    <a:pt x="855" y="443"/>
                    <a:pt x="855" y="444"/>
                    <a:pt x="855" y="444"/>
                  </a:cubicBezTo>
                  <a:close/>
                  <a:moveTo>
                    <a:pt x="766" y="310"/>
                  </a:moveTo>
                  <a:cubicBezTo>
                    <a:pt x="761" y="319"/>
                    <a:pt x="761" y="319"/>
                    <a:pt x="761" y="319"/>
                  </a:cubicBezTo>
                  <a:cubicBezTo>
                    <a:pt x="746" y="311"/>
                    <a:pt x="746" y="311"/>
                    <a:pt x="746" y="311"/>
                  </a:cubicBezTo>
                  <a:cubicBezTo>
                    <a:pt x="762" y="305"/>
                    <a:pt x="762" y="305"/>
                    <a:pt x="762" y="305"/>
                  </a:cubicBezTo>
                  <a:cubicBezTo>
                    <a:pt x="763" y="307"/>
                    <a:pt x="764" y="308"/>
                    <a:pt x="766" y="310"/>
                  </a:cubicBezTo>
                  <a:close/>
                  <a:moveTo>
                    <a:pt x="760" y="320"/>
                  </a:moveTo>
                  <a:cubicBezTo>
                    <a:pt x="740" y="355"/>
                    <a:pt x="740" y="355"/>
                    <a:pt x="740" y="355"/>
                  </a:cubicBezTo>
                  <a:cubicBezTo>
                    <a:pt x="702" y="330"/>
                    <a:pt x="702" y="330"/>
                    <a:pt x="702" y="330"/>
                  </a:cubicBezTo>
                  <a:cubicBezTo>
                    <a:pt x="744" y="312"/>
                    <a:pt x="744" y="312"/>
                    <a:pt x="744" y="312"/>
                  </a:cubicBezTo>
                  <a:lnTo>
                    <a:pt x="760" y="320"/>
                  </a:lnTo>
                  <a:close/>
                  <a:moveTo>
                    <a:pt x="701" y="329"/>
                  </a:moveTo>
                  <a:cubicBezTo>
                    <a:pt x="525" y="209"/>
                    <a:pt x="525" y="209"/>
                    <a:pt x="525" y="209"/>
                  </a:cubicBezTo>
                  <a:cubicBezTo>
                    <a:pt x="525" y="209"/>
                    <a:pt x="525" y="209"/>
                    <a:pt x="525" y="209"/>
                  </a:cubicBezTo>
                  <a:cubicBezTo>
                    <a:pt x="742" y="311"/>
                    <a:pt x="742" y="311"/>
                    <a:pt x="742" y="311"/>
                  </a:cubicBezTo>
                  <a:lnTo>
                    <a:pt x="701" y="329"/>
                  </a:lnTo>
                  <a:close/>
                  <a:moveTo>
                    <a:pt x="505" y="214"/>
                  </a:moveTo>
                  <a:cubicBezTo>
                    <a:pt x="507" y="215"/>
                    <a:pt x="510" y="217"/>
                    <a:pt x="513" y="217"/>
                  </a:cubicBezTo>
                  <a:cubicBezTo>
                    <a:pt x="518" y="217"/>
                    <a:pt x="522" y="214"/>
                    <a:pt x="524" y="211"/>
                  </a:cubicBezTo>
                  <a:cubicBezTo>
                    <a:pt x="699" y="329"/>
                    <a:pt x="699" y="329"/>
                    <a:pt x="699" y="329"/>
                  </a:cubicBezTo>
                  <a:cubicBezTo>
                    <a:pt x="259" y="513"/>
                    <a:pt x="259" y="513"/>
                    <a:pt x="259" y="513"/>
                  </a:cubicBezTo>
                  <a:cubicBezTo>
                    <a:pt x="259" y="512"/>
                    <a:pt x="258" y="511"/>
                    <a:pt x="257" y="511"/>
                  </a:cubicBezTo>
                  <a:cubicBezTo>
                    <a:pt x="493" y="228"/>
                    <a:pt x="493" y="228"/>
                    <a:pt x="493" y="228"/>
                  </a:cubicBezTo>
                  <a:lnTo>
                    <a:pt x="505" y="214"/>
                  </a:lnTo>
                  <a:close/>
                  <a:moveTo>
                    <a:pt x="260" y="514"/>
                  </a:moveTo>
                  <a:cubicBezTo>
                    <a:pt x="701" y="330"/>
                    <a:pt x="701" y="330"/>
                    <a:pt x="701" y="330"/>
                  </a:cubicBezTo>
                  <a:cubicBezTo>
                    <a:pt x="739" y="356"/>
                    <a:pt x="739" y="356"/>
                    <a:pt x="739" y="356"/>
                  </a:cubicBezTo>
                  <a:cubicBezTo>
                    <a:pt x="701" y="420"/>
                    <a:pt x="701" y="420"/>
                    <a:pt x="701" y="420"/>
                  </a:cubicBezTo>
                  <a:cubicBezTo>
                    <a:pt x="674" y="466"/>
                    <a:pt x="674" y="466"/>
                    <a:pt x="674" y="466"/>
                  </a:cubicBezTo>
                  <a:cubicBezTo>
                    <a:pt x="261" y="515"/>
                    <a:pt x="261" y="515"/>
                    <a:pt x="261" y="515"/>
                  </a:cubicBezTo>
                  <a:cubicBezTo>
                    <a:pt x="261" y="515"/>
                    <a:pt x="261" y="514"/>
                    <a:pt x="260" y="514"/>
                  </a:cubicBezTo>
                  <a:close/>
                  <a:moveTo>
                    <a:pt x="566" y="665"/>
                  </a:moveTo>
                  <a:cubicBezTo>
                    <a:pt x="565" y="662"/>
                    <a:pt x="563" y="661"/>
                    <a:pt x="562" y="659"/>
                  </a:cubicBezTo>
                  <a:cubicBezTo>
                    <a:pt x="675" y="467"/>
                    <a:pt x="675" y="467"/>
                    <a:pt x="675" y="467"/>
                  </a:cubicBezTo>
                  <a:cubicBezTo>
                    <a:pt x="855" y="445"/>
                    <a:pt x="855" y="445"/>
                    <a:pt x="855" y="445"/>
                  </a:cubicBezTo>
                  <a:cubicBezTo>
                    <a:pt x="857" y="451"/>
                    <a:pt x="862" y="456"/>
                    <a:pt x="868" y="456"/>
                  </a:cubicBezTo>
                  <a:cubicBezTo>
                    <a:pt x="875" y="456"/>
                    <a:pt x="881" y="450"/>
                    <a:pt x="881" y="443"/>
                  </a:cubicBezTo>
                  <a:cubicBezTo>
                    <a:pt x="881" y="436"/>
                    <a:pt x="875" y="430"/>
                    <a:pt x="868" y="430"/>
                  </a:cubicBezTo>
                  <a:cubicBezTo>
                    <a:pt x="864" y="430"/>
                    <a:pt x="860" y="432"/>
                    <a:pt x="858" y="435"/>
                  </a:cubicBezTo>
                  <a:cubicBezTo>
                    <a:pt x="741" y="356"/>
                    <a:pt x="741" y="356"/>
                    <a:pt x="741" y="356"/>
                  </a:cubicBezTo>
                  <a:cubicBezTo>
                    <a:pt x="762" y="320"/>
                    <a:pt x="762" y="320"/>
                    <a:pt x="762" y="320"/>
                  </a:cubicBezTo>
                  <a:cubicBezTo>
                    <a:pt x="1080" y="470"/>
                    <a:pt x="1080" y="470"/>
                    <a:pt x="1080" y="470"/>
                  </a:cubicBezTo>
                  <a:cubicBezTo>
                    <a:pt x="1079" y="472"/>
                    <a:pt x="1079" y="473"/>
                    <a:pt x="1079" y="475"/>
                  </a:cubicBezTo>
                  <a:cubicBezTo>
                    <a:pt x="1079" y="476"/>
                    <a:pt x="1079" y="477"/>
                    <a:pt x="1079" y="479"/>
                  </a:cubicBezTo>
                  <a:cubicBezTo>
                    <a:pt x="786" y="585"/>
                    <a:pt x="786" y="585"/>
                    <a:pt x="786" y="585"/>
                  </a:cubicBezTo>
                  <a:lnTo>
                    <a:pt x="566" y="665"/>
                  </a:lnTo>
                  <a:close/>
                  <a:moveTo>
                    <a:pt x="863" y="131"/>
                  </a:moveTo>
                  <a:cubicBezTo>
                    <a:pt x="864" y="132"/>
                    <a:pt x="866" y="132"/>
                    <a:pt x="868" y="132"/>
                  </a:cubicBezTo>
                  <a:cubicBezTo>
                    <a:pt x="870" y="132"/>
                    <a:pt x="872" y="131"/>
                    <a:pt x="874" y="130"/>
                  </a:cubicBezTo>
                  <a:cubicBezTo>
                    <a:pt x="1084" y="465"/>
                    <a:pt x="1084" y="465"/>
                    <a:pt x="1084" y="465"/>
                  </a:cubicBezTo>
                  <a:cubicBezTo>
                    <a:pt x="1084" y="465"/>
                    <a:pt x="1084" y="465"/>
                    <a:pt x="1083" y="465"/>
                  </a:cubicBezTo>
                  <a:cubicBezTo>
                    <a:pt x="835" y="184"/>
                    <a:pt x="835" y="184"/>
                    <a:pt x="835" y="184"/>
                  </a:cubicBezTo>
                  <a:lnTo>
                    <a:pt x="863" y="131"/>
                  </a:lnTo>
                  <a:close/>
                  <a:moveTo>
                    <a:pt x="779" y="288"/>
                  </a:moveTo>
                  <a:cubicBezTo>
                    <a:pt x="777" y="287"/>
                    <a:pt x="775" y="286"/>
                    <a:pt x="773" y="286"/>
                  </a:cubicBezTo>
                  <a:cubicBezTo>
                    <a:pt x="766" y="286"/>
                    <a:pt x="761" y="292"/>
                    <a:pt x="761" y="299"/>
                  </a:cubicBezTo>
                  <a:cubicBezTo>
                    <a:pt x="761" y="301"/>
                    <a:pt x="761" y="302"/>
                    <a:pt x="761" y="303"/>
                  </a:cubicBezTo>
                  <a:cubicBezTo>
                    <a:pt x="744" y="311"/>
                    <a:pt x="744" y="311"/>
                    <a:pt x="744" y="311"/>
                  </a:cubicBezTo>
                  <a:cubicBezTo>
                    <a:pt x="525" y="207"/>
                    <a:pt x="525" y="207"/>
                    <a:pt x="525" y="207"/>
                  </a:cubicBezTo>
                  <a:cubicBezTo>
                    <a:pt x="526" y="206"/>
                    <a:pt x="526" y="205"/>
                    <a:pt x="526" y="204"/>
                  </a:cubicBezTo>
                  <a:cubicBezTo>
                    <a:pt x="526" y="200"/>
                    <a:pt x="524" y="196"/>
                    <a:pt x="521" y="194"/>
                  </a:cubicBezTo>
                  <a:cubicBezTo>
                    <a:pt x="673" y="2"/>
                    <a:pt x="673" y="2"/>
                    <a:pt x="673" y="2"/>
                  </a:cubicBezTo>
                  <a:cubicBezTo>
                    <a:pt x="833" y="184"/>
                    <a:pt x="833" y="184"/>
                    <a:pt x="833" y="184"/>
                  </a:cubicBezTo>
                  <a:lnTo>
                    <a:pt x="779" y="288"/>
                  </a:lnTo>
                  <a:close/>
                  <a:moveTo>
                    <a:pt x="502" y="199"/>
                  </a:moveTo>
                  <a:cubicBezTo>
                    <a:pt x="502" y="199"/>
                    <a:pt x="501" y="199"/>
                    <a:pt x="501" y="200"/>
                  </a:cubicBezTo>
                  <a:cubicBezTo>
                    <a:pt x="161" y="139"/>
                    <a:pt x="161" y="139"/>
                    <a:pt x="161" y="139"/>
                  </a:cubicBezTo>
                  <a:cubicBezTo>
                    <a:pt x="161" y="138"/>
                    <a:pt x="161" y="138"/>
                    <a:pt x="161" y="137"/>
                  </a:cubicBezTo>
                  <a:cubicBezTo>
                    <a:pt x="161" y="130"/>
                    <a:pt x="155" y="124"/>
                    <a:pt x="148" y="124"/>
                  </a:cubicBezTo>
                  <a:cubicBezTo>
                    <a:pt x="145" y="124"/>
                    <a:pt x="142" y="126"/>
                    <a:pt x="139" y="128"/>
                  </a:cubicBezTo>
                  <a:cubicBezTo>
                    <a:pt x="19" y="4"/>
                    <a:pt x="19" y="4"/>
                    <a:pt x="19" y="4"/>
                  </a:cubicBezTo>
                  <a:lnTo>
                    <a:pt x="502" y="199"/>
                  </a:lnTo>
                  <a:close/>
                  <a:moveTo>
                    <a:pt x="61" y="489"/>
                  </a:moveTo>
                  <a:cubicBezTo>
                    <a:pt x="59" y="487"/>
                    <a:pt x="57" y="485"/>
                    <a:pt x="54" y="484"/>
                  </a:cubicBezTo>
                  <a:cubicBezTo>
                    <a:pt x="145" y="150"/>
                    <a:pt x="145" y="150"/>
                    <a:pt x="145" y="150"/>
                  </a:cubicBezTo>
                  <a:cubicBezTo>
                    <a:pt x="146" y="150"/>
                    <a:pt x="147" y="150"/>
                    <a:pt x="148" y="150"/>
                  </a:cubicBezTo>
                  <a:cubicBezTo>
                    <a:pt x="154" y="150"/>
                    <a:pt x="159" y="146"/>
                    <a:pt x="160" y="140"/>
                  </a:cubicBezTo>
                  <a:cubicBezTo>
                    <a:pt x="501" y="201"/>
                    <a:pt x="501" y="201"/>
                    <a:pt x="501" y="201"/>
                  </a:cubicBezTo>
                  <a:cubicBezTo>
                    <a:pt x="501" y="202"/>
                    <a:pt x="500" y="203"/>
                    <a:pt x="500" y="204"/>
                  </a:cubicBezTo>
                  <a:cubicBezTo>
                    <a:pt x="500" y="206"/>
                    <a:pt x="501" y="208"/>
                    <a:pt x="502" y="209"/>
                  </a:cubicBezTo>
                  <a:lnTo>
                    <a:pt x="61" y="489"/>
                  </a:lnTo>
                  <a:close/>
                  <a:moveTo>
                    <a:pt x="2" y="735"/>
                  </a:moveTo>
                  <a:cubicBezTo>
                    <a:pt x="239" y="528"/>
                    <a:pt x="239" y="528"/>
                    <a:pt x="239" y="528"/>
                  </a:cubicBezTo>
                  <a:cubicBezTo>
                    <a:pt x="241" y="531"/>
                    <a:pt x="245" y="534"/>
                    <a:pt x="249" y="534"/>
                  </a:cubicBezTo>
                  <a:cubicBezTo>
                    <a:pt x="252" y="744"/>
                    <a:pt x="252" y="744"/>
                    <a:pt x="252" y="744"/>
                  </a:cubicBezTo>
                  <a:cubicBezTo>
                    <a:pt x="251" y="744"/>
                    <a:pt x="251" y="744"/>
                    <a:pt x="250" y="744"/>
                  </a:cubicBezTo>
                  <a:cubicBezTo>
                    <a:pt x="244" y="744"/>
                    <a:pt x="238" y="749"/>
                    <a:pt x="237" y="755"/>
                  </a:cubicBezTo>
                  <a:lnTo>
                    <a:pt x="2" y="735"/>
                  </a:lnTo>
                  <a:close/>
                  <a:moveTo>
                    <a:pt x="811" y="920"/>
                  </a:moveTo>
                  <a:cubicBezTo>
                    <a:pt x="811" y="921"/>
                    <a:pt x="810" y="921"/>
                    <a:pt x="810" y="922"/>
                  </a:cubicBezTo>
                  <a:cubicBezTo>
                    <a:pt x="262" y="759"/>
                    <a:pt x="262" y="759"/>
                    <a:pt x="262" y="759"/>
                  </a:cubicBezTo>
                  <a:cubicBezTo>
                    <a:pt x="263" y="758"/>
                    <a:pt x="263" y="758"/>
                    <a:pt x="263" y="757"/>
                  </a:cubicBezTo>
                  <a:cubicBezTo>
                    <a:pt x="263" y="751"/>
                    <a:pt x="259" y="746"/>
                    <a:pt x="253" y="744"/>
                  </a:cubicBezTo>
                  <a:cubicBezTo>
                    <a:pt x="251" y="534"/>
                    <a:pt x="251" y="534"/>
                    <a:pt x="251" y="534"/>
                  </a:cubicBezTo>
                  <a:cubicBezTo>
                    <a:pt x="255" y="534"/>
                    <a:pt x="259" y="531"/>
                    <a:pt x="261" y="527"/>
                  </a:cubicBezTo>
                  <a:lnTo>
                    <a:pt x="811" y="920"/>
                  </a:lnTo>
                  <a:close/>
                  <a:moveTo>
                    <a:pt x="263" y="523"/>
                  </a:moveTo>
                  <a:cubicBezTo>
                    <a:pt x="263" y="522"/>
                    <a:pt x="263" y="522"/>
                    <a:pt x="263" y="521"/>
                  </a:cubicBezTo>
                  <a:cubicBezTo>
                    <a:pt x="263" y="520"/>
                    <a:pt x="262" y="518"/>
                    <a:pt x="262" y="517"/>
                  </a:cubicBezTo>
                  <a:cubicBezTo>
                    <a:pt x="673" y="467"/>
                    <a:pt x="673" y="467"/>
                    <a:pt x="673" y="467"/>
                  </a:cubicBezTo>
                  <a:cubicBezTo>
                    <a:pt x="560" y="658"/>
                    <a:pt x="560" y="658"/>
                    <a:pt x="560" y="658"/>
                  </a:cubicBezTo>
                  <a:cubicBezTo>
                    <a:pt x="558" y="657"/>
                    <a:pt x="556" y="657"/>
                    <a:pt x="554" y="657"/>
                  </a:cubicBezTo>
                  <a:cubicBezTo>
                    <a:pt x="549" y="657"/>
                    <a:pt x="545" y="660"/>
                    <a:pt x="543" y="663"/>
                  </a:cubicBezTo>
                  <a:lnTo>
                    <a:pt x="263" y="523"/>
                  </a:lnTo>
                  <a:close/>
                  <a:moveTo>
                    <a:pt x="802" y="777"/>
                  </a:moveTo>
                  <a:cubicBezTo>
                    <a:pt x="798" y="777"/>
                    <a:pt x="794" y="779"/>
                    <a:pt x="792" y="782"/>
                  </a:cubicBezTo>
                  <a:cubicBezTo>
                    <a:pt x="566" y="675"/>
                    <a:pt x="566" y="675"/>
                    <a:pt x="566" y="675"/>
                  </a:cubicBezTo>
                  <a:cubicBezTo>
                    <a:pt x="567" y="673"/>
                    <a:pt x="567" y="671"/>
                    <a:pt x="567" y="670"/>
                  </a:cubicBezTo>
                  <a:cubicBezTo>
                    <a:pt x="567" y="668"/>
                    <a:pt x="567" y="667"/>
                    <a:pt x="566" y="666"/>
                  </a:cubicBezTo>
                  <a:cubicBezTo>
                    <a:pt x="777" y="590"/>
                    <a:pt x="777" y="590"/>
                    <a:pt x="777" y="590"/>
                  </a:cubicBezTo>
                  <a:cubicBezTo>
                    <a:pt x="1080" y="480"/>
                    <a:pt x="1080" y="480"/>
                    <a:pt x="1080" y="480"/>
                  </a:cubicBezTo>
                  <a:cubicBezTo>
                    <a:pt x="1080" y="481"/>
                    <a:pt x="1081" y="483"/>
                    <a:pt x="1082" y="484"/>
                  </a:cubicBezTo>
                  <a:cubicBezTo>
                    <a:pt x="812" y="781"/>
                    <a:pt x="812" y="781"/>
                    <a:pt x="812" y="781"/>
                  </a:cubicBezTo>
                  <a:cubicBezTo>
                    <a:pt x="809" y="778"/>
                    <a:pt x="806" y="777"/>
                    <a:pt x="802" y="7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7" name="Freeform 71"/>
            <p:cNvSpPr>
              <a:spLocks noEditPoints="1"/>
            </p:cNvSpPr>
            <p:nvPr/>
          </p:nvSpPr>
          <p:spPr bwMode="auto">
            <a:xfrm rot="3116213">
              <a:off x="2919494" y="-588704"/>
              <a:ext cx="3876361" cy="3298841"/>
            </a:xfrm>
            <a:custGeom>
              <a:avLst/>
              <a:gdLst>
                <a:gd name="T0" fmla="*/ 881 w 1104"/>
                <a:gd name="T1" fmla="*/ 119 h 938"/>
                <a:gd name="T2" fmla="*/ 834 w 1104"/>
                <a:gd name="T3" fmla="*/ 182 h 938"/>
                <a:gd name="T4" fmla="*/ 513 w 1104"/>
                <a:gd name="T5" fmla="*/ 191 h 938"/>
                <a:gd name="T6" fmla="*/ 17 w 1104"/>
                <a:gd name="T7" fmla="*/ 1 h 938"/>
                <a:gd name="T8" fmla="*/ 16 w 1104"/>
                <a:gd name="T9" fmla="*/ 2 h 938"/>
                <a:gd name="T10" fmla="*/ 135 w 1104"/>
                <a:gd name="T11" fmla="*/ 137 h 938"/>
                <a:gd name="T12" fmla="*/ 37 w 1104"/>
                <a:gd name="T13" fmla="*/ 496 h 938"/>
                <a:gd name="T14" fmla="*/ 502 w 1104"/>
                <a:gd name="T15" fmla="*/ 210 h 938"/>
                <a:gd name="T16" fmla="*/ 250 w 1104"/>
                <a:gd name="T17" fmla="*/ 509 h 938"/>
                <a:gd name="T18" fmla="*/ 1 w 1104"/>
                <a:gd name="T19" fmla="*/ 735 h 938"/>
                <a:gd name="T20" fmla="*/ 250 w 1104"/>
                <a:gd name="T21" fmla="*/ 770 h 938"/>
                <a:gd name="T22" fmla="*/ 823 w 1104"/>
                <a:gd name="T23" fmla="*/ 938 h 938"/>
                <a:gd name="T24" fmla="*/ 262 w 1104"/>
                <a:gd name="T25" fmla="*/ 525 h 938"/>
                <a:gd name="T26" fmla="*/ 554 w 1104"/>
                <a:gd name="T27" fmla="*/ 682 h 938"/>
                <a:gd name="T28" fmla="*/ 802 w 1104"/>
                <a:gd name="T29" fmla="*/ 802 h 938"/>
                <a:gd name="T30" fmla="*/ 1091 w 1104"/>
                <a:gd name="T31" fmla="*/ 488 h 938"/>
                <a:gd name="T32" fmla="*/ 763 w 1104"/>
                <a:gd name="T33" fmla="*/ 319 h 938"/>
                <a:gd name="T34" fmla="*/ 780 w 1104"/>
                <a:gd name="T35" fmla="*/ 288 h 938"/>
                <a:gd name="T36" fmla="*/ 855 w 1104"/>
                <a:gd name="T37" fmla="*/ 444 h 938"/>
                <a:gd name="T38" fmla="*/ 857 w 1104"/>
                <a:gd name="T39" fmla="*/ 437 h 938"/>
                <a:gd name="T40" fmla="*/ 761 w 1104"/>
                <a:gd name="T41" fmla="*/ 319 h 938"/>
                <a:gd name="T42" fmla="*/ 760 w 1104"/>
                <a:gd name="T43" fmla="*/ 320 h 938"/>
                <a:gd name="T44" fmla="*/ 760 w 1104"/>
                <a:gd name="T45" fmla="*/ 320 h 938"/>
                <a:gd name="T46" fmla="*/ 742 w 1104"/>
                <a:gd name="T47" fmla="*/ 311 h 938"/>
                <a:gd name="T48" fmla="*/ 524 w 1104"/>
                <a:gd name="T49" fmla="*/ 211 h 938"/>
                <a:gd name="T50" fmla="*/ 493 w 1104"/>
                <a:gd name="T51" fmla="*/ 228 h 938"/>
                <a:gd name="T52" fmla="*/ 739 w 1104"/>
                <a:gd name="T53" fmla="*/ 356 h 938"/>
                <a:gd name="T54" fmla="*/ 260 w 1104"/>
                <a:gd name="T55" fmla="*/ 514 h 938"/>
                <a:gd name="T56" fmla="*/ 855 w 1104"/>
                <a:gd name="T57" fmla="*/ 445 h 938"/>
                <a:gd name="T58" fmla="*/ 858 w 1104"/>
                <a:gd name="T59" fmla="*/ 435 h 938"/>
                <a:gd name="T60" fmla="*/ 1079 w 1104"/>
                <a:gd name="T61" fmla="*/ 475 h 938"/>
                <a:gd name="T62" fmla="*/ 863 w 1104"/>
                <a:gd name="T63" fmla="*/ 131 h 938"/>
                <a:gd name="T64" fmla="*/ 1083 w 1104"/>
                <a:gd name="T65" fmla="*/ 465 h 938"/>
                <a:gd name="T66" fmla="*/ 773 w 1104"/>
                <a:gd name="T67" fmla="*/ 286 h 938"/>
                <a:gd name="T68" fmla="*/ 525 w 1104"/>
                <a:gd name="T69" fmla="*/ 207 h 938"/>
                <a:gd name="T70" fmla="*/ 833 w 1104"/>
                <a:gd name="T71" fmla="*/ 184 h 938"/>
                <a:gd name="T72" fmla="*/ 161 w 1104"/>
                <a:gd name="T73" fmla="*/ 139 h 938"/>
                <a:gd name="T74" fmla="*/ 19 w 1104"/>
                <a:gd name="T75" fmla="*/ 4 h 938"/>
                <a:gd name="T76" fmla="*/ 145 w 1104"/>
                <a:gd name="T77" fmla="*/ 150 h 938"/>
                <a:gd name="T78" fmla="*/ 500 w 1104"/>
                <a:gd name="T79" fmla="*/ 204 h 938"/>
                <a:gd name="T80" fmla="*/ 239 w 1104"/>
                <a:gd name="T81" fmla="*/ 528 h 938"/>
                <a:gd name="T82" fmla="*/ 237 w 1104"/>
                <a:gd name="T83" fmla="*/ 755 h 938"/>
                <a:gd name="T84" fmla="*/ 262 w 1104"/>
                <a:gd name="T85" fmla="*/ 759 h 938"/>
                <a:gd name="T86" fmla="*/ 261 w 1104"/>
                <a:gd name="T87" fmla="*/ 527 h 938"/>
                <a:gd name="T88" fmla="*/ 262 w 1104"/>
                <a:gd name="T89" fmla="*/ 517 h 938"/>
                <a:gd name="T90" fmla="*/ 543 w 1104"/>
                <a:gd name="T91" fmla="*/ 663 h 938"/>
                <a:gd name="T92" fmla="*/ 566 w 1104"/>
                <a:gd name="T93" fmla="*/ 675 h 938"/>
                <a:gd name="T94" fmla="*/ 1080 w 1104"/>
                <a:gd name="T95" fmla="*/ 480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04" h="938">
                  <a:moveTo>
                    <a:pt x="1091" y="462"/>
                  </a:moveTo>
                  <a:cubicBezTo>
                    <a:pt x="1089" y="462"/>
                    <a:pt x="1087" y="463"/>
                    <a:pt x="1085" y="464"/>
                  </a:cubicBezTo>
                  <a:cubicBezTo>
                    <a:pt x="875" y="130"/>
                    <a:pt x="875" y="130"/>
                    <a:pt x="875" y="130"/>
                  </a:cubicBezTo>
                  <a:cubicBezTo>
                    <a:pt x="879" y="127"/>
                    <a:pt x="881" y="123"/>
                    <a:pt x="881" y="119"/>
                  </a:cubicBezTo>
                  <a:cubicBezTo>
                    <a:pt x="881" y="112"/>
                    <a:pt x="875" y="106"/>
                    <a:pt x="868" y="106"/>
                  </a:cubicBezTo>
                  <a:cubicBezTo>
                    <a:pt x="861" y="106"/>
                    <a:pt x="855" y="112"/>
                    <a:pt x="855" y="119"/>
                  </a:cubicBezTo>
                  <a:cubicBezTo>
                    <a:pt x="855" y="124"/>
                    <a:pt x="858" y="128"/>
                    <a:pt x="861" y="130"/>
                  </a:cubicBezTo>
                  <a:cubicBezTo>
                    <a:pt x="834" y="182"/>
                    <a:pt x="834" y="182"/>
                    <a:pt x="834" y="182"/>
                  </a:cubicBezTo>
                  <a:cubicBezTo>
                    <a:pt x="674" y="1"/>
                    <a:pt x="674" y="1"/>
                    <a:pt x="674" y="1"/>
                  </a:cubicBezTo>
                  <a:cubicBezTo>
                    <a:pt x="673" y="0"/>
                    <a:pt x="673" y="0"/>
                    <a:pt x="673" y="0"/>
                  </a:cubicBezTo>
                  <a:cubicBezTo>
                    <a:pt x="520" y="193"/>
                    <a:pt x="520" y="193"/>
                    <a:pt x="520" y="193"/>
                  </a:cubicBezTo>
                  <a:cubicBezTo>
                    <a:pt x="518" y="192"/>
                    <a:pt x="516" y="191"/>
                    <a:pt x="513" y="191"/>
                  </a:cubicBezTo>
                  <a:cubicBezTo>
                    <a:pt x="509" y="191"/>
                    <a:pt x="505" y="194"/>
                    <a:pt x="502" y="197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36" y="131"/>
                    <a:pt x="135" y="134"/>
                    <a:pt x="135" y="137"/>
                  </a:cubicBezTo>
                  <a:cubicBezTo>
                    <a:pt x="135" y="143"/>
                    <a:pt x="139" y="147"/>
                    <a:pt x="144" y="149"/>
                  </a:cubicBezTo>
                  <a:cubicBezTo>
                    <a:pt x="52" y="484"/>
                    <a:pt x="52" y="484"/>
                    <a:pt x="52" y="484"/>
                  </a:cubicBezTo>
                  <a:cubicBezTo>
                    <a:pt x="52" y="484"/>
                    <a:pt x="51" y="483"/>
                    <a:pt x="50" y="483"/>
                  </a:cubicBezTo>
                  <a:cubicBezTo>
                    <a:pt x="43" y="483"/>
                    <a:pt x="37" y="489"/>
                    <a:pt x="37" y="496"/>
                  </a:cubicBezTo>
                  <a:cubicBezTo>
                    <a:pt x="37" y="503"/>
                    <a:pt x="43" y="509"/>
                    <a:pt x="50" y="509"/>
                  </a:cubicBezTo>
                  <a:cubicBezTo>
                    <a:pt x="57" y="509"/>
                    <a:pt x="63" y="503"/>
                    <a:pt x="63" y="496"/>
                  </a:cubicBezTo>
                  <a:cubicBezTo>
                    <a:pt x="63" y="494"/>
                    <a:pt x="62" y="492"/>
                    <a:pt x="61" y="490"/>
                  </a:cubicBezTo>
                  <a:cubicBezTo>
                    <a:pt x="502" y="210"/>
                    <a:pt x="502" y="210"/>
                    <a:pt x="502" y="210"/>
                  </a:cubicBezTo>
                  <a:cubicBezTo>
                    <a:pt x="503" y="211"/>
                    <a:pt x="503" y="212"/>
                    <a:pt x="504" y="213"/>
                  </a:cubicBezTo>
                  <a:cubicBezTo>
                    <a:pt x="495" y="224"/>
                    <a:pt x="495" y="224"/>
                    <a:pt x="495" y="224"/>
                  </a:cubicBezTo>
                  <a:cubicBezTo>
                    <a:pt x="255" y="510"/>
                    <a:pt x="255" y="510"/>
                    <a:pt x="255" y="510"/>
                  </a:cubicBezTo>
                  <a:cubicBezTo>
                    <a:pt x="254" y="509"/>
                    <a:pt x="252" y="509"/>
                    <a:pt x="250" y="509"/>
                  </a:cubicBezTo>
                  <a:cubicBezTo>
                    <a:pt x="243" y="509"/>
                    <a:pt x="237" y="514"/>
                    <a:pt x="237" y="521"/>
                  </a:cubicBezTo>
                  <a:cubicBezTo>
                    <a:pt x="237" y="523"/>
                    <a:pt x="238" y="525"/>
                    <a:pt x="238" y="527"/>
                  </a:cubicBezTo>
                  <a:cubicBezTo>
                    <a:pt x="0" y="735"/>
                    <a:pt x="0" y="735"/>
                    <a:pt x="0" y="735"/>
                  </a:cubicBezTo>
                  <a:cubicBezTo>
                    <a:pt x="1" y="735"/>
                    <a:pt x="1" y="735"/>
                    <a:pt x="1" y="735"/>
                  </a:cubicBezTo>
                  <a:cubicBezTo>
                    <a:pt x="1" y="736"/>
                    <a:pt x="1" y="736"/>
                    <a:pt x="1" y="736"/>
                  </a:cubicBezTo>
                  <a:cubicBezTo>
                    <a:pt x="237" y="756"/>
                    <a:pt x="237" y="756"/>
                    <a:pt x="237" y="756"/>
                  </a:cubicBezTo>
                  <a:cubicBezTo>
                    <a:pt x="237" y="756"/>
                    <a:pt x="237" y="757"/>
                    <a:pt x="237" y="757"/>
                  </a:cubicBezTo>
                  <a:cubicBezTo>
                    <a:pt x="237" y="764"/>
                    <a:pt x="243" y="770"/>
                    <a:pt x="250" y="770"/>
                  </a:cubicBezTo>
                  <a:cubicBezTo>
                    <a:pt x="256" y="770"/>
                    <a:pt x="260" y="766"/>
                    <a:pt x="262" y="760"/>
                  </a:cubicBezTo>
                  <a:cubicBezTo>
                    <a:pt x="810" y="923"/>
                    <a:pt x="810" y="923"/>
                    <a:pt x="810" y="923"/>
                  </a:cubicBezTo>
                  <a:cubicBezTo>
                    <a:pt x="810" y="924"/>
                    <a:pt x="810" y="924"/>
                    <a:pt x="810" y="925"/>
                  </a:cubicBezTo>
                  <a:cubicBezTo>
                    <a:pt x="810" y="932"/>
                    <a:pt x="816" y="938"/>
                    <a:pt x="823" y="938"/>
                  </a:cubicBezTo>
                  <a:cubicBezTo>
                    <a:pt x="830" y="938"/>
                    <a:pt x="835" y="932"/>
                    <a:pt x="835" y="925"/>
                  </a:cubicBezTo>
                  <a:cubicBezTo>
                    <a:pt x="835" y="918"/>
                    <a:pt x="830" y="912"/>
                    <a:pt x="823" y="912"/>
                  </a:cubicBezTo>
                  <a:cubicBezTo>
                    <a:pt x="818" y="912"/>
                    <a:pt x="814" y="915"/>
                    <a:pt x="811" y="919"/>
                  </a:cubicBezTo>
                  <a:cubicBezTo>
                    <a:pt x="262" y="525"/>
                    <a:pt x="262" y="525"/>
                    <a:pt x="262" y="525"/>
                  </a:cubicBezTo>
                  <a:cubicBezTo>
                    <a:pt x="262" y="525"/>
                    <a:pt x="262" y="525"/>
                    <a:pt x="262" y="525"/>
                  </a:cubicBezTo>
                  <a:cubicBezTo>
                    <a:pt x="542" y="665"/>
                    <a:pt x="542" y="665"/>
                    <a:pt x="542" y="665"/>
                  </a:cubicBezTo>
                  <a:cubicBezTo>
                    <a:pt x="542" y="666"/>
                    <a:pt x="541" y="668"/>
                    <a:pt x="541" y="670"/>
                  </a:cubicBezTo>
                  <a:cubicBezTo>
                    <a:pt x="541" y="677"/>
                    <a:pt x="547" y="682"/>
                    <a:pt x="554" y="682"/>
                  </a:cubicBezTo>
                  <a:cubicBezTo>
                    <a:pt x="559" y="682"/>
                    <a:pt x="563" y="680"/>
                    <a:pt x="565" y="676"/>
                  </a:cubicBezTo>
                  <a:cubicBezTo>
                    <a:pt x="791" y="784"/>
                    <a:pt x="791" y="784"/>
                    <a:pt x="791" y="784"/>
                  </a:cubicBezTo>
                  <a:cubicBezTo>
                    <a:pt x="790" y="785"/>
                    <a:pt x="790" y="787"/>
                    <a:pt x="790" y="789"/>
                  </a:cubicBezTo>
                  <a:cubicBezTo>
                    <a:pt x="790" y="796"/>
                    <a:pt x="795" y="802"/>
                    <a:pt x="802" y="802"/>
                  </a:cubicBezTo>
                  <a:cubicBezTo>
                    <a:pt x="809" y="802"/>
                    <a:pt x="815" y="796"/>
                    <a:pt x="815" y="789"/>
                  </a:cubicBezTo>
                  <a:cubicBezTo>
                    <a:pt x="815" y="786"/>
                    <a:pt x="814" y="784"/>
                    <a:pt x="813" y="782"/>
                  </a:cubicBezTo>
                  <a:cubicBezTo>
                    <a:pt x="1083" y="485"/>
                    <a:pt x="1083" y="485"/>
                    <a:pt x="1083" y="485"/>
                  </a:cubicBezTo>
                  <a:cubicBezTo>
                    <a:pt x="1085" y="487"/>
                    <a:pt x="1088" y="488"/>
                    <a:pt x="1091" y="488"/>
                  </a:cubicBezTo>
                  <a:cubicBezTo>
                    <a:pt x="1098" y="488"/>
                    <a:pt x="1104" y="482"/>
                    <a:pt x="1104" y="475"/>
                  </a:cubicBezTo>
                  <a:cubicBezTo>
                    <a:pt x="1104" y="468"/>
                    <a:pt x="1098" y="462"/>
                    <a:pt x="1091" y="462"/>
                  </a:cubicBezTo>
                  <a:close/>
                  <a:moveTo>
                    <a:pt x="1080" y="469"/>
                  </a:moveTo>
                  <a:cubicBezTo>
                    <a:pt x="763" y="319"/>
                    <a:pt x="763" y="319"/>
                    <a:pt x="763" y="319"/>
                  </a:cubicBezTo>
                  <a:cubicBezTo>
                    <a:pt x="768" y="310"/>
                    <a:pt x="768" y="310"/>
                    <a:pt x="768" y="310"/>
                  </a:cubicBezTo>
                  <a:cubicBezTo>
                    <a:pt x="769" y="311"/>
                    <a:pt x="771" y="312"/>
                    <a:pt x="773" y="312"/>
                  </a:cubicBezTo>
                  <a:cubicBezTo>
                    <a:pt x="781" y="312"/>
                    <a:pt x="786" y="306"/>
                    <a:pt x="786" y="299"/>
                  </a:cubicBezTo>
                  <a:cubicBezTo>
                    <a:pt x="786" y="295"/>
                    <a:pt x="784" y="291"/>
                    <a:pt x="780" y="288"/>
                  </a:cubicBezTo>
                  <a:cubicBezTo>
                    <a:pt x="834" y="185"/>
                    <a:pt x="834" y="185"/>
                    <a:pt x="834" y="185"/>
                  </a:cubicBezTo>
                  <a:cubicBezTo>
                    <a:pt x="1082" y="466"/>
                    <a:pt x="1082" y="466"/>
                    <a:pt x="1082" y="466"/>
                  </a:cubicBezTo>
                  <a:cubicBezTo>
                    <a:pt x="1081" y="467"/>
                    <a:pt x="1081" y="468"/>
                    <a:pt x="1080" y="469"/>
                  </a:cubicBezTo>
                  <a:close/>
                  <a:moveTo>
                    <a:pt x="855" y="444"/>
                  </a:moveTo>
                  <a:cubicBezTo>
                    <a:pt x="676" y="465"/>
                    <a:pt x="676" y="465"/>
                    <a:pt x="676" y="465"/>
                  </a:cubicBezTo>
                  <a:cubicBezTo>
                    <a:pt x="703" y="420"/>
                    <a:pt x="703" y="420"/>
                    <a:pt x="703" y="420"/>
                  </a:cubicBezTo>
                  <a:cubicBezTo>
                    <a:pt x="740" y="357"/>
                    <a:pt x="740" y="357"/>
                    <a:pt x="740" y="357"/>
                  </a:cubicBezTo>
                  <a:cubicBezTo>
                    <a:pt x="857" y="437"/>
                    <a:pt x="857" y="437"/>
                    <a:pt x="857" y="437"/>
                  </a:cubicBezTo>
                  <a:cubicBezTo>
                    <a:pt x="856" y="438"/>
                    <a:pt x="855" y="441"/>
                    <a:pt x="855" y="443"/>
                  </a:cubicBezTo>
                  <a:cubicBezTo>
                    <a:pt x="855" y="443"/>
                    <a:pt x="855" y="444"/>
                    <a:pt x="855" y="444"/>
                  </a:cubicBezTo>
                  <a:close/>
                  <a:moveTo>
                    <a:pt x="766" y="310"/>
                  </a:moveTo>
                  <a:cubicBezTo>
                    <a:pt x="761" y="319"/>
                    <a:pt x="761" y="319"/>
                    <a:pt x="761" y="319"/>
                  </a:cubicBezTo>
                  <a:cubicBezTo>
                    <a:pt x="746" y="311"/>
                    <a:pt x="746" y="311"/>
                    <a:pt x="746" y="311"/>
                  </a:cubicBezTo>
                  <a:cubicBezTo>
                    <a:pt x="762" y="305"/>
                    <a:pt x="762" y="305"/>
                    <a:pt x="762" y="305"/>
                  </a:cubicBezTo>
                  <a:cubicBezTo>
                    <a:pt x="763" y="307"/>
                    <a:pt x="764" y="308"/>
                    <a:pt x="766" y="310"/>
                  </a:cubicBezTo>
                  <a:close/>
                  <a:moveTo>
                    <a:pt x="760" y="320"/>
                  </a:moveTo>
                  <a:cubicBezTo>
                    <a:pt x="740" y="355"/>
                    <a:pt x="740" y="355"/>
                    <a:pt x="740" y="355"/>
                  </a:cubicBezTo>
                  <a:cubicBezTo>
                    <a:pt x="702" y="330"/>
                    <a:pt x="702" y="330"/>
                    <a:pt x="702" y="330"/>
                  </a:cubicBezTo>
                  <a:cubicBezTo>
                    <a:pt x="744" y="312"/>
                    <a:pt x="744" y="312"/>
                    <a:pt x="744" y="312"/>
                  </a:cubicBezTo>
                  <a:lnTo>
                    <a:pt x="760" y="320"/>
                  </a:lnTo>
                  <a:close/>
                  <a:moveTo>
                    <a:pt x="701" y="329"/>
                  </a:moveTo>
                  <a:cubicBezTo>
                    <a:pt x="525" y="209"/>
                    <a:pt x="525" y="209"/>
                    <a:pt x="525" y="209"/>
                  </a:cubicBezTo>
                  <a:cubicBezTo>
                    <a:pt x="525" y="209"/>
                    <a:pt x="525" y="209"/>
                    <a:pt x="525" y="209"/>
                  </a:cubicBezTo>
                  <a:cubicBezTo>
                    <a:pt x="742" y="311"/>
                    <a:pt x="742" y="311"/>
                    <a:pt x="742" y="311"/>
                  </a:cubicBezTo>
                  <a:lnTo>
                    <a:pt x="701" y="329"/>
                  </a:lnTo>
                  <a:close/>
                  <a:moveTo>
                    <a:pt x="505" y="214"/>
                  </a:moveTo>
                  <a:cubicBezTo>
                    <a:pt x="507" y="215"/>
                    <a:pt x="510" y="217"/>
                    <a:pt x="513" y="217"/>
                  </a:cubicBezTo>
                  <a:cubicBezTo>
                    <a:pt x="518" y="217"/>
                    <a:pt x="522" y="214"/>
                    <a:pt x="524" y="211"/>
                  </a:cubicBezTo>
                  <a:cubicBezTo>
                    <a:pt x="699" y="329"/>
                    <a:pt x="699" y="329"/>
                    <a:pt x="699" y="329"/>
                  </a:cubicBezTo>
                  <a:cubicBezTo>
                    <a:pt x="259" y="513"/>
                    <a:pt x="259" y="513"/>
                    <a:pt x="259" y="513"/>
                  </a:cubicBezTo>
                  <a:cubicBezTo>
                    <a:pt x="259" y="512"/>
                    <a:pt x="258" y="511"/>
                    <a:pt x="257" y="511"/>
                  </a:cubicBezTo>
                  <a:cubicBezTo>
                    <a:pt x="493" y="228"/>
                    <a:pt x="493" y="228"/>
                    <a:pt x="493" y="228"/>
                  </a:cubicBezTo>
                  <a:lnTo>
                    <a:pt x="505" y="214"/>
                  </a:lnTo>
                  <a:close/>
                  <a:moveTo>
                    <a:pt x="260" y="514"/>
                  </a:moveTo>
                  <a:cubicBezTo>
                    <a:pt x="701" y="330"/>
                    <a:pt x="701" y="330"/>
                    <a:pt x="701" y="330"/>
                  </a:cubicBezTo>
                  <a:cubicBezTo>
                    <a:pt x="739" y="356"/>
                    <a:pt x="739" y="356"/>
                    <a:pt x="739" y="356"/>
                  </a:cubicBezTo>
                  <a:cubicBezTo>
                    <a:pt x="701" y="420"/>
                    <a:pt x="701" y="420"/>
                    <a:pt x="701" y="420"/>
                  </a:cubicBezTo>
                  <a:cubicBezTo>
                    <a:pt x="674" y="466"/>
                    <a:pt x="674" y="466"/>
                    <a:pt x="674" y="466"/>
                  </a:cubicBezTo>
                  <a:cubicBezTo>
                    <a:pt x="261" y="515"/>
                    <a:pt x="261" y="515"/>
                    <a:pt x="261" y="515"/>
                  </a:cubicBezTo>
                  <a:cubicBezTo>
                    <a:pt x="261" y="515"/>
                    <a:pt x="261" y="514"/>
                    <a:pt x="260" y="514"/>
                  </a:cubicBezTo>
                  <a:close/>
                  <a:moveTo>
                    <a:pt x="566" y="665"/>
                  </a:moveTo>
                  <a:cubicBezTo>
                    <a:pt x="565" y="662"/>
                    <a:pt x="563" y="661"/>
                    <a:pt x="562" y="659"/>
                  </a:cubicBezTo>
                  <a:cubicBezTo>
                    <a:pt x="675" y="467"/>
                    <a:pt x="675" y="467"/>
                    <a:pt x="675" y="467"/>
                  </a:cubicBezTo>
                  <a:cubicBezTo>
                    <a:pt x="855" y="445"/>
                    <a:pt x="855" y="445"/>
                    <a:pt x="855" y="445"/>
                  </a:cubicBezTo>
                  <a:cubicBezTo>
                    <a:pt x="857" y="451"/>
                    <a:pt x="862" y="456"/>
                    <a:pt x="868" y="456"/>
                  </a:cubicBezTo>
                  <a:cubicBezTo>
                    <a:pt x="875" y="456"/>
                    <a:pt x="881" y="450"/>
                    <a:pt x="881" y="443"/>
                  </a:cubicBezTo>
                  <a:cubicBezTo>
                    <a:pt x="881" y="436"/>
                    <a:pt x="875" y="430"/>
                    <a:pt x="868" y="430"/>
                  </a:cubicBezTo>
                  <a:cubicBezTo>
                    <a:pt x="864" y="430"/>
                    <a:pt x="860" y="432"/>
                    <a:pt x="858" y="435"/>
                  </a:cubicBezTo>
                  <a:cubicBezTo>
                    <a:pt x="741" y="356"/>
                    <a:pt x="741" y="356"/>
                    <a:pt x="741" y="356"/>
                  </a:cubicBezTo>
                  <a:cubicBezTo>
                    <a:pt x="762" y="320"/>
                    <a:pt x="762" y="320"/>
                    <a:pt x="762" y="320"/>
                  </a:cubicBezTo>
                  <a:cubicBezTo>
                    <a:pt x="1080" y="470"/>
                    <a:pt x="1080" y="470"/>
                    <a:pt x="1080" y="470"/>
                  </a:cubicBezTo>
                  <a:cubicBezTo>
                    <a:pt x="1079" y="472"/>
                    <a:pt x="1079" y="473"/>
                    <a:pt x="1079" y="475"/>
                  </a:cubicBezTo>
                  <a:cubicBezTo>
                    <a:pt x="1079" y="476"/>
                    <a:pt x="1079" y="477"/>
                    <a:pt x="1079" y="479"/>
                  </a:cubicBezTo>
                  <a:cubicBezTo>
                    <a:pt x="786" y="585"/>
                    <a:pt x="786" y="585"/>
                    <a:pt x="786" y="585"/>
                  </a:cubicBezTo>
                  <a:lnTo>
                    <a:pt x="566" y="665"/>
                  </a:lnTo>
                  <a:close/>
                  <a:moveTo>
                    <a:pt x="863" y="131"/>
                  </a:moveTo>
                  <a:cubicBezTo>
                    <a:pt x="864" y="132"/>
                    <a:pt x="866" y="132"/>
                    <a:pt x="868" y="132"/>
                  </a:cubicBezTo>
                  <a:cubicBezTo>
                    <a:pt x="870" y="132"/>
                    <a:pt x="872" y="131"/>
                    <a:pt x="874" y="130"/>
                  </a:cubicBezTo>
                  <a:cubicBezTo>
                    <a:pt x="1084" y="465"/>
                    <a:pt x="1084" y="465"/>
                    <a:pt x="1084" y="465"/>
                  </a:cubicBezTo>
                  <a:cubicBezTo>
                    <a:pt x="1084" y="465"/>
                    <a:pt x="1084" y="465"/>
                    <a:pt x="1083" y="465"/>
                  </a:cubicBezTo>
                  <a:cubicBezTo>
                    <a:pt x="835" y="184"/>
                    <a:pt x="835" y="184"/>
                    <a:pt x="835" y="184"/>
                  </a:cubicBezTo>
                  <a:lnTo>
                    <a:pt x="863" y="131"/>
                  </a:lnTo>
                  <a:close/>
                  <a:moveTo>
                    <a:pt x="779" y="288"/>
                  </a:moveTo>
                  <a:cubicBezTo>
                    <a:pt x="777" y="287"/>
                    <a:pt x="775" y="286"/>
                    <a:pt x="773" y="286"/>
                  </a:cubicBezTo>
                  <a:cubicBezTo>
                    <a:pt x="766" y="286"/>
                    <a:pt x="761" y="292"/>
                    <a:pt x="761" y="299"/>
                  </a:cubicBezTo>
                  <a:cubicBezTo>
                    <a:pt x="761" y="301"/>
                    <a:pt x="761" y="302"/>
                    <a:pt x="761" y="303"/>
                  </a:cubicBezTo>
                  <a:cubicBezTo>
                    <a:pt x="744" y="311"/>
                    <a:pt x="744" y="311"/>
                    <a:pt x="744" y="311"/>
                  </a:cubicBezTo>
                  <a:cubicBezTo>
                    <a:pt x="525" y="207"/>
                    <a:pt x="525" y="207"/>
                    <a:pt x="525" y="207"/>
                  </a:cubicBezTo>
                  <a:cubicBezTo>
                    <a:pt x="526" y="206"/>
                    <a:pt x="526" y="205"/>
                    <a:pt x="526" y="204"/>
                  </a:cubicBezTo>
                  <a:cubicBezTo>
                    <a:pt x="526" y="200"/>
                    <a:pt x="524" y="196"/>
                    <a:pt x="521" y="194"/>
                  </a:cubicBezTo>
                  <a:cubicBezTo>
                    <a:pt x="673" y="2"/>
                    <a:pt x="673" y="2"/>
                    <a:pt x="673" y="2"/>
                  </a:cubicBezTo>
                  <a:cubicBezTo>
                    <a:pt x="833" y="184"/>
                    <a:pt x="833" y="184"/>
                    <a:pt x="833" y="184"/>
                  </a:cubicBezTo>
                  <a:lnTo>
                    <a:pt x="779" y="288"/>
                  </a:lnTo>
                  <a:close/>
                  <a:moveTo>
                    <a:pt x="502" y="199"/>
                  </a:moveTo>
                  <a:cubicBezTo>
                    <a:pt x="502" y="199"/>
                    <a:pt x="501" y="199"/>
                    <a:pt x="501" y="200"/>
                  </a:cubicBezTo>
                  <a:cubicBezTo>
                    <a:pt x="161" y="139"/>
                    <a:pt x="161" y="139"/>
                    <a:pt x="161" y="139"/>
                  </a:cubicBezTo>
                  <a:cubicBezTo>
                    <a:pt x="161" y="138"/>
                    <a:pt x="161" y="138"/>
                    <a:pt x="161" y="137"/>
                  </a:cubicBezTo>
                  <a:cubicBezTo>
                    <a:pt x="161" y="130"/>
                    <a:pt x="155" y="124"/>
                    <a:pt x="148" y="124"/>
                  </a:cubicBezTo>
                  <a:cubicBezTo>
                    <a:pt x="145" y="124"/>
                    <a:pt x="142" y="126"/>
                    <a:pt x="139" y="128"/>
                  </a:cubicBezTo>
                  <a:cubicBezTo>
                    <a:pt x="19" y="4"/>
                    <a:pt x="19" y="4"/>
                    <a:pt x="19" y="4"/>
                  </a:cubicBezTo>
                  <a:lnTo>
                    <a:pt x="502" y="199"/>
                  </a:lnTo>
                  <a:close/>
                  <a:moveTo>
                    <a:pt x="61" y="489"/>
                  </a:moveTo>
                  <a:cubicBezTo>
                    <a:pt x="59" y="487"/>
                    <a:pt x="57" y="485"/>
                    <a:pt x="54" y="484"/>
                  </a:cubicBezTo>
                  <a:cubicBezTo>
                    <a:pt x="145" y="150"/>
                    <a:pt x="145" y="150"/>
                    <a:pt x="145" y="150"/>
                  </a:cubicBezTo>
                  <a:cubicBezTo>
                    <a:pt x="146" y="150"/>
                    <a:pt x="147" y="150"/>
                    <a:pt x="148" y="150"/>
                  </a:cubicBezTo>
                  <a:cubicBezTo>
                    <a:pt x="154" y="150"/>
                    <a:pt x="159" y="146"/>
                    <a:pt x="160" y="140"/>
                  </a:cubicBezTo>
                  <a:cubicBezTo>
                    <a:pt x="501" y="201"/>
                    <a:pt x="501" y="201"/>
                    <a:pt x="501" y="201"/>
                  </a:cubicBezTo>
                  <a:cubicBezTo>
                    <a:pt x="501" y="202"/>
                    <a:pt x="500" y="203"/>
                    <a:pt x="500" y="204"/>
                  </a:cubicBezTo>
                  <a:cubicBezTo>
                    <a:pt x="500" y="206"/>
                    <a:pt x="501" y="208"/>
                    <a:pt x="502" y="209"/>
                  </a:cubicBezTo>
                  <a:lnTo>
                    <a:pt x="61" y="489"/>
                  </a:lnTo>
                  <a:close/>
                  <a:moveTo>
                    <a:pt x="2" y="735"/>
                  </a:moveTo>
                  <a:cubicBezTo>
                    <a:pt x="239" y="528"/>
                    <a:pt x="239" y="528"/>
                    <a:pt x="239" y="528"/>
                  </a:cubicBezTo>
                  <a:cubicBezTo>
                    <a:pt x="241" y="531"/>
                    <a:pt x="245" y="534"/>
                    <a:pt x="249" y="534"/>
                  </a:cubicBezTo>
                  <a:cubicBezTo>
                    <a:pt x="252" y="744"/>
                    <a:pt x="252" y="744"/>
                    <a:pt x="252" y="744"/>
                  </a:cubicBezTo>
                  <a:cubicBezTo>
                    <a:pt x="251" y="744"/>
                    <a:pt x="251" y="744"/>
                    <a:pt x="250" y="744"/>
                  </a:cubicBezTo>
                  <a:cubicBezTo>
                    <a:pt x="244" y="744"/>
                    <a:pt x="238" y="749"/>
                    <a:pt x="237" y="755"/>
                  </a:cubicBezTo>
                  <a:lnTo>
                    <a:pt x="2" y="735"/>
                  </a:lnTo>
                  <a:close/>
                  <a:moveTo>
                    <a:pt x="811" y="920"/>
                  </a:moveTo>
                  <a:cubicBezTo>
                    <a:pt x="811" y="921"/>
                    <a:pt x="810" y="921"/>
                    <a:pt x="810" y="922"/>
                  </a:cubicBezTo>
                  <a:cubicBezTo>
                    <a:pt x="262" y="759"/>
                    <a:pt x="262" y="759"/>
                    <a:pt x="262" y="759"/>
                  </a:cubicBezTo>
                  <a:cubicBezTo>
                    <a:pt x="263" y="758"/>
                    <a:pt x="263" y="758"/>
                    <a:pt x="263" y="757"/>
                  </a:cubicBezTo>
                  <a:cubicBezTo>
                    <a:pt x="263" y="751"/>
                    <a:pt x="259" y="746"/>
                    <a:pt x="253" y="744"/>
                  </a:cubicBezTo>
                  <a:cubicBezTo>
                    <a:pt x="251" y="534"/>
                    <a:pt x="251" y="534"/>
                    <a:pt x="251" y="534"/>
                  </a:cubicBezTo>
                  <a:cubicBezTo>
                    <a:pt x="255" y="534"/>
                    <a:pt x="259" y="531"/>
                    <a:pt x="261" y="527"/>
                  </a:cubicBezTo>
                  <a:lnTo>
                    <a:pt x="811" y="920"/>
                  </a:lnTo>
                  <a:close/>
                  <a:moveTo>
                    <a:pt x="263" y="523"/>
                  </a:moveTo>
                  <a:cubicBezTo>
                    <a:pt x="263" y="522"/>
                    <a:pt x="263" y="522"/>
                    <a:pt x="263" y="521"/>
                  </a:cubicBezTo>
                  <a:cubicBezTo>
                    <a:pt x="263" y="520"/>
                    <a:pt x="262" y="518"/>
                    <a:pt x="262" y="517"/>
                  </a:cubicBezTo>
                  <a:cubicBezTo>
                    <a:pt x="673" y="467"/>
                    <a:pt x="673" y="467"/>
                    <a:pt x="673" y="467"/>
                  </a:cubicBezTo>
                  <a:cubicBezTo>
                    <a:pt x="560" y="658"/>
                    <a:pt x="560" y="658"/>
                    <a:pt x="560" y="658"/>
                  </a:cubicBezTo>
                  <a:cubicBezTo>
                    <a:pt x="558" y="657"/>
                    <a:pt x="556" y="657"/>
                    <a:pt x="554" y="657"/>
                  </a:cubicBezTo>
                  <a:cubicBezTo>
                    <a:pt x="549" y="657"/>
                    <a:pt x="545" y="660"/>
                    <a:pt x="543" y="663"/>
                  </a:cubicBezTo>
                  <a:lnTo>
                    <a:pt x="263" y="523"/>
                  </a:lnTo>
                  <a:close/>
                  <a:moveTo>
                    <a:pt x="802" y="777"/>
                  </a:moveTo>
                  <a:cubicBezTo>
                    <a:pt x="798" y="777"/>
                    <a:pt x="794" y="779"/>
                    <a:pt x="792" y="782"/>
                  </a:cubicBezTo>
                  <a:cubicBezTo>
                    <a:pt x="566" y="675"/>
                    <a:pt x="566" y="675"/>
                    <a:pt x="566" y="675"/>
                  </a:cubicBezTo>
                  <a:cubicBezTo>
                    <a:pt x="567" y="673"/>
                    <a:pt x="567" y="671"/>
                    <a:pt x="567" y="670"/>
                  </a:cubicBezTo>
                  <a:cubicBezTo>
                    <a:pt x="567" y="668"/>
                    <a:pt x="567" y="667"/>
                    <a:pt x="566" y="666"/>
                  </a:cubicBezTo>
                  <a:cubicBezTo>
                    <a:pt x="777" y="590"/>
                    <a:pt x="777" y="590"/>
                    <a:pt x="777" y="590"/>
                  </a:cubicBezTo>
                  <a:cubicBezTo>
                    <a:pt x="1080" y="480"/>
                    <a:pt x="1080" y="480"/>
                    <a:pt x="1080" y="480"/>
                  </a:cubicBezTo>
                  <a:cubicBezTo>
                    <a:pt x="1080" y="481"/>
                    <a:pt x="1081" y="483"/>
                    <a:pt x="1082" y="484"/>
                  </a:cubicBezTo>
                  <a:cubicBezTo>
                    <a:pt x="812" y="781"/>
                    <a:pt x="812" y="781"/>
                    <a:pt x="812" y="781"/>
                  </a:cubicBezTo>
                  <a:cubicBezTo>
                    <a:pt x="809" y="778"/>
                    <a:pt x="806" y="777"/>
                    <a:pt x="802" y="7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9" name="椭圆 58"/>
          <p:cNvSpPr/>
          <p:nvPr/>
        </p:nvSpPr>
        <p:spPr>
          <a:xfrm>
            <a:off x="1357243" y="2899328"/>
            <a:ext cx="1803400" cy="1803400"/>
          </a:xfrm>
          <a:prstGeom prst="ellipse">
            <a:avLst/>
          </a:prstGeom>
          <a:solidFill>
            <a:srgbClr val="3B383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0" name="Freeform 14"/>
          <p:cNvSpPr>
            <a:spLocks noEditPoints="1"/>
          </p:cNvSpPr>
          <p:nvPr/>
        </p:nvSpPr>
        <p:spPr bwMode="auto">
          <a:xfrm>
            <a:off x="1960772" y="3464176"/>
            <a:ext cx="596341" cy="673703"/>
          </a:xfrm>
          <a:custGeom>
            <a:avLst/>
            <a:gdLst>
              <a:gd name="T0" fmla="*/ 20 w 78"/>
              <a:gd name="T1" fmla="*/ 7 h 88"/>
              <a:gd name="T2" fmla="*/ 20 w 78"/>
              <a:gd name="T3" fmla="*/ 11 h 88"/>
              <a:gd name="T4" fmla="*/ 5 w 78"/>
              <a:gd name="T5" fmla="*/ 6 h 88"/>
              <a:gd name="T6" fmla="*/ 1 w 78"/>
              <a:gd name="T7" fmla="*/ 8 h 88"/>
              <a:gd name="T8" fmla="*/ 0 w 78"/>
              <a:gd name="T9" fmla="*/ 20 h 88"/>
              <a:gd name="T10" fmla="*/ 3 w 78"/>
              <a:gd name="T11" fmla="*/ 38 h 88"/>
              <a:gd name="T12" fmla="*/ 17 w 78"/>
              <a:gd name="T13" fmla="*/ 49 h 88"/>
              <a:gd name="T14" fmla="*/ 20 w 78"/>
              <a:gd name="T15" fmla="*/ 50 h 88"/>
              <a:gd name="T16" fmla="*/ 20 w 78"/>
              <a:gd name="T17" fmla="*/ 49 h 88"/>
              <a:gd name="T18" fmla="*/ 31 w 78"/>
              <a:gd name="T19" fmla="*/ 52 h 88"/>
              <a:gd name="T20" fmla="*/ 31 w 78"/>
              <a:gd name="T21" fmla="*/ 64 h 88"/>
              <a:gd name="T22" fmla="*/ 27 w 78"/>
              <a:gd name="T23" fmla="*/ 64 h 88"/>
              <a:gd name="T24" fmla="*/ 27 w 78"/>
              <a:gd name="T25" fmla="*/ 68 h 88"/>
              <a:gd name="T26" fmla="*/ 15 w 78"/>
              <a:gd name="T27" fmla="*/ 68 h 88"/>
              <a:gd name="T28" fmla="*/ 15 w 78"/>
              <a:gd name="T29" fmla="*/ 88 h 88"/>
              <a:gd name="T30" fmla="*/ 64 w 78"/>
              <a:gd name="T31" fmla="*/ 88 h 88"/>
              <a:gd name="T32" fmla="*/ 64 w 78"/>
              <a:gd name="T33" fmla="*/ 68 h 88"/>
              <a:gd name="T34" fmla="*/ 52 w 78"/>
              <a:gd name="T35" fmla="*/ 68 h 88"/>
              <a:gd name="T36" fmla="*/ 52 w 78"/>
              <a:gd name="T37" fmla="*/ 64 h 88"/>
              <a:gd name="T38" fmla="*/ 47 w 78"/>
              <a:gd name="T39" fmla="*/ 64 h 88"/>
              <a:gd name="T40" fmla="*/ 47 w 78"/>
              <a:gd name="T41" fmla="*/ 52 h 88"/>
              <a:gd name="T42" fmla="*/ 58 w 78"/>
              <a:gd name="T43" fmla="*/ 49 h 88"/>
              <a:gd name="T44" fmla="*/ 58 w 78"/>
              <a:gd name="T45" fmla="*/ 50 h 88"/>
              <a:gd name="T46" fmla="*/ 61 w 78"/>
              <a:gd name="T47" fmla="*/ 49 h 88"/>
              <a:gd name="T48" fmla="*/ 75 w 78"/>
              <a:gd name="T49" fmla="*/ 38 h 88"/>
              <a:gd name="T50" fmla="*/ 78 w 78"/>
              <a:gd name="T51" fmla="*/ 20 h 88"/>
              <a:gd name="T52" fmla="*/ 77 w 78"/>
              <a:gd name="T53" fmla="*/ 8 h 88"/>
              <a:gd name="T54" fmla="*/ 73 w 78"/>
              <a:gd name="T55" fmla="*/ 6 h 88"/>
              <a:gd name="T56" fmla="*/ 58 w 78"/>
              <a:gd name="T57" fmla="*/ 11 h 88"/>
              <a:gd name="T58" fmla="*/ 58 w 78"/>
              <a:gd name="T59" fmla="*/ 7 h 88"/>
              <a:gd name="T60" fmla="*/ 60 w 78"/>
              <a:gd name="T61" fmla="*/ 7 h 88"/>
              <a:gd name="T62" fmla="*/ 60 w 78"/>
              <a:gd name="T63" fmla="*/ 0 h 88"/>
              <a:gd name="T64" fmla="*/ 17 w 78"/>
              <a:gd name="T65" fmla="*/ 0 h 88"/>
              <a:gd name="T66" fmla="*/ 17 w 78"/>
              <a:gd name="T67" fmla="*/ 7 h 88"/>
              <a:gd name="T68" fmla="*/ 20 w 78"/>
              <a:gd name="T69" fmla="*/ 7 h 88"/>
              <a:gd name="T70" fmla="*/ 63 w 78"/>
              <a:gd name="T71" fmla="*/ 42 h 88"/>
              <a:gd name="T72" fmla="*/ 59 w 78"/>
              <a:gd name="T73" fmla="*/ 20 h 88"/>
              <a:gd name="T74" fmla="*/ 61 w 78"/>
              <a:gd name="T75" fmla="*/ 22 h 88"/>
              <a:gd name="T76" fmla="*/ 66 w 78"/>
              <a:gd name="T77" fmla="*/ 18 h 88"/>
              <a:gd name="T78" fmla="*/ 64 w 78"/>
              <a:gd name="T79" fmla="*/ 16 h 88"/>
              <a:gd name="T80" fmla="*/ 71 w 78"/>
              <a:gd name="T81" fmla="*/ 13 h 88"/>
              <a:gd name="T82" fmla="*/ 72 w 78"/>
              <a:gd name="T83" fmla="*/ 20 h 88"/>
              <a:gd name="T84" fmla="*/ 69 w 78"/>
              <a:gd name="T85" fmla="*/ 36 h 88"/>
              <a:gd name="T86" fmla="*/ 63 w 78"/>
              <a:gd name="T87" fmla="*/ 42 h 88"/>
              <a:gd name="T88" fmla="*/ 19 w 78"/>
              <a:gd name="T89" fmla="*/ 20 h 88"/>
              <a:gd name="T90" fmla="*/ 15 w 78"/>
              <a:gd name="T91" fmla="*/ 42 h 88"/>
              <a:gd name="T92" fmla="*/ 9 w 78"/>
              <a:gd name="T93" fmla="*/ 36 h 88"/>
              <a:gd name="T94" fmla="*/ 6 w 78"/>
              <a:gd name="T95" fmla="*/ 20 h 88"/>
              <a:gd name="T96" fmla="*/ 7 w 78"/>
              <a:gd name="T97" fmla="*/ 13 h 88"/>
              <a:gd name="T98" fmla="*/ 14 w 78"/>
              <a:gd name="T99" fmla="*/ 16 h 88"/>
              <a:gd name="T100" fmla="*/ 12 w 78"/>
              <a:gd name="T101" fmla="*/ 18 h 88"/>
              <a:gd name="T102" fmla="*/ 17 w 78"/>
              <a:gd name="T103" fmla="*/ 22 h 88"/>
              <a:gd name="T104" fmla="*/ 19 w 78"/>
              <a:gd name="T105" fmla="*/ 20 h 88"/>
              <a:gd name="T106" fmla="*/ 32 w 78"/>
              <a:gd name="T107" fmla="*/ 10 h 88"/>
              <a:gd name="T108" fmla="*/ 32 w 78"/>
              <a:gd name="T109" fmla="*/ 45 h 88"/>
              <a:gd name="T110" fmla="*/ 25 w 78"/>
              <a:gd name="T111" fmla="*/ 41 h 88"/>
              <a:gd name="T112" fmla="*/ 28 w 78"/>
              <a:gd name="T113" fmla="*/ 14 h 88"/>
              <a:gd name="T114" fmla="*/ 28 w 78"/>
              <a:gd name="T115" fmla="*/ 10 h 88"/>
              <a:gd name="T116" fmla="*/ 32 w 78"/>
              <a:gd name="T117" fmla="*/ 1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8" h="88">
                <a:moveTo>
                  <a:pt x="20" y="7"/>
                </a:moveTo>
                <a:cubicBezTo>
                  <a:pt x="20" y="8"/>
                  <a:pt x="21" y="10"/>
                  <a:pt x="20" y="11"/>
                </a:cubicBezTo>
                <a:cubicBezTo>
                  <a:pt x="5" y="6"/>
                  <a:pt x="5" y="6"/>
                  <a:pt x="5" y="6"/>
                </a:cubicBezTo>
                <a:cubicBezTo>
                  <a:pt x="1" y="8"/>
                  <a:pt x="1" y="8"/>
                  <a:pt x="1" y="8"/>
                </a:cubicBezTo>
                <a:cubicBezTo>
                  <a:pt x="0" y="11"/>
                  <a:pt x="0" y="16"/>
                  <a:pt x="0" y="20"/>
                </a:cubicBezTo>
                <a:cubicBezTo>
                  <a:pt x="0" y="26"/>
                  <a:pt x="1" y="33"/>
                  <a:pt x="3" y="38"/>
                </a:cubicBezTo>
                <a:cubicBezTo>
                  <a:pt x="6" y="44"/>
                  <a:pt x="10" y="48"/>
                  <a:pt x="17" y="49"/>
                </a:cubicBezTo>
                <a:cubicBezTo>
                  <a:pt x="18" y="50"/>
                  <a:pt x="19" y="50"/>
                  <a:pt x="20" y="50"/>
                </a:cubicBezTo>
                <a:cubicBezTo>
                  <a:pt x="20" y="49"/>
                  <a:pt x="20" y="49"/>
                  <a:pt x="20" y="49"/>
                </a:cubicBezTo>
                <a:cubicBezTo>
                  <a:pt x="22" y="51"/>
                  <a:pt x="26" y="52"/>
                  <a:pt x="31" y="52"/>
                </a:cubicBezTo>
                <a:cubicBezTo>
                  <a:pt x="31" y="64"/>
                  <a:pt x="31" y="64"/>
                  <a:pt x="31" y="64"/>
                </a:cubicBezTo>
                <a:cubicBezTo>
                  <a:pt x="27" y="64"/>
                  <a:pt x="27" y="64"/>
                  <a:pt x="27" y="64"/>
                </a:cubicBezTo>
                <a:cubicBezTo>
                  <a:pt x="27" y="68"/>
                  <a:pt x="27" y="68"/>
                  <a:pt x="27" y="68"/>
                </a:cubicBezTo>
                <a:cubicBezTo>
                  <a:pt x="15" y="68"/>
                  <a:pt x="15" y="68"/>
                  <a:pt x="15" y="68"/>
                </a:cubicBezTo>
                <a:cubicBezTo>
                  <a:pt x="15" y="88"/>
                  <a:pt x="15" y="88"/>
                  <a:pt x="15" y="88"/>
                </a:cubicBezTo>
                <a:cubicBezTo>
                  <a:pt x="64" y="88"/>
                  <a:pt x="64" y="88"/>
                  <a:pt x="64" y="88"/>
                </a:cubicBezTo>
                <a:cubicBezTo>
                  <a:pt x="64" y="68"/>
                  <a:pt x="64" y="68"/>
                  <a:pt x="64" y="68"/>
                </a:cubicBezTo>
                <a:cubicBezTo>
                  <a:pt x="52" y="68"/>
                  <a:pt x="52" y="68"/>
                  <a:pt x="52" y="68"/>
                </a:cubicBezTo>
                <a:cubicBezTo>
                  <a:pt x="52" y="64"/>
                  <a:pt x="52" y="64"/>
                  <a:pt x="52" y="64"/>
                </a:cubicBezTo>
                <a:cubicBezTo>
                  <a:pt x="47" y="64"/>
                  <a:pt x="47" y="64"/>
                  <a:pt x="47" y="64"/>
                </a:cubicBezTo>
                <a:cubicBezTo>
                  <a:pt x="47" y="52"/>
                  <a:pt x="47" y="52"/>
                  <a:pt x="47" y="52"/>
                </a:cubicBezTo>
                <a:cubicBezTo>
                  <a:pt x="52" y="52"/>
                  <a:pt x="56" y="51"/>
                  <a:pt x="58" y="49"/>
                </a:cubicBezTo>
                <a:cubicBezTo>
                  <a:pt x="58" y="50"/>
                  <a:pt x="58" y="50"/>
                  <a:pt x="58" y="50"/>
                </a:cubicBezTo>
                <a:cubicBezTo>
                  <a:pt x="59" y="50"/>
                  <a:pt x="60" y="50"/>
                  <a:pt x="61" y="49"/>
                </a:cubicBezTo>
                <a:cubicBezTo>
                  <a:pt x="68" y="48"/>
                  <a:pt x="72" y="44"/>
                  <a:pt x="75" y="38"/>
                </a:cubicBezTo>
                <a:cubicBezTo>
                  <a:pt x="77" y="33"/>
                  <a:pt x="78" y="26"/>
                  <a:pt x="78" y="20"/>
                </a:cubicBezTo>
                <a:cubicBezTo>
                  <a:pt x="78" y="16"/>
                  <a:pt x="78" y="11"/>
                  <a:pt x="77" y="8"/>
                </a:cubicBezTo>
                <a:cubicBezTo>
                  <a:pt x="73" y="6"/>
                  <a:pt x="73" y="6"/>
                  <a:pt x="73" y="6"/>
                </a:cubicBezTo>
                <a:cubicBezTo>
                  <a:pt x="58" y="11"/>
                  <a:pt x="58" y="11"/>
                  <a:pt x="58" y="11"/>
                </a:cubicBezTo>
                <a:cubicBezTo>
                  <a:pt x="57" y="10"/>
                  <a:pt x="58" y="8"/>
                  <a:pt x="58" y="7"/>
                </a:cubicBezTo>
                <a:cubicBezTo>
                  <a:pt x="60" y="7"/>
                  <a:pt x="60" y="7"/>
                  <a:pt x="60" y="7"/>
                </a:cubicBezTo>
                <a:cubicBezTo>
                  <a:pt x="60" y="0"/>
                  <a:pt x="60" y="0"/>
                  <a:pt x="60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7"/>
                  <a:pt x="17" y="7"/>
                  <a:pt x="17" y="7"/>
                </a:cubicBezTo>
                <a:cubicBezTo>
                  <a:pt x="20" y="7"/>
                  <a:pt x="20" y="7"/>
                  <a:pt x="20" y="7"/>
                </a:cubicBezTo>
                <a:close/>
                <a:moveTo>
                  <a:pt x="63" y="42"/>
                </a:moveTo>
                <a:cubicBezTo>
                  <a:pt x="64" y="36"/>
                  <a:pt x="60" y="28"/>
                  <a:pt x="59" y="20"/>
                </a:cubicBezTo>
                <a:cubicBezTo>
                  <a:pt x="61" y="22"/>
                  <a:pt x="61" y="22"/>
                  <a:pt x="61" y="22"/>
                </a:cubicBezTo>
                <a:cubicBezTo>
                  <a:pt x="66" y="18"/>
                  <a:pt x="66" y="18"/>
                  <a:pt x="66" y="18"/>
                </a:cubicBezTo>
                <a:cubicBezTo>
                  <a:pt x="64" y="16"/>
                  <a:pt x="64" y="16"/>
                  <a:pt x="64" y="16"/>
                </a:cubicBezTo>
                <a:cubicBezTo>
                  <a:pt x="71" y="13"/>
                  <a:pt x="71" y="13"/>
                  <a:pt x="71" y="13"/>
                </a:cubicBezTo>
                <a:cubicBezTo>
                  <a:pt x="72" y="15"/>
                  <a:pt x="72" y="18"/>
                  <a:pt x="72" y="20"/>
                </a:cubicBezTo>
                <a:cubicBezTo>
                  <a:pt x="71" y="26"/>
                  <a:pt x="71" y="31"/>
                  <a:pt x="69" y="36"/>
                </a:cubicBezTo>
                <a:cubicBezTo>
                  <a:pt x="67" y="39"/>
                  <a:pt x="65" y="41"/>
                  <a:pt x="63" y="42"/>
                </a:cubicBezTo>
                <a:close/>
                <a:moveTo>
                  <a:pt x="19" y="20"/>
                </a:moveTo>
                <a:cubicBezTo>
                  <a:pt x="17" y="28"/>
                  <a:pt x="14" y="36"/>
                  <a:pt x="15" y="42"/>
                </a:cubicBezTo>
                <a:cubicBezTo>
                  <a:pt x="13" y="41"/>
                  <a:pt x="11" y="39"/>
                  <a:pt x="9" y="36"/>
                </a:cubicBezTo>
                <a:cubicBezTo>
                  <a:pt x="7" y="31"/>
                  <a:pt x="6" y="26"/>
                  <a:pt x="6" y="20"/>
                </a:cubicBezTo>
                <a:cubicBezTo>
                  <a:pt x="6" y="18"/>
                  <a:pt x="6" y="15"/>
                  <a:pt x="7" y="13"/>
                </a:cubicBezTo>
                <a:cubicBezTo>
                  <a:pt x="14" y="16"/>
                  <a:pt x="14" y="16"/>
                  <a:pt x="14" y="16"/>
                </a:cubicBezTo>
                <a:cubicBezTo>
                  <a:pt x="12" y="18"/>
                  <a:pt x="12" y="18"/>
                  <a:pt x="12" y="18"/>
                </a:cubicBezTo>
                <a:cubicBezTo>
                  <a:pt x="17" y="22"/>
                  <a:pt x="17" y="22"/>
                  <a:pt x="17" y="22"/>
                </a:cubicBezTo>
                <a:cubicBezTo>
                  <a:pt x="19" y="20"/>
                  <a:pt x="19" y="20"/>
                  <a:pt x="19" y="20"/>
                </a:cubicBezTo>
                <a:close/>
                <a:moveTo>
                  <a:pt x="32" y="10"/>
                </a:moveTo>
                <a:cubicBezTo>
                  <a:pt x="32" y="45"/>
                  <a:pt x="32" y="45"/>
                  <a:pt x="32" y="45"/>
                </a:cubicBezTo>
                <a:cubicBezTo>
                  <a:pt x="32" y="45"/>
                  <a:pt x="27" y="45"/>
                  <a:pt x="25" y="41"/>
                </a:cubicBezTo>
                <a:cubicBezTo>
                  <a:pt x="24" y="37"/>
                  <a:pt x="28" y="16"/>
                  <a:pt x="28" y="14"/>
                </a:cubicBezTo>
                <a:cubicBezTo>
                  <a:pt x="28" y="13"/>
                  <a:pt x="28" y="10"/>
                  <a:pt x="28" y="10"/>
                </a:cubicBezTo>
                <a:lnTo>
                  <a:pt x="32" y="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5944633" y="2268665"/>
            <a:ext cx="285750" cy="285750"/>
          </a:xfrm>
          <a:prstGeom prst="ellipse">
            <a:avLst/>
          </a:prstGeom>
          <a:solidFill>
            <a:srgbClr val="3B3838"/>
          </a:solidFill>
          <a:ln>
            <a:noFill/>
          </a:ln>
          <a:effectLst>
            <a:outerShdw blurRad="292100" dist="2667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5954158" y="3473640"/>
            <a:ext cx="285750" cy="285750"/>
          </a:xfrm>
          <a:prstGeom prst="ellipse">
            <a:avLst/>
          </a:prstGeom>
          <a:solidFill>
            <a:srgbClr val="3B383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5960508" y="4723442"/>
            <a:ext cx="285750" cy="285750"/>
          </a:xfrm>
          <a:prstGeom prst="ellipse">
            <a:avLst/>
          </a:prstGeom>
          <a:solidFill>
            <a:srgbClr val="3B3838"/>
          </a:solidFill>
          <a:ln>
            <a:noFill/>
          </a:ln>
          <a:effectLst>
            <a:outerShdw blurRad="292100" dist="2667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6313841" y="2185083"/>
            <a:ext cx="266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altLang="zh-CN" b="1" dirty="0" err="1">
                <a:solidFill>
                  <a:srgbClr val="3B3838"/>
                </a:solidFill>
                <a:cs typeface="+mn-ea"/>
                <a:sym typeface="+mn-lt"/>
              </a:rPr>
              <a:t>Competitor</a:t>
            </a:r>
            <a:r>
              <a:rPr lang="tr-TR" altLang="zh-CN" b="1" dirty="0">
                <a:solidFill>
                  <a:srgbClr val="3B3838"/>
                </a:solidFill>
                <a:cs typeface="+mn-ea"/>
                <a:sym typeface="+mn-lt"/>
              </a:rPr>
              <a:t> </a:t>
            </a:r>
            <a:r>
              <a:rPr lang="tr-TR" altLang="zh-CN" b="1" dirty="0" err="1">
                <a:solidFill>
                  <a:srgbClr val="3B3838"/>
                </a:solidFill>
                <a:cs typeface="+mn-ea"/>
                <a:sym typeface="+mn-lt"/>
              </a:rPr>
              <a:t>Price</a:t>
            </a:r>
            <a:r>
              <a:rPr lang="tr-TR" altLang="zh-CN" b="1" dirty="0">
                <a:solidFill>
                  <a:srgbClr val="3B3838"/>
                </a:solidFill>
                <a:cs typeface="+mn-ea"/>
                <a:sym typeface="+mn-lt"/>
              </a:rPr>
              <a:t> Data</a:t>
            </a:r>
            <a:endParaRPr lang="zh-CN" altLang="en-US" b="1" dirty="0">
              <a:solidFill>
                <a:srgbClr val="3B3838"/>
              </a:solidFill>
              <a:cs typeface="+mn-ea"/>
              <a:sym typeface="+mn-lt"/>
            </a:endParaRPr>
          </a:p>
        </p:txBody>
      </p:sp>
      <p:sp>
        <p:nvSpPr>
          <p:cNvPr id="69" name="矩形 68"/>
          <p:cNvSpPr>
            <a:spLocks noChangeArrowheads="1"/>
          </p:cNvSpPr>
          <p:nvPr/>
        </p:nvSpPr>
        <p:spPr bwMode="auto">
          <a:xfrm>
            <a:off x="6330170" y="2516714"/>
            <a:ext cx="5404630" cy="502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dirty="0">
                <a:solidFill>
                  <a:srgbClr val="767171"/>
                </a:solidFill>
                <a:cs typeface="+mn-ea"/>
                <a:sym typeface="+mn-lt"/>
              </a:rPr>
              <a:t>Perhaps a client is more likely to churn if a competitor has a good offer available?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6313841" y="3390058"/>
            <a:ext cx="276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altLang="zh-CN" b="1" dirty="0" err="1">
                <a:solidFill>
                  <a:srgbClr val="3B3838"/>
                </a:solidFill>
                <a:cs typeface="+mn-ea"/>
                <a:sym typeface="+mn-lt"/>
              </a:rPr>
              <a:t>Average</a:t>
            </a:r>
            <a:r>
              <a:rPr lang="tr-TR" altLang="zh-CN" b="1" dirty="0">
                <a:solidFill>
                  <a:srgbClr val="3B3838"/>
                </a:solidFill>
                <a:cs typeface="+mn-ea"/>
                <a:sym typeface="+mn-lt"/>
              </a:rPr>
              <a:t> Utilities </a:t>
            </a:r>
            <a:r>
              <a:rPr lang="tr-TR" altLang="zh-CN" b="1" dirty="0" err="1">
                <a:solidFill>
                  <a:srgbClr val="3B3838"/>
                </a:solidFill>
                <a:cs typeface="+mn-ea"/>
                <a:sym typeface="+mn-lt"/>
              </a:rPr>
              <a:t>Prices</a:t>
            </a:r>
            <a:endParaRPr lang="zh-CN" altLang="en-US" b="1" dirty="0">
              <a:solidFill>
                <a:srgbClr val="3B3838"/>
              </a:solidFill>
              <a:cs typeface="+mn-ea"/>
              <a:sym typeface="+mn-lt"/>
            </a:endParaRPr>
          </a:p>
        </p:txBody>
      </p:sp>
      <p:sp>
        <p:nvSpPr>
          <p:cNvPr id="71" name="矩形 70"/>
          <p:cNvSpPr>
            <a:spLocks noChangeArrowheads="1"/>
          </p:cNvSpPr>
          <p:nvPr/>
        </p:nvSpPr>
        <p:spPr bwMode="auto">
          <a:xfrm>
            <a:off x="6330170" y="3721689"/>
            <a:ext cx="5404630" cy="91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dirty="0">
                <a:solidFill>
                  <a:srgbClr val="767171"/>
                </a:solidFill>
                <a:cs typeface="+mn-ea"/>
                <a:sym typeface="+mn-lt"/>
              </a:rPr>
              <a:t>Average Utilities prices across the country - if </a:t>
            </a:r>
            <a:r>
              <a:rPr lang="en-US" altLang="zh-CN" sz="1600" dirty="0" err="1">
                <a:solidFill>
                  <a:srgbClr val="767171"/>
                </a:solidFill>
                <a:cs typeface="+mn-ea"/>
                <a:sym typeface="+mn-lt"/>
              </a:rPr>
              <a:t>PowerCo’s</a:t>
            </a:r>
            <a:r>
              <a:rPr lang="en-US" altLang="zh-CN" sz="1600" dirty="0">
                <a:solidFill>
                  <a:srgbClr val="767171"/>
                </a:solidFill>
                <a:cs typeface="+mn-ea"/>
                <a:sym typeface="+mn-lt"/>
              </a:rPr>
              <a:t> prices are way above or below the country average, will a client be likely to churn?</a:t>
            </a:r>
          </a:p>
          <a:p>
            <a:pPr>
              <a:lnSpc>
                <a:spcPts val="1600"/>
              </a:lnSpc>
            </a:pPr>
            <a:endParaRPr lang="en-US" altLang="zh-CN" sz="1600" dirty="0">
              <a:solidFill>
                <a:srgbClr val="767171"/>
              </a:solidFill>
              <a:cs typeface="+mn-ea"/>
              <a:sym typeface="+mn-lt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6330170" y="4595033"/>
            <a:ext cx="203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altLang="zh-CN" b="1" dirty="0">
                <a:solidFill>
                  <a:srgbClr val="3B3838"/>
                </a:solidFill>
                <a:cs typeface="+mn-ea"/>
                <a:sym typeface="+mn-lt"/>
              </a:rPr>
              <a:t>Client Feedback</a:t>
            </a:r>
            <a:endParaRPr lang="zh-CN" altLang="en-US" b="1" dirty="0">
              <a:solidFill>
                <a:srgbClr val="3B3838"/>
              </a:solidFill>
              <a:cs typeface="+mn-ea"/>
              <a:sym typeface="+mn-lt"/>
            </a:endParaRPr>
          </a:p>
        </p:txBody>
      </p:sp>
      <p:sp>
        <p:nvSpPr>
          <p:cNvPr id="73" name="矩形 72"/>
          <p:cNvSpPr>
            <a:spLocks noChangeArrowheads="1"/>
          </p:cNvSpPr>
          <p:nvPr/>
        </p:nvSpPr>
        <p:spPr bwMode="auto">
          <a:xfrm>
            <a:off x="6346499" y="4926664"/>
            <a:ext cx="540463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dirty="0">
                <a:solidFill>
                  <a:srgbClr val="767171"/>
                </a:solidFill>
                <a:cs typeface="+mn-ea"/>
                <a:sym typeface="+mn-lt"/>
              </a:rPr>
              <a:t>A track record of any complaints, calls or feedback provided by the client to </a:t>
            </a:r>
            <a:r>
              <a:rPr lang="en-US" altLang="zh-CN" sz="1600" dirty="0" err="1">
                <a:solidFill>
                  <a:srgbClr val="767171"/>
                </a:solidFill>
                <a:cs typeface="+mn-ea"/>
                <a:sym typeface="+mn-lt"/>
              </a:rPr>
              <a:t>PowerCo</a:t>
            </a:r>
            <a:r>
              <a:rPr lang="en-US" altLang="zh-CN" sz="1600" dirty="0">
                <a:solidFill>
                  <a:srgbClr val="767171"/>
                </a:solidFill>
                <a:cs typeface="+mn-ea"/>
                <a:sym typeface="+mn-lt"/>
              </a:rPr>
              <a:t> might reveal if a client is likely to churn?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0E58BC66-1F23-493F-ACFF-9B52EB1FB187}"/>
              </a:ext>
            </a:extLst>
          </p:cNvPr>
          <p:cNvGrpSpPr/>
          <p:nvPr/>
        </p:nvGrpSpPr>
        <p:grpSpPr>
          <a:xfrm>
            <a:off x="3048000" y="255529"/>
            <a:ext cx="6096000" cy="688162"/>
            <a:chOff x="3103755" y="255529"/>
            <a:chExt cx="6096000" cy="688162"/>
          </a:xfrm>
        </p:grpSpPr>
        <p:sp>
          <p:nvSpPr>
            <p:cNvPr id="29" name="TextBox 107">
              <a:extLst>
                <a:ext uri="{FF2B5EF4-FFF2-40B4-BE49-F238E27FC236}">
                  <a16:creationId xmlns:a16="http://schemas.microsoft.com/office/drawing/2014/main" id="{530C7C5F-0C9C-4ACC-8A74-089F21DE4EF4}"/>
                </a:ext>
              </a:extLst>
            </p:cNvPr>
            <p:cNvSpPr txBox="1"/>
            <p:nvPr/>
          </p:nvSpPr>
          <p:spPr>
            <a:xfrm>
              <a:off x="4423563" y="255529"/>
              <a:ext cx="3456384" cy="42056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zh-CN" sz="2133" b="1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Suggestions</a:t>
              </a:r>
              <a:endParaRPr lang="zh-CN" altLang="en-US" sz="2133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53393F58-0A7F-4ABF-8927-162C3DE11CF9}"/>
                </a:ext>
              </a:extLst>
            </p:cNvPr>
            <p:cNvGrpSpPr/>
            <p:nvPr/>
          </p:nvGrpSpPr>
          <p:grpSpPr>
            <a:xfrm>
              <a:off x="5964124" y="850567"/>
              <a:ext cx="426498" cy="93124"/>
              <a:chOff x="5851936" y="762206"/>
              <a:chExt cx="426498" cy="93124"/>
            </a:xfrm>
            <a:solidFill>
              <a:schemeClr val="tx1">
                <a:lumMod val="50000"/>
                <a:lumOff val="50000"/>
                <a:alpha val="26000"/>
              </a:schemeClr>
            </a:solidFill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73C676EB-1927-487E-ADF9-479F9EB49D7C}"/>
                  </a:ext>
                </a:extLst>
              </p:cNvPr>
              <p:cNvSpPr/>
              <p:nvPr/>
            </p:nvSpPr>
            <p:spPr>
              <a:xfrm>
                <a:off x="5851936" y="762206"/>
                <a:ext cx="93123" cy="93123"/>
              </a:xfrm>
              <a:prstGeom prst="ellipse">
                <a:avLst/>
              </a:prstGeom>
              <a:solidFill>
                <a:schemeClr val="bg2">
                  <a:lumMod val="25000"/>
                  <a:alpha val="8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90327975-397F-4230-920F-591C40D3D51A}"/>
                  </a:ext>
                </a:extLst>
              </p:cNvPr>
              <p:cNvSpPr/>
              <p:nvPr/>
            </p:nvSpPr>
            <p:spPr>
              <a:xfrm>
                <a:off x="6019942" y="764144"/>
                <a:ext cx="91186" cy="91186"/>
              </a:xfrm>
              <a:prstGeom prst="ellipse">
                <a:avLst/>
              </a:prstGeom>
              <a:solidFill>
                <a:schemeClr val="bg2">
                  <a:lumMod val="25000"/>
                  <a:alpha val="8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A9FDFD8D-7275-4CFE-9D64-6AE4A0892826}"/>
                  </a:ext>
                </a:extLst>
              </p:cNvPr>
              <p:cNvSpPr/>
              <p:nvPr/>
            </p:nvSpPr>
            <p:spPr>
              <a:xfrm>
                <a:off x="6186010" y="762906"/>
                <a:ext cx="92424" cy="92424"/>
              </a:xfrm>
              <a:prstGeom prst="ellipse">
                <a:avLst/>
              </a:prstGeom>
              <a:solidFill>
                <a:schemeClr val="bg2">
                  <a:lumMod val="25000"/>
                  <a:alpha val="8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E2A923C-BC1E-4F71-BB1A-05F21DE53464}"/>
                </a:ext>
              </a:extLst>
            </p:cNvPr>
            <p:cNvSpPr/>
            <p:nvPr/>
          </p:nvSpPr>
          <p:spPr>
            <a:xfrm>
              <a:off x="3103755" y="559876"/>
              <a:ext cx="6096000" cy="27699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GB" altLang="zh-CN" sz="12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After investigating the price sensitivity hypothesis, this is what I recommend</a:t>
              </a:r>
              <a:endPara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96952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10000">
        <p15:prstTrans prst="wind"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3" grpId="0" animBg="1"/>
      <p:bldP spid="64" grpId="0" animBg="1"/>
      <p:bldP spid="68" grpId="0"/>
      <p:bldP spid="69" grpId="0"/>
      <p:bldP spid="70" grpId="0"/>
      <p:bldP spid="71" grpId="0"/>
      <p:bldP spid="72" grpId="0"/>
      <p:bldP spid="73" grpId="0"/>
    </p:bldLst>
  </p:timing>
</p:sld>
</file>

<file path=ppt/theme/theme1.xml><?xml version="1.0" encoding="utf-8"?>
<a:theme xmlns:a="http://schemas.openxmlformats.org/drawingml/2006/main" name="Data Analysis Powerpoint Template - www.freepptbackgrounds.n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193</Words>
  <Application>Microsoft Macintosh PowerPoint</Application>
  <PresentationFormat>Widescreen</PresentationFormat>
  <Paragraphs>27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字魂59号-创粗黑</vt:lpstr>
      <vt:lpstr>Data Analysis Powerpoint Template - www.freepptbackgrounds.net</vt:lpstr>
      <vt:lpstr>PowerPoint Presentation</vt:lpstr>
      <vt:lpstr>PowerPoint Presentation</vt:lpstr>
      <vt:lpstr>PowerPoint Presentation</vt:lpstr>
    </vt:vector>
  </TitlesOfParts>
  <Manager/>
  <Company>Data Analysis Powerpoint Template, www.freepptbackgrounds.net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Powerpoint Template</dc:title>
  <dc:subject/>
  <dc:creator>Freepptbackgrounds.net</dc:creator>
  <cp:keywords>www.freepptbackgrounds.net</cp:keywords>
  <dc:description>Data Analysis Powerpoint Template
www.freepptbackgrounds.net</dc:description>
  <cp:lastModifiedBy>User</cp:lastModifiedBy>
  <cp:revision>63</cp:revision>
  <dcterms:created xsi:type="dcterms:W3CDTF">2017-10-21T02:46:43Z</dcterms:created>
  <dcterms:modified xsi:type="dcterms:W3CDTF">2023-10-17T16:46:46Z</dcterms:modified>
  <cp:category>Business</cp:category>
</cp:coreProperties>
</file>