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625" r:id="rId2"/>
    <p:sldId id="257" r:id="rId3"/>
    <p:sldId id="569" r:id="rId4"/>
    <p:sldId id="572" r:id="rId5"/>
    <p:sldId id="258" r:id="rId6"/>
    <p:sldId id="547" r:id="rId7"/>
    <p:sldId id="570" r:id="rId8"/>
    <p:sldId id="587" r:id="rId9"/>
    <p:sldId id="578" r:id="rId10"/>
    <p:sldId id="588" r:id="rId11"/>
    <p:sldId id="571" r:id="rId12"/>
    <p:sldId id="601" r:id="rId13"/>
    <p:sldId id="573" r:id="rId14"/>
    <p:sldId id="602" r:id="rId15"/>
    <p:sldId id="574" r:id="rId16"/>
    <p:sldId id="603" r:id="rId17"/>
    <p:sldId id="575" r:id="rId18"/>
    <p:sldId id="604" r:id="rId19"/>
    <p:sldId id="576" r:id="rId20"/>
    <p:sldId id="599" r:id="rId21"/>
    <p:sldId id="605" r:id="rId22"/>
    <p:sldId id="577" r:id="rId23"/>
    <p:sldId id="600" r:id="rId24"/>
    <p:sldId id="606" r:id="rId25"/>
    <p:sldId id="579" r:id="rId26"/>
    <p:sldId id="612" r:id="rId27"/>
    <p:sldId id="613" r:id="rId28"/>
    <p:sldId id="580" r:id="rId29"/>
    <p:sldId id="595" r:id="rId30"/>
    <p:sldId id="607" r:id="rId31"/>
    <p:sldId id="608" r:id="rId32"/>
    <p:sldId id="609" r:id="rId33"/>
    <p:sldId id="610" r:id="rId34"/>
    <p:sldId id="611" r:id="rId35"/>
    <p:sldId id="581" r:id="rId36"/>
    <p:sldId id="616" r:id="rId37"/>
    <p:sldId id="582" r:id="rId38"/>
    <p:sldId id="614" r:id="rId39"/>
    <p:sldId id="615" r:id="rId40"/>
    <p:sldId id="621" r:id="rId41"/>
    <p:sldId id="583" r:id="rId42"/>
    <p:sldId id="617" r:id="rId43"/>
    <p:sldId id="584" r:id="rId44"/>
    <p:sldId id="620" r:id="rId45"/>
    <p:sldId id="622" r:id="rId46"/>
    <p:sldId id="585" r:id="rId47"/>
    <p:sldId id="619" r:id="rId48"/>
    <p:sldId id="586" r:id="rId49"/>
    <p:sldId id="618" r:id="rId50"/>
    <p:sldId id="623" r:id="rId51"/>
    <p:sldId id="624"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F9AB037D-D620-4651-8EBC-AF9269F623CF}">
          <p14:sldIdLst>
            <p14:sldId id="625"/>
            <p14:sldId id="257"/>
            <p14:sldId id="569"/>
          </p14:sldIdLst>
        </p14:section>
        <p14:section name="事前準備" id="{2448C7FB-FC27-4901-B36A-C08841529C5A}">
          <p14:sldIdLst>
            <p14:sldId id="572"/>
            <p14:sldId id="258"/>
            <p14:sldId id="547"/>
            <p14:sldId id="570"/>
            <p14:sldId id="587"/>
          </p14:sldIdLst>
        </p14:section>
        <p14:section name="繪製你的第一張圖" id="{80B5C6A3-A16A-4067-A799-797CD2BE00F3}">
          <p14:sldIdLst>
            <p14:sldId id="578"/>
            <p14:sldId id="588"/>
            <p14:sldId id="571"/>
            <p14:sldId id="601"/>
            <p14:sldId id="573"/>
            <p14:sldId id="602"/>
            <p14:sldId id="574"/>
            <p14:sldId id="603"/>
            <p14:sldId id="575"/>
            <p14:sldId id="604"/>
            <p14:sldId id="576"/>
            <p14:sldId id="599"/>
            <p14:sldId id="605"/>
            <p14:sldId id="577"/>
            <p14:sldId id="600"/>
            <p14:sldId id="606"/>
          </p14:sldIdLst>
        </p14:section>
        <p14:section name="物件式導向繪圖方式" id="{347D6EFD-F6C7-4EA6-8449-59ACDD858BA4}">
          <p14:sldIdLst>
            <p14:sldId id="579"/>
            <p14:sldId id="612"/>
            <p14:sldId id="613"/>
          </p14:sldIdLst>
        </p14:section>
        <p14:section name="設定子圖" id="{00599DAA-9E8E-40C4-95A9-31055BFC8F0A}">
          <p14:sldIdLst>
            <p14:sldId id="580"/>
            <p14:sldId id="595"/>
            <p14:sldId id="607"/>
            <p14:sldId id="608"/>
            <p14:sldId id="609"/>
            <p14:sldId id="610"/>
            <p14:sldId id="611"/>
          </p14:sldIdLst>
        </p14:section>
        <p14:section name="常見圖表繪製" id="{8E408394-79C1-4B08-99D4-E6CFDDEBC74D}">
          <p14:sldIdLst>
            <p14:sldId id="581"/>
            <p14:sldId id="616"/>
            <p14:sldId id="582"/>
            <p14:sldId id="614"/>
            <p14:sldId id="615"/>
            <p14:sldId id="621"/>
            <p14:sldId id="583"/>
            <p14:sldId id="617"/>
            <p14:sldId id="584"/>
            <p14:sldId id="620"/>
            <p14:sldId id="622"/>
            <p14:sldId id="585"/>
            <p14:sldId id="619"/>
            <p14:sldId id="586"/>
            <p14:sldId id="618"/>
            <p14:sldId id="623"/>
            <p14:sldId id="6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041B3-7B85-443B-8F80-49D05093D527}" type="datetimeFigureOut">
              <a:rPr lang="zh-TW" altLang="en-US" smtClean="0"/>
              <a:t>2023/2/5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7E027-EFBE-4A57-B79C-8AAEFFA20FD5}" type="slidenum">
              <a:rPr lang="zh-TW" altLang="en-US" smtClean="0"/>
              <a:t>‹#›</a:t>
            </a:fld>
            <a:endParaRPr lang="zh-TW" altLang="en-US"/>
          </a:p>
        </p:txBody>
      </p:sp>
    </p:spTree>
    <p:extLst>
      <p:ext uri="{BB962C8B-B14F-4D97-AF65-F5344CB8AC3E}">
        <p14:creationId xmlns:p14="http://schemas.microsoft.com/office/powerpoint/2010/main" val="11386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17" name="Google Shape;17;p3"/>
          <p:cNvSpPr txBox="1">
            <a:spLocks noGrp="1"/>
          </p:cNvSpPr>
          <p:nvPr>
            <p:ph type="subTitle" idx="1"/>
          </p:nvPr>
        </p:nvSpPr>
        <p:spPr>
          <a:xfrm>
            <a:off x="1633667" y="3286733"/>
            <a:ext cx="8834000" cy="1784800"/>
          </a:xfrm>
          <a:prstGeom prst="rect">
            <a:avLst/>
          </a:prstGeom>
        </p:spPr>
        <p:txBody>
          <a:bodyPr spcFirstLastPara="1" wrap="square" lIns="68575" tIns="34275" rIns="68575" bIns="34275" anchor="t" anchorCtr="0">
            <a:noAutofit/>
          </a:bodyPr>
          <a:lstStyle>
            <a:lvl1pPr lvl="0" algn="ctr" rtl="0">
              <a:spcBef>
                <a:spcPts val="1067"/>
              </a:spcBef>
              <a:spcAft>
                <a:spcPts val="0"/>
              </a:spcAft>
              <a:buSzPts val="2600"/>
              <a:buNone/>
              <a:defRPr sz="3467"/>
            </a:lvl1pPr>
            <a:lvl2pPr lvl="1" rtl="0">
              <a:spcBef>
                <a:spcPts val="533"/>
              </a:spcBef>
              <a:spcAft>
                <a:spcPts val="0"/>
              </a:spcAft>
              <a:buSzPts val="2600"/>
              <a:buNone/>
              <a:defRPr sz="3467"/>
            </a:lvl2pPr>
            <a:lvl3pPr lvl="2" rtl="0">
              <a:spcBef>
                <a:spcPts val="533"/>
              </a:spcBef>
              <a:spcAft>
                <a:spcPts val="0"/>
              </a:spcAft>
              <a:buSzPts val="2600"/>
              <a:buNone/>
              <a:defRPr sz="3467"/>
            </a:lvl3pPr>
            <a:lvl4pPr lvl="3" rtl="0">
              <a:spcBef>
                <a:spcPts val="533"/>
              </a:spcBef>
              <a:spcAft>
                <a:spcPts val="0"/>
              </a:spcAft>
              <a:buSzPts val="2600"/>
              <a:buNone/>
              <a:defRPr sz="3467"/>
            </a:lvl4pPr>
            <a:lvl5pPr lvl="4" rtl="0">
              <a:spcBef>
                <a:spcPts val="533"/>
              </a:spcBef>
              <a:spcAft>
                <a:spcPts val="0"/>
              </a:spcAft>
              <a:buSzPts val="2600"/>
              <a:buNone/>
              <a:defRPr sz="3467"/>
            </a:lvl5pPr>
            <a:lvl6pPr lvl="5" rtl="0">
              <a:spcBef>
                <a:spcPts val="533"/>
              </a:spcBef>
              <a:spcAft>
                <a:spcPts val="0"/>
              </a:spcAft>
              <a:buSzPts val="2600"/>
              <a:buNone/>
              <a:defRPr sz="3467"/>
            </a:lvl6pPr>
            <a:lvl7pPr lvl="6" rtl="0">
              <a:spcBef>
                <a:spcPts val="533"/>
              </a:spcBef>
              <a:spcAft>
                <a:spcPts val="0"/>
              </a:spcAft>
              <a:buSzPts val="2600"/>
              <a:buNone/>
              <a:defRPr sz="3467"/>
            </a:lvl7pPr>
            <a:lvl8pPr lvl="7" rtl="0">
              <a:spcBef>
                <a:spcPts val="533"/>
              </a:spcBef>
              <a:spcAft>
                <a:spcPts val="0"/>
              </a:spcAft>
              <a:buSzPts val="2600"/>
              <a:buNone/>
              <a:defRPr sz="3467"/>
            </a:lvl8pPr>
            <a:lvl9pPr lvl="8" rtl="0">
              <a:spcBef>
                <a:spcPts val="533"/>
              </a:spcBef>
              <a:spcAft>
                <a:spcPts val="0"/>
              </a:spcAft>
              <a:buSzPts val="2600"/>
              <a:buNone/>
              <a:defRPr sz="3467"/>
            </a:lvl9pPr>
          </a:lstStyle>
          <a:p>
            <a:r>
              <a:rPr lang="zh-TW" altLang="en-US"/>
              <a:t>按一下以編輯母片子標題樣式</a:t>
            </a:r>
            <a:endParaRPr/>
          </a:p>
        </p:txBody>
      </p:sp>
      <p:sp>
        <p:nvSpPr>
          <p:cNvPr id="18" name="Google Shape;18;p3"/>
          <p:cNvSpPr txBox="1">
            <a:spLocks noGrp="1"/>
          </p:cNvSpPr>
          <p:nvPr>
            <p:ph type="title"/>
          </p:nvPr>
        </p:nvSpPr>
        <p:spPr>
          <a:xfrm>
            <a:off x="838200" y="1786459"/>
            <a:ext cx="10515600" cy="1325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4000"/>
              <a:buFont typeface="Microsoft JhengHei"/>
              <a:buNone/>
              <a:defRPr sz="5333"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zh-TW" altLang="en-US"/>
              <a:t>按一下以編輯母片標題樣式</a:t>
            </a:r>
            <a:endParaRPr/>
          </a:p>
        </p:txBody>
      </p:sp>
    </p:spTree>
    <p:extLst>
      <p:ext uri="{BB962C8B-B14F-4D97-AF65-F5344CB8AC3E}">
        <p14:creationId xmlns:p14="http://schemas.microsoft.com/office/powerpoint/2010/main" val="227825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92983408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231435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編輯母片文字樣式</a:t>
            </a:r>
          </a:p>
        </p:txBody>
      </p:sp>
    </p:spTree>
    <p:extLst>
      <p:ext uri="{BB962C8B-B14F-4D97-AF65-F5344CB8AC3E}">
        <p14:creationId xmlns:p14="http://schemas.microsoft.com/office/powerpoint/2010/main" val="391231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380612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186941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313257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fld id="{D4ADDF6C-30CD-4E94-9B88-DA177C6FD9AB}" type="datetimeFigureOut">
              <a:rPr lang="zh-TW" altLang="en-US" smtClean="0"/>
              <a:t>2023/2/5</a:t>
            </a:fld>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fld id="{58BCAA12-8E3B-45A7-B961-70E3F17F3FE6}" type="slidenum">
              <a:rPr lang="zh-TW" altLang="en-US" smtClean="0"/>
              <a:t>‹#›</a:t>
            </a:fld>
            <a:endParaRPr lang="zh-TW" altLang="en-US"/>
          </a:p>
        </p:txBody>
      </p:sp>
    </p:spTree>
    <p:extLst>
      <p:ext uri="{BB962C8B-B14F-4D97-AF65-F5344CB8AC3E}">
        <p14:creationId xmlns:p14="http://schemas.microsoft.com/office/powerpoint/2010/main" val="1478458416"/>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a:t>Data Visualization Part 1</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7F8F937-10DB-44B5-8279-FD9ABCEB27B5}"/>
              </a:ext>
            </a:extLst>
          </p:cNvPr>
          <p:cNvSpPr>
            <a:spLocks noGrp="1"/>
          </p:cNvSpPr>
          <p:nvPr>
            <p:ph type="title"/>
          </p:nvPr>
        </p:nvSpPr>
        <p:spPr/>
        <p:txBody>
          <a:bodyPr/>
          <a:lstStyle/>
          <a:p>
            <a:r>
              <a:rPr lang="zh-TW" altLang="en-US" dirty="0"/>
              <a:t>繪製你的第一張圖</a:t>
            </a:r>
          </a:p>
        </p:txBody>
      </p:sp>
      <p:sp>
        <p:nvSpPr>
          <p:cNvPr id="5" name="文字版面配置區 4">
            <a:extLst>
              <a:ext uri="{FF2B5EF4-FFF2-40B4-BE49-F238E27FC236}">
                <a16:creationId xmlns:a16="http://schemas.microsoft.com/office/drawing/2014/main" id="{F7465A78-4893-445A-9DE8-3E13BCB91580}"/>
              </a:ext>
            </a:extLst>
          </p:cNvPr>
          <p:cNvSpPr>
            <a:spLocks noGrp="1"/>
          </p:cNvSpPr>
          <p:nvPr>
            <p:ph type="body" idx="1"/>
          </p:nvPr>
        </p:nvSpPr>
        <p:spPr/>
        <p:txBody>
          <a:bodyPr/>
          <a:lstStyle/>
          <a:p>
            <a:endParaRPr lang="en-US" altLang="zh-TW" dirty="0"/>
          </a:p>
          <a:p>
            <a:endParaRPr lang="en-US" altLang="zh-TW" dirty="0"/>
          </a:p>
          <a:p>
            <a:r>
              <a:rPr lang="zh-TW" altLang="en-US" dirty="0"/>
              <a:t>製作要繪圖所使用的資料。</a:t>
            </a:r>
            <a:endParaRPr lang="en-US" altLang="zh-TW" dirty="0"/>
          </a:p>
          <a:p>
            <a:pPr lvl="1">
              <a:buFont typeface="Wingdings" panose="05000000000000000000" pitchFamily="2" charset="2"/>
              <a:buChar char="Ø"/>
            </a:pPr>
            <a:endParaRPr lang="en-US" altLang="zh-TW" dirty="0"/>
          </a:p>
          <a:p>
            <a:pPr lvl="1">
              <a:buFont typeface="Wingdings" panose="05000000000000000000" pitchFamily="2" charset="2"/>
              <a:buChar char="Ø"/>
            </a:pPr>
            <a:r>
              <a:rPr lang="en-US" altLang="zh-TW" dirty="0"/>
              <a:t>x</a:t>
            </a:r>
            <a:r>
              <a:rPr lang="zh-TW" altLang="en-US" dirty="0"/>
              <a:t>：</a:t>
            </a:r>
            <a:r>
              <a:rPr lang="en-US" altLang="zh-TW" dirty="0"/>
              <a:t>[</a:t>
            </a:r>
            <a:r>
              <a:rPr lang="zh-TW" altLang="en-US" dirty="0"/>
              <a:t> </a:t>
            </a:r>
            <a:r>
              <a:rPr lang="en-US" altLang="zh-TW" dirty="0"/>
              <a:t>0, 0.1, 0.2, … , 9.9 ] </a:t>
            </a:r>
          </a:p>
          <a:p>
            <a:pPr lvl="1">
              <a:buFont typeface="Wingdings" panose="05000000000000000000" pitchFamily="2" charset="2"/>
              <a:buChar char="Ø"/>
            </a:pPr>
            <a:endParaRPr lang="en-US" altLang="zh-TW" dirty="0"/>
          </a:p>
          <a:p>
            <a:pPr lvl="1">
              <a:buFont typeface="Wingdings" panose="05000000000000000000" pitchFamily="2" charset="2"/>
              <a:buChar char="Ø"/>
            </a:pPr>
            <a:r>
              <a:rPr lang="en-US" altLang="zh-TW" dirty="0"/>
              <a:t>y</a:t>
            </a:r>
            <a:r>
              <a:rPr lang="zh-TW" altLang="en-US" dirty="0"/>
              <a:t>：</a:t>
            </a:r>
            <a:r>
              <a:rPr lang="en-US" altLang="zh-TW" dirty="0"/>
              <a:t>x </a:t>
            </a:r>
            <a:r>
              <a:rPr lang="zh-TW" altLang="en-US" dirty="0"/>
              <a:t>對應的 </a:t>
            </a:r>
            <a:r>
              <a:rPr lang="en-US" altLang="zh-TW" dirty="0"/>
              <a:t>sin </a:t>
            </a:r>
            <a:r>
              <a:rPr lang="zh-TW" altLang="en-US" dirty="0"/>
              <a:t>值</a:t>
            </a:r>
            <a:endParaRPr lang="en-US" altLang="zh-TW" dirty="0"/>
          </a:p>
          <a:p>
            <a:pPr lvl="1"/>
            <a:endParaRPr lang="zh-TW" altLang="en-US" dirty="0"/>
          </a:p>
          <a:p>
            <a:endParaRPr lang="zh-TW" altLang="en-US" dirty="0"/>
          </a:p>
        </p:txBody>
      </p:sp>
      <p:sp>
        <p:nvSpPr>
          <p:cNvPr id="6" name="Google Shape;625;p88">
            <a:extLst>
              <a:ext uri="{FF2B5EF4-FFF2-40B4-BE49-F238E27FC236}">
                <a16:creationId xmlns:a16="http://schemas.microsoft.com/office/drawing/2014/main" id="{A058213E-9F68-442A-B4F7-AAE52E67F07E}"/>
              </a:ext>
            </a:extLst>
          </p:cNvPr>
          <p:cNvSpPr/>
          <p:nvPr/>
        </p:nvSpPr>
        <p:spPr>
          <a:xfrm>
            <a:off x="907600" y="1368723"/>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r>
              <a:rPr lang="en-US" altLang="zh-TW" sz="2400" b="1" dirty="0">
                <a:solidFill>
                  <a:schemeClr val="tx1"/>
                </a:solidFill>
              </a:rPr>
              <a:t>x = </a:t>
            </a:r>
            <a:r>
              <a:rPr lang="en-US" altLang="zh-TW" sz="2400" b="1" dirty="0" err="1">
                <a:solidFill>
                  <a:schemeClr val="tx1"/>
                </a:solidFill>
              </a:rPr>
              <a:t>np.arange</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start</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0, stop</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10, step</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0.1</a:t>
            </a:r>
            <a:r>
              <a:rPr lang="zh-TW" altLang="en-US" sz="2400" b="1" dirty="0">
                <a:solidFill>
                  <a:schemeClr val="tx1"/>
                </a:solidFill>
              </a:rPr>
              <a:t> </a:t>
            </a:r>
            <a:r>
              <a:rPr lang="en-US" altLang="zh-TW" sz="2400" b="1" dirty="0">
                <a:solidFill>
                  <a:schemeClr val="tx1"/>
                </a:solidFill>
              </a:rPr>
              <a:t>)</a:t>
            </a:r>
          </a:p>
          <a:p>
            <a:r>
              <a:rPr lang="en-US" altLang="zh-TW" sz="2400" b="1" dirty="0">
                <a:solidFill>
                  <a:schemeClr val="tx1"/>
                </a:solidFill>
              </a:rPr>
              <a:t>y = </a:t>
            </a:r>
            <a:r>
              <a:rPr lang="en-US" altLang="zh-TW" sz="2400" b="1" dirty="0" err="1">
                <a:solidFill>
                  <a:schemeClr val="tx1"/>
                </a:solidFill>
              </a:rPr>
              <a:t>np.sin</a:t>
            </a:r>
            <a:r>
              <a:rPr lang="zh-TW" altLang="en-US" sz="2400" b="1" dirty="0">
                <a:solidFill>
                  <a:schemeClr val="tx1"/>
                </a:solidFill>
              </a:rPr>
              <a:t> </a:t>
            </a:r>
            <a:r>
              <a:rPr lang="en-US" altLang="zh-TW" sz="2400" b="1" dirty="0">
                <a:solidFill>
                  <a:schemeClr val="tx1"/>
                </a:solidFill>
              </a:rPr>
              <a:t>(</a:t>
            </a:r>
            <a:r>
              <a:rPr lang="zh-TW" altLang="en-US" sz="2400" b="1" dirty="0">
                <a:solidFill>
                  <a:schemeClr val="tx1"/>
                </a:solidFill>
              </a:rPr>
              <a:t> </a:t>
            </a:r>
            <a:r>
              <a:rPr lang="en-US" altLang="zh-TW" sz="2400" b="1" dirty="0">
                <a:solidFill>
                  <a:schemeClr val="tx1"/>
                </a:solidFill>
              </a:rPr>
              <a:t>x</a:t>
            </a:r>
            <a:r>
              <a:rPr lang="zh-TW" altLang="en-US" sz="2400" b="1" dirty="0">
                <a:solidFill>
                  <a:schemeClr val="tx1"/>
                </a:solidFill>
              </a:rPr>
              <a:t> </a:t>
            </a:r>
            <a:r>
              <a:rPr lang="en-US" altLang="zh-TW" sz="2400" b="1" dirty="0">
                <a:solidFill>
                  <a:schemeClr val="tx1"/>
                </a:solidFill>
              </a:rPr>
              <a:t>)</a:t>
            </a:r>
          </a:p>
        </p:txBody>
      </p:sp>
    </p:spTree>
    <p:extLst>
      <p:ext uri="{BB962C8B-B14F-4D97-AF65-F5344CB8AC3E}">
        <p14:creationId xmlns:p14="http://schemas.microsoft.com/office/powerpoint/2010/main" val="81325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基本繪圖模組</a:t>
            </a:r>
          </a:p>
        </p:txBody>
      </p:sp>
    </p:spTree>
    <p:extLst>
      <p:ext uri="{BB962C8B-B14F-4D97-AF65-F5344CB8AC3E}">
        <p14:creationId xmlns:p14="http://schemas.microsoft.com/office/powerpoint/2010/main" val="371878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A467404-646F-45E5-9BA6-2176D72BF75D}"/>
              </a:ext>
            </a:extLst>
          </p:cNvPr>
          <p:cNvSpPr>
            <a:spLocks noGrp="1"/>
          </p:cNvSpPr>
          <p:nvPr>
            <p:ph type="title"/>
          </p:nvPr>
        </p:nvSpPr>
        <p:spPr/>
        <p:txBody>
          <a:bodyPr/>
          <a:lstStyle/>
          <a:p>
            <a:r>
              <a:rPr lang="zh-TW" altLang="en-US" dirty="0"/>
              <a:t>基本繪圖模組</a:t>
            </a:r>
          </a:p>
        </p:txBody>
      </p:sp>
      <p:sp>
        <p:nvSpPr>
          <p:cNvPr id="5" name="文字版面配置區 4">
            <a:extLst>
              <a:ext uri="{FF2B5EF4-FFF2-40B4-BE49-F238E27FC236}">
                <a16:creationId xmlns:a16="http://schemas.microsoft.com/office/drawing/2014/main" id="{BB923315-D33A-4DE6-B6A2-B5B77C233796}"/>
              </a:ext>
            </a:extLst>
          </p:cNvPr>
          <p:cNvSpPr>
            <a:spLocks noGrp="1"/>
          </p:cNvSpPr>
          <p:nvPr>
            <p:ph type="body" idx="1"/>
          </p:nvPr>
        </p:nvSpPr>
        <p:spPr/>
        <p:txBody>
          <a:bodyPr/>
          <a:lstStyle/>
          <a:p>
            <a:r>
              <a:rPr lang="zh-TW" altLang="en-US" dirty="0"/>
              <a:t>在最簡單的狀況下，只要使用 </a:t>
            </a:r>
            <a:r>
              <a:rPr lang="en-US" altLang="zh-TW" dirty="0" err="1"/>
              <a:t>plt.plot</a:t>
            </a:r>
            <a:r>
              <a:rPr lang="en-US" altLang="zh-TW" dirty="0"/>
              <a:t> </a:t>
            </a:r>
            <a:r>
              <a:rPr lang="zh-TW" altLang="en-US" dirty="0"/>
              <a:t>就可以快速地繪製線圖。</a:t>
            </a:r>
          </a:p>
          <a:p>
            <a:endParaRPr lang="zh-TW" altLang="en-US" dirty="0"/>
          </a:p>
        </p:txBody>
      </p:sp>
      <p:pic>
        <p:nvPicPr>
          <p:cNvPr id="7" name="圖片 6">
            <a:extLst>
              <a:ext uri="{FF2B5EF4-FFF2-40B4-BE49-F238E27FC236}">
                <a16:creationId xmlns:a16="http://schemas.microsoft.com/office/drawing/2014/main" id="{965F9EA3-00B0-45AC-AFB9-76DCE21AB15B}"/>
              </a:ext>
            </a:extLst>
          </p:cNvPr>
          <p:cNvPicPr>
            <a:picLocks noChangeAspect="1"/>
          </p:cNvPicPr>
          <p:nvPr/>
        </p:nvPicPr>
        <p:blipFill>
          <a:blip r:embed="rId2"/>
          <a:stretch>
            <a:fillRect/>
          </a:stretch>
        </p:blipFill>
        <p:spPr>
          <a:xfrm>
            <a:off x="907599" y="2610018"/>
            <a:ext cx="10588400" cy="1730687"/>
          </a:xfrm>
          <a:prstGeom prst="rect">
            <a:avLst/>
          </a:prstGeom>
        </p:spPr>
      </p:pic>
      <p:pic>
        <p:nvPicPr>
          <p:cNvPr id="2052" name="Picture 4">
            <a:extLst>
              <a:ext uri="{FF2B5EF4-FFF2-40B4-BE49-F238E27FC236}">
                <a16:creationId xmlns:a16="http://schemas.microsoft.com/office/drawing/2014/main" id="{D7DAFCB6-A4CE-4087-BD54-AB549F882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10018"/>
            <a:ext cx="5095200" cy="365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10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設定 </a:t>
            </a:r>
            <a:r>
              <a:rPr lang="en-US" altLang="zh-TW" dirty="0"/>
              <a:t>x </a:t>
            </a:r>
            <a:r>
              <a:rPr lang="zh-TW" altLang="en-US" dirty="0"/>
              <a:t>軸、</a:t>
            </a:r>
            <a:r>
              <a:rPr lang="en-US" altLang="zh-TW" dirty="0"/>
              <a:t>y </a:t>
            </a:r>
            <a:r>
              <a:rPr lang="zh-TW" altLang="en-US" dirty="0"/>
              <a:t>軸標題與主標題</a:t>
            </a:r>
          </a:p>
        </p:txBody>
      </p:sp>
    </p:spTree>
    <p:extLst>
      <p:ext uri="{BB962C8B-B14F-4D97-AF65-F5344CB8AC3E}">
        <p14:creationId xmlns:p14="http://schemas.microsoft.com/office/powerpoint/2010/main" val="144928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45A1797-B66E-4B77-9FAD-66FA58B0BE8F}"/>
              </a:ext>
            </a:extLst>
          </p:cNvPr>
          <p:cNvSpPr>
            <a:spLocks noGrp="1"/>
          </p:cNvSpPr>
          <p:nvPr>
            <p:ph type="title"/>
          </p:nvPr>
        </p:nvSpPr>
        <p:spPr/>
        <p:txBody>
          <a:bodyPr/>
          <a:lstStyle/>
          <a:p>
            <a:r>
              <a:rPr lang="zh-TW" altLang="en-US" dirty="0"/>
              <a:t>設定 </a:t>
            </a:r>
            <a:r>
              <a:rPr lang="en-US" altLang="zh-TW" dirty="0"/>
              <a:t>x </a:t>
            </a:r>
            <a:r>
              <a:rPr lang="zh-TW" altLang="en-US" dirty="0"/>
              <a:t>軸、</a:t>
            </a:r>
            <a:r>
              <a:rPr lang="en-US" altLang="zh-TW" dirty="0"/>
              <a:t>y </a:t>
            </a:r>
            <a:r>
              <a:rPr lang="zh-TW" altLang="en-US" dirty="0"/>
              <a:t>軸標題與主標題</a:t>
            </a:r>
          </a:p>
        </p:txBody>
      </p:sp>
      <p:sp>
        <p:nvSpPr>
          <p:cNvPr id="5" name="文字版面配置區 4">
            <a:extLst>
              <a:ext uri="{FF2B5EF4-FFF2-40B4-BE49-F238E27FC236}">
                <a16:creationId xmlns:a16="http://schemas.microsoft.com/office/drawing/2014/main" id="{90344C26-D83D-4490-86E6-803E0399D05F}"/>
              </a:ext>
            </a:extLst>
          </p:cNvPr>
          <p:cNvSpPr>
            <a:spLocks noGrp="1"/>
          </p:cNvSpPr>
          <p:nvPr>
            <p:ph type="body" idx="1"/>
          </p:nvPr>
        </p:nvSpPr>
        <p:spPr/>
        <p:txBody>
          <a:bodyPr/>
          <a:lstStyle/>
          <a:p>
            <a:r>
              <a:rPr lang="zh-TW" altLang="en-US" dirty="0"/>
              <a:t>由於 </a:t>
            </a:r>
            <a:r>
              <a:rPr lang="en-US" altLang="zh-TW" dirty="0"/>
              <a:t>matplotlib </a:t>
            </a:r>
            <a:r>
              <a:rPr lang="zh-TW" altLang="en-US" dirty="0"/>
              <a:t>是最底層的繪圖套件，因此我們可以彈性地增加我們需要的內容。</a:t>
            </a:r>
          </a:p>
        </p:txBody>
      </p:sp>
      <p:pic>
        <p:nvPicPr>
          <p:cNvPr id="7" name="圖片 6">
            <a:extLst>
              <a:ext uri="{FF2B5EF4-FFF2-40B4-BE49-F238E27FC236}">
                <a16:creationId xmlns:a16="http://schemas.microsoft.com/office/drawing/2014/main" id="{49F3A818-FB61-483E-829D-FF8B924C5150}"/>
              </a:ext>
            </a:extLst>
          </p:cNvPr>
          <p:cNvPicPr>
            <a:picLocks noChangeAspect="1"/>
          </p:cNvPicPr>
          <p:nvPr/>
        </p:nvPicPr>
        <p:blipFill>
          <a:blip r:embed="rId2"/>
          <a:stretch>
            <a:fillRect/>
          </a:stretch>
        </p:blipFill>
        <p:spPr>
          <a:xfrm>
            <a:off x="907598" y="2610017"/>
            <a:ext cx="10588401" cy="2031429"/>
          </a:xfrm>
          <a:prstGeom prst="rect">
            <a:avLst/>
          </a:prstGeom>
        </p:spPr>
      </p:pic>
      <p:pic>
        <p:nvPicPr>
          <p:cNvPr id="3074" name="Picture 2">
            <a:extLst>
              <a:ext uri="{FF2B5EF4-FFF2-40B4-BE49-F238E27FC236}">
                <a16:creationId xmlns:a16="http://schemas.microsoft.com/office/drawing/2014/main" id="{802569EB-8853-4397-9CFF-33277CEF3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052" y="2610017"/>
            <a:ext cx="4810947" cy="365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15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設定色彩與線條類型</a:t>
            </a:r>
          </a:p>
        </p:txBody>
      </p:sp>
    </p:spTree>
    <p:extLst>
      <p:ext uri="{BB962C8B-B14F-4D97-AF65-F5344CB8AC3E}">
        <p14:creationId xmlns:p14="http://schemas.microsoft.com/office/powerpoint/2010/main" val="55920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9E8C140-9726-4D5F-95F2-67963A908B81}"/>
              </a:ext>
            </a:extLst>
          </p:cNvPr>
          <p:cNvSpPr>
            <a:spLocks noGrp="1"/>
          </p:cNvSpPr>
          <p:nvPr>
            <p:ph type="title"/>
          </p:nvPr>
        </p:nvSpPr>
        <p:spPr/>
        <p:txBody>
          <a:bodyPr/>
          <a:lstStyle/>
          <a:p>
            <a:r>
              <a:rPr lang="zh-TW" altLang="en-US" dirty="0"/>
              <a:t>設定色彩與線條類型</a:t>
            </a:r>
          </a:p>
        </p:txBody>
      </p:sp>
      <p:sp>
        <p:nvSpPr>
          <p:cNvPr id="5" name="文字版面配置區 4">
            <a:extLst>
              <a:ext uri="{FF2B5EF4-FFF2-40B4-BE49-F238E27FC236}">
                <a16:creationId xmlns:a16="http://schemas.microsoft.com/office/drawing/2014/main" id="{0C49EA16-4B3B-435A-9723-1F231408F0AF}"/>
              </a:ext>
            </a:extLst>
          </p:cNvPr>
          <p:cNvSpPr>
            <a:spLocks noGrp="1"/>
          </p:cNvSpPr>
          <p:nvPr>
            <p:ph type="body" idx="1"/>
          </p:nvPr>
        </p:nvSpPr>
        <p:spPr/>
        <p:txBody>
          <a:bodyPr/>
          <a:lstStyle/>
          <a:p>
            <a:r>
              <a:rPr lang="zh-TW" altLang="en-US" dirty="0"/>
              <a:t>若我們想要更改線條的色彩與線條類型，我們可以在第三個參數位置以縮寫的方式進行設定。</a:t>
            </a:r>
          </a:p>
          <a:p>
            <a:endParaRPr lang="zh-TW" altLang="en-US" dirty="0"/>
          </a:p>
        </p:txBody>
      </p:sp>
      <p:pic>
        <p:nvPicPr>
          <p:cNvPr id="10" name="圖片 9">
            <a:extLst>
              <a:ext uri="{FF2B5EF4-FFF2-40B4-BE49-F238E27FC236}">
                <a16:creationId xmlns:a16="http://schemas.microsoft.com/office/drawing/2014/main" id="{C39D46F5-18D1-4CE3-B7E7-4A6DCBE91F88}"/>
              </a:ext>
            </a:extLst>
          </p:cNvPr>
          <p:cNvPicPr>
            <a:picLocks noChangeAspect="1"/>
          </p:cNvPicPr>
          <p:nvPr/>
        </p:nvPicPr>
        <p:blipFill>
          <a:blip r:embed="rId2"/>
          <a:stretch>
            <a:fillRect/>
          </a:stretch>
        </p:blipFill>
        <p:spPr>
          <a:xfrm>
            <a:off x="907598" y="2612529"/>
            <a:ext cx="10588402" cy="856373"/>
          </a:xfrm>
          <a:prstGeom prst="rect">
            <a:avLst/>
          </a:prstGeom>
        </p:spPr>
      </p:pic>
      <p:sp>
        <p:nvSpPr>
          <p:cNvPr id="7" name="矩形 6">
            <a:extLst>
              <a:ext uri="{FF2B5EF4-FFF2-40B4-BE49-F238E27FC236}">
                <a16:creationId xmlns:a16="http://schemas.microsoft.com/office/drawing/2014/main" id="{2AE327D3-420D-44FB-8C84-4783C4115337}"/>
              </a:ext>
            </a:extLst>
          </p:cNvPr>
          <p:cNvSpPr/>
          <p:nvPr/>
        </p:nvSpPr>
        <p:spPr>
          <a:xfrm>
            <a:off x="3347188" y="3040715"/>
            <a:ext cx="3244799" cy="424732"/>
          </a:xfrm>
          <a:prstGeom prst="rect">
            <a:avLst/>
          </a:prstGeom>
        </p:spPr>
        <p:txBody>
          <a:bodyPr wrap="none">
            <a:spAutoFit/>
          </a:bodyPr>
          <a:lstStyle/>
          <a:p>
            <a:pPr marL="101598">
              <a:lnSpc>
                <a:spcPct val="90000"/>
              </a:lnSpc>
              <a:spcBef>
                <a:spcPts val="1067"/>
              </a:spcBef>
              <a:buClr>
                <a:schemeClr val="dk1"/>
              </a:buClr>
              <a:buSzPts val="2400"/>
            </a:pPr>
            <a:r>
              <a:rPr lang="en-US" altLang="zh-TW" sz="2400" dirty="0">
                <a:solidFill>
                  <a:srgbClr val="FF0000"/>
                </a:solidFill>
                <a:latin typeface="Microsoft JhengHei"/>
                <a:ea typeface="Microsoft JhengHei"/>
              </a:rPr>
              <a:t>' b+ ' </a:t>
            </a:r>
            <a:r>
              <a:rPr lang="zh-TW" altLang="en-US" sz="2400" dirty="0">
                <a:solidFill>
                  <a:srgbClr val="FF0000"/>
                </a:solidFill>
                <a:latin typeface="Microsoft JhengHei"/>
                <a:ea typeface="Microsoft JhengHei"/>
              </a:rPr>
              <a:t>代表藍色的加號</a:t>
            </a:r>
          </a:p>
        </p:txBody>
      </p:sp>
      <p:pic>
        <p:nvPicPr>
          <p:cNvPr id="4098" name="Picture 2">
            <a:extLst>
              <a:ext uri="{FF2B5EF4-FFF2-40B4-BE49-F238E27FC236}">
                <a16:creationId xmlns:a16="http://schemas.microsoft.com/office/drawing/2014/main" id="{DE478706-A5F8-4642-A2F3-B2927D7E0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987" y="2646349"/>
            <a:ext cx="4904013" cy="351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08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設定 </a:t>
            </a:r>
            <a:r>
              <a:rPr lang="en-US" altLang="zh-TW" dirty="0"/>
              <a:t>x </a:t>
            </a:r>
            <a:r>
              <a:rPr lang="zh-TW" altLang="en-US" dirty="0"/>
              <a:t>軸與 </a:t>
            </a:r>
            <a:r>
              <a:rPr lang="en-US" altLang="zh-TW" dirty="0"/>
              <a:t>y </a:t>
            </a:r>
            <a:r>
              <a:rPr lang="zh-TW" altLang="en-US" dirty="0"/>
              <a:t>軸範圍</a:t>
            </a:r>
          </a:p>
        </p:txBody>
      </p:sp>
    </p:spTree>
    <p:extLst>
      <p:ext uri="{BB962C8B-B14F-4D97-AF65-F5344CB8AC3E}">
        <p14:creationId xmlns:p14="http://schemas.microsoft.com/office/powerpoint/2010/main" val="3463142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443D3D6-C353-4F4C-B697-9B790A68A375}"/>
              </a:ext>
            </a:extLst>
          </p:cNvPr>
          <p:cNvSpPr>
            <a:spLocks noGrp="1"/>
          </p:cNvSpPr>
          <p:nvPr>
            <p:ph type="title"/>
          </p:nvPr>
        </p:nvSpPr>
        <p:spPr/>
        <p:txBody>
          <a:bodyPr/>
          <a:lstStyle/>
          <a:p>
            <a:r>
              <a:rPr lang="zh-TW" altLang="en-US" dirty="0"/>
              <a:t>設定 </a:t>
            </a:r>
            <a:r>
              <a:rPr lang="en-US" altLang="zh-TW" dirty="0"/>
              <a:t>x </a:t>
            </a:r>
            <a:r>
              <a:rPr lang="zh-TW" altLang="en-US" dirty="0"/>
              <a:t>軸與 </a:t>
            </a:r>
            <a:r>
              <a:rPr lang="en-US" altLang="zh-TW" dirty="0"/>
              <a:t>y </a:t>
            </a:r>
            <a:r>
              <a:rPr lang="zh-TW" altLang="en-US" dirty="0"/>
              <a:t>軸範圍</a:t>
            </a:r>
          </a:p>
        </p:txBody>
      </p:sp>
      <p:sp>
        <p:nvSpPr>
          <p:cNvPr id="5" name="文字版面配置區 4">
            <a:extLst>
              <a:ext uri="{FF2B5EF4-FFF2-40B4-BE49-F238E27FC236}">
                <a16:creationId xmlns:a16="http://schemas.microsoft.com/office/drawing/2014/main" id="{B4C0B7E7-6B0F-4C03-9A5E-5B051A2F3094}"/>
              </a:ext>
            </a:extLst>
          </p:cNvPr>
          <p:cNvSpPr>
            <a:spLocks noGrp="1"/>
          </p:cNvSpPr>
          <p:nvPr>
            <p:ph type="body" idx="1"/>
          </p:nvPr>
        </p:nvSpPr>
        <p:spPr>
          <a:xfrm>
            <a:off x="907600" y="1361400"/>
            <a:ext cx="10588400" cy="4901200"/>
          </a:xfrm>
        </p:spPr>
        <p:txBody>
          <a:bodyPr/>
          <a:lstStyle/>
          <a:p>
            <a:r>
              <a:rPr lang="zh-TW" altLang="en-US" dirty="0"/>
              <a:t>透過 </a:t>
            </a:r>
            <a:r>
              <a:rPr lang="en-US" altLang="zh-TW" dirty="0" err="1"/>
              <a:t>xlim</a:t>
            </a:r>
            <a:r>
              <a:rPr lang="en-US" altLang="zh-TW" dirty="0"/>
              <a:t> </a:t>
            </a:r>
            <a:r>
              <a:rPr lang="zh-TW" altLang="en-US" dirty="0"/>
              <a:t>與 </a:t>
            </a:r>
            <a:r>
              <a:rPr lang="en-US" altLang="zh-TW" dirty="0" err="1"/>
              <a:t>ylim</a:t>
            </a:r>
            <a:r>
              <a:rPr lang="zh-TW" altLang="en-US" dirty="0"/>
              <a:t>，我們可以彈性調整圖形的呈現範圍。</a:t>
            </a:r>
          </a:p>
        </p:txBody>
      </p:sp>
      <p:pic>
        <p:nvPicPr>
          <p:cNvPr id="7" name="圖片 6">
            <a:extLst>
              <a:ext uri="{FF2B5EF4-FFF2-40B4-BE49-F238E27FC236}">
                <a16:creationId xmlns:a16="http://schemas.microsoft.com/office/drawing/2014/main" id="{EB35D80A-5481-404F-A8E2-1A08F14BB29E}"/>
              </a:ext>
            </a:extLst>
          </p:cNvPr>
          <p:cNvPicPr>
            <a:picLocks noChangeAspect="1"/>
          </p:cNvPicPr>
          <p:nvPr/>
        </p:nvPicPr>
        <p:blipFill>
          <a:blip r:embed="rId2"/>
          <a:stretch>
            <a:fillRect/>
          </a:stretch>
        </p:blipFill>
        <p:spPr>
          <a:xfrm>
            <a:off x="907598" y="2612530"/>
            <a:ext cx="10588401" cy="1141164"/>
          </a:xfrm>
          <a:prstGeom prst="rect">
            <a:avLst/>
          </a:prstGeom>
        </p:spPr>
      </p:pic>
      <p:pic>
        <p:nvPicPr>
          <p:cNvPr id="5124" name="Picture 4">
            <a:extLst>
              <a:ext uri="{FF2B5EF4-FFF2-40B4-BE49-F238E27FC236}">
                <a16:creationId xmlns:a16="http://schemas.microsoft.com/office/drawing/2014/main" id="{B3FACB88-C62E-4772-9F22-1B70B2A2C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897" y="2607111"/>
            <a:ext cx="5075103"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1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加入文字與標註</a:t>
            </a:r>
          </a:p>
        </p:txBody>
      </p:sp>
    </p:spTree>
    <p:extLst>
      <p:ext uri="{BB962C8B-B14F-4D97-AF65-F5344CB8AC3E}">
        <p14:creationId xmlns:p14="http://schemas.microsoft.com/office/powerpoint/2010/main" val="113040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697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F5F205-5226-4417-A055-39EF36F75BA9}"/>
              </a:ext>
            </a:extLst>
          </p:cNvPr>
          <p:cNvSpPr>
            <a:spLocks noGrp="1"/>
          </p:cNvSpPr>
          <p:nvPr>
            <p:ph type="title"/>
          </p:nvPr>
        </p:nvSpPr>
        <p:spPr/>
        <p:txBody>
          <a:bodyPr/>
          <a:lstStyle/>
          <a:p>
            <a:r>
              <a:rPr lang="zh-TW" altLang="en-US" dirty="0"/>
              <a:t>加入文字與標註</a:t>
            </a:r>
          </a:p>
        </p:txBody>
      </p:sp>
      <p:sp>
        <p:nvSpPr>
          <p:cNvPr id="3" name="文字版面配置區 2">
            <a:extLst>
              <a:ext uri="{FF2B5EF4-FFF2-40B4-BE49-F238E27FC236}">
                <a16:creationId xmlns:a16="http://schemas.microsoft.com/office/drawing/2014/main" id="{D24A6C9D-D4BB-46D0-B41A-DF845F25D292}"/>
              </a:ext>
            </a:extLst>
          </p:cNvPr>
          <p:cNvSpPr>
            <a:spLocks noGrp="1"/>
          </p:cNvSpPr>
          <p:nvPr>
            <p:ph type="body" idx="1"/>
          </p:nvPr>
        </p:nvSpPr>
        <p:spPr/>
        <p:txBody>
          <a:bodyPr/>
          <a:lstStyle/>
          <a:p>
            <a:r>
              <a:rPr lang="zh-TW" altLang="en-US" dirty="0"/>
              <a:t>使用 </a:t>
            </a:r>
            <a:r>
              <a:rPr lang="en-US" altLang="zh-TW" dirty="0"/>
              <a:t>text </a:t>
            </a:r>
            <a:r>
              <a:rPr lang="zh-TW" altLang="en-US" dirty="0"/>
              <a:t>與 </a:t>
            </a:r>
            <a:r>
              <a:rPr lang="en-US" altLang="zh-TW" dirty="0"/>
              <a:t>annotate </a:t>
            </a:r>
            <a:r>
              <a:rPr lang="zh-TW" altLang="en-US" dirty="0"/>
              <a:t>可以分別讓我們在圖上加入文字與標註。</a:t>
            </a:r>
          </a:p>
        </p:txBody>
      </p:sp>
      <p:pic>
        <p:nvPicPr>
          <p:cNvPr id="5" name="圖片 4">
            <a:extLst>
              <a:ext uri="{FF2B5EF4-FFF2-40B4-BE49-F238E27FC236}">
                <a16:creationId xmlns:a16="http://schemas.microsoft.com/office/drawing/2014/main" id="{393A8178-7FF8-49D7-8940-AAB4D5F347DC}"/>
              </a:ext>
            </a:extLst>
          </p:cNvPr>
          <p:cNvPicPr>
            <a:picLocks noChangeAspect="1"/>
          </p:cNvPicPr>
          <p:nvPr/>
        </p:nvPicPr>
        <p:blipFill>
          <a:blip r:embed="rId2"/>
          <a:stretch>
            <a:fillRect/>
          </a:stretch>
        </p:blipFill>
        <p:spPr>
          <a:xfrm>
            <a:off x="907599" y="2607110"/>
            <a:ext cx="10588400" cy="3224778"/>
          </a:xfrm>
          <a:prstGeom prst="rect">
            <a:avLst/>
          </a:prstGeom>
        </p:spPr>
      </p:pic>
    </p:spTree>
    <p:extLst>
      <p:ext uri="{BB962C8B-B14F-4D97-AF65-F5344CB8AC3E}">
        <p14:creationId xmlns:p14="http://schemas.microsoft.com/office/powerpoint/2010/main" val="1501410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F5F205-5226-4417-A055-39EF36F75BA9}"/>
              </a:ext>
            </a:extLst>
          </p:cNvPr>
          <p:cNvSpPr>
            <a:spLocks noGrp="1"/>
          </p:cNvSpPr>
          <p:nvPr>
            <p:ph type="title"/>
          </p:nvPr>
        </p:nvSpPr>
        <p:spPr/>
        <p:txBody>
          <a:bodyPr/>
          <a:lstStyle/>
          <a:p>
            <a:r>
              <a:rPr lang="zh-TW" altLang="en-US" dirty="0"/>
              <a:t>加入文字與標註</a:t>
            </a:r>
          </a:p>
        </p:txBody>
      </p:sp>
      <p:sp>
        <p:nvSpPr>
          <p:cNvPr id="3" name="文字版面配置區 2">
            <a:extLst>
              <a:ext uri="{FF2B5EF4-FFF2-40B4-BE49-F238E27FC236}">
                <a16:creationId xmlns:a16="http://schemas.microsoft.com/office/drawing/2014/main" id="{D24A6C9D-D4BB-46D0-B41A-DF845F25D292}"/>
              </a:ext>
            </a:extLst>
          </p:cNvPr>
          <p:cNvSpPr>
            <a:spLocks noGrp="1"/>
          </p:cNvSpPr>
          <p:nvPr>
            <p:ph type="body" idx="1"/>
          </p:nvPr>
        </p:nvSpPr>
        <p:spPr/>
        <p:txBody>
          <a:bodyPr/>
          <a:lstStyle/>
          <a:p>
            <a:endParaRPr lang="zh-TW" altLang="en-US" dirty="0"/>
          </a:p>
        </p:txBody>
      </p:sp>
      <p:pic>
        <p:nvPicPr>
          <p:cNvPr id="6146" name="Picture 2">
            <a:extLst>
              <a:ext uri="{FF2B5EF4-FFF2-40B4-BE49-F238E27FC236}">
                <a16:creationId xmlns:a16="http://schemas.microsoft.com/office/drawing/2014/main" id="{0B48E938-90EE-445F-BC7C-51F77123E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729" y="1361400"/>
            <a:ext cx="6836968" cy="490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709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增加圖表說明</a:t>
            </a:r>
          </a:p>
        </p:txBody>
      </p:sp>
    </p:spTree>
    <p:extLst>
      <p:ext uri="{BB962C8B-B14F-4D97-AF65-F5344CB8AC3E}">
        <p14:creationId xmlns:p14="http://schemas.microsoft.com/office/powerpoint/2010/main" val="193893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24ABE54-8F25-4421-8BCB-01DFAE6CBA61}"/>
              </a:ext>
            </a:extLst>
          </p:cNvPr>
          <p:cNvSpPr>
            <a:spLocks noGrp="1"/>
          </p:cNvSpPr>
          <p:nvPr>
            <p:ph type="title"/>
          </p:nvPr>
        </p:nvSpPr>
        <p:spPr/>
        <p:txBody>
          <a:bodyPr/>
          <a:lstStyle/>
          <a:p>
            <a:r>
              <a:rPr lang="zh-TW" altLang="en-US" dirty="0"/>
              <a:t>增加圖表說明</a:t>
            </a:r>
          </a:p>
        </p:txBody>
      </p:sp>
      <p:sp>
        <p:nvSpPr>
          <p:cNvPr id="5" name="文字版面配置區 4">
            <a:extLst>
              <a:ext uri="{FF2B5EF4-FFF2-40B4-BE49-F238E27FC236}">
                <a16:creationId xmlns:a16="http://schemas.microsoft.com/office/drawing/2014/main" id="{549B3BF8-F3DC-41D7-9D1C-0BC7E764B87B}"/>
              </a:ext>
            </a:extLst>
          </p:cNvPr>
          <p:cNvSpPr>
            <a:spLocks noGrp="1"/>
          </p:cNvSpPr>
          <p:nvPr>
            <p:ph type="body" idx="1"/>
          </p:nvPr>
        </p:nvSpPr>
        <p:spPr/>
        <p:txBody>
          <a:bodyPr/>
          <a:lstStyle/>
          <a:p>
            <a:r>
              <a:rPr lang="zh-TW" altLang="en-US" dirty="0"/>
              <a:t>若想要增加圖表說明，我們可以使用 </a:t>
            </a:r>
            <a:r>
              <a:rPr lang="en-US" altLang="zh-TW" dirty="0"/>
              <a:t>legend</a:t>
            </a:r>
            <a:r>
              <a:rPr lang="zh-TW" altLang="en-US" dirty="0"/>
              <a:t> 函數。</a:t>
            </a:r>
          </a:p>
        </p:txBody>
      </p:sp>
      <p:pic>
        <p:nvPicPr>
          <p:cNvPr id="9" name="圖片 8">
            <a:extLst>
              <a:ext uri="{FF2B5EF4-FFF2-40B4-BE49-F238E27FC236}">
                <a16:creationId xmlns:a16="http://schemas.microsoft.com/office/drawing/2014/main" id="{B1134310-FE45-465E-923B-76866CB93684}"/>
              </a:ext>
            </a:extLst>
          </p:cNvPr>
          <p:cNvPicPr>
            <a:picLocks noChangeAspect="1"/>
          </p:cNvPicPr>
          <p:nvPr/>
        </p:nvPicPr>
        <p:blipFill>
          <a:blip r:embed="rId2"/>
          <a:stretch>
            <a:fillRect/>
          </a:stretch>
        </p:blipFill>
        <p:spPr>
          <a:xfrm>
            <a:off x="907598" y="2607110"/>
            <a:ext cx="10588400" cy="3796163"/>
          </a:xfrm>
          <a:prstGeom prst="rect">
            <a:avLst/>
          </a:prstGeom>
        </p:spPr>
      </p:pic>
    </p:spTree>
    <p:extLst>
      <p:ext uri="{BB962C8B-B14F-4D97-AF65-F5344CB8AC3E}">
        <p14:creationId xmlns:p14="http://schemas.microsoft.com/office/powerpoint/2010/main" val="2539186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341B0C-0FDB-4749-95DF-ED1D74D150C0}"/>
              </a:ext>
            </a:extLst>
          </p:cNvPr>
          <p:cNvSpPr>
            <a:spLocks noGrp="1"/>
          </p:cNvSpPr>
          <p:nvPr>
            <p:ph type="title"/>
          </p:nvPr>
        </p:nvSpPr>
        <p:spPr/>
        <p:txBody>
          <a:bodyPr/>
          <a:lstStyle/>
          <a:p>
            <a:r>
              <a:rPr lang="zh-TW" altLang="en-US" dirty="0"/>
              <a:t>增加圖表說明</a:t>
            </a:r>
          </a:p>
        </p:txBody>
      </p:sp>
      <p:sp>
        <p:nvSpPr>
          <p:cNvPr id="3" name="文字版面配置區 2">
            <a:extLst>
              <a:ext uri="{FF2B5EF4-FFF2-40B4-BE49-F238E27FC236}">
                <a16:creationId xmlns:a16="http://schemas.microsoft.com/office/drawing/2014/main" id="{F73D79EA-9857-4BC5-AF20-F82D78098870}"/>
              </a:ext>
            </a:extLst>
          </p:cNvPr>
          <p:cNvSpPr>
            <a:spLocks noGrp="1"/>
          </p:cNvSpPr>
          <p:nvPr>
            <p:ph type="body" idx="1"/>
          </p:nvPr>
        </p:nvSpPr>
        <p:spPr/>
        <p:txBody>
          <a:bodyPr/>
          <a:lstStyle/>
          <a:p>
            <a:endParaRPr lang="zh-TW" altLang="en-US"/>
          </a:p>
        </p:txBody>
      </p:sp>
      <p:pic>
        <p:nvPicPr>
          <p:cNvPr id="4" name="Picture 2">
            <a:extLst>
              <a:ext uri="{FF2B5EF4-FFF2-40B4-BE49-F238E27FC236}">
                <a16:creationId xmlns:a16="http://schemas.microsoft.com/office/drawing/2014/main" id="{9DD7DA64-5020-49A7-A922-4EB1DEFFE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316" y="1361400"/>
            <a:ext cx="6836968" cy="490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140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99FCC-A634-4F1B-8611-B7DA7B826DB0}"/>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物件式導向繪圖方式</a:t>
            </a:r>
          </a:p>
        </p:txBody>
      </p:sp>
      <p:sp>
        <p:nvSpPr>
          <p:cNvPr id="3" name="副標題 2">
            <a:extLst>
              <a:ext uri="{FF2B5EF4-FFF2-40B4-BE49-F238E27FC236}">
                <a16:creationId xmlns:a16="http://schemas.microsoft.com/office/drawing/2014/main" id="{C1588C7E-05EA-4F3B-8BDB-A7A3B36174A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2740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F50B1D3-55C7-4D23-B194-89F64A4B8620}"/>
              </a:ext>
            </a:extLst>
          </p:cNvPr>
          <p:cNvSpPr>
            <a:spLocks noGrp="1"/>
          </p:cNvSpPr>
          <p:nvPr>
            <p:ph type="title"/>
          </p:nvPr>
        </p:nvSpPr>
        <p:spPr/>
        <p:txBody>
          <a:bodyPr/>
          <a:lstStyle/>
          <a:p>
            <a:r>
              <a:rPr lang="zh-TW" altLang="en-US" dirty="0"/>
              <a:t>物件導向繪圖方式</a:t>
            </a:r>
          </a:p>
        </p:txBody>
      </p:sp>
      <p:sp>
        <p:nvSpPr>
          <p:cNvPr id="5" name="文字版面配置區 4">
            <a:extLst>
              <a:ext uri="{FF2B5EF4-FFF2-40B4-BE49-F238E27FC236}">
                <a16:creationId xmlns:a16="http://schemas.microsoft.com/office/drawing/2014/main" id="{3A780D89-ED4A-4A0B-86F9-B8939E31D7E8}"/>
              </a:ext>
            </a:extLst>
          </p:cNvPr>
          <p:cNvSpPr>
            <a:spLocks noGrp="1"/>
          </p:cNvSpPr>
          <p:nvPr>
            <p:ph type="body" idx="1"/>
          </p:nvPr>
        </p:nvSpPr>
        <p:spPr/>
        <p:txBody>
          <a:bodyPr/>
          <a:lstStyle/>
          <a:p>
            <a:r>
              <a:rPr lang="zh-TW" altLang="en-US" dirty="0"/>
              <a:t>除了上述的畫圖方式外，</a:t>
            </a:r>
            <a:r>
              <a:rPr lang="en-US" altLang="zh-TW" dirty="0"/>
              <a:t>matplotlib</a:t>
            </a:r>
            <a:r>
              <a:rPr lang="zh-TW" altLang="en-US" dirty="0"/>
              <a:t> 還有另外一種物件式導向的繪圖方式，在繪製多張圖形時非常適合使用這種方式建立你的圖形。</a:t>
            </a:r>
            <a:endParaRPr lang="en-US" altLang="zh-TW" dirty="0"/>
          </a:p>
          <a:p>
            <a:endParaRPr lang="zh-TW" altLang="en-US" dirty="0"/>
          </a:p>
          <a:p>
            <a:r>
              <a:rPr lang="zh-TW" altLang="en-US" dirty="0"/>
              <a:t>在以下的範例我們除了畫一張基本的圖之外也嘗試著在圖上疊一張小圖，讓大家了解我們使用物件式導向繪圖時可以做到甚麼事情。</a:t>
            </a:r>
          </a:p>
          <a:p>
            <a:endParaRPr lang="zh-TW" altLang="en-US" dirty="0"/>
          </a:p>
        </p:txBody>
      </p:sp>
    </p:spTree>
    <p:extLst>
      <p:ext uri="{BB962C8B-B14F-4D97-AF65-F5344CB8AC3E}">
        <p14:creationId xmlns:p14="http://schemas.microsoft.com/office/powerpoint/2010/main" val="1664956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B1D53A-5D3C-411A-AA53-46CD9C064882}"/>
              </a:ext>
            </a:extLst>
          </p:cNvPr>
          <p:cNvSpPr>
            <a:spLocks noGrp="1"/>
          </p:cNvSpPr>
          <p:nvPr>
            <p:ph type="title"/>
          </p:nvPr>
        </p:nvSpPr>
        <p:spPr/>
        <p:txBody>
          <a:bodyPr/>
          <a:lstStyle/>
          <a:p>
            <a:r>
              <a:rPr lang="zh-TW" altLang="en-US" dirty="0"/>
              <a:t>物件導向繪圖方式</a:t>
            </a:r>
          </a:p>
        </p:txBody>
      </p:sp>
      <p:sp>
        <p:nvSpPr>
          <p:cNvPr id="3" name="文字版面配置區 2">
            <a:extLst>
              <a:ext uri="{FF2B5EF4-FFF2-40B4-BE49-F238E27FC236}">
                <a16:creationId xmlns:a16="http://schemas.microsoft.com/office/drawing/2014/main" id="{F16B0162-252B-4187-95C8-6A9C83D254AE}"/>
              </a:ext>
            </a:extLst>
          </p:cNvPr>
          <p:cNvSpPr>
            <a:spLocks noGrp="1"/>
          </p:cNvSpPr>
          <p:nvPr>
            <p:ph type="body" idx="1"/>
          </p:nvPr>
        </p:nvSpPr>
        <p:spPr/>
        <p:txBody>
          <a:bodyPr/>
          <a:lstStyle/>
          <a:p>
            <a:endParaRPr lang="zh-TW" altLang="en-US"/>
          </a:p>
        </p:txBody>
      </p:sp>
      <p:pic>
        <p:nvPicPr>
          <p:cNvPr id="4" name="圖片 3">
            <a:extLst>
              <a:ext uri="{FF2B5EF4-FFF2-40B4-BE49-F238E27FC236}">
                <a16:creationId xmlns:a16="http://schemas.microsoft.com/office/drawing/2014/main" id="{C6DF8C78-3F6F-45E6-BCDE-1333A7E339D8}"/>
              </a:ext>
            </a:extLst>
          </p:cNvPr>
          <p:cNvPicPr>
            <a:picLocks noChangeAspect="1"/>
          </p:cNvPicPr>
          <p:nvPr/>
        </p:nvPicPr>
        <p:blipFill>
          <a:blip r:embed="rId2"/>
          <a:stretch>
            <a:fillRect/>
          </a:stretch>
        </p:blipFill>
        <p:spPr>
          <a:xfrm>
            <a:off x="907600" y="1361400"/>
            <a:ext cx="10615196" cy="4901200"/>
          </a:xfrm>
          <a:prstGeom prst="rect">
            <a:avLst/>
          </a:prstGeom>
        </p:spPr>
      </p:pic>
      <p:pic>
        <p:nvPicPr>
          <p:cNvPr id="12290" name="Picture 2">
            <a:extLst>
              <a:ext uri="{FF2B5EF4-FFF2-40B4-BE49-F238E27FC236}">
                <a16:creationId xmlns:a16="http://schemas.microsoft.com/office/drawing/2014/main" id="{3A134F9F-2C8C-43A9-AD42-3D4A1FBCA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075" y="1361401"/>
            <a:ext cx="6206925" cy="490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696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99FCC-A634-4F1B-8611-B7DA7B826DB0}"/>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設定子圖</a:t>
            </a:r>
          </a:p>
        </p:txBody>
      </p:sp>
      <p:sp>
        <p:nvSpPr>
          <p:cNvPr id="3" name="副標題 2">
            <a:extLst>
              <a:ext uri="{FF2B5EF4-FFF2-40B4-BE49-F238E27FC236}">
                <a16:creationId xmlns:a16="http://schemas.microsoft.com/office/drawing/2014/main" id="{C1588C7E-05EA-4F3B-8BDB-A7A3B36174AA}"/>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25398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BBB7A98-E494-4C07-9DE8-DC7DDC4D0286}"/>
              </a:ext>
            </a:extLst>
          </p:cNvPr>
          <p:cNvSpPr>
            <a:spLocks noGrp="1"/>
          </p:cNvSpPr>
          <p:nvPr>
            <p:ph type="title"/>
          </p:nvPr>
        </p:nvSpPr>
        <p:spPr/>
        <p:txBody>
          <a:bodyPr/>
          <a:lstStyle/>
          <a:p>
            <a:r>
              <a:rPr lang="zh-TW" altLang="en-US" dirty="0"/>
              <a:t>設定子圖</a:t>
            </a:r>
          </a:p>
        </p:txBody>
      </p:sp>
      <p:sp>
        <p:nvSpPr>
          <p:cNvPr id="5" name="文字版面配置區 4">
            <a:extLst>
              <a:ext uri="{FF2B5EF4-FFF2-40B4-BE49-F238E27FC236}">
                <a16:creationId xmlns:a16="http://schemas.microsoft.com/office/drawing/2014/main" id="{F481E7C4-40F8-4224-86CD-39505AEA54A9}"/>
              </a:ext>
            </a:extLst>
          </p:cNvPr>
          <p:cNvSpPr>
            <a:spLocks noGrp="1"/>
          </p:cNvSpPr>
          <p:nvPr>
            <p:ph type="body" idx="1"/>
          </p:nvPr>
        </p:nvSpPr>
        <p:spPr/>
        <p:txBody>
          <a:bodyPr/>
          <a:lstStyle/>
          <a:p>
            <a:r>
              <a:rPr lang="zh-TW" altLang="en-US" dirty="0"/>
              <a:t>有時我們會需要同時觀察多張圖的資訊、或是將相關的圖形依照需求放置在同一區，雖然使用上面的方式自己設定子區域可以作到最細緻的客製化，但需要大量的程式碼才能作到這件事情。</a:t>
            </a:r>
            <a:endParaRPr lang="en-US" altLang="zh-TW" dirty="0"/>
          </a:p>
        </p:txBody>
      </p:sp>
    </p:spTree>
    <p:extLst>
      <p:ext uri="{BB962C8B-B14F-4D97-AF65-F5344CB8AC3E}">
        <p14:creationId xmlns:p14="http://schemas.microsoft.com/office/powerpoint/2010/main" val="366016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3BA92F-FD70-0DE0-95D0-F54129CC7690}"/>
              </a:ext>
            </a:extLst>
          </p:cNvPr>
          <p:cNvSpPr>
            <a:spLocks noGrp="1"/>
          </p:cNvSpPr>
          <p:nvPr>
            <p:ph type="title"/>
          </p:nvPr>
        </p:nvSpPr>
        <p:spPr/>
        <p:txBody>
          <a:bodyPr/>
          <a:lstStyle/>
          <a:p>
            <a:pPr algn="ctr"/>
            <a:br>
              <a:rPr lang="en-US" altLang="zh-TW" dirty="0"/>
            </a:br>
            <a:r>
              <a:rPr lang="zh-TW" altLang="en-US" dirty="0"/>
              <a:t>課程內容</a:t>
            </a:r>
          </a:p>
        </p:txBody>
      </p:sp>
      <p:sp>
        <p:nvSpPr>
          <p:cNvPr id="3" name="副標題 2">
            <a:extLst>
              <a:ext uri="{FF2B5EF4-FFF2-40B4-BE49-F238E27FC236}">
                <a16:creationId xmlns:a16="http://schemas.microsoft.com/office/drawing/2014/main" id="{DCF9C053-7A17-0265-FC04-9EDA2CA10CFC}"/>
              </a:ext>
            </a:extLst>
          </p:cNvPr>
          <p:cNvSpPr>
            <a:spLocks noGrp="1"/>
          </p:cNvSpPr>
          <p:nvPr>
            <p:ph type="subTitle" idx="1"/>
          </p:nvPr>
        </p:nvSpPr>
        <p:spPr/>
        <p:txBody>
          <a:bodyPr/>
          <a:lstStyle/>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endParaRPr lang="zh-TW" altLang="en-US" dirty="0"/>
          </a:p>
          <a:p>
            <a:pPr marL="228600" lvl="0" indent="-50800" algn="ctr" rtl="0">
              <a:spcBef>
                <a:spcPts val="0"/>
              </a:spcBef>
              <a:spcAft>
                <a:spcPts val="600"/>
              </a:spcAft>
              <a:buClr>
                <a:schemeClr val="lt1"/>
              </a:buClr>
              <a:buSzPts val="2800"/>
              <a:buNone/>
            </a:pPr>
            <a:r>
              <a:rPr lang="en-US" altLang="zh-TW" dirty="0"/>
              <a:t>Data Visualization</a:t>
            </a:r>
            <a:endParaRPr lang="zh-TW" altLang="en-US" dirty="0"/>
          </a:p>
        </p:txBody>
      </p:sp>
      <p:sp>
        <p:nvSpPr>
          <p:cNvPr id="4" name="文字版面配置區 3">
            <a:extLst>
              <a:ext uri="{FF2B5EF4-FFF2-40B4-BE49-F238E27FC236}">
                <a16:creationId xmlns:a16="http://schemas.microsoft.com/office/drawing/2014/main" id="{0C7C8D9D-5570-DC31-ADE4-C448B6184E8C}"/>
              </a:ext>
            </a:extLst>
          </p:cNvPr>
          <p:cNvSpPr>
            <a:spLocks noGrp="1"/>
          </p:cNvSpPr>
          <p:nvPr>
            <p:ph type="body" idx="2"/>
          </p:nvPr>
        </p:nvSpPr>
        <p:spPr/>
        <p:txBody>
          <a:bodyPr/>
          <a:lstStyle/>
          <a:p>
            <a:endParaRPr lang="en-US" altLang="zh-TW" dirty="0"/>
          </a:p>
          <a:p>
            <a:endParaRPr lang="en-US" altLang="zh-TW" dirty="0"/>
          </a:p>
          <a:p>
            <a:endParaRPr lang="en-US" altLang="zh-TW" dirty="0"/>
          </a:p>
          <a:p>
            <a:endParaRPr lang="en-US" altLang="zh-TW" dirty="0"/>
          </a:p>
          <a:p>
            <a:r>
              <a:rPr lang="zh-TW" altLang="en-US" dirty="0"/>
              <a:t>事前準備</a:t>
            </a:r>
          </a:p>
          <a:p>
            <a:r>
              <a:rPr lang="zh-TW" altLang="en-US" dirty="0"/>
              <a:t>繪製你的第一張圖</a:t>
            </a:r>
          </a:p>
          <a:p>
            <a:r>
              <a:rPr lang="zh-TW" altLang="en-US" dirty="0"/>
              <a:t>物件式導向繪圖方式</a:t>
            </a:r>
          </a:p>
          <a:p>
            <a:r>
              <a:rPr lang="zh-TW" altLang="en-US" dirty="0"/>
              <a:t>設定子圖</a:t>
            </a:r>
          </a:p>
          <a:p>
            <a:r>
              <a:rPr lang="zh-TW" altLang="en-US" dirty="0"/>
              <a:t>常見圖表繪製</a:t>
            </a:r>
          </a:p>
          <a:p>
            <a:endParaRPr lang="en-US" altLang="zh-TW" dirty="0"/>
          </a:p>
        </p:txBody>
      </p:sp>
    </p:spTree>
    <p:extLst>
      <p:ext uri="{BB962C8B-B14F-4D97-AF65-F5344CB8AC3E}">
        <p14:creationId xmlns:p14="http://schemas.microsoft.com/office/powerpoint/2010/main" val="2235904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D2676-0711-4BE0-81E6-565D79B91318}"/>
              </a:ext>
            </a:extLst>
          </p:cNvPr>
          <p:cNvSpPr>
            <a:spLocks noGrp="1"/>
          </p:cNvSpPr>
          <p:nvPr>
            <p:ph type="title"/>
          </p:nvPr>
        </p:nvSpPr>
        <p:spPr/>
        <p:txBody>
          <a:bodyPr/>
          <a:lstStyle/>
          <a:p>
            <a:r>
              <a:rPr lang="zh-TW" altLang="en-US" dirty="0"/>
              <a:t>設定子圖 </a:t>
            </a:r>
            <a:r>
              <a:rPr lang="en-US" altLang="zh-TW" dirty="0"/>
              <a:t>– </a:t>
            </a:r>
            <a:r>
              <a:rPr lang="en-US" altLang="zh-TW" dirty="0" err="1"/>
              <a:t>plt.subplot</a:t>
            </a:r>
            <a:endParaRPr lang="zh-TW" altLang="en-US" dirty="0"/>
          </a:p>
        </p:txBody>
      </p:sp>
      <p:sp>
        <p:nvSpPr>
          <p:cNvPr id="3" name="文字版面配置區 2">
            <a:extLst>
              <a:ext uri="{FF2B5EF4-FFF2-40B4-BE49-F238E27FC236}">
                <a16:creationId xmlns:a16="http://schemas.microsoft.com/office/drawing/2014/main" id="{70432ACE-4F0C-47B5-BBFD-9026DC1ABE20}"/>
              </a:ext>
            </a:extLst>
          </p:cNvPr>
          <p:cNvSpPr>
            <a:spLocks noGrp="1"/>
          </p:cNvSpPr>
          <p:nvPr>
            <p:ph type="body" idx="1"/>
          </p:nvPr>
        </p:nvSpPr>
        <p:spPr/>
        <p:txBody>
          <a:bodyPr/>
          <a:lstStyle/>
          <a:p>
            <a:r>
              <a:rPr lang="zh-TW" altLang="en-US" dirty="0"/>
              <a:t>在 </a:t>
            </a:r>
            <a:r>
              <a:rPr lang="en-US" altLang="zh-TW" dirty="0"/>
              <a:t>matplotlib </a:t>
            </a:r>
            <a:r>
              <a:rPr lang="zh-TW" altLang="en-US" dirty="0"/>
              <a:t>中也提供了另一個 </a:t>
            </a:r>
            <a:r>
              <a:rPr lang="en-US" altLang="zh-TW" dirty="0"/>
              <a:t>subplot </a:t>
            </a:r>
            <a:r>
              <a:rPr lang="zh-TW" altLang="en-US" dirty="0"/>
              <a:t>的功能，可以讓我們較方便的設定子圖的配置以及快速地畫出來。</a:t>
            </a:r>
          </a:p>
          <a:p>
            <a:endParaRPr lang="zh-TW" altLang="en-US" dirty="0"/>
          </a:p>
        </p:txBody>
      </p:sp>
      <p:pic>
        <p:nvPicPr>
          <p:cNvPr id="4" name="圖片 3">
            <a:extLst>
              <a:ext uri="{FF2B5EF4-FFF2-40B4-BE49-F238E27FC236}">
                <a16:creationId xmlns:a16="http://schemas.microsoft.com/office/drawing/2014/main" id="{99BE6E4F-25D4-4FC8-B0B9-B45EEB654E68}"/>
              </a:ext>
            </a:extLst>
          </p:cNvPr>
          <p:cNvPicPr>
            <a:picLocks noChangeAspect="1"/>
          </p:cNvPicPr>
          <p:nvPr/>
        </p:nvPicPr>
        <p:blipFill>
          <a:blip r:embed="rId2"/>
          <a:stretch>
            <a:fillRect/>
          </a:stretch>
        </p:blipFill>
        <p:spPr>
          <a:xfrm>
            <a:off x="2321169" y="2506029"/>
            <a:ext cx="7755945" cy="3756571"/>
          </a:xfrm>
          <a:prstGeom prst="rect">
            <a:avLst/>
          </a:prstGeom>
        </p:spPr>
      </p:pic>
    </p:spTree>
    <p:extLst>
      <p:ext uri="{BB962C8B-B14F-4D97-AF65-F5344CB8AC3E}">
        <p14:creationId xmlns:p14="http://schemas.microsoft.com/office/powerpoint/2010/main" val="2607878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C030DB-9BDA-4A0F-BD87-5341CBBAFAC0}"/>
              </a:ext>
            </a:extLst>
          </p:cNvPr>
          <p:cNvSpPr>
            <a:spLocks noGrp="1"/>
          </p:cNvSpPr>
          <p:nvPr>
            <p:ph type="title"/>
          </p:nvPr>
        </p:nvSpPr>
        <p:spPr/>
        <p:txBody>
          <a:bodyPr/>
          <a:lstStyle/>
          <a:p>
            <a:r>
              <a:rPr lang="zh-TW" altLang="en-US" dirty="0"/>
              <a:t>設定子圖</a:t>
            </a:r>
            <a:r>
              <a:rPr lang="en-US" altLang="zh-TW" dirty="0"/>
              <a:t> – </a:t>
            </a:r>
            <a:r>
              <a:rPr lang="en-US" altLang="zh-TW" dirty="0" err="1"/>
              <a:t>plt.subplot</a:t>
            </a:r>
            <a:endParaRPr lang="zh-TW" altLang="en-US" dirty="0"/>
          </a:p>
        </p:txBody>
      </p:sp>
      <p:sp>
        <p:nvSpPr>
          <p:cNvPr id="3" name="文字版面配置區 2">
            <a:extLst>
              <a:ext uri="{FF2B5EF4-FFF2-40B4-BE49-F238E27FC236}">
                <a16:creationId xmlns:a16="http://schemas.microsoft.com/office/drawing/2014/main" id="{0EBFD28D-4417-4CC7-9F36-D96C6003EFBE}"/>
              </a:ext>
            </a:extLst>
          </p:cNvPr>
          <p:cNvSpPr>
            <a:spLocks noGrp="1"/>
          </p:cNvSpPr>
          <p:nvPr>
            <p:ph type="body" idx="1"/>
          </p:nvPr>
        </p:nvSpPr>
        <p:spPr/>
        <p:txBody>
          <a:bodyPr/>
          <a:lstStyle/>
          <a:p>
            <a:endParaRPr lang="zh-TW" altLang="en-US" dirty="0"/>
          </a:p>
        </p:txBody>
      </p:sp>
      <p:pic>
        <p:nvPicPr>
          <p:cNvPr id="4" name="圖片 3">
            <a:extLst>
              <a:ext uri="{FF2B5EF4-FFF2-40B4-BE49-F238E27FC236}">
                <a16:creationId xmlns:a16="http://schemas.microsoft.com/office/drawing/2014/main" id="{88B66205-5D7D-443C-ADEB-C929769F4443}"/>
              </a:ext>
            </a:extLst>
          </p:cNvPr>
          <p:cNvPicPr>
            <a:picLocks noChangeAspect="1"/>
          </p:cNvPicPr>
          <p:nvPr/>
        </p:nvPicPr>
        <p:blipFill>
          <a:blip r:embed="rId2"/>
          <a:stretch>
            <a:fillRect/>
          </a:stretch>
        </p:blipFill>
        <p:spPr>
          <a:xfrm>
            <a:off x="907600" y="1361400"/>
            <a:ext cx="6580862" cy="4901200"/>
          </a:xfrm>
          <a:prstGeom prst="rect">
            <a:avLst/>
          </a:prstGeom>
        </p:spPr>
      </p:pic>
      <p:pic>
        <p:nvPicPr>
          <p:cNvPr id="8194" name="Picture 2">
            <a:extLst>
              <a:ext uri="{FF2B5EF4-FFF2-40B4-BE49-F238E27FC236}">
                <a16:creationId xmlns:a16="http://schemas.microsoft.com/office/drawing/2014/main" id="{CA951699-2F27-44BC-A79E-CD2CE4BD2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462" y="1361400"/>
            <a:ext cx="4003322" cy="298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22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199FCC-A634-4F1B-8611-B7DA7B826DB0}"/>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設定子圖</a:t>
            </a:r>
          </a:p>
        </p:txBody>
      </p:sp>
      <p:sp>
        <p:nvSpPr>
          <p:cNvPr id="3" name="副標題 2">
            <a:extLst>
              <a:ext uri="{FF2B5EF4-FFF2-40B4-BE49-F238E27FC236}">
                <a16:creationId xmlns:a16="http://schemas.microsoft.com/office/drawing/2014/main" id="{C1588C7E-05EA-4F3B-8BDB-A7A3B36174AA}"/>
              </a:ext>
            </a:extLst>
          </p:cNvPr>
          <p:cNvSpPr>
            <a:spLocks noGrp="1"/>
          </p:cNvSpPr>
          <p:nvPr>
            <p:ph type="subTitle" idx="1"/>
          </p:nvPr>
        </p:nvSpPr>
        <p:spPr/>
        <p:txBody>
          <a:bodyPr/>
          <a:lstStyle/>
          <a:p>
            <a:r>
              <a:rPr lang="zh-TW" altLang="en-US" dirty="0"/>
              <a:t>物件導向方式</a:t>
            </a:r>
          </a:p>
        </p:txBody>
      </p:sp>
    </p:spTree>
    <p:extLst>
      <p:ext uri="{BB962C8B-B14F-4D97-AF65-F5344CB8AC3E}">
        <p14:creationId xmlns:p14="http://schemas.microsoft.com/office/powerpoint/2010/main" val="1926416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83728AA-C07C-4C6C-A6F7-34E9131A40E6}"/>
              </a:ext>
            </a:extLst>
          </p:cNvPr>
          <p:cNvSpPr>
            <a:spLocks noGrp="1"/>
          </p:cNvSpPr>
          <p:nvPr>
            <p:ph type="title"/>
          </p:nvPr>
        </p:nvSpPr>
        <p:spPr>
          <a:xfrm>
            <a:off x="801667" y="173767"/>
            <a:ext cx="10800400" cy="983200"/>
          </a:xfrm>
        </p:spPr>
        <p:txBody>
          <a:bodyPr/>
          <a:lstStyle/>
          <a:p>
            <a:r>
              <a:rPr lang="zh-TW" altLang="en-US" dirty="0"/>
              <a:t>設定子圖 </a:t>
            </a:r>
            <a:r>
              <a:rPr lang="en-US" altLang="zh-TW" dirty="0"/>
              <a:t>– </a:t>
            </a:r>
            <a:r>
              <a:rPr lang="zh-TW" altLang="en-US" dirty="0"/>
              <a:t>物件導向方式</a:t>
            </a:r>
          </a:p>
        </p:txBody>
      </p:sp>
      <p:sp>
        <p:nvSpPr>
          <p:cNvPr id="5" name="文字版面配置區 4">
            <a:extLst>
              <a:ext uri="{FF2B5EF4-FFF2-40B4-BE49-F238E27FC236}">
                <a16:creationId xmlns:a16="http://schemas.microsoft.com/office/drawing/2014/main" id="{4F48DA7C-998E-4B25-B713-F9659C5332D9}"/>
              </a:ext>
            </a:extLst>
          </p:cNvPr>
          <p:cNvSpPr>
            <a:spLocks noGrp="1"/>
          </p:cNvSpPr>
          <p:nvPr>
            <p:ph type="body" idx="1"/>
          </p:nvPr>
        </p:nvSpPr>
        <p:spPr/>
        <p:txBody>
          <a:bodyPr/>
          <a:lstStyle/>
          <a:p>
            <a:r>
              <a:rPr lang="zh-TW" altLang="en-US" dirty="0"/>
              <a:t>除了上述方式外，我們同樣可以使用物件導向的方式繪製子圖。我們現在來試試看同樣用另一個方式畫出上面的圖形。</a:t>
            </a:r>
          </a:p>
          <a:p>
            <a:endParaRPr lang="zh-TW" altLang="en-US" dirty="0"/>
          </a:p>
        </p:txBody>
      </p:sp>
    </p:spTree>
    <p:extLst>
      <p:ext uri="{BB962C8B-B14F-4D97-AF65-F5344CB8AC3E}">
        <p14:creationId xmlns:p14="http://schemas.microsoft.com/office/powerpoint/2010/main" val="1410794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5197C9-2F23-4AB5-96FB-B86388944081}"/>
              </a:ext>
            </a:extLst>
          </p:cNvPr>
          <p:cNvSpPr>
            <a:spLocks noGrp="1"/>
          </p:cNvSpPr>
          <p:nvPr>
            <p:ph type="title"/>
          </p:nvPr>
        </p:nvSpPr>
        <p:spPr/>
        <p:txBody>
          <a:bodyPr/>
          <a:lstStyle/>
          <a:p>
            <a:r>
              <a:rPr lang="zh-TW" altLang="en-US" dirty="0"/>
              <a:t>設定子圖 </a:t>
            </a:r>
            <a:r>
              <a:rPr lang="en-US" altLang="zh-TW" dirty="0"/>
              <a:t>– </a:t>
            </a:r>
            <a:r>
              <a:rPr lang="zh-TW" altLang="en-US" dirty="0"/>
              <a:t>物件導向方式</a:t>
            </a:r>
          </a:p>
        </p:txBody>
      </p:sp>
      <p:sp>
        <p:nvSpPr>
          <p:cNvPr id="3" name="文字版面配置區 2">
            <a:extLst>
              <a:ext uri="{FF2B5EF4-FFF2-40B4-BE49-F238E27FC236}">
                <a16:creationId xmlns:a16="http://schemas.microsoft.com/office/drawing/2014/main" id="{E1852E47-29FE-4540-8B21-658EC9344B82}"/>
              </a:ext>
            </a:extLst>
          </p:cNvPr>
          <p:cNvSpPr>
            <a:spLocks noGrp="1"/>
          </p:cNvSpPr>
          <p:nvPr>
            <p:ph type="body" idx="1"/>
          </p:nvPr>
        </p:nvSpPr>
        <p:spPr/>
        <p:txBody>
          <a:bodyPr/>
          <a:lstStyle/>
          <a:p>
            <a:endParaRPr lang="zh-TW" altLang="en-US"/>
          </a:p>
        </p:txBody>
      </p:sp>
      <p:pic>
        <p:nvPicPr>
          <p:cNvPr id="5" name="圖片 4">
            <a:extLst>
              <a:ext uri="{FF2B5EF4-FFF2-40B4-BE49-F238E27FC236}">
                <a16:creationId xmlns:a16="http://schemas.microsoft.com/office/drawing/2014/main" id="{35B5476A-A043-407B-8EAF-F9A3823D788E}"/>
              </a:ext>
            </a:extLst>
          </p:cNvPr>
          <p:cNvPicPr>
            <a:picLocks noChangeAspect="1"/>
          </p:cNvPicPr>
          <p:nvPr/>
        </p:nvPicPr>
        <p:blipFill>
          <a:blip r:embed="rId2"/>
          <a:stretch>
            <a:fillRect/>
          </a:stretch>
        </p:blipFill>
        <p:spPr>
          <a:xfrm>
            <a:off x="907600" y="1361399"/>
            <a:ext cx="10588400" cy="4901200"/>
          </a:xfrm>
          <a:prstGeom prst="rect">
            <a:avLst/>
          </a:prstGeom>
        </p:spPr>
      </p:pic>
      <p:pic>
        <p:nvPicPr>
          <p:cNvPr id="11266" name="Picture 2">
            <a:extLst>
              <a:ext uri="{FF2B5EF4-FFF2-40B4-BE49-F238E27FC236}">
                <a16:creationId xmlns:a16="http://schemas.microsoft.com/office/drawing/2014/main" id="{97C9E8D5-1EA0-473E-9F24-88AAB4980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240" y="1361397"/>
            <a:ext cx="6565760" cy="49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655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63840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842BB5A-3EED-4C78-8032-4E8B2C748E92}"/>
              </a:ext>
            </a:extLst>
          </p:cNvPr>
          <p:cNvSpPr>
            <a:spLocks noGrp="1"/>
          </p:cNvSpPr>
          <p:nvPr>
            <p:ph type="title"/>
          </p:nvPr>
        </p:nvSpPr>
        <p:spPr/>
        <p:txBody>
          <a:bodyPr/>
          <a:lstStyle/>
          <a:p>
            <a:r>
              <a:rPr lang="zh-TW" altLang="en-US"/>
              <a:t>常見圖表繪製</a:t>
            </a:r>
          </a:p>
        </p:txBody>
      </p:sp>
      <p:sp>
        <p:nvSpPr>
          <p:cNvPr id="5" name="文字版面配置區 4">
            <a:extLst>
              <a:ext uri="{FF2B5EF4-FFF2-40B4-BE49-F238E27FC236}">
                <a16:creationId xmlns:a16="http://schemas.microsoft.com/office/drawing/2014/main" id="{4D8B5FCD-D1EB-43B7-8C65-712FD2624AD3}"/>
              </a:ext>
            </a:extLst>
          </p:cNvPr>
          <p:cNvSpPr>
            <a:spLocks noGrp="1"/>
          </p:cNvSpPr>
          <p:nvPr>
            <p:ph type="body" idx="1"/>
          </p:nvPr>
        </p:nvSpPr>
        <p:spPr>
          <a:xfrm>
            <a:off x="907600" y="1361400"/>
            <a:ext cx="10588400" cy="4901200"/>
          </a:xfrm>
        </p:spPr>
        <p:txBody>
          <a:bodyPr/>
          <a:lstStyle/>
          <a:p>
            <a:r>
              <a:rPr lang="zh-TW" altLang="en-US" dirty="0"/>
              <a:t>上面我們畫的圖都是線圖或散佈圖，但 </a:t>
            </a:r>
            <a:r>
              <a:rPr lang="en-US" altLang="zh-TW" dirty="0"/>
              <a:t>matplotlib </a:t>
            </a:r>
            <a:r>
              <a:rPr lang="zh-TW" altLang="en-US" dirty="0"/>
              <a:t>當然不只這樣</a:t>
            </a:r>
            <a:r>
              <a:rPr lang="en-US" altLang="zh-TW" dirty="0"/>
              <a:t>! </a:t>
            </a:r>
            <a:r>
              <a:rPr lang="zh-TW" altLang="en-US" dirty="0"/>
              <a:t>接下來我們就來看如何畫一些常見的統計圖。</a:t>
            </a:r>
            <a:endParaRPr lang="en-US" altLang="zh-TW" dirty="0"/>
          </a:p>
          <a:p>
            <a:pPr lvl="1"/>
            <a:endParaRPr lang="en-US" altLang="zh-TW" dirty="0"/>
          </a:p>
          <a:p>
            <a:pPr lvl="1">
              <a:buFont typeface="Wingdings" panose="05000000000000000000" pitchFamily="2" charset="2"/>
              <a:buChar char="Ø"/>
            </a:pPr>
            <a:r>
              <a:rPr lang="zh-TW" altLang="en-US" dirty="0"/>
              <a:t>直方圖</a:t>
            </a:r>
            <a:endParaRPr lang="en-US" altLang="zh-TW" dirty="0"/>
          </a:p>
          <a:p>
            <a:pPr lvl="1">
              <a:buFont typeface="Wingdings" panose="05000000000000000000" pitchFamily="2" charset="2"/>
              <a:buChar char="Ø"/>
            </a:pPr>
            <a:endParaRPr lang="en-US" altLang="zh-TW" dirty="0"/>
          </a:p>
          <a:p>
            <a:pPr lvl="1">
              <a:buFont typeface="Wingdings" panose="05000000000000000000" pitchFamily="2" charset="2"/>
              <a:buChar char="Ø"/>
            </a:pPr>
            <a:r>
              <a:rPr lang="zh-TW" altLang="en-US" dirty="0"/>
              <a:t>盒型圖</a:t>
            </a:r>
            <a:endParaRPr lang="en-US" altLang="zh-TW" dirty="0"/>
          </a:p>
          <a:p>
            <a:pPr lvl="1">
              <a:buFont typeface="Wingdings" panose="05000000000000000000" pitchFamily="2" charset="2"/>
              <a:buChar char="Ø"/>
            </a:pPr>
            <a:endParaRPr lang="en-US" altLang="zh-TW" dirty="0"/>
          </a:p>
          <a:p>
            <a:pPr lvl="1">
              <a:buFont typeface="Wingdings" panose="05000000000000000000" pitchFamily="2" charset="2"/>
              <a:buChar char="Ø"/>
            </a:pPr>
            <a:r>
              <a:rPr lang="zh-TW" altLang="en-US" dirty="0"/>
              <a:t>長條圖</a:t>
            </a:r>
            <a:endParaRPr lang="en-US" altLang="zh-TW" dirty="0"/>
          </a:p>
        </p:txBody>
      </p:sp>
      <p:sp>
        <p:nvSpPr>
          <p:cNvPr id="7" name="矩形 6">
            <a:extLst>
              <a:ext uri="{FF2B5EF4-FFF2-40B4-BE49-F238E27FC236}">
                <a16:creationId xmlns:a16="http://schemas.microsoft.com/office/drawing/2014/main" id="{387C1E25-0EBC-46CD-9315-B55A4304194A}"/>
              </a:ext>
            </a:extLst>
          </p:cNvPr>
          <p:cNvSpPr/>
          <p:nvPr/>
        </p:nvSpPr>
        <p:spPr>
          <a:xfrm>
            <a:off x="5506067" y="3301709"/>
            <a:ext cx="6096000" cy="1323632"/>
          </a:xfrm>
          <a:prstGeom prst="rect">
            <a:avLst/>
          </a:prstGeom>
        </p:spPr>
        <p:txBody>
          <a:bodyPr>
            <a:spAutoFit/>
          </a:bodyPr>
          <a:lstStyle/>
          <a:p>
            <a:pPr marL="1219170" lvl="1" indent="-474121">
              <a:lnSpc>
                <a:spcPct val="90000"/>
              </a:lnSpc>
              <a:spcBef>
                <a:spcPts val="533"/>
              </a:spcBef>
              <a:buClr>
                <a:schemeClr val="dk1"/>
              </a:buClr>
              <a:buSzPts val="2000"/>
              <a:buFont typeface="Wingdings" panose="05000000000000000000" pitchFamily="2" charset="2"/>
              <a:buChar char="Ø"/>
            </a:pPr>
            <a:r>
              <a:rPr lang="zh-TW" altLang="en-US" sz="2667" dirty="0">
                <a:solidFill>
                  <a:schemeClr val="dk1"/>
                </a:solidFill>
                <a:latin typeface="Microsoft JhengHei"/>
                <a:ea typeface="Microsoft JhengHei"/>
                <a:sym typeface="Microsoft JhengHei"/>
              </a:rPr>
              <a:t>圓餅圖</a:t>
            </a:r>
            <a:endParaRPr lang="en-US" altLang="zh-TW" sz="2667" dirty="0">
              <a:solidFill>
                <a:schemeClr val="dk1"/>
              </a:solidFill>
              <a:latin typeface="Microsoft JhengHei"/>
              <a:ea typeface="Microsoft JhengHei"/>
              <a:sym typeface="Microsoft JhengHei"/>
            </a:endParaRPr>
          </a:p>
          <a:p>
            <a:pPr marL="1219170" lvl="1" indent="-474121">
              <a:lnSpc>
                <a:spcPct val="90000"/>
              </a:lnSpc>
              <a:spcBef>
                <a:spcPts val="533"/>
              </a:spcBef>
              <a:buClr>
                <a:schemeClr val="dk1"/>
              </a:buClr>
              <a:buSzPts val="2000"/>
              <a:buFont typeface="Wingdings" panose="05000000000000000000" pitchFamily="2" charset="2"/>
              <a:buChar char="Ø"/>
            </a:pPr>
            <a:endParaRPr lang="en-US" altLang="zh-TW" sz="2667" dirty="0">
              <a:solidFill>
                <a:schemeClr val="dk1"/>
              </a:solidFill>
              <a:latin typeface="Microsoft JhengHei"/>
              <a:ea typeface="Microsoft JhengHei"/>
              <a:sym typeface="Microsoft JhengHei"/>
            </a:endParaRPr>
          </a:p>
          <a:p>
            <a:pPr marL="1219170" lvl="1" indent="-474121">
              <a:lnSpc>
                <a:spcPct val="90000"/>
              </a:lnSpc>
              <a:spcBef>
                <a:spcPts val="533"/>
              </a:spcBef>
              <a:buClr>
                <a:schemeClr val="dk1"/>
              </a:buClr>
              <a:buSzPts val="2000"/>
              <a:buFont typeface="Wingdings" panose="05000000000000000000" pitchFamily="2" charset="2"/>
              <a:buChar char="Ø"/>
            </a:pPr>
            <a:r>
              <a:rPr lang="zh-TW" altLang="en-US" sz="2667" dirty="0">
                <a:solidFill>
                  <a:schemeClr val="dk1"/>
                </a:solidFill>
                <a:latin typeface="Microsoft JhengHei"/>
                <a:ea typeface="Microsoft JhengHei"/>
                <a:sym typeface="Microsoft JhengHei"/>
              </a:rPr>
              <a:t>散佈圖</a:t>
            </a:r>
            <a:endParaRPr lang="en-US" altLang="zh-TW" sz="2667" dirty="0">
              <a:solidFill>
                <a:schemeClr val="dk1"/>
              </a:solidFill>
              <a:latin typeface="Microsoft JhengHei"/>
              <a:ea typeface="Microsoft JhengHei"/>
              <a:sym typeface="Microsoft JhengHei"/>
            </a:endParaRPr>
          </a:p>
        </p:txBody>
      </p:sp>
    </p:spTree>
    <p:extLst>
      <p:ext uri="{BB962C8B-B14F-4D97-AF65-F5344CB8AC3E}">
        <p14:creationId xmlns:p14="http://schemas.microsoft.com/office/powerpoint/2010/main" val="3236098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r>
              <a:rPr lang="zh-TW" altLang="en-US" dirty="0"/>
              <a:t>直方圖</a:t>
            </a:r>
          </a:p>
        </p:txBody>
      </p:sp>
    </p:spTree>
    <p:extLst>
      <p:ext uri="{BB962C8B-B14F-4D97-AF65-F5344CB8AC3E}">
        <p14:creationId xmlns:p14="http://schemas.microsoft.com/office/powerpoint/2010/main" val="481325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6E2012-1244-4AC2-9751-07812A81A421}"/>
              </a:ext>
            </a:extLst>
          </p:cNvPr>
          <p:cNvSpPr>
            <a:spLocks noGrp="1"/>
          </p:cNvSpPr>
          <p:nvPr>
            <p:ph type="title"/>
          </p:nvPr>
        </p:nvSpPr>
        <p:spPr/>
        <p:txBody>
          <a:bodyPr/>
          <a:lstStyle/>
          <a:p>
            <a:r>
              <a:rPr lang="zh-TW" altLang="en-US" dirty="0"/>
              <a:t>直方圖 </a:t>
            </a:r>
            <a:r>
              <a:rPr lang="en-US" altLang="zh-TW" dirty="0"/>
              <a:t>– </a:t>
            </a:r>
            <a:r>
              <a:rPr lang="en-US" altLang="zh-TW" dirty="0" err="1"/>
              <a:t>plt.hist</a:t>
            </a:r>
            <a:endParaRPr lang="zh-TW" altLang="en-US" dirty="0"/>
          </a:p>
        </p:txBody>
      </p:sp>
      <p:sp>
        <p:nvSpPr>
          <p:cNvPr id="5" name="文字版面配置區 4">
            <a:extLst>
              <a:ext uri="{FF2B5EF4-FFF2-40B4-BE49-F238E27FC236}">
                <a16:creationId xmlns:a16="http://schemas.microsoft.com/office/drawing/2014/main" id="{9797CCCF-B426-4C24-A1D2-48504057B4C6}"/>
              </a:ext>
            </a:extLst>
          </p:cNvPr>
          <p:cNvSpPr>
            <a:spLocks noGrp="1"/>
          </p:cNvSpPr>
          <p:nvPr>
            <p:ph type="body" idx="1"/>
          </p:nvPr>
        </p:nvSpPr>
        <p:spPr/>
        <p:txBody>
          <a:bodyPr/>
          <a:lstStyle/>
          <a:p>
            <a:endParaRPr lang="zh-TW" altLang="en-US" dirty="0"/>
          </a:p>
        </p:txBody>
      </p:sp>
      <p:pic>
        <p:nvPicPr>
          <p:cNvPr id="9" name="圖片 8">
            <a:extLst>
              <a:ext uri="{FF2B5EF4-FFF2-40B4-BE49-F238E27FC236}">
                <a16:creationId xmlns:a16="http://schemas.microsoft.com/office/drawing/2014/main" id="{9445BA0E-E801-4778-A78D-CCC3DBA5CFE1}"/>
              </a:ext>
            </a:extLst>
          </p:cNvPr>
          <p:cNvPicPr>
            <a:picLocks noChangeAspect="1"/>
          </p:cNvPicPr>
          <p:nvPr/>
        </p:nvPicPr>
        <p:blipFill>
          <a:blip r:embed="rId2"/>
          <a:stretch>
            <a:fillRect/>
          </a:stretch>
        </p:blipFill>
        <p:spPr>
          <a:xfrm>
            <a:off x="895623" y="2862175"/>
            <a:ext cx="10612354" cy="2085471"/>
          </a:xfrm>
          <a:prstGeom prst="rect">
            <a:avLst/>
          </a:prstGeom>
        </p:spPr>
      </p:pic>
      <p:sp>
        <p:nvSpPr>
          <p:cNvPr id="11" name="Google Shape;625;p88">
            <a:extLst>
              <a:ext uri="{FF2B5EF4-FFF2-40B4-BE49-F238E27FC236}">
                <a16:creationId xmlns:a16="http://schemas.microsoft.com/office/drawing/2014/main" id="{761BB2DA-4AE0-40D6-AD04-A36AADCAD2C5}"/>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accent1"/>
                </a:solidFill>
              </a:rPr>
              <a:t>df</a:t>
            </a:r>
            <a:r>
              <a:rPr lang="en-US" altLang="zh-TW" sz="2400" b="1" dirty="0">
                <a:solidFill>
                  <a:schemeClr val="dk1"/>
                </a:solidFill>
              </a:rPr>
              <a:t> = </a:t>
            </a:r>
            <a:r>
              <a:rPr lang="en-US" altLang="zh-TW" sz="2400" b="1" dirty="0" err="1">
                <a:solidFill>
                  <a:schemeClr val="dk1"/>
                </a:solidFill>
              </a:rPr>
              <a:t>pd.read_csv</a:t>
            </a:r>
            <a:r>
              <a:rPr lang="en-US" altLang="zh-TW" sz="2400" b="1" dirty="0">
                <a:solidFill>
                  <a:schemeClr val="dk1"/>
                </a:solidFill>
              </a:rPr>
              <a:t> ( </a:t>
            </a:r>
            <a:r>
              <a:rPr lang="en-US" altLang="zh-TW" sz="2400" b="1" dirty="0">
                <a:solidFill>
                  <a:schemeClr val="accent1"/>
                </a:solidFill>
              </a:rPr>
              <a:t>file</a:t>
            </a:r>
            <a:r>
              <a:rPr lang="en-US" altLang="zh-TW" sz="2400" b="1" dirty="0">
                <a:solidFill>
                  <a:schemeClr val="dk1"/>
                </a:solidFill>
              </a:rPr>
              <a:t> )		# </a:t>
            </a:r>
            <a:r>
              <a:rPr lang="zh-TW" altLang="en-US" sz="2400" b="1" dirty="0">
                <a:solidFill>
                  <a:schemeClr val="dk1"/>
                </a:solidFill>
              </a:rPr>
              <a:t>讀取 </a:t>
            </a:r>
            <a:r>
              <a:rPr lang="en-US" altLang="zh-TW" sz="2400" b="1" dirty="0">
                <a:solidFill>
                  <a:schemeClr val="dk1"/>
                </a:solidFill>
              </a:rPr>
              <a:t>csv </a:t>
            </a:r>
            <a:r>
              <a:rPr lang="zh-TW" altLang="en-US" sz="2400" b="1" dirty="0">
                <a:solidFill>
                  <a:schemeClr val="tx1"/>
                </a:solidFill>
              </a:rPr>
              <a:t>路徑對象 </a:t>
            </a:r>
            <a:r>
              <a:rPr lang="en-US" altLang="zh-TW" sz="2400" b="1" dirty="0">
                <a:solidFill>
                  <a:schemeClr val="accent1"/>
                </a:solidFill>
              </a:rPr>
              <a:t>file</a:t>
            </a:r>
            <a:r>
              <a:rPr lang="zh-TW" altLang="en-US" sz="2400" b="1" dirty="0">
                <a:solidFill>
                  <a:schemeClr val="tx1"/>
                </a:solidFill>
              </a:rPr>
              <a:t>，並命名為 </a:t>
            </a:r>
            <a:r>
              <a:rPr lang="en-US" altLang="zh-TW" sz="2400" b="1" dirty="0" err="1">
                <a:solidFill>
                  <a:schemeClr val="accent1"/>
                </a:solidFill>
              </a:rPr>
              <a:t>df</a:t>
            </a:r>
            <a:r>
              <a:rPr lang="en-US" altLang="zh-TW" sz="2400" b="1" dirty="0">
                <a:solidFill>
                  <a:schemeClr val="dk1"/>
                </a:solidFill>
              </a:rPr>
              <a:t> </a:t>
            </a:r>
            <a:endParaRPr lang="en-US" sz="2400" b="1" dirty="0">
              <a:solidFill>
                <a:schemeClr val="dk1"/>
              </a:solidFill>
            </a:endParaRPr>
          </a:p>
        </p:txBody>
      </p:sp>
      <p:pic>
        <p:nvPicPr>
          <p:cNvPr id="12" name="Picture 2">
            <a:extLst>
              <a:ext uri="{FF2B5EF4-FFF2-40B4-BE49-F238E27FC236}">
                <a16:creationId xmlns:a16="http://schemas.microsoft.com/office/drawing/2014/main" id="{B235A087-3675-4604-B4A8-3BAD4C3A1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954" y="2862175"/>
            <a:ext cx="45720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587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86E2012-1244-4AC2-9751-07812A81A421}"/>
              </a:ext>
            </a:extLst>
          </p:cNvPr>
          <p:cNvSpPr>
            <a:spLocks noGrp="1"/>
          </p:cNvSpPr>
          <p:nvPr>
            <p:ph type="title"/>
          </p:nvPr>
        </p:nvSpPr>
        <p:spPr/>
        <p:txBody>
          <a:bodyPr/>
          <a:lstStyle/>
          <a:p>
            <a:r>
              <a:rPr lang="zh-TW" altLang="en-US" dirty="0"/>
              <a:t>直方圖 </a:t>
            </a:r>
            <a:r>
              <a:rPr lang="en-US" altLang="zh-TW" dirty="0"/>
              <a:t>– </a:t>
            </a:r>
            <a:r>
              <a:rPr lang="en-US" altLang="zh-TW" dirty="0" err="1"/>
              <a:t>plt.hist</a:t>
            </a:r>
            <a:endParaRPr lang="zh-TW" altLang="en-US" dirty="0"/>
          </a:p>
        </p:txBody>
      </p:sp>
      <p:sp>
        <p:nvSpPr>
          <p:cNvPr id="5" name="文字版面配置區 4">
            <a:extLst>
              <a:ext uri="{FF2B5EF4-FFF2-40B4-BE49-F238E27FC236}">
                <a16:creationId xmlns:a16="http://schemas.microsoft.com/office/drawing/2014/main" id="{9797CCCF-B426-4C24-A1D2-48504057B4C6}"/>
              </a:ext>
            </a:extLst>
          </p:cNvPr>
          <p:cNvSpPr>
            <a:spLocks noGrp="1"/>
          </p:cNvSpPr>
          <p:nvPr>
            <p:ph type="body" idx="1"/>
          </p:nvPr>
        </p:nvSpPr>
        <p:spPr/>
        <p:txBody>
          <a:bodyPr/>
          <a:lstStyle/>
          <a:p>
            <a:endParaRPr lang="en-US" altLang="zh-TW" dirty="0"/>
          </a:p>
          <a:p>
            <a:endParaRPr lang="en-US" altLang="zh-TW" dirty="0"/>
          </a:p>
          <a:p>
            <a:r>
              <a:rPr lang="zh-TW" altLang="en-US" dirty="0"/>
              <a:t>我們也可以透過一些參數調整圖形的內容，例如只畫出直方圖的端點並且改為累積直方圖。</a:t>
            </a:r>
          </a:p>
        </p:txBody>
      </p:sp>
      <p:sp>
        <p:nvSpPr>
          <p:cNvPr id="11" name="Google Shape;625;p88">
            <a:extLst>
              <a:ext uri="{FF2B5EF4-FFF2-40B4-BE49-F238E27FC236}">
                <a16:creationId xmlns:a16="http://schemas.microsoft.com/office/drawing/2014/main" id="{89A2ADC1-65AB-411E-8EC6-1357DB9F46E4}"/>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plt.hist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 </a:t>
            </a:r>
            <a:r>
              <a:rPr lang="zh-TW" altLang="en-US" sz="2400" b="1" dirty="0">
                <a:solidFill>
                  <a:schemeClr val="dk1"/>
                </a:solidFill>
              </a:rPr>
              <a:t>繪製資料</a:t>
            </a:r>
            <a:r>
              <a:rPr lang="zh-TW" altLang="en-US" sz="2400" b="1" dirty="0">
                <a:solidFill>
                  <a:schemeClr val="tx1"/>
                </a:solidFill>
              </a:rPr>
              <a:t> </a:t>
            </a:r>
            <a:r>
              <a:rPr lang="en-US" altLang="zh-TW" sz="2400" b="1" dirty="0">
                <a:solidFill>
                  <a:schemeClr val="accent1"/>
                </a:solidFill>
              </a:rPr>
              <a:t>x</a:t>
            </a:r>
            <a:r>
              <a:rPr lang="zh-TW" altLang="en-US" sz="2400" b="1" dirty="0">
                <a:solidFill>
                  <a:schemeClr val="tx1"/>
                </a:solidFill>
              </a:rPr>
              <a:t> 的直方圖</a:t>
            </a:r>
            <a:endParaRPr lang="en-US" sz="2400" b="1" dirty="0">
              <a:solidFill>
                <a:schemeClr val="dk1"/>
              </a:solidFill>
            </a:endParaRPr>
          </a:p>
        </p:txBody>
      </p:sp>
      <p:pic>
        <p:nvPicPr>
          <p:cNvPr id="14" name="圖片 13">
            <a:extLst>
              <a:ext uri="{FF2B5EF4-FFF2-40B4-BE49-F238E27FC236}">
                <a16:creationId xmlns:a16="http://schemas.microsoft.com/office/drawing/2014/main" id="{7FF277DF-CEF4-4095-B723-F519E2071AD1}"/>
              </a:ext>
            </a:extLst>
          </p:cNvPr>
          <p:cNvPicPr>
            <a:picLocks noChangeAspect="1"/>
          </p:cNvPicPr>
          <p:nvPr/>
        </p:nvPicPr>
        <p:blipFill>
          <a:blip r:embed="rId2"/>
          <a:stretch>
            <a:fillRect/>
          </a:stretch>
        </p:blipFill>
        <p:spPr>
          <a:xfrm>
            <a:off x="907600" y="4353309"/>
            <a:ext cx="10588400" cy="1909291"/>
          </a:xfrm>
          <a:prstGeom prst="rect">
            <a:avLst/>
          </a:prstGeom>
        </p:spPr>
      </p:pic>
    </p:spTree>
    <p:extLst>
      <p:ext uri="{BB962C8B-B14F-4D97-AF65-F5344CB8AC3E}">
        <p14:creationId xmlns:p14="http://schemas.microsoft.com/office/powerpoint/2010/main" val="398143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874008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5D583A-BDDB-4F43-A734-82C6485C44C9}"/>
              </a:ext>
            </a:extLst>
          </p:cNvPr>
          <p:cNvSpPr>
            <a:spLocks noGrp="1"/>
          </p:cNvSpPr>
          <p:nvPr>
            <p:ph type="title"/>
          </p:nvPr>
        </p:nvSpPr>
        <p:spPr/>
        <p:txBody>
          <a:bodyPr/>
          <a:lstStyle/>
          <a:p>
            <a:r>
              <a:rPr lang="zh-TW" altLang="en-US" dirty="0"/>
              <a:t>直方圖 </a:t>
            </a:r>
            <a:r>
              <a:rPr lang="en-US" altLang="zh-TW" dirty="0"/>
              <a:t>– </a:t>
            </a:r>
            <a:r>
              <a:rPr lang="en-US" altLang="zh-TW" dirty="0" err="1"/>
              <a:t>plt.hist</a:t>
            </a:r>
            <a:endParaRPr lang="zh-TW" altLang="en-US" dirty="0"/>
          </a:p>
        </p:txBody>
      </p:sp>
      <p:sp>
        <p:nvSpPr>
          <p:cNvPr id="3" name="文字版面配置區 2">
            <a:extLst>
              <a:ext uri="{FF2B5EF4-FFF2-40B4-BE49-F238E27FC236}">
                <a16:creationId xmlns:a16="http://schemas.microsoft.com/office/drawing/2014/main" id="{093417C9-825C-42C9-B4C2-04169126F141}"/>
              </a:ext>
            </a:extLst>
          </p:cNvPr>
          <p:cNvSpPr>
            <a:spLocks noGrp="1"/>
          </p:cNvSpPr>
          <p:nvPr>
            <p:ph type="body" idx="1"/>
          </p:nvPr>
        </p:nvSpPr>
        <p:spPr/>
        <p:txBody>
          <a:bodyPr/>
          <a:lstStyle/>
          <a:p>
            <a:endParaRPr lang="zh-TW" altLang="en-US" dirty="0"/>
          </a:p>
        </p:txBody>
      </p:sp>
      <p:pic>
        <p:nvPicPr>
          <p:cNvPr id="4" name="Picture 2">
            <a:extLst>
              <a:ext uri="{FF2B5EF4-FFF2-40B4-BE49-F238E27FC236}">
                <a16:creationId xmlns:a16="http://schemas.microsoft.com/office/drawing/2014/main" id="{5C0265CA-8847-48A9-9FB5-27EF917E5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888" y="1361400"/>
            <a:ext cx="6672223" cy="49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4194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r>
              <a:rPr lang="zh-TW" altLang="en-US" dirty="0"/>
              <a:t>盒型圖</a:t>
            </a:r>
          </a:p>
        </p:txBody>
      </p:sp>
    </p:spTree>
    <p:extLst>
      <p:ext uri="{BB962C8B-B14F-4D97-AF65-F5344CB8AC3E}">
        <p14:creationId xmlns:p14="http://schemas.microsoft.com/office/powerpoint/2010/main" val="1677164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A84EE9D-EA2A-44E6-BC7F-67ED3C1A057E}"/>
              </a:ext>
            </a:extLst>
          </p:cNvPr>
          <p:cNvSpPr>
            <a:spLocks noGrp="1"/>
          </p:cNvSpPr>
          <p:nvPr>
            <p:ph type="title"/>
          </p:nvPr>
        </p:nvSpPr>
        <p:spPr/>
        <p:txBody>
          <a:bodyPr/>
          <a:lstStyle/>
          <a:p>
            <a:r>
              <a:rPr lang="zh-TW" altLang="en-US" dirty="0"/>
              <a:t>盒型圖 </a:t>
            </a:r>
            <a:r>
              <a:rPr lang="en-US" altLang="zh-TW" dirty="0"/>
              <a:t>– </a:t>
            </a:r>
            <a:r>
              <a:rPr lang="en-US" altLang="zh-TW" dirty="0" err="1"/>
              <a:t>plt.boxplot</a:t>
            </a:r>
            <a:endParaRPr lang="zh-TW" altLang="en-US" dirty="0"/>
          </a:p>
        </p:txBody>
      </p:sp>
      <p:sp>
        <p:nvSpPr>
          <p:cNvPr id="5" name="文字版面配置區 4">
            <a:extLst>
              <a:ext uri="{FF2B5EF4-FFF2-40B4-BE49-F238E27FC236}">
                <a16:creationId xmlns:a16="http://schemas.microsoft.com/office/drawing/2014/main" id="{69B09608-F500-44C9-9A91-D3477F7004AF}"/>
              </a:ext>
            </a:extLst>
          </p:cNvPr>
          <p:cNvSpPr>
            <a:spLocks noGrp="1"/>
          </p:cNvSpPr>
          <p:nvPr>
            <p:ph type="body" idx="1"/>
          </p:nvPr>
        </p:nvSpPr>
        <p:spPr/>
        <p:txBody>
          <a:bodyPr/>
          <a:lstStyle/>
          <a:p>
            <a:endParaRPr lang="zh-TW" altLang="en-US"/>
          </a:p>
        </p:txBody>
      </p:sp>
      <p:pic>
        <p:nvPicPr>
          <p:cNvPr id="9" name="圖片 8">
            <a:extLst>
              <a:ext uri="{FF2B5EF4-FFF2-40B4-BE49-F238E27FC236}">
                <a16:creationId xmlns:a16="http://schemas.microsoft.com/office/drawing/2014/main" id="{B7CD6314-7E4D-4679-B268-E0C1C7506071}"/>
              </a:ext>
            </a:extLst>
          </p:cNvPr>
          <p:cNvPicPr>
            <a:picLocks noChangeAspect="1"/>
          </p:cNvPicPr>
          <p:nvPr/>
        </p:nvPicPr>
        <p:blipFill>
          <a:blip r:embed="rId2"/>
          <a:stretch>
            <a:fillRect/>
          </a:stretch>
        </p:blipFill>
        <p:spPr>
          <a:xfrm>
            <a:off x="907600" y="2862175"/>
            <a:ext cx="10588400" cy="1892395"/>
          </a:xfrm>
          <a:prstGeom prst="rect">
            <a:avLst/>
          </a:prstGeom>
        </p:spPr>
      </p:pic>
      <p:pic>
        <p:nvPicPr>
          <p:cNvPr id="10" name="Picture 2">
            <a:extLst>
              <a:ext uri="{FF2B5EF4-FFF2-40B4-BE49-F238E27FC236}">
                <a16:creationId xmlns:a16="http://schemas.microsoft.com/office/drawing/2014/main" id="{499461B5-F3DF-4F25-A562-70C133FF8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000" y="2862175"/>
            <a:ext cx="4572000" cy="3400425"/>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625;p88">
            <a:extLst>
              <a:ext uri="{FF2B5EF4-FFF2-40B4-BE49-F238E27FC236}">
                <a16:creationId xmlns:a16="http://schemas.microsoft.com/office/drawing/2014/main" id="{EF4B9224-7DEB-4122-9922-D5B1383779D4}"/>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plt.boxplot</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 </a:t>
            </a:r>
            <a:r>
              <a:rPr lang="zh-TW" altLang="en-US" sz="2400" b="1" dirty="0">
                <a:solidFill>
                  <a:schemeClr val="dk1"/>
                </a:solidFill>
              </a:rPr>
              <a:t>繪製資料</a:t>
            </a:r>
            <a:r>
              <a:rPr lang="zh-TW" altLang="en-US" sz="2400" b="1" dirty="0">
                <a:solidFill>
                  <a:schemeClr val="tx1"/>
                </a:solidFill>
              </a:rPr>
              <a:t> </a:t>
            </a:r>
            <a:r>
              <a:rPr lang="en-US" altLang="zh-TW" sz="2400" b="1" dirty="0">
                <a:solidFill>
                  <a:schemeClr val="accent1"/>
                </a:solidFill>
              </a:rPr>
              <a:t>x</a:t>
            </a:r>
            <a:r>
              <a:rPr lang="zh-TW" altLang="en-US" sz="2400" b="1" dirty="0">
                <a:solidFill>
                  <a:schemeClr val="tx1"/>
                </a:solidFill>
              </a:rPr>
              <a:t> 的盒型圖</a:t>
            </a:r>
            <a:endParaRPr lang="en-US" sz="2400" b="1" dirty="0">
              <a:solidFill>
                <a:schemeClr val="dk1"/>
              </a:solidFill>
            </a:endParaRPr>
          </a:p>
        </p:txBody>
      </p:sp>
    </p:spTree>
    <p:extLst>
      <p:ext uri="{BB962C8B-B14F-4D97-AF65-F5344CB8AC3E}">
        <p14:creationId xmlns:p14="http://schemas.microsoft.com/office/powerpoint/2010/main" val="3877361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r>
              <a:rPr lang="zh-TW" altLang="en-US" dirty="0"/>
              <a:t>長條圖</a:t>
            </a:r>
          </a:p>
        </p:txBody>
      </p:sp>
    </p:spTree>
    <p:extLst>
      <p:ext uri="{BB962C8B-B14F-4D97-AF65-F5344CB8AC3E}">
        <p14:creationId xmlns:p14="http://schemas.microsoft.com/office/powerpoint/2010/main" val="2483091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D488691-3224-4C9B-ABD1-1A610E6F2DD2}"/>
              </a:ext>
            </a:extLst>
          </p:cNvPr>
          <p:cNvSpPr>
            <a:spLocks noGrp="1"/>
          </p:cNvSpPr>
          <p:nvPr>
            <p:ph type="title"/>
          </p:nvPr>
        </p:nvSpPr>
        <p:spPr/>
        <p:txBody>
          <a:bodyPr/>
          <a:lstStyle/>
          <a:p>
            <a:r>
              <a:rPr lang="zh-TW" altLang="en-US" dirty="0"/>
              <a:t>長條圖 </a:t>
            </a:r>
            <a:r>
              <a:rPr lang="en-US" altLang="zh-TW" dirty="0"/>
              <a:t>– </a:t>
            </a:r>
            <a:r>
              <a:rPr lang="en-US" altLang="zh-TW" dirty="0" err="1"/>
              <a:t>plt.bar</a:t>
            </a:r>
            <a:endParaRPr lang="zh-TW" altLang="en-US" dirty="0"/>
          </a:p>
        </p:txBody>
      </p:sp>
      <p:sp>
        <p:nvSpPr>
          <p:cNvPr id="5" name="文字版面配置區 4">
            <a:extLst>
              <a:ext uri="{FF2B5EF4-FFF2-40B4-BE49-F238E27FC236}">
                <a16:creationId xmlns:a16="http://schemas.microsoft.com/office/drawing/2014/main" id="{53FDBF81-9A8B-4562-A2FC-CE940D5F35A5}"/>
              </a:ext>
            </a:extLst>
          </p:cNvPr>
          <p:cNvSpPr>
            <a:spLocks noGrp="1"/>
          </p:cNvSpPr>
          <p:nvPr>
            <p:ph type="body" idx="1"/>
          </p:nvPr>
        </p:nvSpPr>
        <p:spPr/>
        <p:txBody>
          <a:bodyPr/>
          <a:lstStyle/>
          <a:p>
            <a:endParaRPr lang="zh-TW" altLang="en-US"/>
          </a:p>
        </p:txBody>
      </p:sp>
      <p:pic>
        <p:nvPicPr>
          <p:cNvPr id="6" name="圖片 5">
            <a:extLst>
              <a:ext uri="{FF2B5EF4-FFF2-40B4-BE49-F238E27FC236}">
                <a16:creationId xmlns:a16="http://schemas.microsoft.com/office/drawing/2014/main" id="{5EFEF603-F912-41FB-BE10-0D607D78093D}"/>
              </a:ext>
            </a:extLst>
          </p:cNvPr>
          <p:cNvPicPr>
            <a:picLocks noChangeAspect="1"/>
          </p:cNvPicPr>
          <p:nvPr/>
        </p:nvPicPr>
        <p:blipFill>
          <a:blip r:embed="rId2"/>
          <a:stretch>
            <a:fillRect/>
          </a:stretch>
        </p:blipFill>
        <p:spPr>
          <a:xfrm>
            <a:off x="907600" y="2862175"/>
            <a:ext cx="10588399" cy="3133129"/>
          </a:xfrm>
          <a:prstGeom prst="rect">
            <a:avLst/>
          </a:prstGeom>
        </p:spPr>
      </p:pic>
      <p:sp>
        <p:nvSpPr>
          <p:cNvPr id="9" name="Google Shape;625;p88">
            <a:extLst>
              <a:ext uri="{FF2B5EF4-FFF2-40B4-BE49-F238E27FC236}">
                <a16:creationId xmlns:a16="http://schemas.microsoft.com/office/drawing/2014/main" id="{96309BC2-519E-43E4-89A8-92E258643B80}"/>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plt.bar</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a:t>
            </a:r>
            <a:r>
              <a:rPr lang="en-US" altLang="zh-TW" sz="2400" b="1" dirty="0">
                <a:solidFill>
                  <a:schemeClr val="accent1"/>
                </a:solidFill>
              </a:rPr>
              <a:t>y </a:t>
            </a:r>
            <a:r>
              <a:rPr lang="en-US" altLang="zh-TW" sz="2400" b="1" dirty="0">
                <a:solidFill>
                  <a:schemeClr val="dk1"/>
                </a:solidFill>
              </a:rPr>
              <a:t>)		# </a:t>
            </a:r>
            <a:r>
              <a:rPr lang="zh-TW" altLang="en-US" sz="2400" b="1" dirty="0">
                <a:solidFill>
                  <a:schemeClr val="dk1"/>
                </a:solidFill>
              </a:rPr>
              <a:t>繪製資料</a:t>
            </a:r>
            <a:r>
              <a:rPr lang="zh-TW" altLang="en-US" sz="2400" b="1" dirty="0">
                <a:solidFill>
                  <a:schemeClr val="tx1"/>
                </a:solidFill>
              </a:rPr>
              <a:t> </a:t>
            </a:r>
            <a:r>
              <a:rPr lang="en-US" altLang="zh-TW" sz="2400" b="1" dirty="0">
                <a:solidFill>
                  <a:schemeClr val="accent1"/>
                </a:solidFill>
              </a:rPr>
              <a:t>x</a:t>
            </a:r>
            <a:r>
              <a:rPr lang="zh-TW" altLang="en-US" sz="2400" b="1" dirty="0">
                <a:solidFill>
                  <a:schemeClr val="tx1"/>
                </a:solidFill>
              </a:rPr>
              <a:t> 和 </a:t>
            </a:r>
            <a:r>
              <a:rPr lang="en-US" altLang="zh-TW" sz="2400" b="1" dirty="0">
                <a:solidFill>
                  <a:schemeClr val="accent1"/>
                </a:solidFill>
              </a:rPr>
              <a:t>y</a:t>
            </a:r>
            <a:r>
              <a:rPr lang="zh-TW" altLang="en-US" sz="2400" b="1" dirty="0">
                <a:solidFill>
                  <a:schemeClr val="tx1"/>
                </a:solidFill>
              </a:rPr>
              <a:t> 的長條圖</a:t>
            </a:r>
            <a:endParaRPr lang="en-US" sz="2400" b="1" dirty="0">
              <a:solidFill>
                <a:schemeClr val="dk1"/>
              </a:solidFill>
            </a:endParaRPr>
          </a:p>
        </p:txBody>
      </p:sp>
    </p:spTree>
    <p:extLst>
      <p:ext uri="{BB962C8B-B14F-4D97-AF65-F5344CB8AC3E}">
        <p14:creationId xmlns:p14="http://schemas.microsoft.com/office/powerpoint/2010/main" val="2338397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7C7ED0-79BA-4349-AB39-493957A28FE7}"/>
              </a:ext>
            </a:extLst>
          </p:cNvPr>
          <p:cNvSpPr>
            <a:spLocks noGrp="1"/>
          </p:cNvSpPr>
          <p:nvPr>
            <p:ph type="title"/>
          </p:nvPr>
        </p:nvSpPr>
        <p:spPr/>
        <p:txBody>
          <a:bodyPr/>
          <a:lstStyle/>
          <a:p>
            <a:r>
              <a:rPr lang="zh-TW" altLang="en-US" dirty="0"/>
              <a:t>長條圖 </a:t>
            </a:r>
            <a:r>
              <a:rPr lang="en-US" altLang="zh-TW" dirty="0"/>
              <a:t>– </a:t>
            </a:r>
            <a:r>
              <a:rPr lang="en-US" altLang="zh-TW" dirty="0" err="1"/>
              <a:t>plt.bar</a:t>
            </a:r>
            <a:endParaRPr lang="zh-TW" altLang="en-US" dirty="0"/>
          </a:p>
        </p:txBody>
      </p:sp>
      <p:sp>
        <p:nvSpPr>
          <p:cNvPr id="3" name="文字版面配置區 2">
            <a:extLst>
              <a:ext uri="{FF2B5EF4-FFF2-40B4-BE49-F238E27FC236}">
                <a16:creationId xmlns:a16="http://schemas.microsoft.com/office/drawing/2014/main" id="{71F80756-EE0D-4C18-AD3A-3DB8039D5C02}"/>
              </a:ext>
            </a:extLst>
          </p:cNvPr>
          <p:cNvSpPr>
            <a:spLocks noGrp="1"/>
          </p:cNvSpPr>
          <p:nvPr>
            <p:ph type="body" idx="1"/>
          </p:nvPr>
        </p:nvSpPr>
        <p:spPr/>
        <p:txBody>
          <a:bodyPr/>
          <a:lstStyle/>
          <a:p>
            <a:endParaRPr lang="zh-TW" altLang="en-US" dirty="0"/>
          </a:p>
        </p:txBody>
      </p:sp>
      <p:pic>
        <p:nvPicPr>
          <p:cNvPr id="4" name="Picture 2">
            <a:extLst>
              <a:ext uri="{FF2B5EF4-FFF2-40B4-BE49-F238E27FC236}">
                <a16:creationId xmlns:a16="http://schemas.microsoft.com/office/drawing/2014/main" id="{2A5EA1F6-686A-441C-A5F5-727AA60EA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1075" y="1361400"/>
            <a:ext cx="6589849" cy="49012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800CFB2-9FED-4257-A50A-06FB5307B0EC}"/>
              </a:ext>
            </a:extLst>
          </p:cNvPr>
          <p:cNvSpPr/>
          <p:nvPr/>
        </p:nvSpPr>
        <p:spPr>
          <a:xfrm>
            <a:off x="2471895" y="1361401"/>
            <a:ext cx="884254" cy="4901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42C642DB-8A49-4213-B87B-C8FB4975AA49}"/>
              </a:ext>
            </a:extLst>
          </p:cNvPr>
          <p:cNvSpPr txBox="1"/>
          <p:nvPr/>
        </p:nvSpPr>
        <p:spPr>
          <a:xfrm>
            <a:off x="2110154" y="3581167"/>
            <a:ext cx="361741" cy="461665"/>
          </a:xfrm>
          <a:prstGeom prst="rect">
            <a:avLst/>
          </a:prstGeom>
          <a:noFill/>
        </p:spPr>
        <p:txBody>
          <a:bodyPr wrap="square" rtlCol="0">
            <a:spAutoFit/>
          </a:bodyPr>
          <a:lstStyle/>
          <a:p>
            <a:r>
              <a:rPr lang="en-US" altLang="zh-TW" sz="2400" dirty="0">
                <a:solidFill>
                  <a:srgbClr val="FF0000"/>
                </a:solidFill>
              </a:rPr>
              <a:t>y</a:t>
            </a:r>
            <a:r>
              <a:rPr lang="zh-TW" altLang="en-US" dirty="0"/>
              <a:t> </a:t>
            </a:r>
          </a:p>
        </p:txBody>
      </p:sp>
    </p:spTree>
    <p:extLst>
      <p:ext uri="{BB962C8B-B14F-4D97-AF65-F5344CB8AC3E}">
        <p14:creationId xmlns:p14="http://schemas.microsoft.com/office/powerpoint/2010/main" val="3346519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r>
              <a:rPr lang="zh-TW" altLang="en-US" dirty="0"/>
              <a:t>圓餅圖</a:t>
            </a:r>
          </a:p>
        </p:txBody>
      </p:sp>
    </p:spTree>
    <p:extLst>
      <p:ext uri="{BB962C8B-B14F-4D97-AF65-F5344CB8AC3E}">
        <p14:creationId xmlns:p14="http://schemas.microsoft.com/office/powerpoint/2010/main" val="1461543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A84EE9D-EA2A-44E6-BC7F-67ED3C1A057E}"/>
              </a:ext>
            </a:extLst>
          </p:cNvPr>
          <p:cNvSpPr>
            <a:spLocks noGrp="1"/>
          </p:cNvSpPr>
          <p:nvPr>
            <p:ph type="title"/>
          </p:nvPr>
        </p:nvSpPr>
        <p:spPr/>
        <p:txBody>
          <a:bodyPr/>
          <a:lstStyle/>
          <a:p>
            <a:r>
              <a:rPr lang="zh-TW" altLang="en-US" dirty="0"/>
              <a:t>圓餅圖 </a:t>
            </a:r>
            <a:r>
              <a:rPr lang="en-US" altLang="zh-TW" dirty="0"/>
              <a:t>– </a:t>
            </a:r>
            <a:r>
              <a:rPr lang="en-US" altLang="zh-TW" dirty="0" err="1"/>
              <a:t>plt.pie</a:t>
            </a:r>
            <a:endParaRPr lang="zh-TW" altLang="en-US" dirty="0"/>
          </a:p>
        </p:txBody>
      </p:sp>
      <p:sp>
        <p:nvSpPr>
          <p:cNvPr id="5" name="文字版面配置區 4">
            <a:extLst>
              <a:ext uri="{FF2B5EF4-FFF2-40B4-BE49-F238E27FC236}">
                <a16:creationId xmlns:a16="http://schemas.microsoft.com/office/drawing/2014/main" id="{69B09608-F500-44C9-9A91-D3477F7004AF}"/>
              </a:ext>
            </a:extLst>
          </p:cNvPr>
          <p:cNvSpPr>
            <a:spLocks noGrp="1"/>
          </p:cNvSpPr>
          <p:nvPr>
            <p:ph type="body" idx="1"/>
          </p:nvPr>
        </p:nvSpPr>
        <p:spPr/>
        <p:txBody>
          <a:bodyPr/>
          <a:lstStyle/>
          <a:p>
            <a:endParaRPr lang="zh-TW" altLang="en-US" dirty="0"/>
          </a:p>
        </p:txBody>
      </p:sp>
      <p:pic>
        <p:nvPicPr>
          <p:cNvPr id="2" name="圖片 1">
            <a:extLst>
              <a:ext uri="{FF2B5EF4-FFF2-40B4-BE49-F238E27FC236}">
                <a16:creationId xmlns:a16="http://schemas.microsoft.com/office/drawing/2014/main" id="{38B21312-8056-4A0C-9A8A-C1F3CA7A356C}"/>
              </a:ext>
            </a:extLst>
          </p:cNvPr>
          <p:cNvPicPr>
            <a:picLocks noChangeAspect="1"/>
          </p:cNvPicPr>
          <p:nvPr/>
        </p:nvPicPr>
        <p:blipFill>
          <a:blip r:embed="rId2"/>
          <a:stretch>
            <a:fillRect/>
          </a:stretch>
        </p:blipFill>
        <p:spPr>
          <a:xfrm>
            <a:off x="907600" y="3024100"/>
            <a:ext cx="10594176" cy="2215813"/>
          </a:xfrm>
          <a:prstGeom prst="rect">
            <a:avLst/>
          </a:prstGeom>
        </p:spPr>
      </p:pic>
      <p:pic>
        <p:nvPicPr>
          <p:cNvPr id="5122" name="Picture 2">
            <a:extLst>
              <a:ext uri="{FF2B5EF4-FFF2-40B4-BE49-F238E27FC236}">
                <a16:creationId xmlns:a16="http://schemas.microsoft.com/office/drawing/2014/main" id="{C5752948-E62D-44D0-8B31-61789C53C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775" y="3024100"/>
            <a:ext cx="3324225"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25;p88">
            <a:extLst>
              <a:ext uri="{FF2B5EF4-FFF2-40B4-BE49-F238E27FC236}">
                <a16:creationId xmlns:a16="http://schemas.microsoft.com/office/drawing/2014/main" id="{5533D831-2C9C-4481-A346-15C78B130ECF}"/>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plt.pie</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a:t>
            </a:r>
            <a:r>
              <a:rPr lang="en-US" altLang="zh-TW" sz="2400" b="1" dirty="0">
                <a:solidFill>
                  <a:schemeClr val="accent1"/>
                </a:solidFill>
              </a:rPr>
              <a:t>y </a:t>
            </a:r>
            <a:r>
              <a:rPr lang="en-US" altLang="zh-TW" sz="2400" b="1" dirty="0">
                <a:solidFill>
                  <a:schemeClr val="dk1"/>
                </a:solidFill>
              </a:rPr>
              <a:t>)		# </a:t>
            </a:r>
            <a:r>
              <a:rPr lang="zh-TW" altLang="en-US" sz="2400" b="1" dirty="0">
                <a:solidFill>
                  <a:schemeClr val="dk1"/>
                </a:solidFill>
              </a:rPr>
              <a:t>繪製資料</a:t>
            </a:r>
            <a:r>
              <a:rPr lang="zh-TW" altLang="en-US" sz="2400" b="1" dirty="0">
                <a:solidFill>
                  <a:schemeClr val="tx1"/>
                </a:solidFill>
              </a:rPr>
              <a:t> </a:t>
            </a:r>
            <a:r>
              <a:rPr lang="en-US" altLang="zh-TW" sz="2400" b="1" dirty="0">
                <a:solidFill>
                  <a:schemeClr val="accent1"/>
                </a:solidFill>
              </a:rPr>
              <a:t>x</a:t>
            </a:r>
            <a:r>
              <a:rPr lang="zh-TW" altLang="en-US" sz="2400" b="1" dirty="0">
                <a:solidFill>
                  <a:schemeClr val="tx1"/>
                </a:solidFill>
              </a:rPr>
              <a:t> 的圓餅圖，以 </a:t>
            </a:r>
            <a:r>
              <a:rPr lang="en-US" altLang="zh-TW" sz="2400" b="1" dirty="0">
                <a:solidFill>
                  <a:schemeClr val="accent1"/>
                </a:solidFill>
              </a:rPr>
              <a:t>y</a:t>
            </a:r>
            <a:r>
              <a:rPr lang="en-US" altLang="zh-TW" sz="2400" b="1" dirty="0">
                <a:solidFill>
                  <a:schemeClr val="tx1"/>
                </a:solidFill>
              </a:rPr>
              <a:t> </a:t>
            </a:r>
            <a:r>
              <a:rPr lang="zh-TW" altLang="en-US" sz="2400" b="1" dirty="0">
                <a:solidFill>
                  <a:schemeClr val="tx1"/>
                </a:solidFill>
              </a:rPr>
              <a:t>作為種類標籤</a:t>
            </a:r>
            <a:endParaRPr lang="en-US" sz="2400" b="1" dirty="0">
              <a:solidFill>
                <a:schemeClr val="dk1"/>
              </a:solidFill>
            </a:endParaRPr>
          </a:p>
        </p:txBody>
      </p:sp>
    </p:spTree>
    <p:extLst>
      <p:ext uri="{BB962C8B-B14F-4D97-AF65-F5344CB8AC3E}">
        <p14:creationId xmlns:p14="http://schemas.microsoft.com/office/powerpoint/2010/main" val="2197324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A2CFD-EE3A-4CB3-A896-9AD243BD41A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常見圖表繪製</a:t>
            </a:r>
          </a:p>
        </p:txBody>
      </p:sp>
      <p:sp>
        <p:nvSpPr>
          <p:cNvPr id="3" name="副標題 2">
            <a:extLst>
              <a:ext uri="{FF2B5EF4-FFF2-40B4-BE49-F238E27FC236}">
                <a16:creationId xmlns:a16="http://schemas.microsoft.com/office/drawing/2014/main" id="{1CCD65FC-97C3-47B0-8ADC-AC2BE498CA02}"/>
              </a:ext>
            </a:extLst>
          </p:cNvPr>
          <p:cNvSpPr>
            <a:spLocks noGrp="1"/>
          </p:cNvSpPr>
          <p:nvPr>
            <p:ph type="subTitle" idx="1"/>
          </p:nvPr>
        </p:nvSpPr>
        <p:spPr/>
        <p:txBody>
          <a:bodyPr/>
          <a:lstStyle/>
          <a:p>
            <a:r>
              <a:rPr lang="zh-TW" altLang="en-US" dirty="0"/>
              <a:t>散佈圖</a:t>
            </a:r>
          </a:p>
        </p:txBody>
      </p:sp>
    </p:spTree>
    <p:extLst>
      <p:ext uri="{BB962C8B-B14F-4D97-AF65-F5344CB8AC3E}">
        <p14:creationId xmlns:p14="http://schemas.microsoft.com/office/powerpoint/2010/main" val="4071249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A84EE9D-EA2A-44E6-BC7F-67ED3C1A057E}"/>
              </a:ext>
            </a:extLst>
          </p:cNvPr>
          <p:cNvSpPr>
            <a:spLocks noGrp="1"/>
          </p:cNvSpPr>
          <p:nvPr>
            <p:ph type="title"/>
          </p:nvPr>
        </p:nvSpPr>
        <p:spPr/>
        <p:txBody>
          <a:bodyPr/>
          <a:lstStyle/>
          <a:p>
            <a:r>
              <a:rPr lang="zh-TW" altLang="en-US" dirty="0"/>
              <a:t>散佈圖 </a:t>
            </a:r>
            <a:r>
              <a:rPr lang="en-US" altLang="zh-TW" dirty="0"/>
              <a:t>– </a:t>
            </a:r>
            <a:r>
              <a:rPr lang="en-US" altLang="zh-TW" dirty="0" err="1"/>
              <a:t>plt.scatter</a:t>
            </a:r>
            <a:endParaRPr lang="zh-TW" altLang="en-US" dirty="0"/>
          </a:p>
        </p:txBody>
      </p:sp>
      <p:sp>
        <p:nvSpPr>
          <p:cNvPr id="5" name="文字版面配置區 4">
            <a:extLst>
              <a:ext uri="{FF2B5EF4-FFF2-40B4-BE49-F238E27FC236}">
                <a16:creationId xmlns:a16="http://schemas.microsoft.com/office/drawing/2014/main" id="{69B09608-F500-44C9-9A91-D3477F7004AF}"/>
              </a:ext>
            </a:extLst>
          </p:cNvPr>
          <p:cNvSpPr>
            <a:spLocks noGrp="1"/>
          </p:cNvSpPr>
          <p:nvPr>
            <p:ph type="body" idx="1"/>
          </p:nvPr>
        </p:nvSpPr>
        <p:spPr/>
        <p:txBody>
          <a:bodyPr/>
          <a:lstStyle/>
          <a:p>
            <a:endParaRPr lang="zh-TW" altLang="en-US"/>
          </a:p>
        </p:txBody>
      </p:sp>
      <p:pic>
        <p:nvPicPr>
          <p:cNvPr id="7" name="圖片 6">
            <a:extLst>
              <a:ext uri="{FF2B5EF4-FFF2-40B4-BE49-F238E27FC236}">
                <a16:creationId xmlns:a16="http://schemas.microsoft.com/office/drawing/2014/main" id="{CB58520E-FCE4-44E1-B2D7-FA7887620853}"/>
              </a:ext>
            </a:extLst>
          </p:cNvPr>
          <p:cNvPicPr>
            <a:picLocks noChangeAspect="1"/>
          </p:cNvPicPr>
          <p:nvPr/>
        </p:nvPicPr>
        <p:blipFill>
          <a:blip r:embed="rId2"/>
          <a:stretch>
            <a:fillRect/>
          </a:stretch>
        </p:blipFill>
        <p:spPr>
          <a:xfrm>
            <a:off x="907600" y="2872223"/>
            <a:ext cx="10588400" cy="2523193"/>
          </a:xfrm>
          <a:prstGeom prst="rect">
            <a:avLst/>
          </a:prstGeom>
        </p:spPr>
      </p:pic>
      <p:sp>
        <p:nvSpPr>
          <p:cNvPr id="8" name="Google Shape;625;p88">
            <a:extLst>
              <a:ext uri="{FF2B5EF4-FFF2-40B4-BE49-F238E27FC236}">
                <a16:creationId xmlns:a16="http://schemas.microsoft.com/office/drawing/2014/main" id="{AFE19B80-AC53-4D0B-BDC7-0862CED02ACD}"/>
              </a:ext>
            </a:extLst>
          </p:cNvPr>
          <p:cNvSpPr/>
          <p:nvPr/>
        </p:nvSpPr>
        <p:spPr>
          <a:xfrm>
            <a:off x="907600" y="1359575"/>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plt.scatter</a:t>
            </a:r>
            <a:r>
              <a:rPr lang="en-US" altLang="zh-TW" sz="2400" b="1" dirty="0">
                <a:solidFill>
                  <a:schemeClr val="dk1"/>
                </a:solidFill>
              </a:rPr>
              <a:t> ( </a:t>
            </a:r>
            <a:r>
              <a:rPr lang="en-US" altLang="zh-TW" sz="2400" b="1" dirty="0">
                <a:solidFill>
                  <a:schemeClr val="accent1"/>
                </a:solidFill>
              </a:rPr>
              <a:t>x</a:t>
            </a:r>
            <a:r>
              <a:rPr lang="en-US" altLang="zh-TW" sz="2400" b="1" dirty="0">
                <a:solidFill>
                  <a:schemeClr val="dk1"/>
                </a:solidFill>
              </a:rPr>
              <a:t> , </a:t>
            </a:r>
            <a:r>
              <a:rPr lang="en-US" altLang="zh-TW" sz="2400" b="1" dirty="0">
                <a:solidFill>
                  <a:schemeClr val="accent1"/>
                </a:solidFill>
              </a:rPr>
              <a:t>y </a:t>
            </a:r>
            <a:r>
              <a:rPr lang="en-US" altLang="zh-TW" sz="2400" b="1" dirty="0">
                <a:solidFill>
                  <a:schemeClr val="dk1"/>
                </a:solidFill>
              </a:rPr>
              <a:t>)		# </a:t>
            </a:r>
            <a:r>
              <a:rPr lang="zh-TW" altLang="en-US" sz="2400" b="1" dirty="0">
                <a:solidFill>
                  <a:schemeClr val="dk1"/>
                </a:solidFill>
              </a:rPr>
              <a:t>繪製資料</a:t>
            </a:r>
            <a:r>
              <a:rPr lang="zh-TW" altLang="en-US" sz="2400" b="1" dirty="0">
                <a:solidFill>
                  <a:schemeClr val="tx1"/>
                </a:solidFill>
              </a:rPr>
              <a:t> </a:t>
            </a:r>
            <a:r>
              <a:rPr lang="en-US" altLang="zh-TW" sz="2400" b="1" dirty="0">
                <a:solidFill>
                  <a:schemeClr val="accent1"/>
                </a:solidFill>
              </a:rPr>
              <a:t>x</a:t>
            </a:r>
            <a:r>
              <a:rPr lang="zh-TW" altLang="en-US" sz="2400" b="1" dirty="0">
                <a:solidFill>
                  <a:schemeClr val="tx1"/>
                </a:solidFill>
              </a:rPr>
              <a:t> 和 </a:t>
            </a:r>
            <a:r>
              <a:rPr lang="en-US" altLang="zh-TW" sz="2400" b="1" dirty="0">
                <a:solidFill>
                  <a:schemeClr val="accent1"/>
                </a:solidFill>
              </a:rPr>
              <a:t>y</a:t>
            </a:r>
            <a:r>
              <a:rPr lang="en-US" altLang="zh-TW" sz="2400" b="1" dirty="0">
                <a:solidFill>
                  <a:schemeClr val="tx1"/>
                </a:solidFill>
              </a:rPr>
              <a:t> </a:t>
            </a:r>
            <a:r>
              <a:rPr lang="zh-TW" altLang="en-US" sz="2400" b="1" dirty="0">
                <a:solidFill>
                  <a:schemeClr val="tx1"/>
                </a:solidFill>
              </a:rPr>
              <a:t>的散佈圖</a:t>
            </a:r>
            <a:endParaRPr lang="en-US" sz="2400" b="1" dirty="0">
              <a:solidFill>
                <a:schemeClr val="dk1"/>
              </a:solidFill>
            </a:endParaRPr>
          </a:p>
        </p:txBody>
      </p:sp>
    </p:spTree>
    <p:extLst>
      <p:ext uri="{BB962C8B-B14F-4D97-AF65-F5344CB8AC3E}">
        <p14:creationId xmlns:p14="http://schemas.microsoft.com/office/powerpoint/2010/main" val="41568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載入</a:t>
            </a:r>
            <a:r>
              <a:rPr lang="en-US" altLang="zh-TW" dirty="0"/>
              <a:t>matplotlib </a:t>
            </a:r>
            <a:r>
              <a:rPr lang="zh-TW" altLang="en-US" dirty="0"/>
              <a:t>套件與其他相關套件</a:t>
            </a:r>
          </a:p>
        </p:txBody>
      </p:sp>
    </p:spTree>
    <p:extLst>
      <p:ext uri="{BB962C8B-B14F-4D97-AF65-F5344CB8AC3E}">
        <p14:creationId xmlns:p14="http://schemas.microsoft.com/office/powerpoint/2010/main" val="2545272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39EF0-CF5B-4C01-A2BB-9BBBE6435498}"/>
              </a:ext>
            </a:extLst>
          </p:cNvPr>
          <p:cNvSpPr>
            <a:spLocks noGrp="1"/>
          </p:cNvSpPr>
          <p:nvPr>
            <p:ph type="title"/>
          </p:nvPr>
        </p:nvSpPr>
        <p:spPr/>
        <p:txBody>
          <a:bodyPr/>
          <a:lstStyle/>
          <a:p>
            <a:r>
              <a:rPr lang="zh-TW" altLang="en-US" dirty="0"/>
              <a:t>散佈圖 </a:t>
            </a:r>
            <a:r>
              <a:rPr lang="en-US" altLang="zh-TW" dirty="0"/>
              <a:t>– </a:t>
            </a:r>
            <a:r>
              <a:rPr lang="en-US" altLang="zh-TW" dirty="0" err="1"/>
              <a:t>plt.scatter</a:t>
            </a:r>
            <a:endParaRPr lang="zh-TW" altLang="en-US" dirty="0"/>
          </a:p>
        </p:txBody>
      </p:sp>
      <p:sp>
        <p:nvSpPr>
          <p:cNvPr id="3" name="文字版面配置區 2">
            <a:extLst>
              <a:ext uri="{FF2B5EF4-FFF2-40B4-BE49-F238E27FC236}">
                <a16:creationId xmlns:a16="http://schemas.microsoft.com/office/drawing/2014/main" id="{E25DE890-228F-40CC-91E9-BA5374CA0CE0}"/>
              </a:ext>
            </a:extLst>
          </p:cNvPr>
          <p:cNvSpPr>
            <a:spLocks noGrp="1"/>
          </p:cNvSpPr>
          <p:nvPr>
            <p:ph type="body" idx="1"/>
          </p:nvPr>
        </p:nvSpPr>
        <p:spPr/>
        <p:txBody>
          <a:bodyPr/>
          <a:lstStyle/>
          <a:p>
            <a:endParaRPr lang="zh-TW" altLang="en-US"/>
          </a:p>
        </p:txBody>
      </p:sp>
      <p:pic>
        <p:nvPicPr>
          <p:cNvPr id="4" name="Picture 2">
            <a:extLst>
              <a:ext uri="{FF2B5EF4-FFF2-40B4-BE49-F238E27FC236}">
                <a16:creationId xmlns:a16="http://schemas.microsoft.com/office/drawing/2014/main" id="{CAA20785-8044-4398-B5D6-EA0C33781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160" y="1361400"/>
            <a:ext cx="6699680" cy="490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146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DAAA01-FE57-4E3B-8F95-238F4A210CFC}"/>
              </a:ext>
            </a:extLst>
          </p:cNvPr>
          <p:cNvSpPr>
            <a:spLocks noGrp="1"/>
          </p:cNvSpPr>
          <p:nvPr>
            <p:ph type="title"/>
          </p:nvPr>
        </p:nvSpPr>
        <p:spPr/>
        <p:txBody>
          <a:bodyPr/>
          <a:lstStyle/>
          <a:p>
            <a:r>
              <a:rPr lang="zh-TW" altLang="en-US" dirty="0"/>
              <a:t>更多圖形</a:t>
            </a:r>
          </a:p>
        </p:txBody>
      </p:sp>
      <p:sp>
        <p:nvSpPr>
          <p:cNvPr id="3" name="文字版面配置區 2">
            <a:extLst>
              <a:ext uri="{FF2B5EF4-FFF2-40B4-BE49-F238E27FC236}">
                <a16:creationId xmlns:a16="http://schemas.microsoft.com/office/drawing/2014/main" id="{7A8AE2B5-36A8-49BC-83EF-AA41227504F5}"/>
              </a:ext>
            </a:extLst>
          </p:cNvPr>
          <p:cNvSpPr>
            <a:spLocks noGrp="1"/>
          </p:cNvSpPr>
          <p:nvPr>
            <p:ph type="body" idx="1"/>
          </p:nvPr>
        </p:nvSpPr>
        <p:spPr/>
        <p:txBody>
          <a:bodyPr/>
          <a:lstStyle/>
          <a:p>
            <a:r>
              <a:rPr lang="zh-TW" altLang="en-US" dirty="0"/>
              <a:t>想挑戰更多 </a:t>
            </a:r>
            <a:r>
              <a:rPr lang="en-US" altLang="zh-TW" dirty="0"/>
              <a:t>matplotlib </a:t>
            </a:r>
            <a:r>
              <a:rPr lang="zh-TW" altLang="en-US" dirty="0"/>
              <a:t>的圖形可參考：</a:t>
            </a:r>
            <a:endParaRPr lang="en-US" altLang="zh-TW" dirty="0"/>
          </a:p>
          <a:p>
            <a:pPr lvl="1"/>
            <a:endParaRPr lang="en-US" altLang="zh-TW" dirty="0"/>
          </a:p>
          <a:p>
            <a:pPr lvl="1">
              <a:buFont typeface="Wingdings" panose="05000000000000000000" pitchFamily="2" charset="2"/>
              <a:buChar char="Ø"/>
            </a:pPr>
            <a:r>
              <a:rPr lang="en-US" altLang="zh-TW" dirty="0"/>
              <a:t>http://gree2.github.io/python/2015/04/10/python-matplotlib-plotting-examples-and-exercises)</a:t>
            </a:r>
          </a:p>
          <a:p>
            <a:endParaRPr lang="zh-TW" altLang="en-US" dirty="0"/>
          </a:p>
        </p:txBody>
      </p:sp>
    </p:spTree>
    <p:extLst>
      <p:ext uri="{BB962C8B-B14F-4D97-AF65-F5344CB8AC3E}">
        <p14:creationId xmlns:p14="http://schemas.microsoft.com/office/powerpoint/2010/main" val="254826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DE1FB3B-603B-4F64-8F82-38F03E29F519}"/>
              </a:ext>
            </a:extLst>
          </p:cNvPr>
          <p:cNvSpPr>
            <a:spLocks noGrp="1"/>
          </p:cNvSpPr>
          <p:nvPr>
            <p:ph type="title"/>
          </p:nvPr>
        </p:nvSpPr>
        <p:spPr/>
        <p:txBody>
          <a:bodyPr>
            <a:normAutofit/>
          </a:bodyPr>
          <a:lstStyle/>
          <a:p>
            <a:r>
              <a:rPr lang="zh-TW" altLang="en-US" dirty="0"/>
              <a:t>載入 </a:t>
            </a:r>
            <a:r>
              <a:rPr lang="en-US" altLang="zh-TW" dirty="0"/>
              <a:t>matplotlib </a:t>
            </a:r>
            <a:r>
              <a:rPr lang="zh-TW" altLang="en-US" dirty="0"/>
              <a:t>套件與其它相關套件</a:t>
            </a:r>
          </a:p>
        </p:txBody>
      </p:sp>
      <p:sp>
        <p:nvSpPr>
          <p:cNvPr id="5" name="文字版面配置區 4">
            <a:extLst>
              <a:ext uri="{FF2B5EF4-FFF2-40B4-BE49-F238E27FC236}">
                <a16:creationId xmlns:a16="http://schemas.microsoft.com/office/drawing/2014/main" id="{B381FACD-E7F2-F2CA-9503-77045753E322}"/>
              </a:ext>
            </a:extLst>
          </p:cNvPr>
          <p:cNvSpPr>
            <a:spLocks noGrp="1"/>
          </p:cNvSpPr>
          <p:nvPr>
            <p:ph type="body" idx="1"/>
          </p:nvPr>
        </p:nvSpPr>
        <p:spPr/>
        <p:txBody>
          <a:bodyPr/>
          <a:lstStyle/>
          <a:p>
            <a:endParaRPr lang="zh-TW" altLang="en-US" dirty="0"/>
          </a:p>
        </p:txBody>
      </p:sp>
      <p:pic>
        <p:nvPicPr>
          <p:cNvPr id="2" name="圖片 1">
            <a:extLst>
              <a:ext uri="{FF2B5EF4-FFF2-40B4-BE49-F238E27FC236}">
                <a16:creationId xmlns:a16="http://schemas.microsoft.com/office/drawing/2014/main" id="{7D8A0F0B-86BF-4BAB-A0DF-D9E02ABC3E66}"/>
              </a:ext>
            </a:extLst>
          </p:cNvPr>
          <p:cNvPicPr>
            <a:picLocks noChangeAspect="1"/>
          </p:cNvPicPr>
          <p:nvPr/>
        </p:nvPicPr>
        <p:blipFill>
          <a:blip r:embed="rId2"/>
          <a:stretch>
            <a:fillRect/>
          </a:stretch>
        </p:blipFill>
        <p:spPr>
          <a:xfrm>
            <a:off x="907600" y="2386913"/>
            <a:ext cx="10588400" cy="3875687"/>
          </a:xfrm>
          <a:prstGeom prst="rect">
            <a:avLst/>
          </a:prstGeom>
        </p:spPr>
      </p:pic>
    </p:spTree>
    <p:extLst>
      <p:ext uri="{BB962C8B-B14F-4D97-AF65-F5344CB8AC3E}">
        <p14:creationId xmlns:p14="http://schemas.microsoft.com/office/powerpoint/2010/main" val="12433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r>
              <a:rPr lang="zh-TW" altLang="en-US" dirty="0"/>
              <a:t>繪圖前的客製化設定</a:t>
            </a:r>
          </a:p>
        </p:txBody>
      </p:sp>
    </p:spTree>
    <p:extLst>
      <p:ext uri="{BB962C8B-B14F-4D97-AF65-F5344CB8AC3E}">
        <p14:creationId xmlns:p14="http://schemas.microsoft.com/office/powerpoint/2010/main" val="1834078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4689504-8A78-4DD3-81FD-A8C8CE938AFD}"/>
              </a:ext>
            </a:extLst>
          </p:cNvPr>
          <p:cNvSpPr>
            <a:spLocks noGrp="1"/>
          </p:cNvSpPr>
          <p:nvPr>
            <p:ph type="title"/>
          </p:nvPr>
        </p:nvSpPr>
        <p:spPr/>
        <p:txBody>
          <a:bodyPr/>
          <a:lstStyle/>
          <a:p>
            <a:r>
              <a:rPr lang="zh-TW" altLang="en-US" dirty="0"/>
              <a:t>繪圖前的客製化設定</a:t>
            </a:r>
          </a:p>
        </p:txBody>
      </p:sp>
      <p:sp>
        <p:nvSpPr>
          <p:cNvPr id="5" name="文字版面配置區 4">
            <a:extLst>
              <a:ext uri="{FF2B5EF4-FFF2-40B4-BE49-F238E27FC236}">
                <a16:creationId xmlns:a16="http://schemas.microsoft.com/office/drawing/2014/main" id="{9BC0C349-858C-45D0-B34B-FD5D5D0A86D4}"/>
              </a:ext>
            </a:extLst>
          </p:cNvPr>
          <p:cNvSpPr>
            <a:spLocks noGrp="1"/>
          </p:cNvSpPr>
          <p:nvPr>
            <p:ph type="body" idx="1"/>
          </p:nvPr>
        </p:nvSpPr>
        <p:spPr/>
        <p:txBody>
          <a:bodyPr/>
          <a:lstStyle/>
          <a:p>
            <a:r>
              <a:rPr lang="zh-TW" altLang="en-US" dirty="0"/>
              <a:t>在作資料視覺化時依照需求以及環境不同我們可能會希望預先調整一些設定使得後續畫圖較為美觀，此時我們可以使用 </a:t>
            </a:r>
            <a:r>
              <a:rPr lang="en-US" altLang="zh-TW" dirty="0" err="1"/>
              <a:t>rcParams</a:t>
            </a:r>
            <a:r>
              <a:rPr lang="en-US" altLang="zh-TW" dirty="0"/>
              <a:t> </a:t>
            </a:r>
            <a:r>
              <a:rPr lang="zh-TW" altLang="en-US" dirty="0"/>
              <a:t>去作相關的設定更改。另外我們也可以透過設定 </a:t>
            </a:r>
            <a:r>
              <a:rPr lang="en-US" altLang="zh-TW" dirty="0"/>
              <a:t>style </a:t>
            </a:r>
            <a:r>
              <a:rPr lang="zh-TW" altLang="en-US" dirty="0"/>
              <a:t>調整繪圖的風格。</a:t>
            </a:r>
          </a:p>
          <a:p>
            <a:endParaRPr lang="zh-TW" altLang="en-US" dirty="0"/>
          </a:p>
        </p:txBody>
      </p:sp>
      <p:pic>
        <p:nvPicPr>
          <p:cNvPr id="6" name="圖片 5">
            <a:extLst>
              <a:ext uri="{FF2B5EF4-FFF2-40B4-BE49-F238E27FC236}">
                <a16:creationId xmlns:a16="http://schemas.microsoft.com/office/drawing/2014/main" id="{287A2F2B-35D9-45DD-AC82-048A9E2028C6}"/>
              </a:ext>
            </a:extLst>
          </p:cNvPr>
          <p:cNvPicPr>
            <a:picLocks noChangeAspect="1"/>
          </p:cNvPicPr>
          <p:nvPr/>
        </p:nvPicPr>
        <p:blipFill>
          <a:blip r:embed="rId2"/>
          <a:stretch>
            <a:fillRect/>
          </a:stretch>
        </p:blipFill>
        <p:spPr>
          <a:xfrm>
            <a:off x="907600" y="3338373"/>
            <a:ext cx="10588400" cy="3262909"/>
          </a:xfrm>
          <a:prstGeom prst="rect">
            <a:avLst/>
          </a:prstGeom>
        </p:spPr>
      </p:pic>
    </p:spTree>
    <p:extLst>
      <p:ext uri="{BB962C8B-B14F-4D97-AF65-F5344CB8AC3E}">
        <p14:creationId xmlns:p14="http://schemas.microsoft.com/office/powerpoint/2010/main" val="51850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6E9E2-D334-42DF-944E-AA0EB8736A3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繪製你的第一張圖</a:t>
            </a:r>
          </a:p>
        </p:txBody>
      </p:sp>
      <p:sp>
        <p:nvSpPr>
          <p:cNvPr id="3" name="副標題 2">
            <a:extLst>
              <a:ext uri="{FF2B5EF4-FFF2-40B4-BE49-F238E27FC236}">
                <a16:creationId xmlns:a16="http://schemas.microsoft.com/office/drawing/2014/main" id="{DB23F8AB-4DA7-4AB2-B755-B988F0FA414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3781151882"/>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技術班課程模版</Template>
  <TotalTime>191</TotalTime>
  <Words>983</Words>
  <Application>Microsoft Office PowerPoint</Application>
  <PresentationFormat>寬螢幕</PresentationFormat>
  <Paragraphs>125</Paragraphs>
  <Slides>51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51</vt:i4>
      </vt:variant>
    </vt:vector>
  </HeadingPairs>
  <TitlesOfParts>
    <vt:vector size="57" baseType="lpstr">
      <vt:lpstr>Microsoft JhengHei</vt:lpstr>
      <vt:lpstr>新細明體</vt:lpstr>
      <vt:lpstr>Arial</vt:lpstr>
      <vt:lpstr>Calibri</vt:lpstr>
      <vt:lpstr>Wingdings</vt:lpstr>
      <vt:lpstr>PPTtemplate</vt:lpstr>
      <vt:lpstr>Data Visualization Part 1</vt:lpstr>
      <vt:lpstr>PowerPoint 簡報</vt:lpstr>
      <vt:lpstr> 課程內容</vt:lpstr>
      <vt:lpstr> 事前準備</vt:lpstr>
      <vt:lpstr> 事前準備</vt:lpstr>
      <vt:lpstr>載入 matplotlib 套件與其它相關套件</vt:lpstr>
      <vt:lpstr> 事前準備</vt:lpstr>
      <vt:lpstr>繪圖前的客製化設定</vt:lpstr>
      <vt:lpstr> 繪製你的第一張圖</vt:lpstr>
      <vt:lpstr>繪製你的第一張圖</vt:lpstr>
      <vt:lpstr> 繪製你的第一張圖</vt:lpstr>
      <vt:lpstr>基本繪圖模組</vt:lpstr>
      <vt:lpstr> 繪製你的第一張圖</vt:lpstr>
      <vt:lpstr>設定 x 軸、y 軸標題與主標題</vt:lpstr>
      <vt:lpstr> 繪製你的第一張圖</vt:lpstr>
      <vt:lpstr>設定色彩與線條類型</vt:lpstr>
      <vt:lpstr> 繪製你的第一張圖</vt:lpstr>
      <vt:lpstr>設定 x 軸與 y 軸範圍</vt:lpstr>
      <vt:lpstr> 繪製你的第一張圖</vt:lpstr>
      <vt:lpstr>加入文字與標註</vt:lpstr>
      <vt:lpstr>加入文字與標註</vt:lpstr>
      <vt:lpstr> 繪製你的第一張圖</vt:lpstr>
      <vt:lpstr>增加圖表說明</vt:lpstr>
      <vt:lpstr>增加圖表說明</vt:lpstr>
      <vt:lpstr> 物件式導向繪圖方式</vt:lpstr>
      <vt:lpstr>物件導向繪圖方式</vt:lpstr>
      <vt:lpstr>物件導向繪圖方式</vt:lpstr>
      <vt:lpstr> 設定子圖</vt:lpstr>
      <vt:lpstr>設定子圖</vt:lpstr>
      <vt:lpstr>設定子圖 – plt.subplot</vt:lpstr>
      <vt:lpstr>設定子圖 – plt.subplot</vt:lpstr>
      <vt:lpstr> 設定子圖</vt:lpstr>
      <vt:lpstr>設定子圖 – 物件導向方式</vt:lpstr>
      <vt:lpstr>設定子圖 – 物件導向方式</vt:lpstr>
      <vt:lpstr> 常見圖表繪製</vt:lpstr>
      <vt:lpstr>常見圖表繪製</vt:lpstr>
      <vt:lpstr> 常見圖表繪製</vt:lpstr>
      <vt:lpstr>直方圖 – plt.hist</vt:lpstr>
      <vt:lpstr>直方圖 – plt.hist</vt:lpstr>
      <vt:lpstr>直方圖 – plt.hist</vt:lpstr>
      <vt:lpstr> 常見圖表繪製</vt:lpstr>
      <vt:lpstr>盒型圖 – plt.boxplot</vt:lpstr>
      <vt:lpstr> 常見圖表繪製</vt:lpstr>
      <vt:lpstr>長條圖 – plt.bar</vt:lpstr>
      <vt:lpstr>長條圖 – plt.bar</vt:lpstr>
      <vt:lpstr> 常見圖表繪製</vt:lpstr>
      <vt:lpstr>圓餅圖 – plt.pie</vt:lpstr>
      <vt:lpstr> 常見圖表繪製</vt:lpstr>
      <vt:lpstr>散佈圖 – plt.scatter</vt:lpstr>
      <vt:lpstr>散佈圖 – plt.scatter</vt:lpstr>
      <vt:lpstr>更多圖形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Part 1</dc:title>
  <dc:creator>wu86r</dc:creator>
  <cp:lastModifiedBy>wu86r</cp:lastModifiedBy>
  <cp:revision>82</cp:revision>
  <dcterms:created xsi:type="dcterms:W3CDTF">2022-12-10T05:00:48Z</dcterms:created>
  <dcterms:modified xsi:type="dcterms:W3CDTF">2023-02-05T14:27:17Z</dcterms:modified>
</cp:coreProperties>
</file>