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49"/>
  </p:notesMasterIdLst>
  <p:sldIdLst>
    <p:sldId id="620" r:id="rId2"/>
    <p:sldId id="272" r:id="rId3"/>
    <p:sldId id="569" r:id="rId4"/>
    <p:sldId id="544" r:id="rId5"/>
    <p:sldId id="570" r:id="rId6"/>
    <p:sldId id="547" r:id="rId7"/>
    <p:sldId id="548" r:id="rId8"/>
    <p:sldId id="550" r:id="rId9"/>
    <p:sldId id="551" r:id="rId10"/>
    <p:sldId id="571" r:id="rId11"/>
    <p:sldId id="545" r:id="rId12"/>
    <p:sldId id="555" r:id="rId13"/>
    <p:sldId id="546" r:id="rId14"/>
    <p:sldId id="552" r:id="rId15"/>
    <p:sldId id="553" r:id="rId16"/>
    <p:sldId id="554" r:id="rId17"/>
    <p:sldId id="556" r:id="rId18"/>
    <p:sldId id="576" r:id="rId19"/>
    <p:sldId id="578" r:id="rId20"/>
    <p:sldId id="577" r:id="rId21"/>
    <p:sldId id="587" r:id="rId22"/>
    <p:sldId id="588" r:id="rId23"/>
    <p:sldId id="589" r:id="rId24"/>
    <p:sldId id="579" r:id="rId25"/>
    <p:sldId id="583" r:id="rId26"/>
    <p:sldId id="584" r:id="rId27"/>
    <p:sldId id="585" r:id="rId28"/>
    <p:sldId id="586" r:id="rId29"/>
    <p:sldId id="582" r:id="rId30"/>
    <p:sldId id="580" r:id="rId31"/>
    <p:sldId id="581" r:id="rId32"/>
    <p:sldId id="572" r:id="rId33"/>
    <p:sldId id="557" r:id="rId34"/>
    <p:sldId id="573" r:id="rId35"/>
    <p:sldId id="560" r:id="rId36"/>
    <p:sldId id="558" r:id="rId37"/>
    <p:sldId id="561" r:id="rId38"/>
    <p:sldId id="591" r:id="rId39"/>
    <p:sldId id="562" r:id="rId40"/>
    <p:sldId id="592" r:id="rId41"/>
    <p:sldId id="574" r:id="rId42"/>
    <p:sldId id="564" r:id="rId43"/>
    <p:sldId id="565" r:id="rId44"/>
    <p:sldId id="566" r:id="rId45"/>
    <p:sldId id="575" r:id="rId46"/>
    <p:sldId id="568" r:id="rId47"/>
    <p:sldId id="593"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8CF2706D-9BE8-438F-B153-DD14EF2FEED7}">
          <p14:sldIdLst>
            <p14:sldId id="620"/>
            <p14:sldId id="272"/>
            <p14:sldId id="569"/>
          </p14:sldIdLst>
        </p14:section>
        <p14:section name="在 DataFrame 中進行數值統計" id="{50B44AA1-E120-4F00-9FF7-88C5554BA898}">
          <p14:sldIdLst>
            <p14:sldId id="544"/>
            <p14:sldId id="570"/>
            <p14:sldId id="547"/>
            <p14:sldId id="548"/>
            <p14:sldId id="550"/>
            <p14:sldId id="551"/>
            <p14:sldId id="571"/>
            <p14:sldId id="545"/>
            <p14:sldId id="555"/>
            <p14:sldId id="546"/>
            <p14:sldId id="552"/>
            <p14:sldId id="553"/>
            <p14:sldId id="554"/>
            <p14:sldId id="556"/>
          </p14:sldIdLst>
        </p14:section>
        <p14:section name="DataFrame 進階用法" id="{3175269A-DE20-4C36-A0AB-C5B8A154235E}">
          <p14:sldIdLst>
            <p14:sldId id="576"/>
            <p14:sldId id="578"/>
            <p14:sldId id="577"/>
            <p14:sldId id="587"/>
            <p14:sldId id="588"/>
            <p14:sldId id="589"/>
            <p14:sldId id="579"/>
            <p14:sldId id="583"/>
            <p14:sldId id="584"/>
            <p14:sldId id="585"/>
            <p14:sldId id="586"/>
            <p14:sldId id="582"/>
            <p14:sldId id="580"/>
            <p14:sldId id="581"/>
          </p14:sldIdLst>
        </p14:section>
        <p14:section name="使用 DataFrame 繪製統計圖" id="{F88A01CE-01DE-4705-BC1E-CFE31F77717E}">
          <p14:sldIdLst>
            <p14:sldId id="572"/>
            <p14:sldId id="557"/>
            <p14:sldId id="573"/>
            <p14:sldId id="560"/>
            <p14:sldId id="558"/>
            <p14:sldId id="561"/>
            <p14:sldId id="591"/>
            <p14:sldId id="562"/>
            <p14:sldId id="592"/>
            <p14:sldId id="574"/>
            <p14:sldId id="564"/>
            <p14:sldId id="565"/>
            <p14:sldId id="566"/>
            <p14:sldId id="575"/>
            <p14:sldId id="568"/>
            <p14:sldId id="5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8023F-8050-4763-81DB-E59446D8D3EA}" type="datetimeFigureOut">
              <a:rPr lang="zh-TW" altLang="en-US" smtClean="0"/>
              <a:t>2023/2/5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D782E-FF0D-43F1-9FAB-9BF668138E31}" type="slidenum">
              <a:rPr lang="zh-TW" altLang="en-US" smtClean="0"/>
              <a:t>‹#›</a:t>
            </a:fld>
            <a:endParaRPr lang="zh-TW" altLang="en-US"/>
          </a:p>
        </p:txBody>
      </p:sp>
    </p:spTree>
    <p:extLst>
      <p:ext uri="{BB962C8B-B14F-4D97-AF65-F5344CB8AC3E}">
        <p14:creationId xmlns:p14="http://schemas.microsoft.com/office/powerpoint/2010/main" val="344829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93D782E-FF0D-43F1-9FAB-9BF668138E31}" type="slidenum">
              <a:rPr lang="zh-TW" altLang="en-US" smtClean="0"/>
              <a:t>43</a:t>
            </a:fld>
            <a:endParaRPr lang="zh-TW" altLang="en-US"/>
          </a:p>
        </p:txBody>
      </p:sp>
    </p:spTree>
    <p:extLst>
      <p:ext uri="{BB962C8B-B14F-4D97-AF65-F5344CB8AC3E}">
        <p14:creationId xmlns:p14="http://schemas.microsoft.com/office/powerpoint/2010/main" val="259382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93D782E-FF0D-43F1-9FAB-9BF668138E31}" type="slidenum">
              <a:rPr lang="zh-TW" altLang="en-US" smtClean="0"/>
              <a:t>44</a:t>
            </a:fld>
            <a:endParaRPr lang="zh-TW" altLang="en-US"/>
          </a:p>
        </p:txBody>
      </p:sp>
    </p:spTree>
    <p:extLst>
      <p:ext uri="{BB962C8B-B14F-4D97-AF65-F5344CB8AC3E}">
        <p14:creationId xmlns:p14="http://schemas.microsoft.com/office/powerpoint/2010/main" val="1457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93D782E-FF0D-43F1-9FAB-9BF668138E31}" type="slidenum">
              <a:rPr lang="zh-TW" altLang="en-US" smtClean="0"/>
              <a:t>46</a:t>
            </a:fld>
            <a:endParaRPr lang="zh-TW" altLang="en-US"/>
          </a:p>
        </p:txBody>
      </p:sp>
    </p:spTree>
    <p:extLst>
      <p:ext uri="{BB962C8B-B14F-4D97-AF65-F5344CB8AC3E}">
        <p14:creationId xmlns:p14="http://schemas.microsoft.com/office/powerpoint/2010/main" val="1168635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及內容" type="obj">
  <p:cSld name="標題及內容">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1" y="2977"/>
            <a:ext cx="12192004" cy="6852049"/>
          </a:xfrm>
          <a:prstGeom prst="rect">
            <a:avLst/>
          </a:prstGeom>
          <a:noFill/>
          <a:ln>
            <a:noFill/>
          </a:ln>
        </p:spPr>
      </p:pic>
      <p:sp>
        <p:nvSpPr>
          <p:cNvPr id="17" name="Google Shape;17;p3"/>
          <p:cNvSpPr txBox="1">
            <a:spLocks noGrp="1"/>
          </p:cNvSpPr>
          <p:nvPr>
            <p:ph type="subTitle" idx="1"/>
          </p:nvPr>
        </p:nvSpPr>
        <p:spPr>
          <a:xfrm>
            <a:off x="1633667" y="3286733"/>
            <a:ext cx="8834000" cy="1784800"/>
          </a:xfrm>
          <a:prstGeom prst="rect">
            <a:avLst/>
          </a:prstGeom>
        </p:spPr>
        <p:txBody>
          <a:bodyPr spcFirstLastPara="1" wrap="square" lIns="68575" tIns="34275" rIns="68575" bIns="34275" anchor="t" anchorCtr="0">
            <a:noAutofit/>
          </a:bodyPr>
          <a:lstStyle>
            <a:lvl1pPr lvl="0" algn="ctr" rtl="0">
              <a:spcBef>
                <a:spcPts val="1067"/>
              </a:spcBef>
              <a:spcAft>
                <a:spcPts val="0"/>
              </a:spcAft>
              <a:buSzPts val="2600"/>
              <a:buNone/>
              <a:defRPr sz="3467"/>
            </a:lvl1pPr>
            <a:lvl2pPr lvl="1" rtl="0">
              <a:spcBef>
                <a:spcPts val="533"/>
              </a:spcBef>
              <a:spcAft>
                <a:spcPts val="0"/>
              </a:spcAft>
              <a:buSzPts val="2600"/>
              <a:buNone/>
              <a:defRPr sz="3467"/>
            </a:lvl2pPr>
            <a:lvl3pPr lvl="2" rtl="0">
              <a:spcBef>
                <a:spcPts val="533"/>
              </a:spcBef>
              <a:spcAft>
                <a:spcPts val="0"/>
              </a:spcAft>
              <a:buSzPts val="2600"/>
              <a:buNone/>
              <a:defRPr sz="3467"/>
            </a:lvl3pPr>
            <a:lvl4pPr lvl="3" rtl="0">
              <a:spcBef>
                <a:spcPts val="533"/>
              </a:spcBef>
              <a:spcAft>
                <a:spcPts val="0"/>
              </a:spcAft>
              <a:buSzPts val="2600"/>
              <a:buNone/>
              <a:defRPr sz="3467"/>
            </a:lvl4pPr>
            <a:lvl5pPr lvl="4" rtl="0">
              <a:spcBef>
                <a:spcPts val="533"/>
              </a:spcBef>
              <a:spcAft>
                <a:spcPts val="0"/>
              </a:spcAft>
              <a:buSzPts val="2600"/>
              <a:buNone/>
              <a:defRPr sz="3467"/>
            </a:lvl5pPr>
            <a:lvl6pPr lvl="5" rtl="0">
              <a:spcBef>
                <a:spcPts val="533"/>
              </a:spcBef>
              <a:spcAft>
                <a:spcPts val="0"/>
              </a:spcAft>
              <a:buSzPts val="2600"/>
              <a:buNone/>
              <a:defRPr sz="3467"/>
            </a:lvl6pPr>
            <a:lvl7pPr lvl="6" rtl="0">
              <a:spcBef>
                <a:spcPts val="533"/>
              </a:spcBef>
              <a:spcAft>
                <a:spcPts val="0"/>
              </a:spcAft>
              <a:buSzPts val="2600"/>
              <a:buNone/>
              <a:defRPr sz="3467"/>
            </a:lvl7pPr>
            <a:lvl8pPr lvl="7" rtl="0">
              <a:spcBef>
                <a:spcPts val="533"/>
              </a:spcBef>
              <a:spcAft>
                <a:spcPts val="0"/>
              </a:spcAft>
              <a:buSzPts val="2600"/>
              <a:buNone/>
              <a:defRPr sz="3467"/>
            </a:lvl8pPr>
            <a:lvl9pPr lvl="8" rtl="0">
              <a:spcBef>
                <a:spcPts val="533"/>
              </a:spcBef>
              <a:spcAft>
                <a:spcPts val="0"/>
              </a:spcAft>
              <a:buSzPts val="2600"/>
              <a:buNone/>
              <a:defRPr sz="3467"/>
            </a:lvl9pPr>
          </a:lstStyle>
          <a:p>
            <a:r>
              <a:rPr lang="zh-TW" altLang="en-US"/>
              <a:t>按一下以編輯母片子標題樣式</a:t>
            </a:r>
            <a:endParaRPr/>
          </a:p>
        </p:txBody>
      </p:sp>
      <p:sp>
        <p:nvSpPr>
          <p:cNvPr id="18" name="Google Shape;18;p3"/>
          <p:cNvSpPr txBox="1">
            <a:spLocks noGrp="1"/>
          </p:cNvSpPr>
          <p:nvPr>
            <p:ph type="title"/>
          </p:nvPr>
        </p:nvSpPr>
        <p:spPr>
          <a:xfrm>
            <a:off x="838200" y="1786459"/>
            <a:ext cx="10515600" cy="13256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dk1"/>
              </a:buClr>
              <a:buSzPts val="4000"/>
              <a:buFont typeface="Microsoft JhengHei"/>
              <a:buNone/>
              <a:defRPr sz="5333" b="1"/>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r>
              <a:rPr lang="zh-TW" altLang="en-US"/>
              <a:t>按一下以編輯母片標題樣式</a:t>
            </a:r>
            <a:endParaRPr/>
          </a:p>
        </p:txBody>
      </p:sp>
    </p:spTree>
    <p:extLst>
      <p:ext uri="{BB962C8B-B14F-4D97-AF65-F5344CB8AC3E}">
        <p14:creationId xmlns:p14="http://schemas.microsoft.com/office/powerpoint/2010/main" val="89469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自訂版面配置">
  <p:cSld name="自訂版面配置">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1758903" y="298432"/>
            <a:ext cx="8333952" cy="6261133"/>
          </a:xfrm>
          <a:prstGeom prst="rect">
            <a:avLst/>
          </a:prstGeom>
          <a:noFill/>
          <a:ln>
            <a:noFill/>
          </a:ln>
        </p:spPr>
      </p:pic>
      <p:sp>
        <p:nvSpPr>
          <p:cNvPr id="21" name="Google Shape;21;p4"/>
          <p:cNvSpPr txBox="1"/>
          <p:nvPr/>
        </p:nvSpPr>
        <p:spPr>
          <a:xfrm>
            <a:off x="2616275" y="1037629"/>
            <a:ext cx="6959200" cy="3964000"/>
          </a:xfrm>
          <a:prstGeom prst="rect">
            <a:avLst/>
          </a:prstGeom>
          <a:noFill/>
          <a:ln>
            <a:noFill/>
          </a:ln>
        </p:spPr>
        <p:txBody>
          <a:bodyPr spcFirstLastPara="1" wrap="square" lIns="91433" tIns="45700" rIns="91433"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zh-TW" altLang="en-US" sz="4000" b="1" i="0" u="none" strike="noStrike" cap="none">
                <a:solidFill>
                  <a:schemeClr val="dk1"/>
                </a:solidFill>
                <a:latin typeface="Microsoft JhengHei"/>
                <a:ea typeface="Microsoft JhengHei"/>
                <a:cs typeface="Microsoft JhengHei"/>
                <a:sym typeface="Microsoft JhengHei"/>
              </a:rPr>
              <a:t>「版權聲明頁」</a:t>
            </a:r>
            <a:endParaRPr sz="4000" b="1" i="0" u="none" strike="noStrike" cap="none">
              <a:solidFill>
                <a:schemeClr val="dk1"/>
              </a:solidFill>
              <a:latin typeface="Microsoft JhengHei"/>
              <a:ea typeface="Microsoft JhengHei"/>
              <a:cs typeface="Microsoft JhengHei"/>
              <a:sym typeface="Microsoft JhengHei"/>
            </a:endParaRPr>
          </a:p>
          <a:p>
            <a:pPr marL="0" marR="0" lvl="0" indent="0" algn="ctr" rtl="0">
              <a:lnSpc>
                <a:spcPct val="150000"/>
              </a:lnSpc>
              <a:spcBef>
                <a:spcPts val="0"/>
              </a:spcBef>
              <a:spcAft>
                <a:spcPts val="0"/>
              </a:spcAft>
              <a:buClr>
                <a:srgbClr val="000000"/>
              </a:buClr>
              <a:buSzPts val="1800"/>
              <a:buFont typeface="Arial"/>
              <a:buNone/>
            </a:pPr>
            <a:r>
              <a:rPr lang="zh-TW" altLang="en-US" sz="2400" b="0" i="0" u="none" strike="noStrike" cap="non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sz="2400" b="0" i="0" u="none" strike="noStrike" cap="none">
              <a:solidFill>
                <a:schemeClr val="dk1"/>
              </a:solidFill>
              <a:latin typeface="Microsoft JhengHei"/>
              <a:ea typeface="Microsoft JhengHei"/>
              <a:cs typeface="Microsoft JhengHei"/>
              <a:sym typeface="Microsoft JhengHei"/>
            </a:endParaRPr>
          </a:p>
        </p:txBody>
      </p:sp>
      <p:sp>
        <p:nvSpPr>
          <p:cNvPr id="22" name="Google Shape;22;p4"/>
          <p:cNvSpPr txBox="1"/>
          <p:nvPr/>
        </p:nvSpPr>
        <p:spPr>
          <a:xfrm>
            <a:off x="4968727" y="6321056"/>
            <a:ext cx="2254400" cy="369200"/>
          </a:xfrm>
          <a:prstGeom prst="rect">
            <a:avLst/>
          </a:prstGeom>
          <a:noFill/>
          <a:ln>
            <a:noFill/>
          </a:ln>
        </p:spPr>
        <p:txBody>
          <a:bodyPr spcFirstLastPara="1" wrap="square" lIns="91433" tIns="45700" rIns="91433"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ltLang="zh-TW" sz="1867" b="0" i="0" u="none" strike="noStrike" cap="none">
                <a:solidFill>
                  <a:schemeClr val="dk1"/>
                </a:solidFill>
                <a:latin typeface="Microsoft JhengHei"/>
                <a:ea typeface="Microsoft JhengHei"/>
                <a:cs typeface="Microsoft JhengHei"/>
                <a:sym typeface="Microsoft JhengHei"/>
              </a:rPr>
              <a:t>- </a:t>
            </a:r>
            <a:r>
              <a:rPr lang="zh-TW" altLang="en-US" sz="1867" b="0" i="0" u="none" strike="noStrike" cap="none">
                <a:solidFill>
                  <a:schemeClr val="dk1"/>
                </a:solidFill>
                <a:latin typeface="Microsoft JhengHei"/>
                <a:ea typeface="Microsoft JhengHei"/>
                <a:cs typeface="Microsoft JhengHei"/>
                <a:sym typeface="Microsoft JhengHei"/>
              </a:rPr>
              <a:t>台灣人工智慧學校  </a:t>
            </a:r>
            <a:endParaRPr sz="1867" b="0" i="0" u="none" strike="noStrike" cap="none">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1275278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1" y="2977"/>
            <a:ext cx="12192004" cy="6852049"/>
          </a:xfrm>
          <a:prstGeom prst="rect">
            <a:avLst/>
          </a:prstGeom>
          <a:noFill/>
          <a:ln>
            <a:noFill/>
          </a:ln>
        </p:spPr>
      </p:pic>
      <p:sp>
        <p:nvSpPr>
          <p:cNvPr id="25" name="Google Shape;25;p5"/>
          <p:cNvSpPr txBox="1">
            <a:spLocks noGrp="1"/>
          </p:cNvSpPr>
          <p:nvPr>
            <p:ph type="title"/>
          </p:nvPr>
        </p:nvSpPr>
        <p:spPr>
          <a:xfrm>
            <a:off x="3463967" y="1996700"/>
            <a:ext cx="8652400" cy="1709200"/>
          </a:xfrm>
          <a:prstGeom prst="rect">
            <a:avLst/>
          </a:prstGeom>
        </p:spPr>
        <p:txBody>
          <a:bodyPr spcFirstLastPara="1" wrap="square" lIns="68575" tIns="34275" rIns="68575" bIns="34275" anchor="t" anchorCtr="0">
            <a:noAutofit/>
          </a:bodyPr>
          <a:lstStyle>
            <a:lvl1pPr lvl="0">
              <a:spcBef>
                <a:spcPts val="0"/>
              </a:spcBef>
              <a:spcAft>
                <a:spcPts val="0"/>
              </a:spcAft>
              <a:buSzPts val="4000"/>
              <a:buNone/>
              <a:defRPr sz="5333"/>
            </a:lvl1pPr>
            <a:lvl2pPr lvl="1">
              <a:spcBef>
                <a:spcPts val="0"/>
              </a:spcBef>
              <a:spcAft>
                <a:spcPts val="0"/>
              </a:spcAft>
              <a:buSzPts val="1200"/>
              <a:buNone/>
              <a:defRPr sz="2000"/>
            </a:lvl2pPr>
            <a:lvl3pPr lvl="2">
              <a:spcBef>
                <a:spcPts val="0"/>
              </a:spcBef>
              <a:spcAft>
                <a:spcPts val="0"/>
              </a:spcAft>
              <a:buSzPts val="1200"/>
              <a:buNone/>
              <a:defRPr sz="2000"/>
            </a:lvl3pPr>
            <a:lvl4pPr lvl="3">
              <a:spcBef>
                <a:spcPts val="0"/>
              </a:spcBef>
              <a:spcAft>
                <a:spcPts val="0"/>
              </a:spcAft>
              <a:buSzPts val="1200"/>
              <a:buNone/>
              <a:defRPr sz="2000"/>
            </a:lvl4pPr>
            <a:lvl5pPr lvl="4">
              <a:spcBef>
                <a:spcPts val="0"/>
              </a:spcBef>
              <a:spcAft>
                <a:spcPts val="0"/>
              </a:spcAft>
              <a:buSzPts val="1200"/>
              <a:buNone/>
              <a:defRPr sz="2000"/>
            </a:lvl5pPr>
            <a:lvl6pPr lvl="5">
              <a:spcBef>
                <a:spcPts val="0"/>
              </a:spcBef>
              <a:spcAft>
                <a:spcPts val="0"/>
              </a:spcAft>
              <a:buSzPts val="1200"/>
              <a:buNone/>
              <a:defRPr sz="2000"/>
            </a:lvl6pPr>
            <a:lvl7pPr lvl="6">
              <a:spcBef>
                <a:spcPts val="0"/>
              </a:spcBef>
              <a:spcAft>
                <a:spcPts val="0"/>
              </a:spcAft>
              <a:buSzPts val="1200"/>
              <a:buNone/>
              <a:defRPr sz="2000"/>
            </a:lvl7pPr>
            <a:lvl8pPr lvl="7">
              <a:spcBef>
                <a:spcPts val="0"/>
              </a:spcBef>
              <a:spcAft>
                <a:spcPts val="0"/>
              </a:spcAft>
              <a:buSzPts val="1200"/>
              <a:buNone/>
              <a:defRPr sz="2000"/>
            </a:lvl8pPr>
            <a:lvl9pPr lvl="8">
              <a:spcBef>
                <a:spcPts val="0"/>
              </a:spcBef>
              <a:spcAft>
                <a:spcPts val="0"/>
              </a:spcAft>
              <a:buSzPts val="1200"/>
              <a:buNone/>
              <a:defRPr sz="2000"/>
            </a:lvl9pPr>
          </a:lstStyle>
          <a:p>
            <a:r>
              <a:rPr lang="zh-TW" altLang="en-US"/>
              <a:t>按一下以編輯母片標題樣式</a:t>
            </a:r>
            <a:endParaRPr/>
          </a:p>
        </p:txBody>
      </p:sp>
      <p:sp>
        <p:nvSpPr>
          <p:cNvPr id="26" name="Google Shape;26;p5"/>
          <p:cNvSpPr txBox="1">
            <a:spLocks noGrp="1"/>
          </p:cNvSpPr>
          <p:nvPr>
            <p:ph type="subTitle" idx="1"/>
          </p:nvPr>
        </p:nvSpPr>
        <p:spPr>
          <a:xfrm>
            <a:off x="3463967" y="4023667"/>
            <a:ext cx="8380000" cy="862400"/>
          </a:xfrm>
          <a:prstGeom prst="rect">
            <a:avLst/>
          </a:prstGeom>
        </p:spPr>
        <p:txBody>
          <a:bodyPr spcFirstLastPara="1" wrap="square" lIns="68575" tIns="34275" rIns="68575" bIns="34275" anchor="t" anchorCtr="0">
            <a:noAutofit/>
          </a:bodyPr>
          <a:lstStyle>
            <a:lvl1pPr lvl="0">
              <a:spcBef>
                <a:spcPts val="1067"/>
              </a:spcBef>
              <a:spcAft>
                <a:spcPts val="0"/>
              </a:spcAft>
              <a:buSzPts val="2600"/>
              <a:buNone/>
              <a:defRPr sz="3467"/>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Tree>
    <p:extLst>
      <p:ext uri="{BB962C8B-B14F-4D97-AF65-F5344CB8AC3E}">
        <p14:creationId xmlns:p14="http://schemas.microsoft.com/office/powerpoint/2010/main" val="49754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p:cSld name="只有標題">
    <p:spTree>
      <p:nvGrpSpPr>
        <p:cNvPr id="1" name="Shape 27"/>
        <p:cNvGrpSpPr/>
        <p:nvPr/>
      </p:nvGrpSpPr>
      <p:grpSpPr>
        <a:xfrm>
          <a:off x="0" y="0"/>
          <a:ext cx="0" cy="0"/>
          <a:chOff x="0" y="0"/>
          <a:chExt cx="0" cy="0"/>
        </a:xfrm>
      </p:grpSpPr>
      <p:sp>
        <p:nvSpPr>
          <p:cNvPr id="28" name="Google Shape;28;p6"/>
          <p:cNvSpPr txBox="1"/>
          <p:nvPr/>
        </p:nvSpPr>
        <p:spPr>
          <a:xfrm>
            <a:off x="718533" y="275359"/>
            <a:ext cx="10515600" cy="1325600"/>
          </a:xfrm>
          <a:prstGeom prst="rect">
            <a:avLst/>
          </a:prstGeom>
          <a:noFill/>
          <a:ln>
            <a:noFill/>
          </a:ln>
        </p:spPr>
        <p:txBody>
          <a:bodyPr spcFirstLastPara="1" wrap="square" lIns="91433" tIns="45700" rIns="91433" bIns="45700" anchor="ctr" anchorCtr="0">
            <a:noAutofit/>
          </a:bodyPr>
          <a:lstStyle/>
          <a:p>
            <a:pPr marL="0" marR="0" lvl="0" indent="0" algn="l" rtl="0">
              <a:lnSpc>
                <a:spcPct val="90000"/>
              </a:lnSpc>
              <a:spcBef>
                <a:spcPts val="0"/>
              </a:spcBef>
              <a:spcAft>
                <a:spcPts val="0"/>
              </a:spcAft>
              <a:buClr>
                <a:schemeClr val="dk1"/>
              </a:buClr>
              <a:buSzPts val="3300"/>
              <a:buFont typeface="Microsoft JhengHei"/>
              <a:buNone/>
            </a:pPr>
            <a:r>
              <a:rPr lang="zh-TW" altLang="en-US" sz="4400" b="1" i="0" u="none" strike="noStrike" cap="none">
                <a:solidFill>
                  <a:schemeClr val="dk1"/>
                </a:solidFill>
                <a:latin typeface="Microsoft JhengHei"/>
                <a:ea typeface="Microsoft JhengHei"/>
                <a:cs typeface="Microsoft JhengHei"/>
                <a:sym typeface="Microsoft JhengHei"/>
              </a:rPr>
              <a:t>按一下以編輯母片標題樣式</a:t>
            </a:r>
            <a:endParaRPr sz="1467" b="0" i="0" u="none" strike="noStrike" cap="none">
              <a:solidFill>
                <a:srgbClr val="000000"/>
              </a:solidFill>
              <a:latin typeface="Arial"/>
              <a:ea typeface="Arial"/>
              <a:cs typeface="Arial"/>
              <a:sym typeface="Arial"/>
            </a:endParaRPr>
          </a:p>
        </p:txBody>
      </p:sp>
      <p:pic>
        <p:nvPicPr>
          <p:cNvPr id="29" name="Google Shape;29;p6"/>
          <p:cNvPicPr preferRelativeResize="0"/>
          <p:nvPr/>
        </p:nvPicPr>
        <p:blipFill rotWithShape="1">
          <a:blip r:embed="rId2">
            <a:alphaModFix/>
          </a:blip>
          <a:srcRect t="39" b="49"/>
          <a:stretch/>
        </p:blipFill>
        <p:spPr>
          <a:xfrm>
            <a:off x="0" y="4"/>
            <a:ext cx="12202632" cy="6857999"/>
          </a:xfrm>
          <a:prstGeom prst="rect">
            <a:avLst/>
          </a:prstGeom>
          <a:noFill/>
          <a:ln>
            <a:noFill/>
          </a:ln>
        </p:spPr>
      </p:pic>
      <p:sp>
        <p:nvSpPr>
          <p:cNvPr id="30" name="Google Shape;30;p6"/>
          <p:cNvSpPr txBox="1">
            <a:spLocks noGrp="1"/>
          </p:cNvSpPr>
          <p:nvPr>
            <p:ph type="title"/>
          </p:nvPr>
        </p:nvSpPr>
        <p:spPr>
          <a:xfrm>
            <a:off x="801667" y="173767"/>
            <a:ext cx="10800400" cy="983200"/>
          </a:xfrm>
          <a:prstGeom prst="rect">
            <a:avLst/>
          </a:prstGeom>
        </p:spPr>
        <p:txBody>
          <a:bodyPr spcFirstLastPara="1" wrap="square" lIns="68575" tIns="34275" rIns="68575" bIns="34275" anchor="ctr" anchorCtr="0">
            <a:noAutofit/>
          </a:bodyPr>
          <a:lstStyle>
            <a:lvl1pPr lvl="0">
              <a:spcBef>
                <a:spcPts val="0"/>
              </a:spcBef>
              <a:spcAft>
                <a:spcPts val="0"/>
              </a:spcAft>
              <a:buSzPts val="3200"/>
              <a:buNone/>
              <a:defRPr sz="4267"/>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zh-TW" altLang="en-US"/>
              <a:t>按一下以編輯母片標題樣式</a:t>
            </a:r>
            <a:endParaRPr/>
          </a:p>
        </p:txBody>
      </p:sp>
      <p:sp>
        <p:nvSpPr>
          <p:cNvPr id="31" name="Google Shape;31;p6"/>
          <p:cNvSpPr txBox="1">
            <a:spLocks noGrp="1"/>
          </p:cNvSpPr>
          <p:nvPr>
            <p:ph type="body" idx="1"/>
          </p:nvPr>
        </p:nvSpPr>
        <p:spPr>
          <a:xfrm>
            <a:off x="907600" y="1361400"/>
            <a:ext cx="10588400" cy="49012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sz="3200"/>
            </a:lvl1pPr>
            <a:lvl2pPr marL="1219170" lvl="1" indent="-474121">
              <a:spcBef>
                <a:spcPts val="533"/>
              </a:spcBef>
              <a:spcAft>
                <a:spcPts val="0"/>
              </a:spcAft>
              <a:buSzPts val="2000"/>
              <a:buChar char="•"/>
              <a:defRPr sz="2667"/>
            </a:lvl2pPr>
            <a:lvl3pPr marL="1828754" lvl="2" indent="-457189">
              <a:spcBef>
                <a:spcPts val="533"/>
              </a:spcBef>
              <a:spcAft>
                <a:spcPts val="0"/>
              </a:spcAft>
              <a:buSzPts val="1800"/>
              <a:buChar char="•"/>
              <a:defRPr sz="2400"/>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按一下以編輯母片文字樣式</a:t>
            </a:r>
          </a:p>
        </p:txBody>
      </p:sp>
    </p:spTree>
    <p:extLst>
      <p:ext uri="{BB962C8B-B14F-4D97-AF65-F5344CB8AC3E}">
        <p14:creationId xmlns:p14="http://schemas.microsoft.com/office/powerpoint/2010/main" val="197475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空白 1">
  <p:cSld name="空白 1">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l="39" r="49"/>
          <a:stretch/>
        </p:blipFill>
        <p:spPr>
          <a:xfrm>
            <a:off x="1" y="0"/>
            <a:ext cx="12191996" cy="6858000"/>
          </a:xfrm>
          <a:prstGeom prst="rect">
            <a:avLst/>
          </a:prstGeom>
          <a:noFill/>
          <a:ln>
            <a:noFill/>
          </a:ln>
        </p:spPr>
      </p:pic>
      <p:sp>
        <p:nvSpPr>
          <p:cNvPr id="34" name="Google Shape;34;p7"/>
          <p:cNvSpPr txBox="1">
            <a:spLocks noGrp="1"/>
          </p:cNvSpPr>
          <p:nvPr>
            <p:ph type="title"/>
          </p:nvPr>
        </p:nvSpPr>
        <p:spPr>
          <a:xfrm>
            <a:off x="325800" y="358400"/>
            <a:ext cx="4528400" cy="1645200"/>
          </a:xfrm>
          <a:prstGeom prst="rect">
            <a:avLst/>
          </a:prstGeom>
        </p:spPr>
        <p:txBody>
          <a:bodyPr spcFirstLastPara="1" wrap="square" lIns="68575" tIns="34275" rIns="68575" bIns="34275" anchor="t" anchorCtr="0">
            <a:noAutofit/>
          </a:bodyPr>
          <a:lstStyle>
            <a:lvl1pPr lvl="0">
              <a:spcBef>
                <a:spcPts val="0"/>
              </a:spcBef>
              <a:spcAft>
                <a:spcPts val="0"/>
              </a:spcAft>
              <a:buSzPts val="32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zh-TW" altLang="en-US"/>
              <a:t>按一下以編輯母片標題樣式</a:t>
            </a:r>
            <a:endParaRPr/>
          </a:p>
        </p:txBody>
      </p:sp>
      <p:sp>
        <p:nvSpPr>
          <p:cNvPr id="35" name="Google Shape;35;p7"/>
          <p:cNvSpPr txBox="1">
            <a:spLocks noGrp="1"/>
          </p:cNvSpPr>
          <p:nvPr>
            <p:ph type="subTitle" idx="1"/>
          </p:nvPr>
        </p:nvSpPr>
        <p:spPr>
          <a:xfrm>
            <a:off x="325800" y="2182833"/>
            <a:ext cx="4528400" cy="3730400"/>
          </a:xfrm>
          <a:prstGeom prst="rect">
            <a:avLst/>
          </a:prstGeom>
        </p:spPr>
        <p:txBody>
          <a:bodyPr spcFirstLastPara="1" wrap="square" lIns="68575" tIns="34275" rIns="68575" bIns="34275" anchor="t" anchorCtr="0">
            <a:noAutofit/>
          </a:bodyPr>
          <a:lstStyle>
            <a:lvl1pPr lvl="0">
              <a:spcBef>
                <a:spcPts val="1067"/>
              </a:spcBef>
              <a:spcAft>
                <a:spcPts val="0"/>
              </a:spcAft>
              <a:buSzPts val="2400"/>
              <a:buNone/>
              <a:defRPr/>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
        <p:nvSpPr>
          <p:cNvPr id="36" name="Google Shape;36;p7"/>
          <p:cNvSpPr txBox="1">
            <a:spLocks noGrp="1"/>
          </p:cNvSpPr>
          <p:nvPr>
            <p:ph type="body" idx="2"/>
          </p:nvPr>
        </p:nvSpPr>
        <p:spPr>
          <a:xfrm>
            <a:off x="5701400" y="358400"/>
            <a:ext cx="5864400" cy="61248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a:lvl1pPr>
            <a:lvl2pPr marL="1219170" lvl="1" indent="-474121">
              <a:spcBef>
                <a:spcPts val="533"/>
              </a:spcBef>
              <a:spcAft>
                <a:spcPts val="0"/>
              </a:spcAft>
              <a:buSzPts val="2000"/>
              <a:buChar char="•"/>
              <a:defRPr/>
            </a:lvl2pPr>
            <a:lvl3pPr marL="1828754" lvl="2" indent="-457189">
              <a:spcBef>
                <a:spcPts val="533"/>
              </a:spcBef>
              <a:spcAft>
                <a:spcPts val="0"/>
              </a:spcAft>
              <a:buSzPts val="1800"/>
              <a:buChar char="•"/>
              <a:defRPr/>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按一下以編輯母片文字樣式</a:t>
            </a:r>
          </a:p>
        </p:txBody>
      </p:sp>
    </p:spTree>
    <p:extLst>
      <p:ext uri="{BB962C8B-B14F-4D97-AF65-F5344CB8AC3E}">
        <p14:creationId xmlns:p14="http://schemas.microsoft.com/office/powerpoint/2010/main" val="211806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1" y="1"/>
            <a:ext cx="12191996" cy="6857999"/>
          </a:xfrm>
          <a:prstGeom prst="rect">
            <a:avLst/>
          </a:prstGeom>
          <a:noFill/>
          <a:ln>
            <a:noFill/>
          </a:ln>
        </p:spPr>
      </p:pic>
    </p:spTree>
    <p:extLst>
      <p:ext uri="{BB962C8B-B14F-4D97-AF65-F5344CB8AC3E}">
        <p14:creationId xmlns:p14="http://schemas.microsoft.com/office/powerpoint/2010/main" val="396365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名言語錄">
  <p:cSld name="名言語錄">
    <p:spTree>
      <p:nvGrpSpPr>
        <p:cNvPr id="1" name="Shape 34"/>
        <p:cNvGrpSpPr/>
        <p:nvPr/>
      </p:nvGrpSpPr>
      <p:grpSpPr>
        <a:xfrm>
          <a:off x="0" y="0"/>
          <a:ext cx="0" cy="0"/>
          <a:chOff x="0" y="0"/>
          <a:chExt cx="0" cy="0"/>
        </a:xfrm>
      </p:grpSpPr>
      <p:sp>
        <p:nvSpPr>
          <p:cNvPr id="38" name="Google Shape;38;p94"/>
          <p:cNvSpPr txBox="1">
            <a:spLocks noGrp="1"/>
          </p:cNvSpPr>
          <p:nvPr>
            <p:ph type="sldNum" idx="12"/>
          </p:nvPr>
        </p:nvSpPr>
        <p:spPr>
          <a:xfrm>
            <a:off x="5977052" y="6536531"/>
            <a:ext cx="233200" cy="2388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80845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標題及內容">
  <p:cSld name="3_標題及內容">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45075" y="488693"/>
            <a:ext cx="11642123" cy="79641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80397"/>
              </a:buClr>
              <a:buSzPts val="4400"/>
              <a:buFont typeface="Arial"/>
              <a:buNone/>
              <a:defRPr>
                <a:solidFill>
                  <a:srgbClr val="58039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zh-TW" altLang="en-US"/>
              <a:t>按一下以編輯母片標題樣式</a:t>
            </a:r>
            <a:endParaRPr/>
          </a:p>
        </p:txBody>
      </p:sp>
      <p:sp>
        <p:nvSpPr>
          <p:cNvPr id="31" name="Google Shape;31;p8"/>
          <p:cNvSpPr txBox="1">
            <a:spLocks noGrp="1"/>
          </p:cNvSpPr>
          <p:nvPr>
            <p:ph type="body" idx="1"/>
          </p:nvPr>
        </p:nvSpPr>
        <p:spPr>
          <a:xfrm>
            <a:off x="245076" y="1482811"/>
            <a:ext cx="11642124" cy="509098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619428"/>
              </a:buClr>
              <a:buSzPts val="2800"/>
              <a:buChar char="•"/>
              <a:defRPr>
                <a:solidFill>
                  <a:srgbClr val="619428"/>
                </a:solidFill>
              </a:defRPr>
            </a:lvl1pPr>
            <a:lvl2pPr marL="914400" lvl="1" indent="-381000" algn="l">
              <a:lnSpc>
                <a:spcPct val="90000"/>
              </a:lnSpc>
              <a:spcBef>
                <a:spcPts val="500"/>
              </a:spcBef>
              <a:spcAft>
                <a:spcPts val="0"/>
              </a:spcAft>
              <a:buClr>
                <a:srgbClr val="619428"/>
              </a:buClr>
              <a:buSzPts val="2400"/>
              <a:buChar char="•"/>
              <a:defRPr>
                <a:solidFill>
                  <a:srgbClr val="619428"/>
                </a:solidFill>
              </a:defRPr>
            </a:lvl2pPr>
            <a:lvl3pPr marL="1371600" lvl="2" indent="-355600" algn="l">
              <a:lnSpc>
                <a:spcPct val="90000"/>
              </a:lnSpc>
              <a:spcBef>
                <a:spcPts val="500"/>
              </a:spcBef>
              <a:spcAft>
                <a:spcPts val="0"/>
              </a:spcAft>
              <a:buClr>
                <a:srgbClr val="619428"/>
              </a:buClr>
              <a:buSzPts val="2000"/>
              <a:buChar char="•"/>
              <a:defRPr>
                <a:solidFill>
                  <a:srgbClr val="619428"/>
                </a:solidFill>
              </a:defRPr>
            </a:lvl3pPr>
            <a:lvl4pPr marL="1828800" lvl="3" indent="-342900" algn="l">
              <a:lnSpc>
                <a:spcPct val="90000"/>
              </a:lnSpc>
              <a:spcBef>
                <a:spcPts val="500"/>
              </a:spcBef>
              <a:spcAft>
                <a:spcPts val="0"/>
              </a:spcAft>
              <a:buClr>
                <a:srgbClr val="619428"/>
              </a:buClr>
              <a:buSzPts val="1800"/>
              <a:buChar char="•"/>
              <a:defRPr>
                <a:solidFill>
                  <a:srgbClr val="619428"/>
                </a:solidFill>
              </a:defRPr>
            </a:lvl4pPr>
            <a:lvl5pPr marL="2286000" lvl="4" indent="-342900" algn="l">
              <a:lnSpc>
                <a:spcPct val="90000"/>
              </a:lnSpc>
              <a:spcBef>
                <a:spcPts val="500"/>
              </a:spcBef>
              <a:spcAft>
                <a:spcPts val="0"/>
              </a:spcAft>
              <a:buClr>
                <a:srgbClr val="619428"/>
              </a:buClr>
              <a:buSzPts val="1800"/>
              <a:buChar char="•"/>
              <a:defRPr>
                <a:solidFill>
                  <a:srgbClr val="61942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zh-TW" altLang="en-US"/>
              <a:t>按一下以編輯母片文字樣式</a:t>
            </a:r>
          </a:p>
        </p:txBody>
      </p:sp>
    </p:spTree>
    <p:extLst>
      <p:ext uri="{BB962C8B-B14F-4D97-AF65-F5344CB8AC3E}">
        <p14:creationId xmlns:p14="http://schemas.microsoft.com/office/powerpoint/2010/main" val="359276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標題投影片" type="title">
  <p:cSld name="1_標題投影片">
    <p:spTree>
      <p:nvGrpSpPr>
        <p:cNvPr id="1" name="Shape 11"/>
        <p:cNvGrpSpPr/>
        <p:nvPr/>
      </p:nvGrpSpPr>
      <p:grpSpPr>
        <a:xfrm>
          <a:off x="0" y="0"/>
          <a:ext cx="0" cy="0"/>
          <a:chOff x="0" y="0"/>
          <a:chExt cx="0" cy="0"/>
        </a:xfrm>
      </p:grpSpPr>
      <p:pic>
        <p:nvPicPr>
          <p:cNvPr id="12" name="Google Shape;12;p2"/>
          <p:cNvPicPr preferRelativeResize="0"/>
          <p:nvPr/>
        </p:nvPicPr>
        <p:blipFill>
          <a:blip r:embed="rId2">
            <a:alphaModFix/>
          </a:blip>
          <a:stretch>
            <a:fillRect/>
          </a:stretch>
        </p:blipFill>
        <p:spPr>
          <a:xfrm>
            <a:off x="-5299" y="1"/>
            <a:ext cx="12192004" cy="6858001"/>
          </a:xfrm>
          <a:prstGeom prst="rect">
            <a:avLst/>
          </a:prstGeom>
          <a:noFill/>
          <a:ln>
            <a:noFill/>
          </a:ln>
        </p:spPr>
      </p:pic>
      <p:sp>
        <p:nvSpPr>
          <p:cNvPr id="13" name="Google Shape;13;p2"/>
          <p:cNvSpPr txBox="1">
            <a:spLocks noGrp="1"/>
          </p:cNvSpPr>
          <p:nvPr>
            <p:ph type="subTitle" idx="1"/>
          </p:nvPr>
        </p:nvSpPr>
        <p:spPr>
          <a:xfrm>
            <a:off x="2045333" y="3264300"/>
            <a:ext cx="8834000" cy="11812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2667" b="1">
                <a:solidFill>
                  <a:srgbClr val="434343"/>
                </a:solidFill>
              </a:defRPr>
            </a:lvl1pPr>
            <a:lvl2pPr lvl="1" algn="l" rtl="0">
              <a:spcBef>
                <a:spcPts val="533"/>
              </a:spcBef>
              <a:spcAft>
                <a:spcPts val="0"/>
              </a:spcAft>
              <a:buSzPts val="2000"/>
              <a:buNone/>
              <a:defRPr sz="2667">
                <a:solidFill>
                  <a:srgbClr val="434343"/>
                </a:solidFill>
              </a:defRPr>
            </a:lvl2pPr>
            <a:lvl3pPr lvl="2" algn="l" rtl="0">
              <a:spcBef>
                <a:spcPts val="533"/>
              </a:spcBef>
              <a:spcAft>
                <a:spcPts val="0"/>
              </a:spcAft>
              <a:buSzPts val="1800"/>
              <a:buNone/>
              <a:defRPr sz="2667">
                <a:solidFill>
                  <a:srgbClr val="434343"/>
                </a:solidFill>
              </a:defRPr>
            </a:lvl3pPr>
            <a:lvl4pPr lvl="3" algn="l" rtl="0">
              <a:spcBef>
                <a:spcPts val="533"/>
              </a:spcBef>
              <a:spcAft>
                <a:spcPts val="0"/>
              </a:spcAft>
              <a:buSzPts val="1400"/>
              <a:buNone/>
              <a:defRPr sz="2667">
                <a:solidFill>
                  <a:srgbClr val="434343"/>
                </a:solidFill>
              </a:defRPr>
            </a:lvl4pPr>
            <a:lvl5pPr lvl="4" algn="l" rtl="0">
              <a:spcBef>
                <a:spcPts val="533"/>
              </a:spcBef>
              <a:spcAft>
                <a:spcPts val="0"/>
              </a:spcAft>
              <a:buSzPts val="1400"/>
              <a:buNone/>
              <a:defRPr sz="2667">
                <a:solidFill>
                  <a:srgbClr val="434343"/>
                </a:solidFill>
              </a:defRPr>
            </a:lvl5pPr>
            <a:lvl6pPr lvl="5" algn="l" rtl="0">
              <a:spcBef>
                <a:spcPts val="533"/>
              </a:spcBef>
              <a:spcAft>
                <a:spcPts val="0"/>
              </a:spcAft>
              <a:buSzPts val="1400"/>
              <a:buNone/>
              <a:defRPr sz="2667">
                <a:solidFill>
                  <a:srgbClr val="434343"/>
                </a:solidFill>
              </a:defRPr>
            </a:lvl6pPr>
            <a:lvl7pPr lvl="6" algn="l" rtl="0">
              <a:spcBef>
                <a:spcPts val="533"/>
              </a:spcBef>
              <a:spcAft>
                <a:spcPts val="0"/>
              </a:spcAft>
              <a:buSzPts val="1400"/>
              <a:buNone/>
              <a:defRPr sz="2667">
                <a:solidFill>
                  <a:srgbClr val="434343"/>
                </a:solidFill>
              </a:defRPr>
            </a:lvl7pPr>
            <a:lvl8pPr lvl="7" algn="l" rtl="0">
              <a:spcBef>
                <a:spcPts val="533"/>
              </a:spcBef>
              <a:spcAft>
                <a:spcPts val="0"/>
              </a:spcAft>
              <a:buSzPts val="1400"/>
              <a:buNone/>
              <a:defRPr sz="2667">
                <a:solidFill>
                  <a:srgbClr val="434343"/>
                </a:solidFill>
              </a:defRPr>
            </a:lvl8pPr>
            <a:lvl9pPr lvl="8" algn="l" rtl="0">
              <a:spcBef>
                <a:spcPts val="533"/>
              </a:spcBef>
              <a:spcAft>
                <a:spcPts val="0"/>
              </a:spcAft>
              <a:buSzPts val="1400"/>
              <a:buNone/>
              <a:defRPr sz="2667">
                <a:solidFill>
                  <a:srgbClr val="434343"/>
                </a:solidFill>
              </a:defRPr>
            </a:lvl9pPr>
          </a:lstStyle>
          <a:p>
            <a:endParaRPr/>
          </a:p>
        </p:txBody>
      </p:sp>
      <p:sp>
        <p:nvSpPr>
          <p:cNvPr id="14" name="Google Shape;14;p2"/>
          <p:cNvSpPr txBox="1">
            <a:spLocks noGrp="1"/>
          </p:cNvSpPr>
          <p:nvPr>
            <p:ph type="title"/>
          </p:nvPr>
        </p:nvSpPr>
        <p:spPr>
          <a:xfrm>
            <a:off x="2045333" y="1569159"/>
            <a:ext cx="10515600" cy="1325600"/>
          </a:xfrm>
          <a:prstGeom prst="rect">
            <a:avLst/>
          </a:prstGeom>
        </p:spPr>
        <p:txBody>
          <a:bodyPr spcFirstLastPara="1" wrap="square" lIns="68575" tIns="34275" rIns="68575" bIns="34275" anchor="ctr" anchorCtr="0">
            <a:noAutofit/>
          </a:bodyPr>
          <a:lstStyle>
            <a:lvl1pPr lvl="0" algn="l" rtl="0">
              <a:spcBef>
                <a:spcPts val="0"/>
              </a:spcBef>
              <a:spcAft>
                <a:spcPts val="0"/>
              </a:spcAft>
              <a:buSzPts val="3200"/>
              <a:buNone/>
              <a:defRPr sz="6667" b="1">
                <a:solidFill>
                  <a:schemeClr val="lt1"/>
                </a:solidFill>
              </a:defRPr>
            </a:lvl1pPr>
            <a:lvl2pPr lvl="1" algn="l" rtl="0">
              <a:spcBef>
                <a:spcPts val="0"/>
              </a:spcBef>
              <a:spcAft>
                <a:spcPts val="0"/>
              </a:spcAft>
              <a:buSzPts val="1100"/>
              <a:buNone/>
              <a:defRPr sz="6667">
                <a:solidFill>
                  <a:schemeClr val="lt1"/>
                </a:solidFill>
              </a:defRPr>
            </a:lvl2pPr>
            <a:lvl3pPr lvl="2" algn="l" rtl="0">
              <a:spcBef>
                <a:spcPts val="0"/>
              </a:spcBef>
              <a:spcAft>
                <a:spcPts val="0"/>
              </a:spcAft>
              <a:buSzPts val="1100"/>
              <a:buNone/>
              <a:defRPr sz="6667">
                <a:solidFill>
                  <a:schemeClr val="lt1"/>
                </a:solidFill>
              </a:defRPr>
            </a:lvl3pPr>
            <a:lvl4pPr lvl="3" algn="l" rtl="0">
              <a:spcBef>
                <a:spcPts val="0"/>
              </a:spcBef>
              <a:spcAft>
                <a:spcPts val="0"/>
              </a:spcAft>
              <a:buSzPts val="1100"/>
              <a:buNone/>
              <a:defRPr sz="6667">
                <a:solidFill>
                  <a:schemeClr val="lt1"/>
                </a:solidFill>
              </a:defRPr>
            </a:lvl4pPr>
            <a:lvl5pPr lvl="4" algn="l" rtl="0">
              <a:spcBef>
                <a:spcPts val="0"/>
              </a:spcBef>
              <a:spcAft>
                <a:spcPts val="0"/>
              </a:spcAft>
              <a:buSzPts val="1100"/>
              <a:buNone/>
              <a:defRPr sz="6667">
                <a:solidFill>
                  <a:schemeClr val="lt1"/>
                </a:solidFill>
              </a:defRPr>
            </a:lvl5pPr>
            <a:lvl6pPr lvl="5" algn="l" rtl="0">
              <a:spcBef>
                <a:spcPts val="0"/>
              </a:spcBef>
              <a:spcAft>
                <a:spcPts val="0"/>
              </a:spcAft>
              <a:buSzPts val="1100"/>
              <a:buNone/>
              <a:defRPr sz="6667">
                <a:solidFill>
                  <a:schemeClr val="lt1"/>
                </a:solidFill>
              </a:defRPr>
            </a:lvl6pPr>
            <a:lvl7pPr lvl="6" algn="l" rtl="0">
              <a:spcBef>
                <a:spcPts val="0"/>
              </a:spcBef>
              <a:spcAft>
                <a:spcPts val="0"/>
              </a:spcAft>
              <a:buSzPts val="1100"/>
              <a:buNone/>
              <a:defRPr sz="6667">
                <a:solidFill>
                  <a:schemeClr val="lt1"/>
                </a:solidFill>
              </a:defRPr>
            </a:lvl7pPr>
            <a:lvl8pPr lvl="7" algn="l" rtl="0">
              <a:spcBef>
                <a:spcPts val="0"/>
              </a:spcBef>
              <a:spcAft>
                <a:spcPts val="0"/>
              </a:spcAft>
              <a:buSzPts val="1100"/>
              <a:buNone/>
              <a:defRPr sz="6667">
                <a:solidFill>
                  <a:schemeClr val="lt1"/>
                </a:solidFill>
              </a:defRPr>
            </a:lvl8pPr>
            <a:lvl9pPr lvl="8" algn="l" rtl="0">
              <a:spcBef>
                <a:spcPts val="0"/>
              </a:spcBef>
              <a:spcAft>
                <a:spcPts val="0"/>
              </a:spcAft>
              <a:buSzPts val="1100"/>
              <a:buNone/>
              <a:defRPr sz="6667">
                <a:solidFill>
                  <a:schemeClr val="lt1"/>
                </a:solidFill>
              </a:defRPr>
            </a:lvl9pPr>
          </a:lstStyle>
          <a:p>
            <a:endParaRPr/>
          </a:p>
        </p:txBody>
      </p:sp>
      <p:sp>
        <p:nvSpPr>
          <p:cNvPr id="15" name="Google Shape;15;p2"/>
          <p:cNvSpPr txBox="1">
            <a:spLocks noGrp="1"/>
          </p:cNvSpPr>
          <p:nvPr>
            <p:ph type="subTitle" idx="2"/>
          </p:nvPr>
        </p:nvSpPr>
        <p:spPr>
          <a:xfrm>
            <a:off x="2045333" y="4594367"/>
            <a:ext cx="8834000" cy="10540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1867" b="1">
                <a:solidFill>
                  <a:schemeClr val="lt1"/>
                </a:solidFill>
              </a:defRPr>
            </a:lvl1pPr>
            <a:lvl2pPr lvl="1" algn="l" rtl="0">
              <a:spcBef>
                <a:spcPts val="533"/>
              </a:spcBef>
              <a:spcAft>
                <a:spcPts val="0"/>
              </a:spcAft>
              <a:buSzPts val="2000"/>
              <a:buNone/>
              <a:defRPr sz="1867">
                <a:solidFill>
                  <a:schemeClr val="lt1"/>
                </a:solidFill>
              </a:defRPr>
            </a:lvl2pPr>
            <a:lvl3pPr lvl="2" algn="l" rtl="0">
              <a:spcBef>
                <a:spcPts val="533"/>
              </a:spcBef>
              <a:spcAft>
                <a:spcPts val="0"/>
              </a:spcAft>
              <a:buSzPts val="1800"/>
              <a:buNone/>
              <a:defRPr sz="1867">
                <a:solidFill>
                  <a:schemeClr val="lt1"/>
                </a:solidFill>
              </a:defRPr>
            </a:lvl3pPr>
            <a:lvl4pPr lvl="3" algn="l" rtl="0">
              <a:spcBef>
                <a:spcPts val="533"/>
              </a:spcBef>
              <a:spcAft>
                <a:spcPts val="0"/>
              </a:spcAft>
              <a:buSzPts val="1400"/>
              <a:buNone/>
              <a:defRPr sz="1867">
                <a:solidFill>
                  <a:schemeClr val="lt1"/>
                </a:solidFill>
              </a:defRPr>
            </a:lvl4pPr>
            <a:lvl5pPr lvl="4" algn="l" rtl="0">
              <a:spcBef>
                <a:spcPts val="533"/>
              </a:spcBef>
              <a:spcAft>
                <a:spcPts val="0"/>
              </a:spcAft>
              <a:buSzPts val="1400"/>
              <a:buNone/>
              <a:defRPr sz="1867">
                <a:solidFill>
                  <a:schemeClr val="lt1"/>
                </a:solidFill>
              </a:defRPr>
            </a:lvl5pPr>
            <a:lvl6pPr lvl="5" algn="l" rtl="0">
              <a:spcBef>
                <a:spcPts val="533"/>
              </a:spcBef>
              <a:spcAft>
                <a:spcPts val="0"/>
              </a:spcAft>
              <a:buSzPts val="1400"/>
              <a:buNone/>
              <a:defRPr sz="1867">
                <a:solidFill>
                  <a:schemeClr val="lt1"/>
                </a:solidFill>
              </a:defRPr>
            </a:lvl6pPr>
            <a:lvl7pPr lvl="6" algn="l" rtl="0">
              <a:spcBef>
                <a:spcPts val="533"/>
              </a:spcBef>
              <a:spcAft>
                <a:spcPts val="0"/>
              </a:spcAft>
              <a:buSzPts val="1400"/>
              <a:buNone/>
              <a:defRPr sz="1867">
                <a:solidFill>
                  <a:schemeClr val="lt1"/>
                </a:solidFill>
              </a:defRPr>
            </a:lvl7pPr>
            <a:lvl8pPr lvl="7" algn="l" rtl="0">
              <a:spcBef>
                <a:spcPts val="533"/>
              </a:spcBef>
              <a:spcAft>
                <a:spcPts val="0"/>
              </a:spcAft>
              <a:buSzPts val="1400"/>
              <a:buNone/>
              <a:defRPr sz="1867">
                <a:solidFill>
                  <a:schemeClr val="lt1"/>
                </a:solidFill>
              </a:defRPr>
            </a:lvl8pPr>
            <a:lvl9pPr lvl="8" algn="l" rtl="0">
              <a:spcBef>
                <a:spcPts val="533"/>
              </a:spcBef>
              <a:spcAft>
                <a:spcPts val="0"/>
              </a:spcAft>
              <a:buSzPts val="1400"/>
              <a:buNone/>
              <a:defRPr sz="1867">
                <a:solidFill>
                  <a:schemeClr val="lt1"/>
                </a:solidFill>
              </a:defRPr>
            </a:lvl9pPr>
          </a:lstStyle>
          <a:p>
            <a:endParaRPr/>
          </a:p>
        </p:txBody>
      </p:sp>
    </p:spTree>
    <p:extLst>
      <p:ext uri="{BB962C8B-B14F-4D97-AF65-F5344CB8AC3E}">
        <p14:creationId xmlns:p14="http://schemas.microsoft.com/office/powerpoint/2010/main" val="148717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200"/>
              <a:buFont typeface="Microsoft JhengHei"/>
              <a:buNone/>
              <a:defRPr sz="3200" b="0" i="0" u="none" strike="noStrike" cap="none">
                <a:solidFill>
                  <a:schemeClr val="dk1"/>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1pPr>
            <a:lvl2pPr marL="914400" marR="0" lvl="1" indent="-355600" algn="l" rtl="0">
              <a:lnSpc>
                <a:spcPct val="90000"/>
              </a:lnSpc>
              <a:spcBef>
                <a:spcPts val="4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9pPr>
          </a:lstStyle>
          <a:p>
            <a:endParaRPr/>
          </a:p>
        </p:txBody>
      </p:sp>
      <p:sp>
        <p:nvSpPr>
          <p:cNvPr id="8" name="Google Shape;8;p1"/>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fld id="{AA5AE0E8-6DED-4F76-BEAC-4ABDA6663966}" type="datetimeFigureOut">
              <a:rPr lang="zh-TW" altLang="en-US" smtClean="0"/>
              <a:t>2023/2/5</a:t>
            </a:fld>
            <a:endParaRPr lang="zh-TW" altLang="en-US"/>
          </a:p>
        </p:txBody>
      </p:sp>
      <p:sp>
        <p:nvSpPr>
          <p:cNvPr id="9" name="Google Shape;9;p1"/>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endParaRPr lang="zh-TW" altLang="en-US"/>
          </a:p>
        </p:txBody>
      </p:sp>
      <p:sp>
        <p:nvSpPr>
          <p:cNvPr id="10" name="Google Shape;10;p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L="0" marR="0" lvl="1"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2pPr>
            <a:lvl3pPr marL="0" marR="0" lvl="2"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3pPr>
            <a:lvl4pPr marL="0" marR="0" lvl="3"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4pPr>
            <a:lvl5pPr marL="0" marR="0" lvl="4"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5pPr>
            <a:lvl6pPr marL="0" marR="0" lvl="5"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6pPr>
            <a:lvl7pPr marL="0" marR="0" lvl="6"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7pPr>
            <a:lvl8pPr marL="0" marR="0" lvl="7"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8pPr>
            <a:lvl9pPr marL="0" marR="0" lvl="8"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9pPr>
          </a:lstStyle>
          <a:p>
            <a:fld id="{CA057664-D969-45B6-AD79-799083411EF8}" type="slidenum">
              <a:rPr lang="zh-TW" altLang="en-US" smtClean="0"/>
              <a:t>‹#›</a:t>
            </a:fld>
            <a:endParaRPr lang="zh-TW" altLang="en-US"/>
          </a:p>
        </p:txBody>
      </p:sp>
    </p:spTree>
    <p:extLst>
      <p:ext uri="{BB962C8B-B14F-4D97-AF65-F5344CB8AC3E}">
        <p14:creationId xmlns:p14="http://schemas.microsoft.com/office/powerpoint/2010/main" val="4235897287"/>
      </p:ext>
    </p:extLst>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4" r:id="rId8"/>
    <p:sldLayoutId id="2147483695" r:id="rId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045333" y="1569159"/>
            <a:ext cx="10515600" cy="1325600"/>
          </a:xfrm>
          <a:prstGeom prst="rect">
            <a:avLst/>
          </a:prstGeom>
        </p:spPr>
        <p:txBody>
          <a:bodyPr spcFirstLastPara="1" wrap="square" lIns="91433" tIns="45700" rIns="91433" bIns="45700" anchor="ctr" anchorCtr="0">
            <a:noAutofit/>
          </a:bodyPr>
          <a:lstStyle/>
          <a:p>
            <a:r>
              <a:rPr lang="en-US" altLang="zh-TW" dirty="0"/>
              <a:t>Pandas Tutorial Part 2</a:t>
            </a:r>
            <a:endParaRPr dirty="0"/>
          </a:p>
        </p:txBody>
      </p:sp>
      <p:sp>
        <p:nvSpPr>
          <p:cNvPr id="67" name="Google Shape;67;p13"/>
          <p:cNvSpPr txBox="1">
            <a:spLocks noGrp="1"/>
          </p:cNvSpPr>
          <p:nvPr>
            <p:ph type="subTitle" idx="1"/>
          </p:nvPr>
        </p:nvSpPr>
        <p:spPr>
          <a:xfrm>
            <a:off x="2045333" y="3264300"/>
            <a:ext cx="8834000" cy="1181200"/>
          </a:xfrm>
          <a:prstGeom prst="rect">
            <a:avLst/>
          </a:prstGeom>
        </p:spPr>
        <p:txBody>
          <a:bodyPr spcFirstLastPara="1" wrap="square" lIns="91433" tIns="45700" rIns="91433" bIns="45700" anchor="t" anchorCtr="0">
            <a:noAutofit/>
          </a:bodyPr>
          <a:lstStyle/>
          <a:p>
            <a:pPr marL="0" indent="0"/>
            <a:endParaRPr dirty="0"/>
          </a:p>
        </p:txBody>
      </p:sp>
      <p:sp>
        <p:nvSpPr>
          <p:cNvPr id="68" name="Google Shape;68;p13"/>
          <p:cNvSpPr txBox="1">
            <a:spLocks noGrp="1"/>
          </p:cNvSpPr>
          <p:nvPr>
            <p:ph type="subTitle" idx="2"/>
          </p:nvPr>
        </p:nvSpPr>
        <p:spPr>
          <a:xfrm>
            <a:off x="2045333" y="4594367"/>
            <a:ext cx="8834000" cy="1054000"/>
          </a:xfrm>
          <a:prstGeom prst="rect">
            <a:avLst/>
          </a:prstGeom>
        </p:spPr>
        <p:txBody>
          <a:bodyPr spcFirstLastPara="1" wrap="square" lIns="91433" tIns="45700" rIns="91433" bIns="45700" anchor="t" anchorCtr="0">
            <a:noAutofit/>
          </a:bodyPr>
          <a:lstStyle/>
          <a:p>
            <a:pPr marL="0" indent="0"/>
            <a:r>
              <a:rPr lang="zh-TW" altLang="en-US" dirty="0"/>
              <a:t>台灣人工智慧學校</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5320AA-C469-4519-E0B8-A2485500A078}"/>
              </a:ext>
            </a:extLst>
          </p:cNvPr>
          <p:cNvSpPr>
            <a:spLocks noGrp="1"/>
          </p:cNvSpPr>
          <p:nvPr>
            <p:ph type="title"/>
          </p:nvPr>
        </p:nvSpPr>
        <p:spPr/>
        <p:txBody>
          <a:bodyPr>
            <a:normAutofit/>
          </a:bodyPr>
          <a:lstStyle/>
          <a:p>
            <a:r>
              <a:rPr lang="zh-TW" altLang="en-US" dirty="0">
                <a:solidFill>
                  <a:srgbClr val="00B050"/>
                </a:solidFill>
              </a:rPr>
              <a:t>在 </a:t>
            </a:r>
            <a:r>
              <a:rPr lang="en-US" altLang="zh-TW" dirty="0" err="1">
                <a:solidFill>
                  <a:srgbClr val="00B050"/>
                </a:solidFill>
              </a:rPr>
              <a:t>DataFrame</a:t>
            </a:r>
            <a:r>
              <a:rPr lang="en-US" altLang="zh-TW" dirty="0">
                <a:solidFill>
                  <a:srgbClr val="00B050"/>
                </a:solidFill>
              </a:rPr>
              <a:t> </a:t>
            </a:r>
            <a:r>
              <a:rPr lang="zh-TW" altLang="en-US" dirty="0">
                <a:solidFill>
                  <a:srgbClr val="00B050"/>
                </a:solidFill>
              </a:rPr>
              <a:t>中進行數值統計</a:t>
            </a:r>
          </a:p>
        </p:txBody>
      </p:sp>
      <p:sp>
        <p:nvSpPr>
          <p:cNvPr id="2" name="副標題 1">
            <a:extLst>
              <a:ext uri="{FF2B5EF4-FFF2-40B4-BE49-F238E27FC236}">
                <a16:creationId xmlns:a16="http://schemas.microsoft.com/office/drawing/2014/main" id="{F70A6B2C-4221-5E31-DC07-AD496DB83A75}"/>
              </a:ext>
            </a:extLst>
          </p:cNvPr>
          <p:cNvSpPr>
            <a:spLocks noGrp="1"/>
          </p:cNvSpPr>
          <p:nvPr>
            <p:ph type="subTitle" idx="1"/>
          </p:nvPr>
        </p:nvSpPr>
        <p:spPr/>
        <p:txBody>
          <a:bodyPr/>
          <a:lstStyle/>
          <a:p>
            <a:r>
              <a:rPr lang="zh-TW" altLang="en-US" sz="3470" dirty="0">
                <a:solidFill>
                  <a:srgbClr val="A6AAA9"/>
                </a:solidFill>
              </a:rPr>
              <a:t>遺漏值</a:t>
            </a:r>
          </a:p>
        </p:txBody>
      </p:sp>
    </p:spTree>
    <p:extLst>
      <p:ext uri="{BB962C8B-B14F-4D97-AF65-F5344CB8AC3E}">
        <p14:creationId xmlns:p14="http://schemas.microsoft.com/office/powerpoint/2010/main" val="30052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5B43AE1-0128-6CF6-C094-4EC732919B5D}"/>
              </a:ext>
            </a:extLst>
          </p:cNvPr>
          <p:cNvSpPr>
            <a:spLocks noGrp="1"/>
          </p:cNvSpPr>
          <p:nvPr>
            <p:ph type="title"/>
          </p:nvPr>
        </p:nvSpPr>
        <p:spPr/>
        <p:txBody>
          <a:bodyPr/>
          <a:lstStyle/>
          <a:p>
            <a:r>
              <a:rPr lang="zh-TW" altLang="en-US" dirty="0"/>
              <a:t>遺漏值</a:t>
            </a:r>
          </a:p>
        </p:txBody>
      </p:sp>
      <p:sp>
        <p:nvSpPr>
          <p:cNvPr id="5" name="文字版面配置區 4">
            <a:extLst>
              <a:ext uri="{FF2B5EF4-FFF2-40B4-BE49-F238E27FC236}">
                <a16:creationId xmlns:a16="http://schemas.microsoft.com/office/drawing/2014/main" id="{00663334-3ACA-1CFC-7EA9-A2ADD36401AA}"/>
              </a:ext>
            </a:extLst>
          </p:cNvPr>
          <p:cNvSpPr>
            <a:spLocks noGrp="1"/>
          </p:cNvSpPr>
          <p:nvPr>
            <p:ph type="body" idx="1"/>
          </p:nvPr>
        </p:nvSpPr>
        <p:spPr/>
        <p:txBody>
          <a:bodyPr/>
          <a:lstStyle/>
          <a:p>
            <a:r>
              <a:rPr lang="zh-TW" altLang="en-US" dirty="0"/>
              <a:t>除了數值、類別、時間之外，後續大家還會遇到的特殊資料型態是 </a:t>
            </a:r>
            <a:r>
              <a:rPr lang="zh-TW" altLang="en-US" b="1" dirty="0"/>
              <a:t>遺漏資料</a:t>
            </a:r>
            <a:r>
              <a:rPr lang="zh-TW" altLang="en-US" dirty="0"/>
              <a:t>，意思是我們並不知道某些資料在某些欄位的數值，會出現這種情況的原因也有非常多種 </a:t>
            </a:r>
            <a:r>
              <a:rPr lang="en-US" altLang="zh-TW" dirty="0"/>
              <a:t>( </a:t>
            </a:r>
            <a:r>
              <a:rPr lang="zh-TW" altLang="en-US" dirty="0"/>
              <a:t>比較常見的是在資料收集上出現問題、或是在概念上本來某些資料就不會有這個欄位的數值等等 </a:t>
            </a:r>
            <a:r>
              <a:rPr lang="en-US" altLang="zh-TW" dirty="0"/>
              <a:t>)</a:t>
            </a:r>
            <a:r>
              <a:rPr lang="zh-TW" altLang="en-US" dirty="0"/>
              <a:t>。</a:t>
            </a:r>
            <a:endParaRPr lang="en-US" altLang="zh-TW" dirty="0"/>
          </a:p>
          <a:p>
            <a:endParaRPr lang="en-US" altLang="zh-TW" dirty="0"/>
          </a:p>
          <a:p>
            <a:r>
              <a:rPr lang="zh-TW" altLang="en-US" dirty="0"/>
              <a:t>在 </a:t>
            </a:r>
            <a:r>
              <a:rPr lang="en-US" altLang="zh-TW" dirty="0" err="1"/>
              <a:t>Numpy</a:t>
            </a:r>
            <a:r>
              <a:rPr lang="en-US" altLang="zh-TW" dirty="0"/>
              <a:t> </a:t>
            </a:r>
            <a:r>
              <a:rPr lang="zh-TW" altLang="en-US" dirty="0"/>
              <a:t>與 </a:t>
            </a:r>
            <a:r>
              <a:rPr lang="en-US" altLang="zh-TW" dirty="0"/>
              <a:t>Pandas </a:t>
            </a:r>
            <a:r>
              <a:rPr lang="zh-TW" altLang="en-US" dirty="0"/>
              <a:t>兩個套件中，遺漏資料常以 </a:t>
            </a:r>
            <a:r>
              <a:rPr lang="en-US" altLang="zh-TW" b="1" dirty="0" err="1"/>
              <a:t>NaN</a:t>
            </a:r>
            <a:r>
              <a:rPr lang="en-US" altLang="zh-TW" b="1" dirty="0"/>
              <a:t> </a:t>
            </a:r>
            <a:r>
              <a:rPr lang="zh-TW" altLang="en-US" dirty="0"/>
              <a:t>表示，意思是 </a:t>
            </a:r>
            <a:r>
              <a:rPr lang="en-US" altLang="zh-TW" dirty="0"/>
              <a:t>Not a Number</a:t>
            </a:r>
            <a:r>
              <a:rPr lang="zh-TW" altLang="en-US" dirty="0"/>
              <a:t>，接下來讓我們示範一下如何找到資料中的遺漏值以及做一些處理。</a:t>
            </a:r>
          </a:p>
        </p:txBody>
      </p:sp>
    </p:spTree>
    <p:extLst>
      <p:ext uri="{BB962C8B-B14F-4D97-AF65-F5344CB8AC3E}">
        <p14:creationId xmlns:p14="http://schemas.microsoft.com/office/powerpoint/2010/main" val="44895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849FBF-3F03-A743-5A41-8BD0F5178DBE}"/>
              </a:ext>
            </a:extLst>
          </p:cNvPr>
          <p:cNvSpPr>
            <a:spLocks noGrp="1"/>
          </p:cNvSpPr>
          <p:nvPr>
            <p:ph type="title"/>
          </p:nvPr>
        </p:nvSpPr>
        <p:spPr/>
        <p:txBody>
          <a:bodyPr/>
          <a:lstStyle/>
          <a:p>
            <a:r>
              <a:rPr lang="zh-TW" altLang="en-US" dirty="0"/>
              <a:t>遺漏值</a:t>
            </a:r>
          </a:p>
        </p:txBody>
      </p:sp>
      <p:sp>
        <p:nvSpPr>
          <p:cNvPr id="3" name="文字版面配置區 2">
            <a:extLst>
              <a:ext uri="{FF2B5EF4-FFF2-40B4-BE49-F238E27FC236}">
                <a16:creationId xmlns:a16="http://schemas.microsoft.com/office/drawing/2014/main" id="{16C60D83-D871-468F-E73F-72E3535C49DC}"/>
              </a:ext>
            </a:extLst>
          </p:cNvPr>
          <p:cNvSpPr>
            <a:spLocks noGrp="1"/>
          </p:cNvSpPr>
          <p:nvPr>
            <p:ph type="body" idx="1"/>
          </p:nvPr>
        </p:nvSpPr>
        <p:spPr/>
        <p:txBody>
          <a:bodyPr/>
          <a:lstStyle/>
          <a:p>
            <a:r>
              <a:rPr lang="zh-TW" altLang="en-US" dirty="0"/>
              <a:t>使用 </a:t>
            </a:r>
            <a:r>
              <a:rPr lang="en-US" altLang="zh-TW" dirty="0"/>
              <a:t>df.info() </a:t>
            </a:r>
            <a:r>
              <a:rPr lang="zh-TW" altLang="en-US" dirty="0"/>
              <a:t>觀察資料整體狀況</a:t>
            </a:r>
          </a:p>
          <a:p>
            <a:endParaRPr lang="zh-TW" altLang="en-US" dirty="0"/>
          </a:p>
        </p:txBody>
      </p:sp>
      <p:pic>
        <p:nvPicPr>
          <p:cNvPr id="6" name="圖片 5">
            <a:extLst>
              <a:ext uri="{FF2B5EF4-FFF2-40B4-BE49-F238E27FC236}">
                <a16:creationId xmlns:a16="http://schemas.microsoft.com/office/drawing/2014/main" id="{12212B59-EA47-F5C6-6D1D-0510D9034B2F}"/>
              </a:ext>
            </a:extLst>
          </p:cNvPr>
          <p:cNvPicPr>
            <a:picLocks noChangeAspect="1"/>
          </p:cNvPicPr>
          <p:nvPr/>
        </p:nvPicPr>
        <p:blipFill>
          <a:blip r:embed="rId2"/>
          <a:stretch>
            <a:fillRect/>
          </a:stretch>
        </p:blipFill>
        <p:spPr>
          <a:xfrm>
            <a:off x="907600" y="2194672"/>
            <a:ext cx="8706127" cy="4067928"/>
          </a:xfrm>
          <a:prstGeom prst="rect">
            <a:avLst/>
          </a:prstGeom>
        </p:spPr>
      </p:pic>
      <p:sp>
        <p:nvSpPr>
          <p:cNvPr id="7" name="文字方塊 6">
            <a:extLst>
              <a:ext uri="{FF2B5EF4-FFF2-40B4-BE49-F238E27FC236}">
                <a16:creationId xmlns:a16="http://schemas.microsoft.com/office/drawing/2014/main" id="{C8BD66EA-7B81-BA78-AFF5-D6C0F533D873}"/>
              </a:ext>
            </a:extLst>
          </p:cNvPr>
          <p:cNvSpPr txBox="1"/>
          <p:nvPr/>
        </p:nvSpPr>
        <p:spPr>
          <a:xfrm>
            <a:off x="5145664" y="3661290"/>
            <a:ext cx="6096000" cy="1421928"/>
          </a:xfrm>
          <a:prstGeom prst="rect">
            <a:avLst/>
          </a:prstGeom>
          <a:noFill/>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從資訊中我們發現有部分欄位的資料筆數並非 </a:t>
            </a:r>
            <a:r>
              <a:rPr lang="en-US" altLang="zh-TW" sz="2400" dirty="0">
                <a:solidFill>
                  <a:srgbClr val="FF0000"/>
                </a:solidFill>
                <a:latin typeface="Microsoft JhengHei"/>
                <a:ea typeface="Microsoft JhengHei"/>
              </a:rPr>
              <a:t>891 </a:t>
            </a:r>
            <a:r>
              <a:rPr lang="zh-TW" altLang="en-US" sz="2400" dirty="0">
                <a:solidFill>
                  <a:srgbClr val="FF0000"/>
                </a:solidFill>
                <a:latin typeface="Microsoft JhengHei"/>
                <a:ea typeface="Microsoft JhengHei"/>
              </a:rPr>
              <a:t>筆，這代表資料中有一些遺漏的資料，例如： </a:t>
            </a:r>
            <a:r>
              <a:rPr lang="en-US" altLang="zh-TW" sz="2400" dirty="0">
                <a:solidFill>
                  <a:srgbClr val="FF0000"/>
                </a:solidFill>
                <a:latin typeface="Microsoft JhengHei"/>
                <a:ea typeface="Microsoft JhengHei"/>
              </a:rPr>
              <a:t>Age </a:t>
            </a:r>
            <a:r>
              <a:rPr lang="zh-TW" altLang="en-US" sz="2400" dirty="0">
                <a:solidFill>
                  <a:srgbClr val="FF0000"/>
                </a:solidFill>
                <a:latin typeface="Microsoft JhengHei"/>
                <a:ea typeface="Microsoft JhengHei"/>
              </a:rPr>
              <a:t>欄位只有 </a:t>
            </a:r>
            <a:r>
              <a:rPr lang="en-US" altLang="zh-TW" sz="2400" dirty="0">
                <a:solidFill>
                  <a:srgbClr val="FF0000"/>
                </a:solidFill>
                <a:latin typeface="Microsoft JhengHei"/>
                <a:ea typeface="Microsoft JhengHei"/>
              </a:rPr>
              <a:t>714 </a:t>
            </a:r>
            <a:r>
              <a:rPr lang="zh-TW" altLang="en-US" sz="2400" dirty="0">
                <a:solidFill>
                  <a:srgbClr val="FF0000"/>
                </a:solidFill>
                <a:latin typeface="Microsoft JhengHei"/>
                <a:ea typeface="Microsoft JhengHei"/>
              </a:rPr>
              <a:t>筆資料，而 </a:t>
            </a:r>
            <a:r>
              <a:rPr lang="en-US" altLang="zh-TW" sz="2400" dirty="0">
                <a:solidFill>
                  <a:srgbClr val="FF0000"/>
                </a:solidFill>
                <a:latin typeface="Microsoft JhengHei"/>
                <a:ea typeface="Microsoft JhengHei"/>
              </a:rPr>
              <a:t>Cabin </a:t>
            </a:r>
            <a:r>
              <a:rPr lang="zh-TW" altLang="en-US" sz="2400" dirty="0">
                <a:solidFill>
                  <a:srgbClr val="FF0000"/>
                </a:solidFill>
                <a:latin typeface="Microsoft JhengHei"/>
                <a:ea typeface="Microsoft JhengHei"/>
              </a:rPr>
              <a:t>欄位甚至只有 </a:t>
            </a:r>
            <a:r>
              <a:rPr lang="en-US" altLang="zh-TW" sz="2400" dirty="0">
                <a:solidFill>
                  <a:srgbClr val="FF0000"/>
                </a:solidFill>
                <a:latin typeface="Microsoft JhengHei"/>
                <a:ea typeface="Microsoft JhengHei"/>
              </a:rPr>
              <a:t>204 </a:t>
            </a:r>
            <a:r>
              <a:rPr lang="zh-TW" altLang="en-US" sz="2400" dirty="0">
                <a:solidFill>
                  <a:srgbClr val="FF0000"/>
                </a:solidFill>
                <a:latin typeface="Microsoft JhengHei"/>
                <a:ea typeface="Microsoft JhengHei"/>
              </a:rPr>
              <a:t>筆資料</a:t>
            </a:r>
          </a:p>
        </p:txBody>
      </p:sp>
    </p:spTree>
    <p:extLst>
      <p:ext uri="{BB962C8B-B14F-4D97-AF65-F5344CB8AC3E}">
        <p14:creationId xmlns:p14="http://schemas.microsoft.com/office/powerpoint/2010/main" val="295158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E8A095-9082-2007-75BB-34832C3CE0B3}"/>
              </a:ext>
            </a:extLst>
          </p:cNvPr>
          <p:cNvSpPr>
            <a:spLocks noGrp="1"/>
          </p:cNvSpPr>
          <p:nvPr>
            <p:ph type="title"/>
          </p:nvPr>
        </p:nvSpPr>
        <p:spPr/>
        <p:txBody>
          <a:bodyPr/>
          <a:lstStyle/>
          <a:p>
            <a:r>
              <a:rPr lang="zh-TW" altLang="en-US" dirty="0"/>
              <a:t>遺漏值</a:t>
            </a:r>
          </a:p>
        </p:txBody>
      </p:sp>
      <p:sp>
        <p:nvSpPr>
          <p:cNvPr id="3" name="文字版面配置區 2">
            <a:extLst>
              <a:ext uri="{FF2B5EF4-FFF2-40B4-BE49-F238E27FC236}">
                <a16:creationId xmlns:a16="http://schemas.microsoft.com/office/drawing/2014/main" id="{6F3C3FC4-2E0E-2BFA-C42C-E4E7A8434254}"/>
              </a:ext>
            </a:extLst>
          </p:cNvPr>
          <p:cNvSpPr>
            <a:spLocks noGrp="1"/>
          </p:cNvSpPr>
          <p:nvPr>
            <p:ph type="body" idx="1"/>
          </p:nvPr>
        </p:nvSpPr>
        <p:spPr/>
        <p:txBody>
          <a:bodyPr/>
          <a:lstStyle/>
          <a:p>
            <a:endParaRPr lang="en-US" altLang="zh-TW" dirty="0"/>
          </a:p>
          <a:p>
            <a:endParaRPr lang="en-US" altLang="zh-TW" dirty="0"/>
          </a:p>
          <a:p>
            <a:r>
              <a:rPr lang="zh-TW" altLang="en-US" dirty="0"/>
              <a:t>使用 </a:t>
            </a:r>
            <a:r>
              <a:rPr lang="en-US" altLang="zh-TW" dirty="0" err="1"/>
              <a:t>isna</a:t>
            </a:r>
            <a:r>
              <a:rPr lang="en-US" altLang="zh-TW" dirty="0"/>
              <a:t>() </a:t>
            </a:r>
            <a:r>
              <a:rPr lang="zh-TW" altLang="en-US" dirty="0"/>
              <a:t>方法判斷 </a:t>
            </a:r>
            <a:r>
              <a:rPr lang="en-US" altLang="zh-TW" dirty="0"/>
              <a:t>Age </a:t>
            </a:r>
            <a:r>
              <a:rPr lang="zh-TW" altLang="en-US" dirty="0"/>
              <a:t>是否為遺漏值，且挑出 </a:t>
            </a:r>
            <a:r>
              <a:rPr lang="en-US" altLang="zh-TW" dirty="0"/>
              <a:t>Age </a:t>
            </a:r>
            <a:r>
              <a:rPr lang="zh-TW" altLang="en-US" dirty="0"/>
              <a:t>為遺漏值的前</a:t>
            </a:r>
            <a:r>
              <a:rPr lang="en-US" altLang="zh-TW" dirty="0"/>
              <a:t>5</a:t>
            </a:r>
            <a:r>
              <a:rPr lang="zh-TW" altLang="en-US" dirty="0"/>
              <a:t>筆資料。</a:t>
            </a:r>
          </a:p>
        </p:txBody>
      </p:sp>
      <p:sp>
        <p:nvSpPr>
          <p:cNvPr id="5" name="Google Shape;625;p88">
            <a:extLst>
              <a:ext uri="{FF2B5EF4-FFF2-40B4-BE49-F238E27FC236}">
                <a16:creationId xmlns:a16="http://schemas.microsoft.com/office/drawing/2014/main" id="{AB397F47-0CCE-FD68-D766-1E69F1CAE898}"/>
              </a:ext>
            </a:extLst>
          </p:cNvPr>
          <p:cNvSpPr/>
          <p:nvPr/>
        </p:nvSpPr>
        <p:spPr>
          <a:xfrm>
            <a:off x="907601" y="1361399"/>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a:solidFill>
                  <a:schemeClr val="tx1"/>
                </a:solidFill>
              </a:rPr>
              <a:t> [ </a:t>
            </a:r>
            <a:r>
              <a:rPr lang="en-US" altLang="zh-TW" sz="2400" b="1" dirty="0" err="1">
                <a:solidFill>
                  <a:schemeClr val="accent1"/>
                </a:solidFill>
              </a:rPr>
              <a:t>df</a:t>
            </a:r>
            <a:r>
              <a:rPr lang="en-US" altLang="zh-TW" sz="2400" b="1" dirty="0">
                <a:solidFill>
                  <a:schemeClr val="tx1"/>
                </a:solidFill>
              </a:rPr>
              <a:t> [ </a:t>
            </a:r>
            <a:r>
              <a:rPr lang="en-US" altLang="zh-TW" sz="2400" b="1" dirty="0">
                <a:solidFill>
                  <a:schemeClr val="accent1"/>
                </a:solidFill>
              </a:rPr>
              <a:t>col</a:t>
            </a:r>
            <a:r>
              <a:rPr lang="en-US" altLang="zh-TW" sz="2400" b="1" dirty="0">
                <a:solidFill>
                  <a:schemeClr val="tx1"/>
                </a:solidFill>
              </a:rPr>
              <a:t> ].</a:t>
            </a:r>
            <a:r>
              <a:rPr lang="en-US" altLang="zh-TW" sz="2400" b="1" dirty="0" err="1">
                <a:solidFill>
                  <a:schemeClr val="tx1"/>
                </a:solidFill>
              </a:rPr>
              <a:t>isna</a:t>
            </a:r>
            <a:r>
              <a:rPr lang="en-US" altLang="zh-TW" sz="2400" b="1" dirty="0">
                <a:solidFill>
                  <a:schemeClr val="tx1"/>
                </a:solidFill>
              </a:rPr>
              <a:t>( ) ] 	# </a:t>
            </a:r>
            <a:r>
              <a:rPr lang="zh-TW" altLang="en-US" sz="2400" b="1" dirty="0">
                <a:solidFill>
                  <a:schemeClr val="tx1"/>
                </a:solidFill>
              </a:rPr>
              <a:t>判斷</a:t>
            </a:r>
            <a:r>
              <a:rPr lang="zh-TW" altLang="en-US" sz="2400" b="1" dirty="0">
                <a:solidFill>
                  <a:schemeClr val="dk1"/>
                </a:solidFill>
              </a:rPr>
              <a:t>表格資料 </a:t>
            </a:r>
            <a:r>
              <a:rPr lang="en-US" altLang="zh-TW" sz="2400" b="1" dirty="0" err="1">
                <a:solidFill>
                  <a:schemeClr val="accent1"/>
                </a:solidFill>
              </a:rPr>
              <a:t>df</a:t>
            </a:r>
            <a:r>
              <a:rPr lang="en-US" altLang="zh-TW" sz="2400" b="1" dirty="0">
                <a:solidFill>
                  <a:schemeClr val="dk1"/>
                </a:solidFill>
              </a:rPr>
              <a:t> </a:t>
            </a:r>
            <a:r>
              <a:rPr lang="zh-TW" altLang="en-US" sz="2400" b="1" dirty="0">
                <a:solidFill>
                  <a:schemeClr val="tx1"/>
                </a:solidFill>
              </a:rPr>
              <a:t>欄位 </a:t>
            </a:r>
            <a:r>
              <a:rPr lang="en-US" altLang="zh-TW" sz="2400" b="1" dirty="0">
                <a:solidFill>
                  <a:schemeClr val="accent1"/>
                </a:solidFill>
              </a:rPr>
              <a:t>col</a:t>
            </a:r>
            <a:r>
              <a:rPr lang="en-US" altLang="zh-TW" sz="2400" b="1" dirty="0">
                <a:solidFill>
                  <a:schemeClr val="tx1"/>
                </a:solidFill>
              </a:rPr>
              <a:t> </a:t>
            </a:r>
            <a:r>
              <a:rPr lang="zh-TW" altLang="en-US" sz="2400" b="1" dirty="0">
                <a:solidFill>
                  <a:schemeClr val="tx1"/>
                </a:solidFill>
              </a:rPr>
              <a:t>是否為遺漏值並挑選出</a:t>
            </a:r>
          </a:p>
        </p:txBody>
      </p:sp>
      <p:pic>
        <p:nvPicPr>
          <p:cNvPr id="6" name="圖片 5">
            <a:extLst>
              <a:ext uri="{FF2B5EF4-FFF2-40B4-BE49-F238E27FC236}">
                <a16:creationId xmlns:a16="http://schemas.microsoft.com/office/drawing/2014/main" id="{85651EBE-328D-ADDF-A916-F7AD9530D541}"/>
              </a:ext>
            </a:extLst>
          </p:cNvPr>
          <p:cNvPicPr>
            <a:picLocks noChangeAspect="1"/>
          </p:cNvPicPr>
          <p:nvPr/>
        </p:nvPicPr>
        <p:blipFill>
          <a:blip r:embed="rId2"/>
          <a:stretch>
            <a:fillRect/>
          </a:stretch>
        </p:blipFill>
        <p:spPr>
          <a:xfrm>
            <a:off x="907600" y="3567778"/>
            <a:ext cx="10588400" cy="2694821"/>
          </a:xfrm>
          <a:prstGeom prst="rect">
            <a:avLst/>
          </a:prstGeom>
        </p:spPr>
      </p:pic>
    </p:spTree>
    <p:extLst>
      <p:ext uri="{BB962C8B-B14F-4D97-AF65-F5344CB8AC3E}">
        <p14:creationId xmlns:p14="http://schemas.microsoft.com/office/powerpoint/2010/main" val="1961890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9D7649-2C0B-C109-80C7-AC2878C13B26}"/>
              </a:ext>
            </a:extLst>
          </p:cNvPr>
          <p:cNvSpPr>
            <a:spLocks noGrp="1"/>
          </p:cNvSpPr>
          <p:nvPr>
            <p:ph type="title"/>
          </p:nvPr>
        </p:nvSpPr>
        <p:spPr/>
        <p:txBody>
          <a:bodyPr/>
          <a:lstStyle/>
          <a:p>
            <a:r>
              <a:rPr lang="zh-TW" altLang="en-US" dirty="0"/>
              <a:t>遺漏值</a:t>
            </a:r>
          </a:p>
        </p:txBody>
      </p:sp>
      <p:sp>
        <p:nvSpPr>
          <p:cNvPr id="3" name="文字版面配置區 2">
            <a:extLst>
              <a:ext uri="{FF2B5EF4-FFF2-40B4-BE49-F238E27FC236}">
                <a16:creationId xmlns:a16="http://schemas.microsoft.com/office/drawing/2014/main" id="{DF6F6370-F867-77C5-7464-86A36DAC3E6F}"/>
              </a:ext>
            </a:extLst>
          </p:cNvPr>
          <p:cNvSpPr>
            <a:spLocks noGrp="1"/>
          </p:cNvSpPr>
          <p:nvPr>
            <p:ph type="body" idx="1"/>
          </p:nvPr>
        </p:nvSpPr>
        <p:spPr/>
        <p:txBody>
          <a:bodyPr/>
          <a:lstStyle/>
          <a:p>
            <a:r>
              <a:rPr lang="zh-TW" altLang="en-US" dirty="0"/>
              <a:t>了解到資料中有遺漏後又該怎麼處理呢？最常使用的方式是直接刪除遺漏資料或是補值，以下我們來示範應該如何做這些處理。</a:t>
            </a:r>
          </a:p>
          <a:p>
            <a:endParaRPr lang="zh-TW" altLang="en-US" dirty="0"/>
          </a:p>
        </p:txBody>
      </p:sp>
    </p:spTree>
    <p:extLst>
      <p:ext uri="{BB962C8B-B14F-4D97-AF65-F5344CB8AC3E}">
        <p14:creationId xmlns:p14="http://schemas.microsoft.com/office/powerpoint/2010/main" val="3353932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C94ED1-9E9E-D4EE-B2EB-0F162236DE63}"/>
              </a:ext>
            </a:extLst>
          </p:cNvPr>
          <p:cNvSpPr>
            <a:spLocks noGrp="1"/>
          </p:cNvSpPr>
          <p:nvPr>
            <p:ph type="title"/>
          </p:nvPr>
        </p:nvSpPr>
        <p:spPr/>
        <p:txBody>
          <a:bodyPr>
            <a:normAutofit/>
          </a:bodyPr>
          <a:lstStyle/>
          <a:p>
            <a:r>
              <a:rPr lang="zh-TW" altLang="en-US" dirty="0"/>
              <a:t>遺漏值 </a:t>
            </a:r>
            <a:r>
              <a:rPr lang="en-US" altLang="zh-TW" dirty="0"/>
              <a:t>–</a:t>
            </a:r>
            <a:r>
              <a:rPr lang="zh-TW" altLang="en-US" dirty="0"/>
              <a:t> 刪除</a:t>
            </a:r>
          </a:p>
        </p:txBody>
      </p:sp>
      <p:sp>
        <p:nvSpPr>
          <p:cNvPr id="3" name="文字版面配置區 2">
            <a:extLst>
              <a:ext uri="{FF2B5EF4-FFF2-40B4-BE49-F238E27FC236}">
                <a16:creationId xmlns:a16="http://schemas.microsoft.com/office/drawing/2014/main" id="{82CB3D6C-FD4C-D282-15DF-DA0027BDE52A}"/>
              </a:ext>
            </a:extLst>
          </p:cNvPr>
          <p:cNvSpPr>
            <a:spLocks noGrp="1"/>
          </p:cNvSpPr>
          <p:nvPr>
            <p:ph type="body" idx="1"/>
          </p:nvPr>
        </p:nvSpPr>
        <p:spPr/>
        <p:txBody>
          <a:bodyPr/>
          <a:lstStyle/>
          <a:p>
            <a:endParaRPr lang="en-US" altLang="zh-TW" dirty="0"/>
          </a:p>
          <a:p>
            <a:endParaRPr lang="en-US" altLang="zh-TW" dirty="0"/>
          </a:p>
          <a:p>
            <a:r>
              <a:rPr lang="zh-TW" altLang="en-US" dirty="0"/>
              <a:t>只要任何一個欄位有遺漏資料，使用</a:t>
            </a:r>
            <a:r>
              <a:rPr lang="en-US" altLang="zh-TW" dirty="0" err="1"/>
              <a:t>dropna</a:t>
            </a:r>
            <a:r>
              <a:rPr lang="zh-TW" altLang="en-US" dirty="0"/>
              <a:t>就會將其剔除。</a:t>
            </a:r>
          </a:p>
        </p:txBody>
      </p:sp>
      <p:sp>
        <p:nvSpPr>
          <p:cNvPr id="4" name="Google Shape;625;p88">
            <a:extLst>
              <a:ext uri="{FF2B5EF4-FFF2-40B4-BE49-F238E27FC236}">
                <a16:creationId xmlns:a16="http://schemas.microsoft.com/office/drawing/2014/main" id="{48B9E171-F3E6-A740-683C-95C3C543674B}"/>
              </a:ext>
            </a:extLst>
          </p:cNvPr>
          <p:cNvSpPr/>
          <p:nvPr/>
        </p:nvSpPr>
        <p:spPr>
          <a:xfrm>
            <a:off x="907599"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err="1">
                <a:solidFill>
                  <a:schemeClr val="tx1"/>
                </a:solidFill>
              </a:rPr>
              <a:t>.dropna</a:t>
            </a:r>
            <a:r>
              <a:rPr lang="en-US" altLang="zh-TW" sz="2400" b="1" dirty="0">
                <a:solidFill>
                  <a:schemeClr val="tx1"/>
                </a:solidFill>
              </a:rPr>
              <a:t> ( ) 		# </a:t>
            </a:r>
            <a:r>
              <a:rPr lang="zh-TW" altLang="en-US" sz="2400" b="1" dirty="0">
                <a:solidFill>
                  <a:schemeClr val="dk1"/>
                </a:solidFill>
              </a:rPr>
              <a:t>剔除表格資料 </a:t>
            </a:r>
            <a:r>
              <a:rPr lang="en-US" altLang="zh-TW" sz="2400" b="1" dirty="0" err="1">
                <a:solidFill>
                  <a:schemeClr val="accent1"/>
                </a:solidFill>
              </a:rPr>
              <a:t>df</a:t>
            </a:r>
            <a:r>
              <a:rPr lang="en-US" altLang="zh-TW" sz="2400" b="1" dirty="0">
                <a:solidFill>
                  <a:schemeClr val="dk1"/>
                </a:solidFill>
              </a:rPr>
              <a:t> </a:t>
            </a:r>
            <a:r>
              <a:rPr lang="zh-TW" altLang="en-US" sz="2400" b="1" dirty="0">
                <a:solidFill>
                  <a:schemeClr val="dk1"/>
                </a:solidFill>
              </a:rPr>
              <a:t>中，任意</a:t>
            </a:r>
            <a:r>
              <a:rPr lang="zh-TW" altLang="en-US" sz="2400" b="1" dirty="0">
                <a:solidFill>
                  <a:schemeClr val="tx1"/>
                </a:solidFill>
              </a:rPr>
              <a:t>欄位為遺漏值的資料</a:t>
            </a:r>
          </a:p>
        </p:txBody>
      </p:sp>
      <p:pic>
        <p:nvPicPr>
          <p:cNvPr id="7" name="圖片 6">
            <a:extLst>
              <a:ext uri="{FF2B5EF4-FFF2-40B4-BE49-F238E27FC236}">
                <a16:creationId xmlns:a16="http://schemas.microsoft.com/office/drawing/2014/main" id="{8E7F163B-CECA-F011-5654-5E8510FD0B92}"/>
              </a:ext>
            </a:extLst>
          </p:cNvPr>
          <p:cNvPicPr>
            <a:picLocks noChangeAspect="1"/>
          </p:cNvPicPr>
          <p:nvPr/>
        </p:nvPicPr>
        <p:blipFill>
          <a:blip r:embed="rId2"/>
          <a:stretch>
            <a:fillRect/>
          </a:stretch>
        </p:blipFill>
        <p:spPr>
          <a:xfrm>
            <a:off x="907599" y="3618271"/>
            <a:ext cx="9458519" cy="2765739"/>
          </a:xfrm>
          <a:prstGeom prst="rect">
            <a:avLst/>
          </a:prstGeom>
        </p:spPr>
      </p:pic>
    </p:spTree>
    <p:extLst>
      <p:ext uri="{BB962C8B-B14F-4D97-AF65-F5344CB8AC3E}">
        <p14:creationId xmlns:p14="http://schemas.microsoft.com/office/powerpoint/2010/main" val="257999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124AF7-583D-8078-7FE8-5841C8CE3D26}"/>
              </a:ext>
            </a:extLst>
          </p:cNvPr>
          <p:cNvSpPr>
            <a:spLocks noGrp="1"/>
          </p:cNvSpPr>
          <p:nvPr>
            <p:ph type="title"/>
          </p:nvPr>
        </p:nvSpPr>
        <p:spPr/>
        <p:txBody>
          <a:bodyPr/>
          <a:lstStyle/>
          <a:p>
            <a:r>
              <a:rPr lang="zh-TW" altLang="en-US" dirty="0"/>
              <a:t>遺漏值 </a:t>
            </a:r>
            <a:r>
              <a:rPr lang="en-US" altLang="zh-TW" dirty="0"/>
              <a:t>–</a:t>
            </a:r>
            <a:r>
              <a:rPr lang="zh-TW" altLang="en-US" dirty="0"/>
              <a:t> 補值</a:t>
            </a:r>
          </a:p>
        </p:txBody>
      </p:sp>
      <p:sp>
        <p:nvSpPr>
          <p:cNvPr id="3" name="文字版面配置區 2">
            <a:extLst>
              <a:ext uri="{FF2B5EF4-FFF2-40B4-BE49-F238E27FC236}">
                <a16:creationId xmlns:a16="http://schemas.microsoft.com/office/drawing/2014/main" id="{EB781FEA-3910-6108-6621-3FA795F3F6EC}"/>
              </a:ext>
            </a:extLst>
          </p:cNvPr>
          <p:cNvSpPr>
            <a:spLocks noGrp="1"/>
          </p:cNvSpPr>
          <p:nvPr>
            <p:ph type="body" idx="1"/>
          </p:nvPr>
        </p:nvSpPr>
        <p:spPr/>
        <p:txBody>
          <a:bodyPr/>
          <a:lstStyle/>
          <a:p>
            <a:endParaRPr lang="en-US" altLang="zh-TW" dirty="0"/>
          </a:p>
          <a:p>
            <a:endParaRPr lang="en-US" altLang="zh-TW" dirty="0"/>
          </a:p>
          <a:p>
            <a:r>
              <a:rPr lang="zh-TW" altLang="en-US" dirty="0"/>
              <a:t>使用 </a:t>
            </a:r>
            <a:r>
              <a:rPr lang="en-US" altLang="zh-TW" dirty="0" err="1"/>
              <a:t>fillna</a:t>
            </a:r>
            <a:r>
              <a:rPr lang="en-US" altLang="zh-TW" dirty="0"/>
              <a:t> </a:t>
            </a:r>
            <a:r>
              <a:rPr lang="zh-TW" altLang="en-US" dirty="0"/>
              <a:t>方法將欄位 </a:t>
            </a:r>
            <a:r>
              <a:rPr lang="en-US" altLang="zh-TW" dirty="0"/>
              <a:t>Age </a:t>
            </a:r>
            <a:r>
              <a:rPr lang="zh-TW" altLang="en-US" dirty="0"/>
              <a:t>的遺漏值取代為特定的數值 </a:t>
            </a:r>
            <a:r>
              <a:rPr lang="en-US" altLang="zh-TW" dirty="0"/>
              <a:t>(</a:t>
            </a:r>
            <a:r>
              <a:rPr lang="zh-TW" altLang="en-US" dirty="0"/>
              <a:t>年齡的平均 </a:t>
            </a:r>
            <a:r>
              <a:rPr lang="en-US" altLang="zh-TW" dirty="0"/>
              <a:t>)</a:t>
            </a:r>
            <a:r>
              <a:rPr lang="zh-TW" altLang="en-US" dirty="0"/>
              <a:t>。</a:t>
            </a:r>
          </a:p>
        </p:txBody>
      </p:sp>
      <p:sp>
        <p:nvSpPr>
          <p:cNvPr id="4" name="Google Shape;625;p88">
            <a:extLst>
              <a:ext uri="{FF2B5EF4-FFF2-40B4-BE49-F238E27FC236}">
                <a16:creationId xmlns:a16="http://schemas.microsoft.com/office/drawing/2014/main" id="{D9F7461B-F2FE-E293-D3AE-2736407901B7}"/>
              </a:ext>
            </a:extLst>
          </p:cNvPr>
          <p:cNvSpPr/>
          <p:nvPr/>
        </p:nvSpPr>
        <p:spPr>
          <a:xfrm>
            <a:off x="801667" y="1361400"/>
            <a:ext cx="10694334"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err="1">
                <a:solidFill>
                  <a:schemeClr val="tx1"/>
                </a:solidFill>
              </a:rPr>
              <a:t>.fillna</a:t>
            </a:r>
            <a:r>
              <a:rPr lang="en-US" altLang="zh-TW" sz="2400" b="1" dirty="0">
                <a:solidFill>
                  <a:schemeClr val="tx1"/>
                </a:solidFill>
              </a:rPr>
              <a:t> ( value = </a:t>
            </a:r>
            <a:r>
              <a:rPr lang="en-US" altLang="zh-TW" sz="2400" b="1" dirty="0">
                <a:solidFill>
                  <a:schemeClr val="accent1"/>
                </a:solidFill>
              </a:rPr>
              <a:t>v</a:t>
            </a:r>
            <a:r>
              <a:rPr lang="en-US" altLang="zh-TW" sz="2400" b="1" dirty="0">
                <a:solidFill>
                  <a:schemeClr val="tx1"/>
                </a:solidFill>
              </a:rPr>
              <a:t>, </a:t>
            </a:r>
            <a:r>
              <a:rPr lang="en-US" altLang="zh-TW" sz="2400" b="1" dirty="0" err="1">
                <a:solidFill>
                  <a:schemeClr val="tx1"/>
                </a:solidFill>
              </a:rPr>
              <a:t>inplace</a:t>
            </a:r>
            <a:r>
              <a:rPr lang="en-US" altLang="zh-TW" sz="2400" b="1" dirty="0">
                <a:solidFill>
                  <a:schemeClr val="tx1"/>
                </a:solidFill>
              </a:rPr>
              <a:t> =</a:t>
            </a:r>
            <a:r>
              <a:rPr lang="zh-TW" altLang="en-US" sz="2400" b="1" dirty="0">
                <a:solidFill>
                  <a:schemeClr val="tx1"/>
                </a:solidFill>
              </a:rPr>
              <a:t> </a:t>
            </a:r>
            <a:r>
              <a:rPr lang="en-US" altLang="zh-TW" sz="2400" b="1" dirty="0" err="1">
                <a:solidFill>
                  <a:schemeClr val="accent1"/>
                </a:solidFill>
              </a:rPr>
              <a:t>boolean</a:t>
            </a:r>
            <a:r>
              <a:rPr lang="en-US" altLang="zh-TW" sz="2400" b="1" dirty="0">
                <a:solidFill>
                  <a:schemeClr val="tx1"/>
                </a:solidFill>
              </a:rPr>
              <a:t> ) </a:t>
            </a:r>
          </a:p>
          <a:p>
            <a:pPr>
              <a:lnSpc>
                <a:spcPct val="115000"/>
              </a:lnSpc>
              <a:buClr>
                <a:schemeClr val="dk1"/>
              </a:buClr>
              <a:buSzPts val="1100"/>
            </a:pPr>
            <a:r>
              <a:rPr lang="en-US" altLang="zh-TW" sz="2400" b="1" dirty="0">
                <a:solidFill>
                  <a:schemeClr val="tx1"/>
                </a:solidFill>
              </a:rPr>
              <a:t># </a:t>
            </a:r>
            <a:r>
              <a:rPr lang="zh-TW" altLang="en-US" sz="2400" b="1" dirty="0">
                <a:solidFill>
                  <a:schemeClr val="dk1"/>
                </a:solidFill>
              </a:rPr>
              <a:t>表格資料 </a:t>
            </a:r>
            <a:r>
              <a:rPr lang="en-US" altLang="zh-TW" sz="2400" b="1" dirty="0" err="1">
                <a:solidFill>
                  <a:schemeClr val="accent1"/>
                </a:solidFill>
              </a:rPr>
              <a:t>df</a:t>
            </a:r>
            <a:r>
              <a:rPr lang="en-US" altLang="zh-TW" sz="2400" b="1" dirty="0">
                <a:solidFill>
                  <a:schemeClr val="dk1"/>
                </a:solidFill>
              </a:rPr>
              <a:t> </a:t>
            </a:r>
            <a:r>
              <a:rPr lang="zh-TW" altLang="en-US" sz="2400" b="1" dirty="0">
                <a:solidFill>
                  <a:schemeClr val="dk1"/>
                </a:solidFill>
              </a:rPr>
              <a:t>中</a:t>
            </a:r>
            <a:r>
              <a:rPr lang="zh-TW" altLang="en-US" sz="2400" b="1" dirty="0">
                <a:solidFill>
                  <a:schemeClr val="tx1"/>
                </a:solidFill>
              </a:rPr>
              <a:t>為遺漏值的資料用 </a:t>
            </a:r>
            <a:r>
              <a:rPr lang="en-US" altLang="zh-TW" sz="2400" b="1" dirty="0">
                <a:solidFill>
                  <a:schemeClr val="accent1"/>
                </a:solidFill>
              </a:rPr>
              <a:t>v</a:t>
            </a:r>
            <a:r>
              <a:rPr lang="zh-TW" altLang="en-US" sz="2400" b="1" dirty="0">
                <a:solidFill>
                  <a:schemeClr val="tx1"/>
                </a:solidFill>
              </a:rPr>
              <a:t> 填補</a:t>
            </a:r>
          </a:p>
        </p:txBody>
      </p:sp>
      <p:pic>
        <p:nvPicPr>
          <p:cNvPr id="8" name="圖片 7">
            <a:extLst>
              <a:ext uri="{FF2B5EF4-FFF2-40B4-BE49-F238E27FC236}">
                <a16:creationId xmlns:a16="http://schemas.microsoft.com/office/drawing/2014/main" id="{4A66AA61-85E7-02AD-4088-B5CE1F77A801}"/>
              </a:ext>
            </a:extLst>
          </p:cNvPr>
          <p:cNvPicPr>
            <a:picLocks noChangeAspect="1"/>
          </p:cNvPicPr>
          <p:nvPr/>
        </p:nvPicPr>
        <p:blipFill>
          <a:blip r:embed="rId2"/>
          <a:stretch>
            <a:fillRect/>
          </a:stretch>
        </p:blipFill>
        <p:spPr>
          <a:xfrm>
            <a:off x="907600" y="3618271"/>
            <a:ext cx="8089818" cy="2644329"/>
          </a:xfrm>
          <a:prstGeom prst="rect">
            <a:avLst/>
          </a:prstGeom>
        </p:spPr>
      </p:pic>
    </p:spTree>
    <p:extLst>
      <p:ext uri="{BB962C8B-B14F-4D97-AF65-F5344CB8AC3E}">
        <p14:creationId xmlns:p14="http://schemas.microsoft.com/office/powerpoint/2010/main" val="247199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124AF7-583D-8078-7FE8-5841C8CE3D26}"/>
              </a:ext>
            </a:extLst>
          </p:cNvPr>
          <p:cNvSpPr>
            <a:spLocks noGrp="1"/>
          </p:cNvSpPr>
          <p:nvPr>
            <p:ph type="title"/>
          </p:nvPr>
        </p:nvSpPr>
        <p:spPr/>
        <p:txBody>
          <a:bodyPr/>
          <a:lstStyle/>
          <a:p>
            <a:r>
              <a:rPr lang="zh-TW" altLang="en-US" dirty="0"/>
              <a:t>遺漏值 </a:t>
            </a:r>
            <a:r>
              <a:rPr lang="en-US" altLang="zh-TW" dirty="0"/>
              <a:t>–</a:t>
            </a:r>
            <a:r>
              <a:rPr lang="zh-TW" altLang="en-US" dirty="0"/>
              <a:t> 補值</a:t>
            </a:r>
          </a:p>
        </p:txBody>
      </p:sp>
      <p:sp>
        <p:nvSpPr>
          <p:cNvPr id="3" name="文字版面配置區 2">
            <a:extLst>
              <a:ext uri="{FF2B5EF4-FFF2-40B4-BE49-F238E27FC236}">
                <a16:creationId xmlns:a16="http://schemas.microsoft.com/office/drawing/2014/main" id="{EB781FEA-3910-6108-6621-3FA795F3F6EC}"/>
              </a:ext>
            </a:extLst>
          </p:cNvPr>
          <p:cNvSpPr>
            <a:spLocks noGrp="1"/>
          </p:cNvSpPr>
          <p:nvPr>
            <p:ph type="body" idx="1"/>
          </p:nvPr>
        </p:nvSpPr>
        <p:spPr/>
        <p:txBody>
          <a:bodyPr/>
          <a:lstStyle/>
          <a:p>
            <a:r>
              <a:rPr lang="zh-TW" altLang="en-US" dirty="0"/>
              <a:t>以</a:t>
            </a:r>
            <a:r>
              <a:rPr lang="en-US" altLang="zh-TW" dirty="0"/>
              <a:t>info</a:t>
            </a:r>
            <a:r>
              <a:rPr lang="zh-TW" altLang="en-US" dirty="0"/>
              <a:t>看一次資料的狀況，</a:t>
            </a:r>
            <a:r>
              <a:rPr lang="en-US" altLang="zh-TW" dirty="0"/>
              <a:t>Age</a:t>
            </a:r>
            <a:r>
              <a:rPr lang="zh-TW" altLang="en-US" dirty="0"/>
              <a:t>欄位現在沒有遺漏值了？</a:t>
            </a:r>
          </a:p>
        </p:txBody>
      </p:sp>
      <p:pic>
        <p:nvPicPr>
          <p:cNvPr id="8" name="圖片 7">
            <a:extLst>
              <a:ext uri="{FF2B5EF4-FFF2-40B4-BE49-F238E27FC236}">
                <a16:creationId xmlns:a16="http://schemas.microsoft.com/office/drawing/2014/main" id="{4C6A5285-1271-81D6-0055-8FF1F7C69A8F}"/>
              </a:ext>
            </a:extLst>
          </p:cNvPr>
          <p:cNvPicPr>
            <a:picLocks noChangeAspect="1"/>
          </p:cNvPicPr>
          <p:nvPr/>
        </p:nvPicPr>
        <p:blipFill>
          <a:blip r:embed="rId2"/>
          <a:stretch>
            <a:fillRect/>
          </a:stretch>
        </p:blipFill>
        <p:spPr>
          <a:xfrm>
            <a:off x="907600" y="2192595"/>
            <a:ext cx="8706127" cy="4070006"/>
          </a:xfrm>
          <a:prstGeom prst="rect">
            <a:avLst/>
          </a:prstGeom>
        </p:spPr>
      </p:pic>
    </p:spTree>
    <p:extLst>
      <p:ext uri="{BB962C8B-B14F-4D97-AF65-F5344CB8AC3E}">
        <p14:creationId xmlns:p14="http://schemas.microsoft.com/office/powerpoint/2010/main" val="2259025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5320AA-C469-4519-E0B8-A2485500A078}"/>
              </a:ext>
            </a:extLst>
          </p:cNvPr>
          <p:cNvSpPr>
            <a:spLocks noGrp="1"/>
          </p:cNvSpPr>
          <p:nvPr>
            <p:ph type="title"/>
          </p:nvPr>
        </p:nvSpPr>
        <p:spPr/>
        <p:txBody>
          <a:bodyPr>
            <a:normAutofit/>
          </a:bodyPr>
          <a:lstStyle/>
          <a:p>
            <a:br>
              <a:rPr lang="en-US" altLang="zh-TW" dirty="0">
                <a:solidFill>
                  <a:srgbClr val="00B050"/>
                </a:solidFill>
              </a:rPr>
            </a:br>
            <a:r>
              <a:rPr lang="en-US" altLang="zh-TW" dirty="0" err="1">
                <a:solidFill>
                  <a:srgbClr val="00B050"/>
                </a:solidFill>
              </a:rPr>
              <a:t>DataFrame</a:t>
            </a:r>
            <a:r>
              <a:rPr lang="en-US" altLang="zh-TW" dirty="0">
                <a:solidFill>
                  <a:srgbClr val="00B050"/>
                </a:solidFill>
              </a:rPr>
              <a:t> </a:t>
            </a:r>
            <a:r>
              <a:rPr lang="zh-TW" altLang="en-US" dirty="0">
                <a:solidFill>
                  <a:srgbClr val="00B050"/>
                </a:solidFill>
              </a:rPr>
              <a:t>進階用法</a:t>
            </a:r>
          </a:p>
        </p:txBody>
      </p:sp>
      <p:sp>
        <p:nvSpPr>
          <p:cNvPr id="2" name="副標題 1">
            <a:extLst>
              <a:ext uri="{FF2B5EF4-FFF2-40B4-BE49-F238E27FC236}">
                <a16:creationId xmlns:a16="http://schemas.microsoft.com/office/drawing/2014/main" id="{F70A6B2C-4221-5E31-DC07-AD496DB83A75}"/>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9274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912088C-8DE3-84FA-10FE-CF30E769E91E}"/>
              </a:ext>
            </a:extLst>
          </p:cNvPr>
          <p:cNvSpPr>
            <a:spLocks noGrp="1"/>
          </p:cNvSpPr>
          <p:nvPr>
            <p:ph type="title"/>
          </p:nvPr>
        </p:nvSpPr>
        <p:spPr/>
        <p:txBody>
          <a:bodyPr/>
          <a:lstStyle/>
          <a:p>
            <a:r>
              <a:rPr lang="en-US" altLang="zh-TW" dirty="0" err="1"/>
              <a:t>DataFrame</a:t>
            </a:r>
            <a:r>
              <a:rPr lang="en-US" altLang="zh-TW" dirty="0"/>
              <a:t> </a:t>
            </a:r>
            <a:r>
              <a:rPr lang="zh-TW" altLang="en-US" dirty="0"/>
              <a:t>進階用法</a:t>
            </a:r>
          </a:p>
        </p:txBody>
      </p:sp>
      <p:sp>
        <p:nvSpPr>
          <p:cNvPr id="5" name="文字版面配置區 4">
            <a:extLst>
              <a:ext uri="{FF2B5EF4-FFF2-40B4-BE49-F238E27FC236}">
                <a16:creationId xmlns:a16="http://schemas.microsoft.com/office/drawing/2014/main" id="{8E33FFBB-FA5A-8A60-3C4B-EB4728E988C4}"/>
              </a:ext>
            </a:extLst>
          </p:cNvPr>
          <p:cNvSpPr>
            <a:spLocks noGrp="1"/>
          </p:cNvSpPr>
          <p:nvPr>
            <p:ph type="body" idx="1"/>
          </p:nvPr>
        </p:nvSpPr>
        <p:spPr/>
        <p:txBody>
          <a:bodyPr/>
          <a:lstStyle/>
          <a:p>
            <a:r>
              <a:rPr lang="zh-TW" altLang="en-US" dirty="0"/>
              <a:t>在第一部分時我們介紹了如何在 </a:t>
            </a:r>
            <a:r>
              <a:rPr lang="en-US" altLang="zh-TW" dirty="0" err="1"/>
              <a:t>dataframe</a:t>
            </a:r>
            <a:r>
              <a:rPr lang="en-US" altLang="zh-TW" dirty="0"/>
              <a:t> </a:t>
            </a:r>
            <a:r>
              <a:rPr lang="zh-TW" altLang="en-US" dirty="0"/>
              <a:t>中挑選、排序、增加</a:t>
            </a:r>
            <a:r>
              <a:rPr lang="en-US" altLang="zh-TW" dirty="0"/>
              <a:t>/</a:t>
            </a:r>
            <a:r>
              <a:rPr lang="zh-TW" altLang="en-US" dirty="0"/>
              <a:t>刪除欄位、以及合併兩個或多個資料表，然而 </a:t>
            </a:r>
            <a:r>
              <a:rPr lang="en-US" altLang="zh-TW" dirty="0"/>
              <a:t>Pandas </a:t>
            </a:r>
            <a:r>
              <a:rPr lang="zh-TW" altLang="en-US" dirty="0"/>
              <a:t>的功能還萬萬不只這樣。這個部份我們將會額外介紹三個好用的方法，分別：</a:t>
            </a:r>
            <a:endParaRPr lang="en-US" altLang="zh-TW" dirty="0"/>
          </a:p>
          <a:p>
            <a:pPr lvl="1">
              <a:buFont typeface="Wingdings" panose="05000000000000000000" pitchFamily="2" charset="2"/>
              <a:buChar char="Ø"/>
            </a:pPr>
            <a:endParaRPr lang="en-US" altLang="zh-TW" dirty="0">
              <a:solidFill>
                <a:srgbClr val="000000"/>
              </a:solidFill>
              <a:latin typeface="Courier New" panose="02070309020205020404" pitchFamily="49" charset="0"/>
            </a:endParaRPr>
          </a:p>
          <a:p>
            <a:pPr marL="1219169" lvl="2" indent="-507987">
              <a:spcBef>
                <a:spcPts val="1067"/>
              </a:spcBef>
              <a:buSzPts val="2400"/>
              <a:buFont typeface="Wingdings" panose="05000000000000000000" pitchFamily="2" charset="2"/>
              <a:buChar char="Ø"/>
            </a:pPr>
            <a:r>
              <a:rPr lang="en-US" altLang="zh-TW" sz="2630" dirty="0"/>
              <a:t>Apply</a:t>
            </a:r>
          </a:p>
          <a:p>
            <a:pPr marL="1219169" lvl="2" indent="-507987">
              <a:spcBef>
                <a:spcPts val="1067"/>
              </a:spcBef>
              <a:buSzPts val="2400"/>
              <a:buFont typeface="Wingdings" panose="05000000000000000000" pitchFamily="2" charset="2"/>
              <a:buChar char="Ø"/>
            </a:pPr>
            <a:endParaRPr lang="en-US" altLang="zh-TW" sz="2630" dirty="0"/>
          </a:p>
          <a:p>
            <a:pPr marL="1219169" lvl="2" indent="-507987">
              <a:spcBef>
                <a:spcPts val="1067"/>
              </a:spcBef>
              <a:buSzPts val="2400"/>
              <a:buFont typeface="Wingdings" panose="05000000000000000000" pitchFamily="2" charset="2"/>
              <a:buChar char="Ø"/>
            </a:pPr>
            <a:r>
              <a:rPr lang="en-US" altLang="zh-TW" sz="2630" dirty="0" err="1"/>
              <a:t>Groupby</a:t>
            </a:r>
            <a:endParaRPr lang="en-US" altLang="zh-TW" sz="2630" dirty="0"/>
          </a:p>
          <a:p>
            <a:pPr marL="1219169" lvl="2" indent="-507987">
              <a:spcBef>
                <a:spcPts val="1067"/>
              </a:spcBef>
              <a:buSzPts val="2400"/>
              <a:buFont typeface="Wingdings" panose="05000000000000000000" pitchFamily="2" charset="2"/>
              <a:buChar char="Ø"/>
            </a:pPr>
            <a:endParaRPr lang="en-US" altLang="zh-TW" sz="2630" dirty="0"/>
          </a:p>
          <a:p>
            <a:pPr marL="1219169" lvl="2" indent="-507987">
              <a:spcBef>
                <a:spcPts val="1067"/>
              </a:spcBef>
              <a:buSzPts val="2400"/>
              <a:buFont typeface="Wingdings" panose="05000000000000000000" pitchFamily="2" charset="2"/>
              <a:buChar char="Ø"/>
            </a:pPr>
            <a:r>
              <a:rPr lang="en-US" altLang="zh-TW" sz="2630" dirty="0" err="1"/>
              <a:t>pivot_table</a:t>
            </a:r>
            <a:r>
              <a:rPr lang="zh-TW" altLang="en-US" sz="2630" dirty="0"/>
              <a:t>。</a:t>
            </a:r>
          </a:p>
          <a:p>
            <a:endParaRPr lang="zh-TW" altLang="en-US" dirty="0"/>
          </a:p>
        </p:txBody>
      </p:sp>
    </p:spTree>
    <p:extLst>
      <p:ext uri="{BB962C8B-B14F-4D97-AF65-F5344CB8AC3E}">
        <p14:creationId xmlns:p14="http://schemas.microsoft.com/office/powerpoint/2010/main" val="14414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sldNum" idx="4294967295"/>
          </p:nvPr>
        </p:nvSpPr>
        <p:spPr>
          <a:xfrm>
            <a:off x="0" y="6535738"/>
            <a:ext cx="233363" cy="239712"/>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5320AA-C469-4519-E0B8-A2485500A078}"/>
              </a:ext>
            </a:extLst>
          </p:cNvPr>
          <p:cNvSpPr>
            <a:spLocks noGrp="1"/>
          </p:cNvSpPr>
          <p:nvPr>
            <p:ph type="title"/>
          </p:nvPr>
        </p:nvSpPr>
        <p:spPr/>
        <p:txBody>
          <a:bodyPr>
            <a:normAutofit/>
          </a:bodyPr>
          <a:lstStyle/>
          <a:p>
            <a:br>
              <a:rPr lang="en-US" altLang="zh-TW" dirty="0">
                <a:solidFill>
                  <a:srgbClr val="00B050"/>
                </a:solidFill>
              </a:rPr>
            </a:br>
            <a:r>
              <a:rPr lang="en-US" altLang="zh-TW" dirty="0" err="1">
                <a:solidFill>
                  <a:srgbClr val="00B050"/>
                </a:solidFill>
              </a:rPr>
              <a:t>DataFrame</a:t>
            </a:r>
            <a:r>
              <a:rPr lang="en-US" altLang="zh-TW" dirty="0">
                <a:solidFill>
                  <a:srgbClr val="00B050"/>
                </a:solidFill>
              </a:rPr>
              <a:t> </a:t>
            </a:r>
            <a:r>
              <a:rPr lang="zh-TW" altLang="en-US" dirty="0">
                <a:solidFill>
                  <a:srgbClr val="00B050"/>
                </a:solidFill>
              </a:rPr>
              <a:t>進階用法</a:t>
            </a:r>
          </a:p>
        </p:txBody>
      </p:sp>
      <p:sp>
        <p:nvSpPr>
          <p:cNvPr id="2" name="副標題 1">
            <a:extLst>
              <a:ext uri="{FF2B5EF4-FFF2-40B4-BE49-F238E27FC236}">
                <a16:creationId xmlns:a16="http://schemas.microsoft.com/office/drawing/2014/main" id="{F70A6B2C-4221-5E31-DC07-AD496DB83A75}"/>
              </a:ext>
            </a:extLst>
          </p:cNvPr>
          <p:cNvSpPr>
            <a:spLocks noGrp="1"/>
          </p:cNvSpPr>
          <p:nvPr>
            <p:ph type="subTitle" idx="1"/>
          </p:nvPr>
        </p:nvSpPr>
        <p:spPr/>
        <p:txBody>
          <a:bodyPr/>
          <a:lstStyle/>
          <a:p>
            <a:r>
              <a:rPr lang="en-US" altLang="zh-TW" sz="3470" dirty="0">
                <a:solidFill>
                  <a:srgbClr val="A6AAA9"/>
                </a:solidFill>
              </a:rPr>
              <a:t>apply</a:t>
            </a:r>
            <a:r>
              <a:rPr lang="zh-TW" altLang="en-US" sz="3470" dirty="0">
                <a:solidFill>
                  <a:srgbClr val="A6AAA9"/>
                </a:solidFill>
              </a:rPr>
              <a:t> 功能的使用</a:t>
            </a:r>
          </a:p>
        </p:txBody>
      </p:sp>
    </p:spTree>
    <p:extLst>
      <p:ext uri="{BB962C8B-B14F-4D97-AF65-F5344CB8AC3E}">
        <p14:creationId xmlns:p14="http://schemas.microsoft.com/office/powerpoint/2010/main" val="4130151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7D64837-FC61-BE63-DD12-398EAAE0213A}"/>
              </a:ext>
            </a:extLst>
          </p:cNvPr>
          <p:cNvSpPr>
            <a:spLocks noGrp="1"/>
          </p:cNvSpPr>
          <p:nvPr>
            <p:ph type="title"/>
          </p:nvPr>
        </p:nvSpPr>
        <p:spPr/>
        <p:txBody>
          <a:bodyPr/>
          <a:lstStyle/>
          <a:p>
            <a:r>
              <a:rPr lang="en-US" altLang="zh-TW" dirty="0"/>
              <a:t>apply</a:t>
            </a:r>
            <a:r>
              <a:rPr lang="zh-TW" altLang="en-US" dirty="0"/>
              <a:t> 功能的使用</a:t>
            </a:r>
          </a:p>
        </p:txBody>
      </p:sp>
      <p:sp>
        <p:nvSpPr>
          <p:cNvPr id="5" name="文字版面配置區 4">
            <a:extLst>
              <a:ext uri="{FF2B5EF4-FFF2-40B4-BE49-F238E27FC236}">
                <a16:creationId xmlns:a16="http://schemas.microsoft.com/office/drawing/2014/main" id="{617660A6-168B-5DD0-C7CE-ABE9C3DAF128}"/>
              </a:ext>
            </a:extLst>
          </p:cNvPr>
          <p:cNvSpPr>
            <a:spLocks noGrp="1"/>
          </p:cNvSpPr>
          <p:nvPr>
            <p:ph type="body" idx="1"/>
          </p:nvPr>
        </p:nvSpPr>
        <p:spPr/>
        <p:txBody>
          <a:bodyPr/>
          <a:lstStyle/>
          <a:p>
            <a:r>
              <a:rPr lang="zh-TW" altLang="en-US" dirty="0"/>
              <a:t>相對而言 </a:t>
            </a:r>
            <a:r>
              <a:rPr lang="en-US" altLang="zh-TW" dirty="0"/>
              <a:t>apply </a:t>
            </a:r>
            <a:r>
              <a:rPr lang="zh-TW" altLang="en-US" dirty="0"/>
              <a:t>的使用方式並沒有那麼的直觀，但你可以想像它是另一種形式的迴圈，它可以依照每個小分組</a:t>
            </a:r>
            <a:r>
              <a:rPr lang="en-US" altLang="zh-TW" dirty="0"/>
              <a:t>(</a:t>
            </a:r>
            <a:r>
              <a:rPr lang="zh-TW" altLang="en-US" dirty="0"/>
              <a:t>通常是一欄或一列，但我們也可以搭配著</a:t>
            </a:r>
            <a:r>
              <a:rPr lang="en-US" altLang="zh-TW" dirty="0" err="1"/>
              <a:t>groupby</a:t>
            </a:r>
            <a:r>
              <a:rPr lang="zh-TW" altLang="en-US" dirty="0"/>
              <a:t>使用</a:t>
            </a:r>
            <a:r>
              <a:rPr lang="en-US" altLang="zh-TW" dirty="0"/>
              <a:t>)</a:t>
            </a:r>
            <a:r>
              <a:rPr lang="zh-TW" altLang="en-US" dirty="0"/>
              <a:t>重複地執行同一個函數。</a:t>
            </a:r>
            <a:endParaRPr lang="en-US" altLang="zh-TW" dirty="0"/>
          </a:p>
          <a:p>
            <a:endParaRPr lang="en-US" altLang="zh-TW" dirty="0"/>
          </a:p>
          <a:p>
            <a:r>
              <a:rPr lang="zh-TW" altLang="en-US" dirty="0"/>
              <a:t>例如在以下的例子當中，</a:t>
            </a:r>
          </a:p>
        </p:txBody>
      </p:sp>
    </p:spTree>
    <p:extLst>
      <p:ext uri="{BB962C8B-B14F-4D97-AF65-F5344CB8AC3E}">
        <p14:creationId xmlns:p14="http://schemas.microsoft.com/office/powerpoint/2010/main" val="1947549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7D64837-FC61-BE63-DD12-398EAAE0213A}"/>
              </a:ext>
            </a:extLst>
          </p:cNvPr>
          <p:cNvSpPr>
            <a:spLocks noGrp="1"/>
          </p:cNvSpPr>
          <p:nvPr>
            <p:ph type="title"/>
          </p:nvPr>
        </p:nvSpPr>
        <p:spPr/>
        <p:txBody>
          <a:bodyPr/>
          <a:lstStyle/>
          <a:p>
            <a:r>
              <a:rPr lang="en-US" altLang="zh-TW" dirty="0"/>
              <a:t>apply</a:t>
            </a:r>
            <a:r>
              <a:rPr lang="zh-TW" altLang="en-US" dirty="0"/>
              <a:t> 功能的使用</a:t>
            </a:r>
          </a:p>
        </p:txBody>
      </p:sp>
      <p:sp>
        <p:nvSpPr>
          <p:cNvPr id="5" name="文字版面配置區 4">
            <a:extLst>
              <a:ext uri="{FF2B5EF4-FFF2-40B4-BE49-F238E27FC236}">
                <a16:creationId xmlns:a16="http://schemas.microsoft.com/office/drawing/2014/main" id="{617660A6-168B-5DD0-C7CE-ABE9C3DAF128}"/>
              </a:ext>
            </a:extLst>
          </p:cNvPr>
          <p:cNvSpPr>
            <a:spLocks noGrp="1"/>
          </p:cNvSpPr>
          <p:nvPr>
            <p:ph type="body" idx="1"/>
          </p:nvPr>
        </p:nvSpPr>
        <p:spPr/>
        <p:txBody>
          <a:bodyPr/>
          <a:lstStyle/>
          <a:p>
            <a:r>
              <a:rPr lang="zh-TW" altLang="en-US" b="0" i="0" dirty="0">
                <a:solidFill>
                  <a:srgbClr val="212121"/>
                </a:solidFill>
                <a:effectLst/>
                <a:latin typeface="Roboto" panose="02000000000000000000" pitchFamily="2" charset="0"/>
              </a:rPr>
              <a:t>在以下的例子當中，我們使用 </a:t>
            </a:r>
            <a:r>
              <a:rPr lang="en-US" altLang="zh-TW" b="0" i="0" dirty="0">
                <a:solidFill>
                  <a:srgbClr val="212121"/>
                </a:solidFill>
                <a:effectLst/>
                <a:latin typeface="Roboto" panose="02000000000000000000" pitchFamily="2" charset="0"/>
              </a:rPr>
              <a:t>apply</a:t>
            </a:r>
            <a:r>
              <a:rPr lang="zh-TW" altLang="en-US" b="0" i="0" dirty="0">
                <a:solidFill>
                  <a:srgbClr val="212121"/>
                </a:solidFill>
                <a:effectLst/>
                <a:latin typeface="Roboto" panose="02000000000000000000" pitchFamily="2" charset="0"/>
              </a:rPr>
              <a:t> 去計算 </a:t>
            </a:r>
            <a:r>
              <a:rPr lang="en-US" altLang="zh-TW" b="0" i="0" dirty="0">
                <a:solidFill>
                  <a:srgbClr val="212121"/>
                </a:solidFill>
                <a:effectLst/>
                <a:latin typeface="Roboto" panose="02000000000000000000" pitchFamily="2" charset="0"/>
              </a:rPr>
              <a:t>Age</a:t>
            </a:r>
            <a:r>
              <a:rPr lang="zh-TW" altLang="en-US" b="0" i="0" dirty="0">
                <a:solidFill>
                  <a:srgbClr val="212121"/>
                </a:solidFill>
                <a:effectLst/>
                <a:latin typeface="Roboto" panose="02000000000000000000" pitchFamily="2" charset="0"/>
              </a:rPr>
              <a:t> 與 </a:t>
            </a:r>
            <a:r>
              <a:rPr lang="en-US" altLang="zh-TW" b="0" i="0" dirty="0">
                <a:solidFill>
                  <a:srgbClr val="212121"/>
                </a:solidFill>
                <a:effectLst/>
                <a:latin typeface="Roboto" panose="02000000000000000000" pitchFamily="2" charset="0"/>
              </a:rPr>
              <a:t>Fare</a:t>
            </a:r>
            <a:r>
              <a:rPr lang="zh-TW" altLang="en-US" b="0" i="0" dirty="0">
                <a:solidFill>
                  <a:srgbClr val="212121"/>
                </a:solidFill>
                <a:effectLst/>
                <a:latin typeface="Roboto" panose="02000000000000000000" pitchFamily="2" charset="0"/>
              </a:rPr>
              <a:t> 的平均數是多少</a:t>
            </a:r>
            <a:r>
              <a:rPr lang="zh-TW" altLang="en-US" b="0" dirty="0">
                <a:solidFill>
                  <a:srgbClr val="000000"/>
                </a:solidFill>
                <a:effectLst/>
                <a:latin typeface="Courier New" panose="02070309020205020404" pitchFamily="49" charset="0"/>
              </a:rPr>
              <a:t>。</a:t>
            </a:r>
          </a:p>
          <a:p>
            <a:endParaRPr lang="zh-TW" altLang="en-US" dirty="0"/>
          </a:p>
        </p:txBody>
      </p:sp>
      <p:grpSp>
        <p:nvGrpSpPr>
          <p:cNvPr id="8" name="群組 7">
            <a:extLst>
              <a:ext uri="{FF2B5EF4-FFF2-40B4-BE49-F238E27FC236}">
                <a16:creationId xmlns:a16="http://schemas.microsoft.com/office/drawing/2014/main" id="{8877CDB6-F2D0-A416-5A1B-962B3A49D642}"/>
              </a:ext>
            </a:extLst>
          </p:cNvPr>
          <p:cNvGrpSpPr/>
          <p:nvPr/>
        </p:nvGrpSpPr>
        <p:grpSpPr>
          <a:xfrm>
            <a:off x="907600" y="2556387"/>
            <a:ext cx="10588400" cy="3706213"/>
            <a:chOff x="0" y="2372445"/>
            <a:chExt cx="12192000" cy="4872958"/>
          </a:xfrm>
        </p:grpSpPr>
        <p:pic>
          <p:nvPicPr>
            <p:cNvPr id="3" name="圖片 2">
              <a:extLst>
                <a:ext uri="{FF2B5EF4-FFF2-40B4-BE49-F238E27FC236}">
                  <a16:creationId xmlns:a16="http://schemas.microsoft.com/office/drawing/2014/main" id="{B1B1695E-DA01-241C-3DB3-28FFFBB4E5D3}"/>
                </a:ext>
              </a:extLst>
            </p:cNvPr>
            <p:cNvPicPr>
              <a:picLocks noChangeAspect="1"/>
            </p:cNvPicPr>
            <p:nvPr/>
          </p:nvPicPr>
          <p:blipFill>
            <a:blip r:embed="rId2"/>
            <a:stretch>
              <a:fillRect/>
            </a:stretch>
          </p:blipFill>
          <p:spPr>
            <a:xfrm>
              <a:off x="0" y="2372445"/>
              <a:ext cx="12192000" cy="2113109"/>
            </a:xfrm>
            <a:prstGeom prst="rect">
              <a:avLst/>
            </a:prstGeom>
          </p:spPr>
        </p:pic>
        <p:pic>
          <p:nvPicPr>
            <p:cNvPr id="7" name="圖片 6">
              <a:extLst>
                <a:ext uri="{FF2B5EF4-FFF2-40B4-BE49-F238E27FC236}">
                  <a16:creationId xmlns:a16="http://schemas.microsoft.com/office/drawing/2014/main" id="{D9325CE6-C704-AA1C-8E4F-DDB7E28E6EF6}"/>
                </a:ext>
              </a:extLst>
            </p:cNvPr>
            <p:cNvPicPr>
              <a:picLocks noChangeAspect="1"/>
            </p:cNvPicPr>
            <p:nvPr/>
          </p:nvPicPr>
          <p:blipFill>
            <a:blip r:embed="rId3"/>
            <a:stretch>
              <a:fillRect/>
            </a:stretch>
          </p:blipFill>
          <p:spPr>
            <a:xfrm>
              <a:off x="0" y="4485554"/>
              <a:ext cx="12192000" cy="2759849"/>
            </a:xfrm>
            <a:prstGeom prst="rect">
              <a:avLst/>
            </a:prstGeom>
          </p:spPr>
        </p:pic>
      </p:grpSp>
    </p:spTree>
    <p:extLst>
      <p:ext uri="{BB962C8B-B14F-4D97-AF65-F5344CB8AC3E}">
        <p14:creationId xmlns:p14="http://schemas.microsoft.com/office/powerpoint/2010/main" val="2214708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DD1F97-0536-A89A-ECA5-D2E62DD8BCFF}"/>
              </a:ext>
            </a:extLst>
          </p:cNvPr>
          <p:cNvSpPr>
            <a:spLocks noGrp="1"/>
          </p:cNvSpPr>
          <p:nvPr>
            <p:ph type="title"/>
          </p:nvPr>
        </p:nvSpPr>
        <p:spPr/>
        <p:txBody>
          <a:bodyPr/>
          <a:lstStyle/>
          <a:p>
            <a:r>
              <a:rPr lang="en-US" altLang="zh-TW" dirty="0"/>
              <a:t>apply</a:t>
            </a:r>
            <a:r>
              <a:rPr lang="zh-TW" altLang="en-US" dirty="0"/>
              <a:t> 功能的使用</a:t>
            </a:r>
          </a:p>
        </p:txBody>
      </p:sp>
      <p:sp>
        <p:nvSpPr>
          <p:cNvPr id="3" name="文字版面配置區 2">
            <a:extLst>
              <a:ext uri="{FF2B5EF4-FFF2-40B4-BE49-F238E27FC236}">
                <a16:creationId xmlns:a16="http://schemas.microsoft.com/office/drawing/2014/main" id="{B1DC71C3-A6F4-DC44-6B68-5E262995ECBF}"/>
              </a:ext>
            </a:extLst>
          </p:cNvPr>
          <p:cNvSpPr>
            <a:spLocks noGrp="1"/>
          </p:cNvSpPr>
          <p:nvPr>
            <p:ph type="body" idx="1"/>
          </p:nvPr>
        </p:nvSpPr>
        <p:spPr/>
        <p:txBody>
          <a:bodyPr/>
          <a:lstStyle/>
          <a:p>
            <a:endParaRPr lang="zh-TW" altLang="en-US" dirty="0">
              <a:solidFill>
                <a:srgbClr val="000000"/>
              </a:solidFill>
              <a:latin typeface="Courier New" panose="02070309020205020404" pitchFamily="49" charset="0"/>
            </a:endParaRPr>
          </a:p>
        </p:txBody>
      </p:sp>
      <p:pic>
        <p:nvPicPr>
          <p:cNvPr id="10" name="圖片 9">
            <a:extLst>
              <a:ext uri="{FF2B5EF4-FFF2-40B4-BE49-F238E27FC236}">
                <a16:creationId xmlns:a16="http://schemas.microsoft.com/office/drawing/2014/main" id="{A8AAA092-3462-5C04-E656-63FA1EA0DD7D}"/>
              </a:ext>
            </a:extLst>
          </p:cNvPr>
          <p:cNvPicPr>
            <a:picLocks noChangeAspect="1"/>
          </p:cNvPicPr>
          <p:nvPr/>
        </p:nvPicPr>
        <p:blipFill>
          <a:blip r:embed="rId2"/>
          <a:stretch>
            <a:fillRect/>
          </a:stretch>
        </p:blipFill>
        <p:spPr>
          <a:xfrm>
            <a:off x="854566" y="1374994"/>
            <a:ext cx="10236221" cy="4870244"/>
          </a:xfrm>
          <a:prstGeom prst="rect">
            <a:avLst/>
          </a:prstGeom>
        </p:spPr>
      </p:pic>
      <p:sp>
        <p:nvSpPr>
          <p:cNvPr id="12" name="文字方塊 11">
            <a:extLst>
              <a:ext uri="{FF2B5EF4-FFF2-40B4-BE49-F238E27FC236}">
                <a16:creationId xmlns:a16="http://schemas.microsoft.com/office/drawing/2014/main" id="{8DAAD560-3822-339C-03CF-DF6C93EBF287}"/>
              </a:ext>
            </a:extLst>
          </p:cNvPr>
          <p:cNvSpPr txBox="1"/>
          <p:nvPr/>
        </p:nvSpPr>
        <p:spPr>
          <a:xfrm>
            <a:off x="5395084" y="1357632"/>
            <a:ext cx="6100916" cy="1089529"/>
          </a:xfrm>
          <a:prstGeom prst="rect">
            <a:avLst/>
          </a:prstGeom>
          <a:noFill/>
        </p:spPr>
        <p:txBody>
          <a:bodyPr wrap="square">
            <a:spAutoFit/>
          </a:bodyPr>
          <a:lstStyle/>
          <a:p>
            <a:pPr marL="101598">
              <a:lnSpc>
                <a:spcPct val="90000"/>
              </a:lnSpc>
              <a:spcBef>
                <a:spcPts val="1067"/>
              </a:spcBef>
              <a:buClr>
                <a:schemeClr val="dk1"/>
              </a:buClr>
              <a:buSzPts val="2400"/>
            </a:pPr>
            <a:r>
              <a:rPr lang="en-US" altLang="zh-TW" sz="2400" dirty="0">
                <a:solidFill>
                  <a:srgbClr val="FF0000"/>
                </a:solidFill>
                <a:latin typeface="Microsoft JhengHei"/>
                <a:ea typeface="Microsoft JhengHei"/>
                <a:sym typeface="Microsoft JhengHei"/>
              </a:rPr>
              <a:t>apply </a:t>
            </a:r>
            <a:r>
              <a:rPr lang="zh-TW" altLang="en-US" sz="2400" dirty="0">
                <a:solidFill>
                  <a:srgbClr val="FF0000"/>
                </a:solidFill>
                <a:latin typeface="Microsoft JhengHei"/>
                <a:ea typeface="Microsoft JhengHei"/>
                <a:sym typeface="Microsoft JhengHei"/>
              </a:rPr>
              <a:t>更強大的功能是可以放入自己定義的函數做運算。在此我們使用年齡與性別去決定每個乘客的身分。</a:t>
            </a:r>
          </a:p>
        </p:txBody>
      </p:sp>
    </p:spTree>
    <p:extLst>
      <p:ext uri="{BB962C8B-B14F-4D97-AF65-F5344CB8AC3E}">
        <p14:creationId xmlns:p14="http://schemas.microsoft.com/office/powerpoint/2010/main" val="2125136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5320AA-C469-4519-E0B8-A2485500A078}"/>
              </a:ext>
            </a:extLst>
          </p:cNvPr>
          <p:cNvSpPr>
            <a:spLocks noGrp="1"/>
          </p:cNvSpPr>
          <p:nvPr>
            <p:ph type="title"/>
          </p:nvPr>
        </p:nvSpPr>
        <p:spPr/>
        <p:txBody>
          <a:bodyPr>
            <a:normAutofit/>
          </a:bodyPr>
          <a:lstStyle/>
          <a:p>
            <a:br>
              <a:rPr lang="en-US" altLang="zh-TW" dirty="0">
                <a:solidFill>
                  <a:srgbClr val="00B050"/>
                </a:solidFill>
              </a:rPr>
            </a:br>
            <a:r>
              <a:rPr lang="en-US" altLang="zh-TW" dirty="0" err="1">
                <a:solidFill>
                  <a:srgbClr val="00B050"/>
                </a:solidFill>
              </a:rPr>
              <a:t>DataFrame</a:t>
            </a:r>
            <a:r>
              <a:rPr lang="en-US" altLang="zh-TW" dirty="0">
                <a:solidFill>
                  <a:srgbClr val="00B050"/>
                </a:solidFill>
              </a:rPr>
              <a:t> </a:t>
            </a:r>
            <a:r>
              <a:rPr lang="zh-TW" altLang="en-US" dirty="0">
                <a:solidFill>
                  <a:srgbClr val="00B050"/>
                </a:solidFill>
              </a:rPr>
              <a:t>進階用法</a:t>
            </a:r>
          </a:p>
        </p:txBody>
      </p:sp>
      <p:sp>
        <p:nvSpPr>
          <p:cNvPr id="2" name="副標題 1">
            <a:extLst>
              <a:ext uri="{FF2B5EF4-FFF2-40B4-BE49-F238E27FC236}">
                <a16:creationId xmlns:a16="http://schemas.microsoft.com/office/drawing/2014/main" id="{F70A6B2C-4221-5E31-DC07-AD496DB83A75}"/>
              </a:ext>
            </a:extLst>
          </p:cNvPr>
          <p:cNvSpPr>
            <a:spLocks noGrp="1"/>
          </p:cNvSpPr>
          <p:nvPr>
            <p:ph type="subTitle" idx="1"/>
          </p:nvPr>
        </p:nvSpPr>
        <p:spPr/>
        <p:txBody>
          <a:bodyPr/>
          <a:lstStyle/>
          <a:p>
            <a:r>
              <a:rPr lang="zh-TW" altLang="en-US" sz="3470" dirty="0">
                <a:solidFill>
                  <a:srgbClr val="A6AAA9"/>
                </a:solidFill>
              </a:rPr>
              <a:t>群組 </a:t>
            </a:r>
            <a:r>
              <a:rPr lang="en-US" altLang="zh-TW" sz="3470" dirty="0">
                <a:solidFill>
                  <a:srgbClr val="A6AAA9"/>
                </a:solidFill>
              </a:rPr>
              <a:t>(</a:t>
            </a:r>
            <a:r>
              <a:rPr lang="zh-TW" altLang="en-US" sz="3470" dirty="0">
                <a:solidFill>
                  <a:srgbClr val="A6AAA9"/>
                </a:solidFill>
              </a:rPr>
              <a:t> </a:t>
            </a:r>
            <a:r>
              <a:rPr lang="en-US" altLang="zh-TW" sz="3470" dirty="0" err="1">
                <a:solidFill>
                  <a:srgbClr val="A6AAA9"/>
                </a:solidFill>
              </a:rPr>
              <a:t>groupby</a:t>
            </a:r>
            <a:r>
              <a:rPr lang="zh-TW" altLang="en-US" sz="3470" dirty="0">
                <a:solidFill>
                  <a:srgbClr val="A6AAA9"/>
                </a:solidFill>
              </a:rPr>
              <a:t> </a:t>
            </a:r>
            <a:r>
              <a:rPr lang="en-US" altLang="zh-TW" sz="3470" dirty="0">
                <a:solidFill>
                  <a:srgbClr val="A6AAA9"/>
                </a:solidFill>
              </a:rPr>
              <a:t>)</a:t>
            </a:r>
            <a:r>
              <a:rPr lang="zh-TW" altLang="en-US" sz="3470" dirty="0">
                <a:solidFill>
                  <a:srgbClr val="A6AAA9"/>
                </a:solidFill>
              </a:rPr>
              <a:t> 的使用</a:t>
            </a:r>
          </a:p>
        </p:txBody>
      </p:sp>
    </p:spTree>
    <p:extLst>
      <p:ext uri="{BB962C8B-B14F-4D97-AF65-F5344CB8AC3E}">
        <p14:creationId xmlns:p14="http://schemas.microsoft.com/office/powerpoint/2010/main" val="2001215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E22F5F4-38DD-5337-8C99-99C68130C25F}"/>
              </a:ext>
            </a:extLst>
          </p:cNvPr>
          <p:cNvSpPr>
            <a:spLocks noGrp="1"/>
          </p:cNvSpPr>
          <p:nvPr>
            <p:ph type="title"/>
          </p:nvPr>
        </p:nvSpPr>
        <p:spPr/>
        <p:txBody>
          <a:bodyPr/>
          <a:lstStyle/>
          <a:p>
            <a:r>
              <a:rPr lang="zh-TW" altLang="en-US" dirty="0"/>
              <a:t>群組 </a:t>
            </a:r>
            <a:r>
              <a:rPr lang="en-US" altLang="zh-TW" dirty="0"/>
              <a:t>(</a:t>
            </a:r>
            <a:r>
              <a:rPr lang="zh-TW" altLang="en-US" dirty="0"/>
              <a:t> </a:t>
            </a:r>
            <a:r>
              <a:rPr lang="en-US" altLang="zh-TW" dirty="0" err="1"/>
              <a:t>groupby</a:t>
            </a:r>
            <a:r>
              <a:rPr lang="zh-TW" altLang="en-US" dirty="0"/>
              <a:t> </a:t>
            </a:r>
            <a:r>
              <a:rPr lang="en-US" altLang="zh-TW" dirty="0"/>
              <a:t>)</a:t>
            </a:r>
            <a:r>
              <a:rPr lang="zh-TW" altLang="en-US" dirty="0"/>
              <a:t> 的使用</a:t>
            </a:r>
          </a:p>
        </p:txBody>
      </p:sp>
      <p:sp>
        <p:nvSpPr>
          <p:cNvPr id="5" name="文字版面配置區 4">
            <a:extLst>
              <a:ext uri="{FF2B5EF4-FFF2-40B4-BE49-F238E27FC236}">
                <a16:creationId xmlns:a16="http://schemas.microsoft.com/office/drawing/2014/main" id="{FD5ABB32-8D21-6524-7992-F0BE5875DC50}"/>
              </a:ext>
            </a:extLst>
          </p:cNvPr>
          <p:cNvSpPr>
            <a:spLocks noGrp="1"/>
          </p:cNvSpPr>
          <p:nvPr>
            <p:ph type="body" idx="1"/>
          </p:nvPr>
        </p:nvSpPr>
        <p:spPr/>
        <p:txBody>
          <a:bodyPr/>
          <a:lstStyle/>
          <a:p>
            <a:r>
              <a:rPr lang="zh-TW" altLang="en-US" b="0" dirty="0">
                <a:solidFill>
                  <a:srgbClr val="000000"/>
                </a:solidFill>
                <a:effectLst/>
                <a:latin typeface="Courier New" panose="02070309020205020404" pitchFamily="49" charset="0"/>
              </a:rPr>
              <a:t>在比較進階的資料處理上，我們會希望針對每個不同的類別分別了解他們的特性。</a:t>
            </a:r>
            <a:endParaRPr lang="en-US" altLang="zh-TW" b="0" dirty="0">
              <a:solidFill>
                <a:srgbClr val="000000"/>
              </a:solidFill>
              <a:effectLst/>
              <a:latin typeface="Courier New" panose="02070309020205020404" pitchFamily="49" charset="0"/>
            </a:endParaRPr>
          </a:p>
          <a:p>
            <a:endParaRPr lang="en-US" altLang="zh-TW" dirty="0">
              <a:solidFill>
                <a:srgbClr val="000000"/>
              </a:solidFill>
              <a:latin typeface="Courier New" panose="02070309020205020404" pitchFamily="49" charset="0"/>
            </a:endParaRPr>
          </a:p>
          <a:p>
            <a:r>
              <a:rPr lang="zh-TW" altLang="en-US" b="0" dirty="0">
                <a:solidFill>
                  <a:srgbClr val="000000"/>
                </a:solidFill>
                <a:effectLst/>
                <a:latin typeface="Courier New" panose="02070309020205020404" pitchFamily="49" charset="0"/>
              </a:rPr>
              <a:t>例如希望依據縣市計算出各區域的人民平均月薪，這個時候 </a:t>
            </a:r>
            <a:r>
              <a:rPr lang="en-US" altLang="zh-TW" b="0" dirty="0" err="1">
                <a:solidFill>
                  <a:srgbClr val="000000"/>
                </a:solidFill>
                <a:effectLst/>
                <a:latin typeface="Courier New" panose="02070309020205020404" pitchFamily="49" charset="0"/>
              </a:rPr>
              <a:t>groupby</a:t>
            </a:r>
            <a:r>
              <a:rPr lang="zh-TW" altLang="en-US" b="0" dirty="0">
                <a:solidFill>
                  <a:srgbClr val="000000"/>
                </a:solidFill>
                <a:effectLst/>
                <a:latin typeface="Courier New" panose="02070309020205020404" pitchFamily="49" charset="0"/>
              </a:rPr>
              <a:t> 就可以派上用場。在此我們同樣以鐵達尼號的乘客資料進行示範。</a:t>
            </a:r>
          </a:p>
          <a:p>
            <a:endParaRPr lang="zh-TW" altLang="en-US" dirty="0"/>
          </a:p>
        </p:txBody>
      </p:sp>
    </p:spTree>
    <p:extLst>
      <p:ext uri="{BB962C8B-B14F-4D97-AF65-F5344CB8AC3E}">
        <p14:creationId xmlns:p14="http://schemas.microsoft.com/office/powerpoint/2010/main" val="3570037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7D1F8B-6B01-6F4E-E4EA-8595A7242A37}"/>
              </a:ext>
            </a:extLst>
          </p:cNvPr>
          <p:cNvSpPr>
            <a:spLocks noGrp="1"/>
          </p:cNvSpPr>
          <p:nvPr>
            <p:ph type="title"/>
          </p:nvPr>
        </p:nvSpPr>
        <p:spPr/>
        <p:txBody>
          <a:bodyPr/>
          <a:lstStyle/>
          <a:p>
            <a:r>
              <a:rPr lang="zh-TW" altLang="en-US" dirty="0"/>
              <a:t>群組 </a:t>
            </a:r>
            <a:r>
              <a:rPr lang="en-US" altLang="zh-TW" dirty="0"/>
              <a:t>(</a:t>
            </a:r>
            <a:r>
              <a:rPr lang="zh-TW" altLang="en-US" dirty="0"/>
              <a:t> </a:t>
            </a:r>
            <a:r>
              <a:rPr lang="en-US" altLang="zh-TW" dirty="0" err="1"/>
              <a:t>groupby</a:t>
            </a:r>
            <a:r>
              <a:rPr lang="zh-TW" altLang="en-US" dirty="0"/>
              <a:t> </a:t>
            </a:r>
            <a:r>
              <a:rPr lang="en-US" altLang="zh-TW" dirty="0"/>
              <a:t>)</a:t>
            </a:r>
            <a:r>
              <a:rPr lang="zh-TW" altLang="en-US" dirty="0"/>
              <a:t> 的使用</a:t>
            </a:r>
          </a:p>
        </p:txBody>
      </p:sp>
      <p:sp>
        <p:nvSpPr>
          <p:cNvPr id="3" name="文字版面配置區 2">
            <a:extLst>
              <a:ext uri="{FF2B5EF4-FFF2-40B4-BE49-F238E27FC236}">
                <a16:creationId xmlns:a16="http://schemas.microsoft.com/office/drawing/2014/main" id="{F649B4A7-CDBA-8AFF-C7B6-B0060C9BAD47}"/>
              </a:ext>
            </a:extLst>
          </p:cNvPr>
          <p:cNvSpPr>
            <a:spLocks noGrp="1"/>
          </p:cNvSpPr>
          <p:nvPr>
            <p:ph type="body" idx="1"/>
          </p:nvPr>
        </p:nvSpPr>
        <p:spPr/>
        <p:txBody>
          <a:bodyPr/>
          <a:lstStyle/>
          <a:p>
            <a:endParaRPr lang="zh-TW" altLang="en-US"/>
          </a:p>
        </p:txBody>
      </p:sp>
      <p:grpSp>
        <p:nvGrpSpPr>
          <p:cNvPr id="8" name="群組 7">
            <a:extLst>
              <a:ext uri="{FF2B5EF4-FFF2-40B4-BE49-F238E27FC236}">
                <a16:creationId xmlns:a16="http://schemas.microsoft.com/office/drawing/2014/main" id="{F6E76386-89F4-595A-D596-27BFF8F5FC30}"/>
              </a:ext>
            </a:extLst>
          </p:cNvPr>
          <p:cNvGrpSpPr/>
          <p:nvPr/>
        </p:nvGrpSpPr>
        <p:grpSpPr>
          <a:xfrm>
            <a:off x="907600" y="1361400"/>
            <a:ext cx="10588400" cy="4901200"/>
            <a:chOff x="0" y="1361400"/>
            <a:chExt cx="12192000" cy="6042917"/>
          </a:xfrm>
        </p:grpSpPr>
        <p:pic>
          <p:nvPicPr>
            <p:cNvPr id="5" name="圖片 4">
              <a:extLst>
                <a:ext uri="{FF2B5EF4-FFF2-40B4-BE49-F238E27FC236}">
                  <a16:creationId xmlns:a16="http://schemas.microsoft.com/office/drawing/2014/main" id="{3882D06D-C572-8F75-7948-81BC106A8D5B}"/>
                </a:ext>
              </a:extLst>
            </p:cNvPr>
            <p:cNvPicPr>
              <a:picLocks noChangeAspect="1"/>
            </p:cNvPicPr>
            <p:nvPr/>
          </p:nvPicPr>
          <p:blipFill>
            <a:blip r:embed="rId2"/>
            <a:stretch>
              <a:fillRect/>
            </a:stretch>
          </p:blipFill>
          <p:spPr>
            <a:xfrm>
              <a:off x="0" y="1361400"/>
              <a:ext cx="12192000" cy="2154201"/>
            </a:xfrm>
            <a:prstGeom prst="rect">
              <a:avLst/>
            </a:prstGeom>
          </p:spPr>
        </p:pic>
        <p:pic>
          <p:nvPicPr>
            <p:cNvPr id="7" name="圖片 6">
              <a:extLst>
                <a:ext uri="{FF2B5EF4-FFF2-40B4-BE49-F238E27FC236}">
                  <a16:creationId xmlns:a16="http://schemas.microsoft.com/office/drawing/2014/main" id="{E267E212-A085-85D0-67B0-13B487A9AC1D}"/>
                </a:ext>
              </a:extLst>
            </p:cNvPr>
            <p:cNvPicPr>
              <a:picLocks noChangeAspect="1"/>
            </p:cNvPicPr>
            <p:nvPr/>
          </p:nvPicPr>
          <p:blipFill>
            <a:blip r:embed="rId3"/>
            <a:stretch>
              <a:fillRect/>
            </a:stretch>
          </p:blipFill>
          <p:spPr>
            <a:xfrm>
              <a:off x="0" y="3515601"/>
              <a:ext cx="12192000" cy="3888716"/>
            </a:xfrm>
            <a:prstGeom prst="rect">
              <a:avLst/>
            </a:prstGeom>
          </p:spPr>
        </p:pic>
      </p:grpSp>
    </p:spTree>
    <p:extLst>
      <p:ext uri="{BB962C8B-B14F-4D97-AF65-F5344CB8AC3E}">
        <p14:creationId xmlns:p14="http://schemas.microsoft.com/office/powerpoint/2010/main" val="2226385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69D106-6E76-F479-D513-4EE7EDC803CC}"/>
              </a:ext>
            </a:extLst>
          </p:cNvPr>
          <p:cNvSpPr>
            <a:spLocks noGrp="1"/>
          </p:cNvSpPr>
          <p:nvPr>
            <p:ph type="title"/>
          </p:nvPr>
        </p:nvSpPr>
        <p:spPr/>
        <p:txBody>
          <a:bodyPr/>
          <a:lstStyle/>
          <a:p>
            <a:r>
              <a:rPr lang="zh-TW" altLang="en-US" dirty="0"/>
              <a:t>群組 </a:t>
            </a:r>
            <a:r>
              <a:rPr lang="en-US" altLang="zh-TW" dirty="0"/>
              <a:t>(</a:t>
            </a:r>
            <a:r>
              <a:rPr lang="zh-TW" altLang="en-US" dirty="0"/>
              <a:t> </a:t>
            </a:r>
            <a:r>
              <a:rPr lang="en-US" altLang="zh-TW" dirty="0" err="1"/>
              <a:t>groupby</a:t>
            </a:r>
            <a:r>
              <a:rPr lang="zh-TW" altLang="en-US" dirty="0"/>
              <a:t> </a:t>
            </a:r>
            <a:r>
              <a:rPr lang="en-US" altLang="zh-TW" dirty="0"/>
              <a:t>)</a:t>
            </a:r>
            <a:r>
              <a:rPr lang="zh-TW" altLang="en-US" dirty="0"/>
              <a:t> 的使用</a:t>
            </a:r>
          </a:p>
        </p:txBody>
      </p:sp>
      <p:sp>
        <p:nvSpPr>
          <p:cNvPr id="3" name="文字版面配置區 2">
            <a:extLst>
              <a:ext uri="{FF2B5EF4-FFF2-40B4-BE49-F238E27FC236}">
                <a16:creationId xmlns:a16="http://schemas.microsoft.com/office/drawing/2014/main" id="{52636832-B91A-AA0E-D0CC-22B70602EAC4}"/>
              </a:ext>
            </a:extLst>
          </p:cNvPr>
          <p:cNvSpPr>
            <a:spLocks noGrp="1"/>
          </p:cNvSpPr>
          <p:nvPr>
            <p:ph type="body" idx="1"/>
          </p:nvPr>
        </p:nvSpPr>
        <p:spPr/>
        <p:txBody>
          <a:bodyPr/>
          <a:lstStyle/>
          <a:p>
            <a:r>
              <a:rPr lang="zh-TW" altLang="en-US" b="0" dirty="0">
                <a:solidFill>
                  <a:srgbClr val="000000"/>
                </a:solidFill>
                <a:effectLst/>
                <a:latin typeface="Courier New" panose="02070309020205020404" pitchFamily="49" charset="0"/>
              </a:rPr>
              <a:t>除了直接使用 </a:t>
            </a:r>
            <a:r>
              <a:rPr lang="en-US" altLang="zh-TW" b="0" dirty="0" err="1">
                <a:solidFill>
                  <a:srgbClr val="000000"/>
                </a:solidFill>
                <a:effectLst/>
                <a:latin typeface="Courier New" panose="02070309020205020404" pitchFamily="49" charset="0"/>
              </a:rPr>
              <a:t>groupby</a:t>
            </a:r>
            <a:r>
              <a:rPr lang="en-US" altLang="zh-TW" b="0" dirty="0">
                <a:solidFill>
                  <a:srgbClr val="000000"/>
                </a:solidFill>
                <a:effectLst/>
                <a:latin typeface="Courier New" panose="02070309020205020404" pitchFamily="49" charset="0"/>
              </a:rPr>
              <a:t> </a:t>
            </a:r>
            <a:r>
              <a:rPr lang="zh-TW" altLang="en-US" b="0" dirty="0">
                <a:solidFill>
                  <a:srgbClr val="000000"/>
                </a:solidFill>
                <a:effectLst/>
                <a:latin typeface="Courier New" panose="02070309020205020404" pitchFamily="49" charset="0"/>
              </a:rPr>
              <a:t>搭配常見的統計值之外，我們同樣也可以在 </a:t>
            </a:r>
            <a:r>
              <a:rPr lang="en-US" altLang="zh-TW" b="0" dirty="0" err="1">
                <a:solidFill>
                  <a:srgbClr val="000000"/>
                </a:solidFill>
                <a:effectLst/>
                <a:latin typeface="Courier New" panose="02070309020205020404" pitchFamily="49" charset="0"/>
              </a:rPr>
              <a:t>groupby</a:t>
            </a:r>
            <a:r>
              <a:rPr lang="en-US" altLang="zh-TW" b="0" dirty="0">
                <a:solidFill>
                  <a:srgbClr val="000000"/>
                </a:solidFill>
                <a:effectLst/>
                <a:latin typeface="Courier New" panose="02070309020205020404" pitchFamily="49" charset="0"/>
              </a:rPr>
              <a:t> </a:t>
            </a:r>
            <a:r>
              <a:rPr lang="zh-TW" altLang="en-US" b="0" dirty="0">
                <a:solidFill>
                  <a:srgbClr val="000000"/>
                </a:solidFill>
                <a:effectLst/>
                <a:latin typeface="Courier New" panose="02070309020205020404" pitchFamily="49" charset="0"/>
              </a:rPr>
              <a:t>後加上 </a:t>
            </a:r>
            <a:r>
              <a:rPr lang="en-US" altLang="zh-TW" b="0" dirty="0">
                <a:solidFill>
                  <a:srgbClr val="000000"/>
                </a:solidFill>
                <a:effectLst/>
                <a:latin typeface="Courier New" panose="02070309020205020404" pitchFamily="49" charset="0"/>
              </a:rPr>
              <a:t>apply </a:t>
            </a:r>
            <a:r>
              <a:rPr lang="zh-TW" altLang="en-US" b="0" dirty="0">
                <a:solidFill>
                  <a:srgbClr val="000000"/>
                </a:solidFill>
                <a:effectLst/>
                <a:latin typeface="Courier New" panose="02070309020205020404" pitchFamily="49" charset="0"/>
              </a:rPr>
              <a:t>做運算，此時 </a:t>
            </a:r>
            <a:r>
              <a:rPr lang="en-US" altLang="zh-TW" b="0" dirty="0">
                <a:solidFill>
                  <a:srgbClr val="000000"/>
                </a:solidFill>
                <a:effectLst/>
                <a:latin typeface="Courier New" panose="02070309020205020404" pitchFamily="49" charset="0"/>
              </a:rPr>
              <a:t>apply </a:t>
            </a:r>
            <a:r>
              <a:rPr lang="zh-TW" altLang="en-US" b="0" dirty="0">
                <a:solidFill>
                  <a:srgbClr val="000000"/>
                </a:solidFill>
                <a:effectLst/>
                <a:latin typeface="Courier New" panose="02070309020205020404" pitchFamily="49" charset="0"/>
              </a:rPr>
              <a:t>會將指定欄位中類別相同的資料視為同一組做一次運算。</a:t>
            </a:r>
          </a:p>
          <a:p>
            <a:endParaRPr lang="zh-TW" altLang="en-US" dirty="0"/>
          </a:p>
        </p:txBody>
      </p:sp>
    </p:spTree>
    <p:extLst>
      <p:ext uri="{BB962C8B-B14F-4D97-AF65-F5344CB8AC3E}">
        <p14:creationId xmlns:p14="http://schemas.microsoft.com/office/powerpoint/2010/main" val="3943839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B28B93-73B8-7A72-9EF7-7EEBD8C8A81A}"/>
              </a:ext>
            </a:extLst>
          </p:cNvPr>
          <p:cNvSpPr>
            <a:spLocks noGrp="1"/>
          </p:cNvSpPr>
          <p:nvPr>
            <p:ph type="title"/>
          </p:nvPr>
        </p:nvSpPr>
        <p:spPr/>
        <p:txBody>
          <a:bodyPr/>
          <a:lstStyle/>
          <a:p>
            <a:r>
              <a:rPr lang="zh-TW" altLang="en-US" dirty="0"/>
              <a:t>群組 </a:t>
            </a:r>
            <a:r>
              <a:rPr lang="en-US" altLang="zh-TW" dirty="0"/>
              <a:t>(</a:t>
            </a:r>
            <a:r>
              <a:rPr lang="zh-TW" altLang="en-US" dirty="0"/>
              <a:t> </a:t>
            </a:r>
            <a:r>
              <a:rPr lang="en-US" altLang="zh-TW" dirty="0" err="1"/>
              <a:t>groupby</a:t>
            </a:r>
            <a:r>
              <a:rPr lang="zh-TW" altLang="en-US" dirty="0"/>
              <a:t> </a:t>
            </a:r>
            <a:r>
              <a:rPr lang="en-US" altLang="zh-TW" dirty="0"/>
              <a:t>)</a:t>
            </a:r>
            <a:r>
              <a:rPr lang="zh-TW" altLang="en-US" dirty="0"/>
              <a:t> 的使用</a:t>
            </a:r>
          </a:p>
        </p:txBody>
      </p:sp>
      <p:sp>
        <p:nvSpPr>
          <p:cNvPr id="3" name="文字版面配置區 2">
            <a:extLst>
              <a:ext uri="{FF2B5EF4-FFF2-40B4-BE49-F238E27FC236}">
                <a16:creationId xmlns:a16="http://schemas.microsoft.com/office/drawing/2014/main" id="{444D77FD-555F-AD06-A681-C42543B84F8B}"/>
              </a:ext>
            </a:extLst>
          </p:cNvPr>
          <p:cNvSpPr>
            <a:spLocks noGrp="1"/>
          </p:cNvSpPr>
          <p:nvPr>
            <p:ph type="body" idx="1"/>
          </p:nvPr>
        </p:nvSpPr>
        <p:spPr/>
        <p:txBody>
          <a:bodyPr/>
          <a:lstStyle/>
          <a:p>
            <a:endParaRPr lang="zh-TW" altLang="en-US"/>
          </a:p>
        </p:txBody>
      </p:sp>
      <p:pic>
        <p:nvPicPr>
          <p:cNvPr id="4" name="圖片 3">
            <a:extLst>
              <a:ext uri="{FF2B5EF4-FFF2-40B4-BE49-F238E27FC236}">
                <a16:creationId xmlns:a16="http://schemas.microsoft.com/office/drawing/2014/main" id="{EEEBA581-75A6-1ED9-F543-810E1FC0A434}"/>
              </a:ext>
            </a:extLst>
          </p:cNvPr>
          <p:cNvPicPr>
            <a:picLocks noChangeAspect="1"/>
          </p:cNvPicPr>
          <p:nvPr/>
        </p:nvPicPr>
        <p:blipFill>
          <a:blip r:embed="rId2"/>
          <a:stretch>
            <a:fillRect/>
          </a:stretch>
        </p:blipFill>
        <p:spPr>
          <a:xfrm>
            <a:off x="907599" y="1710693"/>
            <a:ext cx="10694467" cy="4551907"/>
          </a:xfrm>
          <a:prstGeom prst="rect">
            <a:avLst/>
          </a:prstGeom>
        </p:spPr>
      </p:pic>
    </p:spTree>
    <p:extLst>
      <p:ext uri="{BB962C8B-B14F-4D97-AF65-F5344CB8AC3E}">
        <p14:creationId xmlns:p14="http://schemas.microsoft.com/office/powerpoint/2010/main" val="624675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5320AA-C469-4519-E0B8-A2485500A078}"/>
              </a:ext>
            </a:extLst>
          </p:cNvPr>
          <p:cNvSpPr>
            <a:spLocks noGrp="1"/>
          </p:cNvSpPr>
          <p:nvPr>
            <p:ph type="title"/>
          </p:nvPr>
        </p:nvSpPr>
        <p:spPr/>
        <p:txBody>
          <a:bodyPr>
            <a:normAutofit/>
          </a:bodyPr>
          <a:lstStyle/>
          <a:p>
            <a:br>
              <a:rPr lang="en-US" altLang="zh-TW" dirty="0">
                <a:solidFill>
                  <a:srgbClr val="00B050"/>
                </a:solidFill>
              </a:rPr>
            </a:br>
            <a:r>
              <a:rPr lang="en-US" altLang="zh-TW" dirty="0" err="1">
                <a:solidFill>
                  <a:srgbClr val="00B050"/>
                </a:solidFill>
              </a:rPr>
              <a:t>DataFrame</a:t>
            </a:r>
            <a:r>
              <a:rPr lang="en-US" altLang="zh-TW" dirty="0">
                <a:solidFill>
                  <a:srgbClr val="00B050"/>
                </a:solidFill>
              </a:rPr>
              <a:t> </a:t>
            </a:r>
            <a:r>
              <a:rPr lang="zh-TW" altLang="en-US" dirty="0">
                <a:solidFill>
                  <a:srgbClr val="00B050"/>
                </a:solidFill>
              </a:rPr>
              <a:t>進階用法</a:t>
            </a:r>
          </a:p>
        </p:txBody>
      </p:sp>
      <p:sp>
        <p:nvSpPr>
          <p:cNvPr id="2" name="副標題 1">
            <a:extLst>
              <a:ext uri="{FF2B5EF4-FFF2-40B4-BE49-F238E27FC236}">
                <a16:creationId xmlns:a16="http://schemas.microsoft.com/office/drawing/2014/main" id="{F70A6B2C-4221-5E31-DC07-AD496DB83A75}"/>
              </a:ext>
            </a:extLst>
          </p:cNvPr>
          <p:cNvSpPr>
            <a:spLocks noGrp="1"/>
          </p:cNvSpPr>
          <p:nvPr>
            <p:ph type="subTitle" idx="1"/>
          </p:nvPr>
        </p:nvSpPr>
        <p:spPr/>
        <p:txBody>
          <a:bodyPr/>
          <a:lstStyle/>
          <a:p>
            <a:r>
              <a:rPr lang="en-US" altLang="zh-TW" sz="3470" dirty="0" err="1">
                <a:solidFill>
                  <a:srgbClr val="A6AAA9"/>
                </a:solidFill>
              </a:rPr>
              <a:t>pivot_table</a:t>
            </a:r>
            <a:r>
              <a:rPr lang="en-US" altLang="zh-TW" sz="3470" dirty="0">
                <a:solidFill>
                  <a:srgbClr val="A6AAA9"/>
                </a:solidFill>
              </a:rPr>
              <a:t> </a:t>
            </a:r>
            <a:r>
              <a:rPr lang="zh-TW" altLang="en-US" sz="3470" dirty="0">
                <a:solidFill>
                  <a:srgbClr val="A6AAA9"/>
                </a:solidFill>
              </a:rPr>
              <a:t>的使用</a:t>
            </a:r>
          </a:p>
        </p:txBody>
      </p:sp>
    </p:spTree>
    <p:extLst>
      <p:ext uri="{BB962C8B-B14F-4D97-AF65-F5344CB8AC3E}">
        <p14:creationId xmlns:p14="http://schemas.microsoft.com/office/powerpoint/2010/main" val="23213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3BA92F-FD70-0DE0-95D0-F54129CC7690}"/>
              </a:ext>
            </a:extLst>
          </p:cNvPr>
          <p:cNvSpPr>
            <a:spLocks noGrp="1"/>
          </p:cNvSpPr>
          <p:nvPr>
            <p:ph type="title"/>
          </p:nvPr>
        </p:nvSpPr>
        <p:spPr/>
        <p:txBody>
          <a:bodyPr/>
          <a:lstStyle/>
          <a:p>
            <a:pPr algn="ctr"/>
            <a:br>
              <a:rPr lang="en-US" altLang="zh-TW" dirty="0"/>
            </a:br>
            <a:r>
              <a:rPr lang="zh-TW" altLang="en-US" dirty="0"/>
              <a:t>課程內容</a:t>
            </a:r>
          </a:p>
        </p:txBody>
      </p:sp>
      <p:sp>
        <p:nvSpPr>
          <p:cNvPr id="3" name="副標題 2">
            <a:extLst>
              <a:ext uri="{FF2B5EF4-FFF2-40B4-BE49-F238E27FC236}">
                <a16:creationId xmlns:a16="http://schemas.microsoft.com/office/drawing/2014/main" id="{DCF9C053-7A17-0265-FC04-9EDA2CA10CFC}"/>
              </a:ext>
            </a:extLst>
          </p:cNvPr>
          <p:cNvSpPr>
            <a:spLocks noGrp="1"/>
          </p:cNvSpPr>
          <p:nvPr>
            <p:ph type="subTitle" idx="1"/>
          </p:nvPr>
        </p:nvSpPr>
        <p:spPr/>
        <p:txBody>
          <a:bodyPr/>
          <a:lstStyle/>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r>
              <a:rPr lang="en-US" altLang="zh-TW" dirty="0"/>
              <a:t>Pandas</a:t>
            </a:r>
            <a:endParaRPr lang="zh-TW" altLang="en-US" dirty="0"/>
          </a:p>
          <a:p>
            <a:endParaRPr lang="zh-TW" altLang="en-US" dirty="0"/>
          </a:p>
        </p:txBody>
      </p:sp>
      <p:sp>
        <p:nvSpPr>
          <p:cNvPr id="4" name="文字版面配置區 3">
            <a:extLst>
              <a:ext uri="{FF2B5EF4-FFF2-40B4-BE49-F238E27FC236}">
                <a16:creationId xmlns:a16="http://schemas.microsoft.com/office/drawing/2014/main" id="{0C7C8D9D-5570-DC31-ADE4-C448B6184E8C}"/>
              </a:ext>
            </a:extLst>
          </p:cNvPr>
          <p:cNvSpPr>
            <a:spLocks noGrp="1"/>
          </p:cNvSpPr>
          <p:nvPr>
            <p:ph type="body" idx="2"/>
          </p:nvPr>
        </p:nvSpPr>
        <p:spPr/>
        <p:txBody>
          <a:bodyPr/>
          <a:lstStyle/>
          <a:p>
            <a:pPr marL="609585" indent="-507987"/>
            <a:endParaRPr lang="en-US" altLang="zh-TW" dirty="0"/>
          </a:p>
          <a:p>
            <a:pPr marL="609585" indent="-507987"/>
            <a:endParaRPr lang="en-US" altLang="zh-TW" dirty="0"/>
          </a:p>
          <a:p>
            <a:pPr marL="609585" indent="-507987"/>
            <a:endParaRPr lang="en-US" altLang="zh-TW" dirty="0"/>
          </a:p>
          <a:p>
            <a:pPr marL="609585" indent="-507987"/>
            <a:endParaRPr lang="en-US" altLang="zh-TW" dirty="0"/>
          </a:p>
          <a:p>
            <a:pPr marL="609585" indent="-507987"/>
            <a:endParaRPr lang="en-US" altLang="zh-TW" dirty="0"/>
          </a:p>
          <a:p>
            <a:pPr marL="609585" indent="-507987"/>
            <a:r>
              <a:rPr lang="zh-TW" altLang="en-US" dirty="0"/>
              <a:t>在 </a:t>
            </a:r>
            <a:r>
              <a:rPr lang="en-US" altLang="zh-TW" dirty="0" err="1"/>
              <a:t>DataFrame</a:t>
            </a:r>
            <a:r>
              <a:rPr lang="zh-TW" altLang="en-US" dirty="0"/>
              <a:t> 中進行數值統計</a:t>
            </a:r>
          </a:p>
          <a:p>
            <a:pPr marL="609585" indent="-507987"/>
            <a:r>
              <a:rPr lang="en-US" altLang="zh-TW" dirty="0" err="1"/>
              <a:t>DataFrame</a:t>
            </a:r>
            <a:r>
              <a:rPr lang="zh-TW" altLang="en-US" dirty="0"/>
              <a:t> 進階用法</a:t>
            </a:r>
          </a:p>
          <a:p>
            <a:pPr marL="609585" indent="-507987"/>
            <a:r>
              <a:rPr lang="zh-TW" altLang="en-US" dirty="0"/>
              <a:t>使用 </a:t>
            </a:r>
            <a:r>
              <a:rPr lang="en-US" altLang="zh-TW" dirty="0" err="1"/>
              <a:t>DataFrame</a:t>
            </a:r>
            <a:r>
              <a:rPr lang="zh-TW" altLang="en-US" dirty="0"/>
              <a:t> 繪製統計圖</a:t>
            </a:r>
          </a:p>
          <a:p>
            <a:endParaRPr lang="zh-TW" altLang="en-US" dirty="0"/>
          </a:p>
        </p:txBody>
      </p:sp>
    </p:spTree>
    <p:extLst>
      <p:ext uri="{BB962C8B-B14F-4D97-AF65-F5344CB8AC3E}">
        <p14:creationId xmlns:p14="http://schemas.microsoft.com/office/powerpoint/2010/main" val="2235904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F0D5725-085E-EDA8-4833-62957CC8233C}"/>
              </a:ext>
            </a:extLst>
          </p:cNvPr>
          <p:cNvSpPr>
            <a:spLocks noGrp="1"/>
          </p:cNvSpPr>
          <p:nvPr>
            <p:ph type="title"/>
          </p:nvPr>
        </p:nvSpPr>
        <p:spPr/>
        <p:txBody>
          <a:bodyPr/>
          <a:lstStyle/>
          <a:p>
            <a:r>
              <a:rPr lang="en-US" altLang="zh-TW" dirty="0" err="1"/>
              <a:t>pivot_table</a:t>
            </a:r>
            <a:r>
              <a:rPr lang="en-US" altLang="zh-TW" dirty="0"/>
              <a:t> </a:t>
            </a:r>
            <a:r>
              <a:rPr lang="zh-TW" altLang="en-US" dirty="0"/>
              <a:t>的使用</a:t>
            </a:r>
          </a:p>
        </p:txBody>
      </p:sp>
      <p:sp>
        <p:nvSpPr>
          <p:cNvPr id="5" name="文字版面配置區 4">
            <a:extLst>
              <a:ext uri="{FF2B5EF4-FFF2-40B4-BE49-F238E27FC236}">
                <a16:creationId xmlns:a16="http://schemas.microsoft.com/office/drawing/2014/main" id="{D1FEAFC0-C90D-B057-570E-6E3D379F4022}"/>
              </a:ext>
            </a:extLst>
          </p:cNvPr>
          <p:cNvSpPr>
            <a:spLocks noGrp="1"/>
          </p:cNvSpPr>
          <p:nvPr>
            <p:ph type="body" idx="1"/>
          </p:nvPr>
        </p:nvSpPr>
        <p:spPr/>
        <p:txBody>
          <a:bodyPr/>
          <a:lstStyle/>
          <a:p>
            <a:r>
              <a:rPr lang="zh-TW" altLang="en-US" b="0" i="0" dirty="0">
                <a:solidFill>
                  <a:srgbClr val="212121"/>
                </a:solidFill>
                <a:effectLst/>
                <a:latin typeface="Roboto" panose="02000000000000000000" pitchFamily="2" charset="0"/>
              </a:rPr>
              <a:t>在這邊要講的最後一個函數叫做 </a:t>
            </a:r>
            <a:r>
              <a:rPr lang="en-US" altLang="zh-TW" dirty="0" err="1">
                <a:solidFill>
                  <a:schemeClr val="accent1"/>
                </a:solidFill>
                <a:latin typeface="Roboto" panose="02000000000000000000" pitchFamily="2" charset="0"/>
              </a:rPr>
              <a:t>pivot_table</a:t>
            </a:r>
            <a:r>
              <a:rPr lang="zh-TW" altLang="en-US" b="0" i="0" dirty="0">
                <a:solidFill>
                  <a:srgbClr val="212121"/>
                </a:solidFill>
                <a:effectLst/>
                <a:latin typeface="Roboto" panose="02000000000000000000" pitchFamily="2" charset="0"/>
              </a:rPr>
              <a:t>，在功能上對應的是 </a:t>
            </a:r>
            <a:r>
              <a:rPr lang="en-US" altLang="zh-TW" dirty="0">
                <a:solidFill>
                  <a:schemeClr val="accent1"/>
                </a:solidFill>
                <a:latin typeface="Roboto" panose="02000000000000000000" pitchFamily="2" charset="0"/>
              </a:rPr>
              <a:t>excel</a:t>
            </a:r>
            <a:r>
              <a:rPr lang="zh-TW" altLang="en-US" b="0" i="0" dirty="0">
                <a:solidFill>
                  <a:srgbClr val="212121"/>
                </a:solidFill>
                <a:effectLst/>
                <a:latin typeface="Roboto" panose="02000000000000000000" pitchFamily="2" charset="0"/>
              </a:rPr>
              <a:t> 中的樞紐分析表，因此它可以彈性地以你想要的方式合併不同組別的資料並且整理成新的表格樣式。</a:t>
            </a:r>
            <a:endParaRPr lang="zh-TW" altLang="en-US" dirty="0"/>
          </a:p>
        </p:txBody>
      </p:sp>
    </p:spTree>
    <p:extLst>
      <p:ext uri="{BB962C8B-B14F-4D97-AF65-F5344CB8AC3E}">
        <p14:creationId xmlns:p14="http://schemas.microsoft.com/office/powerpoint/2010/main" val="2445852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DACA64-AA41-E955-C397-21E746537CCA}"/>
              </a:ext>
            </a:extLst>
          </p:cNvPr>
          <p:cNvSpPr>
            <a:spLocks noGrp="1"/>
          </p:cNvSpPr>
          <p:nvPr>
            <p:ph type="title"/>
          </p:nvPr>
        </p:nvSpPr>
        <p:spPr/>
        <p:txBody>
          <a:bodyPr/>
          <a:lstStyle/>
          <a:p>
            <a:r>
              <a:rPr lang="en-US" altLang="zh-TW" dirty="0" err="1"/>
              <a:t>pivot_table</a:t>
            </a:r>
            <a:r>
              <a:rPr lang="en-US" altLang="zh-TW" dirty="0"/>
              <a:t> </a:t>
            </a:r>
            <a:r>
              <a:rPr lang="zh-TW" altLang="en-US" dirty="0"/>
              <a:t>的使用</a:t>
            </a:r>
          </a:p>
        </p:txBody>
      </p:sp>
      <p:sp>
        <p:nvSpPr>
          <p:cNvPr id="3" name="文字版面配置區 2">
            <a:extLst>
              <a:ext uri="{FF2B5EF4-FFF2-40B4-BE49-F238E27FC236}">
                <a16:creationId xmlns:a16="http://schemas.microsoft.com/office/drawing/2014/main" id="{B62C5868-87F9-1269-DC85-5C9E86B3B944}"/>
              </a:ext>
            </a:extLst>
          </p:cNvPr>
          <p:cNvSpPr>
            <a:spLocks noGrp="1"/>
          </p:cNvSpPr>
          <p:nvPr>
            <p:ph type="body" idx="1"/>
          </p:nvPr>
        </p:nvSpPr>
        <p:spPr/>
        <p:txBody>
          <a:bodyPr/>
          <a:lstStyle/>
          <a:p>
            <a:r>
              <a:rPr lang="zh-TW" altLang="en-US" dirty="0">
                <a:solidFill>
                  <a:srgbClr val="212121"/>
                </a:solidFill>
                <a:latin typeface="Roboto" panose="02000000000000000000" pitchFamily="2" charset="0"/>
              </a:rPr>
              <a:t>以 </a:t>
            </a:r>
            <a:r>
              <a:rPr lang="en-US" altLang="zh-TW" dirty="0" err="1">
                <a:solidFill>
                  <a:schemeClr val="accent1"/>
                </a:solidFill>
                <a:latin typeface="Roboto" panose="02000000000000000000" pitchFamily="2" charset="0"/>
              </a:rPr>
              <a:t>pivot_table</a:t>
            </a:r>
            <a:r>
              <a:rPr lang="en-US" altLang="zh-TW" dirty="0">
                <a:solidFill>
                  <a:srgbClr val="212121"/>
                </a:solidFill>
                <a:latin typeface="Roboto" panose="02000000000000000000" pitchFamily="2" charset="0"/>
              </a:rPr>
              <a:t> </a:t>
            </a:r>
            <a:r>
              <a:rPr lang="zh-TW" altLang="en-US" dirty="0">
                <a:solidFill>
                  <a:srgbClr val="212121"/>
                </a:solidFill>
                <a:latin typeface="Roboto" panose="02000000000000000000" pitchFamily="2" charset="0"/>
              </a:rPr>
              <a:t>方法將資料做總別，設定性別 </a:t>
            </a:r>
            <a:r>
              <a:rPr lang="en-US" altLang="zh-TW" dirty="0">
                <a:solidFill>
                  <a:schemeClr val="accent1"/>
                </a:solidFill>
                <a:latin typeface="Roboto" panose="02000000000000000000" pitchFamily="2" charset="0"/>
              </a:rPr>
              <a:t>( Sex )</a:t>
            </a:r>
            <a:r>
              <a:rPr lang="en-US" altLang="zh-TW" dirty="0">
                <a:solidFill>
                  <a:srgbClr val="212121"/>
                </a:solidFill>
                <a:latin typeface="Roboto" panose="02000000000000000000" pitchFamily="2" charset="0"/>
              </a:rPr>
              <a:t> </a:t>
            </a:r>
            <a:r>
              <a:rPr lang="zh-TW" altLang="en-US" dirty="0">
                <a:solidFill>
                  <a:srgbClr val="212121"/>
                </a:solidFill>
                <a:latin typeface="Roboto" panose="02000000000000000000" pitchFamily="2" charset="0"/>
              </a:rPr>
              <a:t>的各個類別為列、艙等 </a:t>
            </a:r>
            <a:r>
              <a:rPr lang="en-US" altLang="zh-TW" dirty="0">
                <a:solidFill>
                  <a:schemeClr val="accent1"/>
                </a:solidFill>
                <a:latin typeface="Roboto" panose="02000000000000000000" pitchFamily="2" charset="0"/>
              </a:rPr>
              <a:t>( </a:t>
            </a:r>
            <a:r>
              <a:rPr lang="en-US" altLang="zh-TW" dirty="0" err="1">
                <a:solidFill>
                  <a:schemeClr val="accent1"/>
                </a:solidFill>
                <a:latin typeface="Roboto" panose="02000000000000000000" pitchFamily="2" charset="0"/>
              </a:rPr>
              <a:t>Pclass</a:t>
            </a:r>
            <a:r>
              <a:rPr lang="en-US" altLang="zh-TW" dirty="0">
                <a:solidFill>
                  <a:schemeClr val="accent1"/>
                </a:solidFill>
                <a:latin typeface="Roboto" panose="02000000000000000000" pitchFamily="2" charset="0"/>
              </a:rPr>
              <a:t> )</a:t>
            </a:r>
            <a:r>
              <a:rPr lang="en-US" altLang="zh-TW" dirty="0">
                <a:solidFill>
                  <a:srgbClr val="212121"/>
                </a:solidFill>
                <a:latin typeface="Roboto" panose="02000000000000000000" pitchFamily="2" charset="0"/>
              </a:rPr>
              <a:t> </a:t>
            </a:r>
            <a:r>
              <a:rPr lang="zh-TW" altLang="en-US" dirty="0">
                <a:solidFill>
                  <a:srgbClr val="212121"/>
                </a:solidFill>
                <a:latin typeface="Roboto" panose="02000000000000000000" pitchFamily="2" charset="0"/>
              </a:rPr>
              <a:t>的各個類別為欄、並且計算每個組別下票價 </a:t>
            </a:r>
            <a:r>
              <a:rPr lang="en-US" altLang="zh-TW" dirty="0">
                <a:solidFill>
                  <a:schemeClr val="accent1"/>
                </a:solidFill>
                <a:latin typeface="Roboto" panose="02000000000000000000" pitchFamily="2" charset="0"/>
              </a:rPr>
              <a:t>( Fare )</a:t>
            </a:r>
            <a:r>
              <a:rPr lang="en-US" altLang="zh-TW" dirty="0">
                <a:solidFill>
                  <a:srgbClr val="212121"/>
                </a:solidFill>
                <a:latin typeface="Roboto" panose="02000000000000000000" pitchFamily="2" charset="0"/>
              </a:rPr>
              <a:t> </a:t>
            </a:r>
            <a:r>
              <a:rPr lang="zh-TW" altLang="en-US" dirty="0">
                <a:solidFill>
                  <a:srgbClr val="212121"/>
                </a:solidFill>
                <a:latin typeface="Roboto" panose="02000000000000000000" pitchFamily="2" charset="0"/>
              </a:rPr>
              <a:t>的平均。</a:t>
            </a:r>
          </a:p>
          <a:p>
            <a:endParaRPr lang="zh-TW" altLang="en-US" dirty="0">
              <a:solidFill>
                <a:srgbClr val="212121"/>
              </a:solidFill>
              <a:latin typeface="Roboto" panose="02000000000000000000" pitchFamily="2" charset="0"/>
            </a:endParaRPr>
          </a:p>
        </p:txBody>
      </p:sp>
      <p:pic>
        <p:nvPicPr>
          <p:cNvPr id="6" name="圖片 5">
            <a:extLst>
              <a:ext uri="{FF2B5EF4-FFF2-40B4-BE49-F238E27FC236}">
                <a16:creationId xmlns:a16="http://schemas.microsoft.com/office/drawing/2014/main" id="{17332AF7-9E2D-80D3-FA69-0379C321B7D4}"/>
              </a:ext>
            </a:extLst>
          </p:cNvPr>
          <p:cNvPicPr>
            <a:picLocks noChangeAspect="1"/>
          </p:cNvPicPr>
          <p:nvPr/>
        </p:nvPicPr>
        <p:blipFill>
          <a:blip r:embed="rId2"/>
          <a:stretch>
            <a:fillRect/>
          </a:stretch>
        </p:blipFill>
        <p:spPr>
          <a:xfrm>
            <a:off x="907600" y="3739374"/>
            <a:ext cx="10694467" cy="2523226"/>
          </a:xfrm>
          <a:prstGeom prst="rect">
            <a:avLst/>
          </a:prstGeom>
        </p:spPr>
      </p:pic>
    </p:spTree>
    <p:extLst>
      <p:ext uri="{BB962C8B-B14F-4D97-AF65-F5344CB8AC3E}">
        <p14:creationId xmlns:p14="http://schemas.microsoft.com/office/powerpoint/2010/main" val="4235162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5320AA-C469-4519-E0B8-A2485500A078}"/>
              </a:ext>
            </a:extLst>
          </p:cNvPr>
          <p:cNvSpPr>
            <a:spLocks noGrp="1"/>
          </p:cNvSpPr>
          <p:nvPr>
            <p:ph type="title"/>
          </p:nvPr>
        </p:nvSpPr>
        <p:spPr/>
        <p:txBody>
          <a:bodyPr>
            <a:normAutofit/>
          </a:bodyPr>
          <a:lstStyle/>
          <a:p>
            <a:br>
              <a:rPr lang="en-US" altLang="zh-TW" dirty="0">
                <a:solidFill>
                  <a:srgbClr val="00B050"/>
                </a:solidFill>
              </a:rPr>
            </a:br>
            <a:r>
              <a:rPr lang="zh-TW" altLang="en-US" dirty="0">
                <a:solidFill>
                  <a:srgbClr val="00B050"/>
                </a:solidFill>
              </a:rPr>
              <a:t>在 </a:t>
            </a:r>
            <a:r>
              <a:rPr lang="en-US" altLang="zh-TW" dirty="0" err="1">
                <a:solidFill>
                  <a:srgbClr val="00B050"/>
                </a:solidFill>
              </a:rPr>
              <a:t>DataFrame</a:t>
            </a:r>
            <a:r>
              <a:rPr lang="en-US" altLang="zh-TW" dirty="0">
                <a:solidFill>
                  <a:srgbClr val="00B050"/>
                </a:solidFill>
              </a:rPr>
              <a:t> </a:t>
            </a:r>
            <a:r>
              <a:rPr lang="zh-TW" altLang="en-US" dirty="0">
                <a:solidFill>
                  <a:srgbClr val="00B050"/>
                </a:solidFill>
              </a:rPr>
              <a:t>繪製統計圖</a:t>
            </a:r>
          </a:p>
        </p:txBody>
      </p:sp>
      <p:sp>
        <p:nvSpPr>
          <p:cNvPr id="2" name="副標題 1">
            <a:extLst>
              <a:ext uri="{FF2B5EF4-FFF2-40B4-BE49-F238E27FC236}">
                <a16:creationId xmlns:a16="http://schemas.microsoft.com/office/drawing/2014/main" id="{F70A6B2C-4221-5E31-DC07-AD496DB83A75}"/>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08506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E0B2BA-A3FD-749C-3002-27E91E76BCE9}"/>
              </a:ext>
            </a:extLst>
          </p:cNvPr>
          <p:cNvSpPr>
            <a:spLocks noGrp="1"/>
          </p:cNvSpPr>
          <p:nvPr>
            <p:ph type="title"/>
          </p:nvPr>
        </p:nvSpPr>
        <p:spPr/>
        <p:txBody>
          <a:bodyPr/>
          <a:lstStyle/>
          <a:p>
            <a:r>
              <a:rPr lang="zh-TW" altLang="en-US" dirty="0"/>
              <a:t>在 </a:t>
            </a:r>
            <a:r>
              <a:rPr lang="en-US" altLang="zh-TW" dirty="0" err="1"/>
              <a:t>DataFrame</a:t>
            </a:r>
            <a:r>
              <a:rPr lang="en-US" altLang="zh-TW" dirty="0"/>
              <a:t> </a:t>
            </a:r>
            <a:r>
              <a:rPr lang="zh-TW" altLang="en-US" dirty="0"/>
              <a:t>繪製統計圖</a:t>
            </a:r>
          </a:p>
        </p:txBody>
      </p:sp>
      <p:sp>
        <p:nvSpPr>
          <p:cNvPr id="5" name="文字版面配置區 4">
            <a:extLst>
              <a:ext uri="{FF2B5EF4-FFF2-40B4-BE49-F238E27FC236}">
                <a16:creationId xmlns:a16="http://schemas.microsoft.com/office/drawing/2014/main" id="{C05EFFF8-5A6F-540C-A70C-818495D7FBC4}"/>
              </a:ext>
            </a:extLst>
          </p:cNvPr>
          <p:cNvSpPr>
            <a:spLocks noGrp="1"/>
          </p:cNvSpPr>
          <p:nvPr>
            <p:ph type="body" idx="1"/>
          </p:nvPr>
        </p:nvSpPr>
        <p:spPr/>
        <p:txBody>
          <a:bodyPr/>
          <a:lstStyle/>
          <a:p>
            <a:r>
              <a:rPr lang="zh-TW" altLang="en-US" dirty="0"/>
              <a:t>雖然用統計量去描述資料是一件非常方便的事情，但由於數字非常抽象，有時卻又會很難了解資料比較詳細的狀況。</a:t>
            </a:r>
            <a:endParaRPr lang="en-US" altLang="zh-TW" dirty="0"/>
          </a:p>
          <a:p>
            <a:endParaRPr lang="en-US" altLang="zh-TW" dirty="0"/>
          </a:p>
          <a:p>
            <a:r>
              <a:rPr lang="zh-TW" altLang="en-US" dirty="0"/>
              <a:t>還有沒有甚麼辦法可以讓我們瞭解資料呢？這時候資料的視覺化就派上用場了，在後面一個單元我們將會教大家如何使用另外一個 </a:t>
            </a:r>
            <a:r>
              <a:rPr lang="en-US" altLang="zh-TW" dirty="0"/>
              <a:t>matplotlib </a:t>
            </a:r>
            <a:r>
              <a:rPr lang="zh-TW" altLang="en-US" dirty="0"/>
              <a:t>套件對圖形做更細部的調整，然而在此我們先來看看 </a:t>
            </a:r>
            <a:r>
              <a:rPr lang="en-US" altLang="zh-TW" dirty="0"/>
              <a:t>Pandas </a:t>
            </a:r>
            <a:r>
              <a:rPr lang="zh-TW" altLang="en-US" dirty="0"/>
              <a:t>套件內所提供的繪圖函數吧。</a:t>
            </a:r>
          </a:p>
          <a:p>
            <a:endParaRPr lang="zh-TW" altLang="en-US" dirty="0"/>
          </a:p>
        </p:txBody>
      </p:sp>
    </p:spTree>
    <p:extLst>
      <p:ext uri="{BB962C8B-B14F-4D97-AF65-F5344CB8AC3E}">
        <p14:creationId xmlns:p14="http://schemas.microsoft.com/office/powerpoint/2010/main" val="311925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5320AA-C469-4519-E0B8-A2485500A078}"/>
              </a:ext>
            </a:extLst>
          </p:cNvPr>
          <p:cNvSpPr>
            <a:spLocks noGrp="1"/>
          </p:cNvSpPr>
          <p:nvPr>
            <p:ph type="title"/>
          </p:nvPr>
        </p:nvSpPr>
        <p:spPr/>
        <p:txBody>
          <a:bodyPr>
            <a:normAutofit/>
          </a:bodyPr>
          <a:lstStyle/>
          <a:p>
            <a:br>
              <a:rPr lang="en-US" altLang="zh-TW" dirty="0">
                <a:solidFill>
                  <a:srgbClr val="00B050"/>
                </a:solidFill>
              </a:rPr>
            </a:br>
            <a:r>
              <a:rPr lang="zh-TW" altLang="en-US" dirty="0">
                <a:solidFill>
                  <a:srgbClr val="00B050"/>
                </a:solidFill>
              </a:rPr>
              <a:t>在 </a:t>
            </a:r>
            <a:r>
              <a:rPr lang="en-US" altLang="zh-TW" dirty="0" err="1">
                <a:solidFill>
                  <a:srgbClr val="00B050"/>
                </a:solidFill>
              </a:rPr>
              <a:t>DataFrame</a:t>
            </a:r>
            <a:r>
              <a:rPr lang="en-US" altLang="zh-TW" dirty="0">
                <a:solidFill>
                  <a:srgbClr val="00B050"/>
                </a:solidFill>
              </a:rPr>
              <a:t> </a:t>
            </a:r>
            <a:r>
              <a:rPr lang="zh-TW" altLang="en-US" dirty="0">
                <a:solidFill>
                  <a:srgbClr val="00B050"/>
                </a:solidFill>
              </a:rPr>
              <a:t>繪製統計圖</a:t>
            </a:r>
          </a:p>
        </p:txBody>
      </p:sp>
      <p:sp>
        <p:nvSpPr>
          <p:cNvPr id="2" name="副標題 1">
            <a:extLst>
              <a:ext uri="{FF2B5EF4-FFF2-40B4-BE49-F238E27FC236}">
                <a16:creationId xmlns:a16="http://schemas.microsoft.com/office/drawing/2014/main" id="{F70A6B2C-4221-5E31-DC07-AD496DB83A75}"/>
              </a:ext>
            </a:extLst>
          </p:cNvPr>
          <p:cNvSpPr>
            <a:spLocks noGrp="1"/>
          </p:cNvSpPr>
          <p:nvPr>
            <p:ph type="subTitle" idx="1"/>
          </p:nvPr>
        </p:nvSpPr>
        <p:spPr/>
        <p:txBody>
          <a:bodyPr/>
          <a:lstStyle/>
          <a:p>
            <a:r>
              <a:rPr lang="zh-TW" altLang="en-US" sz="3470" dirty="0">
                <a:solidFill>
                  <a:srgbClr val="A6AAA9"/>
                </a:solidFill>
              </a:rPr>
              <a:t>連續變項的統計圖</a:t>
            </a:r>
          </a:p>
        </p:txBody>
      </p:sp>
    </p:spTree>
    <p:extLst>
      <p:ext uri="{BB962C8B-B14F-4D97-AF65-F5344CB8AC3E}">
        <p14:creationId xmlns:p14="http://schemas.microsoft.com/office/powerpoint/2010/main" val="1673471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A55279A-3EE9-B983-F64A-894B798BC887}"/>
              </a:ext>
            </a:extLst>
          </p:cNvPr>
          <p:cNvSpPr>
            <a:spLocks noGrp="1"/>
          </p:cNvSpPr>
          <p:nvPr>
            <p:ph type="title"/>
          </p:nvPr>
        </p:nvSpPr>
        <p:spPr/>
        <p:txBody>
          <a:bodyPr/>
          <a:lstStyle/>
          <a:p>
            <a:r>
              <a:rPr lang="zh-TW" altLang="en-US" dirty="0"/>
              <a:t>連續變項的統計圖</a:t>
            </a:r>
          </a:p>
        </p:txBody>
      </p:sp>
      <p:sp>
        <p:nvSpPr>
          <p:cNvPr id="5" name="文字版面配置區 4">
            <a:extLst>
              <a:ext uri="{FF2B5EF4-FFF2-40B4-BE49-F238E27FC236}">
                <a16:creationId xmlns:a16="http://schemas.microsoft.com/office/drawing/2014/main" id="{9E671F96-E361-5277-8559-5412D9C5C543}"/>
              </a:ext>
            </a:extLst>
          </p:cNvPr>
          <p:cNvSpPr>
            <a:spLocks noGrp="1"/>
          </p:cNvSpPr>
          <p:nvPr>
            <p:ph type="body" idx="1"/>
          </p:nvPr>
        </p:nvSpPr>
        <p:spPr/>
        <p:txBody>
          <a:bodyPr/>
          <a:lstStyle/>
          <a:p>
            <a:r>
              <a:rPr lang="zh-TW" altLang="en-US" dirty="0"/>
              <a:t>在觀察單一連續變項的資料上，我們常使用直方圖、機率密度函數圖、以及盒型圖做繪製，以下我們分別呈現如何使用</a:t>
            </a:r>
            <a:r>
              <a:rPr lang="en-US" altLang="zh-TW" dirty="0"/>
              <a:t>pandas</a:t>
            </a:r>
            <a:r>
              <a:rPr lang="zh-TW" altLang="en-US" dirty="0"/>
              <a:t>繪製這三種統計圖。</a:t>
            </a:r>
          </a:p>
        </p:txBody>
      </p:sp>
    </p:spTree>
    <p:extLst>
      <p:ext uri="{BB962C8B-B14F-4D97-AF65-F5344CB8AC3E}">
        <p14:creationId xmlns:p14="http://schemas.microsoft.com/office/powerpoint/2010/main" val="3608491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22FA54-546B-0027-E815-A040E468AEF7}"/>
              </a:ext>
            </a:extLst>
          </p:cNvPr>
          <p:cNvSpPr>
            <a:spLocks noGrp="1"/>
          </p:cNvSpPr>
          <p:nvPr>
            <p:ph type="title"/>
          </p:nvPr>
        </p:nvSpPr>
        <p:spPr/>
        <p:txBody>
          <a:bodyPr>
            <a:normAutofit/>
          </a:bodyPr>
          <a:lstStyle/>
          <a:p>
            <a:r>
              <a:rPr lang="zh-TW" altLang="en-US" dirty="0"/>
              <a:t>連續變項的統計圖 </a:t>
            </a:r>
            <a:r>
              <a:rPr lang="en-US" altLang="zh-TW" dirty="0"/>
              <a:t>– </a:t>
            </a:r>
            <a:r>
              <a:rPr lang="zh-TW" altLang="en-US" dirty="0"/>
              <a:t>直方圖</a:t>
            </a:r>
          </a:p>
        </p:txBody>
      </p:sp>
      <p:sp>
        <p:nvSpPr>
          <p:cNvPr id="3" name="文字版面配置區 2">
            <a:extLst>
              <a:ext uri="{FF2B5EF4-FFF2-40B4-BE49-F238E27FC236}">
                <a16:creationId xmlns:a16="http://schemas.microsoft.com/office/drawing/2014/main" id="{D0B4B8AE-1AE2-2C7D-55D3-CACB55751B23}"/>
              </a:ext>
            </a:extLst>
          </p:cNvPr>
          <p:cNvSpPr>
            <a:spLocks noGrp="1"/>
          </p:cNvSpPr>
          <p:nvPr>
            <p:ph type="body" idx="1"/>
          </p:nvPr>
        </p:nvSpPr>
        <p:spPr>
          <a:xfrm>
            <a:off x="907600" y="1361400"/>
            <a:ext cx="10588398" cy="4901200"/>
          </a:xfrm>
        </p:spPr>
        <p:txBody>
          <a:bodyPr/>
          <a:lstStyle/>
          <a:p>
            <a:endParaRPr lang="en-US" altLang="zh-TW" dirty="0"/>
          </a:p>
          <a:p>
            <a:endParaRPr lang="en-US" altLang="zh-TW" dirty="0"/>
          </a:p>
          <a:p>
            <a:r>
              <a:rPr lang="zh-TW" altLang="en-US" dirty="0"/>
              <a:t>直方圖會把資料依據數值大小分成幾個組別，再將各組的資料筆數繪製成圖。</a:t>
            </a:r>
          </a:p>
          <a:p>
            <a:endParaRPr lang="zh-TW" altLang="en-US" dirty="0"/>
          </a:p>
        </p:txBody>
      </p:sp>
      <p:sp>
        <p:nvSpPr>
          <p:cNvPr id="10" name="Google Shape;625;p88">
            <a:extLst>
              <a:ext uri="{FF2B5EF4-FFF2-40B4-BE49-F238E27FC236}">
                <a16:creationId xmlns:a16="http://schemas.microsoft.com/office/drawing/2014/main" id="{F3B8652F-76C5-75CE-9121-659164B8093C}"/>
              </a:ext>
            </a:extLst>
          </p:cNvPr>
          <p:cNvSpPr/>
          <p:nvPr/>
        </p:nvSpPr>
        <p:spPr>
          <a:xfrm>
            <a:off x="907600" y="1361399"/>
            <a:ext cx="10588399"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a:solidFill>
                  <a:schemeClr val="dk1"/>
                </a:solidFill>
              </a:rPr>
              <a:t> [ </a:t>
            </a:r>
            <a:r>
              <a:rPr lang="en-US" altLang="zh-TW" sz="2400" b="1" dirty="0">
                <a:solidFill>
                  <a:schemeClr val="accent1"/>
                </a:solidFill>
              </a:rPr>
              <a:t>col</a:t>
            </a:r>
            <a:r>
              <a:rPr lang="en-US" altLang="zh-TW" sz="2400" b="1" dirty="0">
                <a:solidFill>
                  <a:schemeClr val="dk1"/>
                </a:solidFill>
              </a:rPr>
              <a:t> ].</a:t>
            </a:r>
            <a:r>
              <a:rPr lang="en-US" altLang="zh-TW" sz="2400" b="1" dirty="0">
                <a:solidFill>
                  <a:schemeClr val="tx1"/>
                </a:solidFill>
              </a:rPr>
              <a:t>hist ( )	#</a:t>
            </a:r>
            <a:r>
              <a:rPr lang="zh-TW" altLang="en-US" sz="2400" b="1" dirty="0">
                <a:solidFill>
                  <a:schemeClr val="tx1"/>
                </a:solidFill>
              </a:rPr>
              <a:t> 表格資料 </a:t>
            </a:r>
            <a:r>
              <a:rPr lang="en-US" altLang="zh-TW" sz="2400" b="1" dirty="0" err="1">
                <a:solidFill>
                  <a:schemeClr val="accent1"/>
                </a:solidFill>
              </a:rPr>
              <a:t>df</a:t>
            </a:r>
            <a:r>
              <a:rPr lang="en-US" altLang="zh-TW" sz="2400" b="1">
                <a:solidFill>
                  <a:schemeClr val="accent1"/>
                </a:solidFill>
              </a:rPr>
              <a:t> </a:t>
            </a:r>
            <a:r>
              <a:rPr lang="zh-TW" altLang="en-US" sz="2400" b="1">
                <a:solidFill>
                  <a:schemeClr val="tx1"/>
                </a:solidFill>
              </a:rPr>
              <a:t>欄位 </a:t>
            </a:r>
            <a:r>
              <a:rPr lang="en-US" altLang="zh-TW" sz="2400" b="1" dirty="0">
                <a:solidFill>
                  <a:schemeClr val="accent1"/>
                </a:solidFill>
              </a:rPr>
              <a:t>col</a:t>
            </a:r>
            <a:r>
              <a:rPr lang="en-US" altLang="zh-TW" sz="2400" b="1" dirty="0">
                <a:solidFill>
                  <a:schemeClr val="tx1"/>
                </a:solidFill>
              </a:rPr>
              <a:t> </a:t>
            </a:r>
            <a:r>
              <a:rPr lang="zh-TW" altLang="en-US" sz="2400" b="1" dirty="0">
                <a:solidFill>
                  <a:schemeClr val="tx1"/>
                </a:solidFill>
              </a:rPr>
              <a:t>的直方圖</a:t>
            </a:r>
          </a:p>
        </p:txBody>
      </p:sp>
      <p:pic>
        <p:nvPicPr>
          <p:cNvPr id="4" name="圖片 3">
            <a:extLst>
              <a:ext uri="{FF2B5EF4-FFF2-40B4-BE49-F238E27FC236}">
                <a16:creationId xmlns:a16="http://schemas.microsoft.com/office/drawing/2014/main" id="{01E4AFD5-4822-4577-9154-4E994916B059}"/>
              </a:ext>
            </a:extLst>
          </p:cNvPr>
          <p:cNvPicPr>
            <a:picLocks noChangeAspect="1"/>
          </p:cNvPicPr>
          <p:nvPr/>
        </p:nvPicPr>
        <p:blipFill>
          <a:blip r:embed="rId2"/>
          <a:stretch>
            <a:fillRect/>
          </a:stretch>
        </p:blipFill>
        <p:spPr>
          <a:xfrm>
            <a:off x="907601" y="3557508"/>
            <a:ext cx="10588398" cy="896072"/>
          </a:xfrm>
          <a:prstGeom prst="rect">
            <a:avLst/>
          </a:prstGeom>
        </p:spPr>
      </p:pic>
      <p:pic>
        <p:nvPicPr>
          <p:cNvPr id="1026" name="Picture 2">
            <a:extLst>
              <a:ext uri="{FF2B5EF4-FFF2-40B4-BE49-F238E27FC236}">
                <a16:creationId xmlns:a16="http://schemas.microsoft.com/office/drawing/2014/main" id="{C827D0EF-9971-445F-A2CB-BEB71B64B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635" y="3557507"/>
            <a:ext cx="4090363" cy="270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445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476D19-4428-FA4D-1707-ED08F93B6451}"/>
              </a:ext>
            </a:extLst>
          </p:cNvPr>
          <p:cNvSpPr>
            <a:spLocks noGrp="1"/>
          </p:cNvSpPr>
          <p:nvPr>
            <p:ph type="title"/>
          </p:nvPr>
        </p:nvSpPr>
        <p:spPr/>
        <p:txBody>
          <a:bodyPr>
            <a:normAutofit/>
          </a:bodyPr>
          <a:lstStyle/>
          <a:p>
            <a:r>
              <a:rPr lang="zh-TW" altLang="en-US" dirty="0"/>
              <a:t>連續變項的統計圖 </a:t>
            </a:r>
            <a:r>
              <a:rPr lang="en-US" altLang="zh-TW" dirty="0"/>
              <a:t>– </a:t>
            </a:r>
            <a:r>
              <a:rPr lang="zh-TW" altLang="en-US" dirty="0"/>
              <a:t>機率密度函數圖</a:t>
            </a:r>
          </a:p>
        </p:txBody>
      </p:sp>
      <p:sp>
        <p:nvSpPr>
          <p:cNvPr id="3" name="文字版面配置區 2">
            <a:extLst>
              <a:ext uri="{FF2B5EF4-FFF2-40B4-BE49-F238E27FC236}">
                <a16:creationId xmlns:a16="http://schemas.microsoft.com/office/drawing/2014/main" id="{C69CCA12-E077-2F93-1A23-3F97080AE346}"/>
              </a:ext>
            </a:extLst>
          </p:cNvPr>
          <p:cNvSpPr>
            <a:spLocks noGrp="1"/>
          </p:cNvSpPr>
          <p:nvPr>
            <p:ph type="body" idx="1"/>
          </p:nvPr>
        </p:nvSpPr>
        <p:spPr>
          <a:xfrm>
            <a:off x="907600" y="1361400"/>
            <a:ext cx="10588398" cy="4901200"/>
          </a:xfrm>
        </p:spPr>
        <p:txBody>
          <a:bodyPr/>
          <a:lstStyle/>
          <a:p>
            <a:endParaRPr lang="en-US" altLang="zh-TW" dirty="0"/>
          </a:p>
          <a:p>
            <a:endParaRPr lang="en-US" altLang="zh-TW" dirty="0"/>
          </a:p>
          <a:p>
            <a:r>
              <a:rPr lang="zh-TW" altLang="en-US" dirty="0"/>
              <a:t>有別於將資料做離散化的分組，機率密度函數圖假設資料在各個數值上的出現機率是連續的，並且嘗試透過手上的資料估計最可能的出現機率密度為何，因此在縱軸上將會從出現的頻率改為機率密度的數值。</a:t>
            </a:r>
          </a:p>
        </p:txBody>
      </p:sp>
      <p:sp>
        <p:nvSpPr>
          <p:cNvPr id="9" name="Google Shape;625;p88">
            <a:extLst>
              <a:ext uri="{FF2B5EF4-FFF2-40B4-BE49-F238E27FC236}">
                <a16:creationId xmlns:a16="http://schemas.microsoft.com/office/drawing/2014/main" id="{56ED206F-E912-B53A-FE3A-CF832C3313B9}"/>
              </a:ext>
            </a:extLst>
          </p:cNvPr>
          <p:cNvSpPr/>
          <p:nvPr/>
        </p:nvSpPr>
        <p:spPr>
          <a:xfrm>
            <a:off x="907599" y="1361399"/>
            <a:ext cx="10588399"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a:solidFill>
                  <a:schemeClr val="dk1"/>
                </a:solidFill>
              </a:rPr>
              <a:t> [ </a:t>
            </a:r>
            <a:r>
              <a:rPr lang="en-US" altLang="zh-TW" sz="2400" b="1" dirty="0">
                <a:solidFill>
                  <a:schemeClr val="accent1"/>
                </a:solidFill>
              </a:rPr>
              <a:t>col</a:t>
            </a:r>
            <a:r>
              <a:rPr lang="en-US" altLang="zh-TW" sz="2400" b="1" dirty="0">
                <a:solidFill>
                  <a:schemeClr val="dk1"/>
                </a:solidFill>
              </a:rPr>
              <a:t> ].</a:t>
            </a:r>
            <a:r>
              <a:rPr lang="en-US" altLang="zh-TW" sz="2400" b="1" dirty="0" err="1">
                <a:solidFill>
                  <a:schemeClr val="dk1"/>
                </a:solidFill>
              </a:rPr>
              <a:t>plot.kde</a:t>
            </a:r>
            <a:r>
              <a:rPr lang="en-US" altLang="zh-TW" sz="2400" b="1" dirty="0">
                <a:solidFill>
                  <a:schemeClr val="tx1"/>
                </a:solidFill>
              </a:rPr>
              <a:t> ( )	#</a:t>
            </a:r>
            <a:r>
              <a:rPr lang="zh-TW" altLang="en-US" sz="2400" b="1" dirty="0">
                <a:solidFill>
                  <a:schemeClr val="tx1"/>
                </a:solidFill>
              </a:rPr>
              <a:t> 表格資料 </a:t>
            </a:r>
            <a:r>
              <a:rPr lang="en-US" altLang="zh-TW" sz="2400" b="1" dirty="0" err="1">
                <a:solidFill>
                  <a:schemeClr val="accent1"/>
                </a:solidFill>
              </a:rPr>
              <a:t>df</a:t>
            </a:r>
            <a:r>
              <a:rPr lang="en-US" altLang="zh-TW" sz="2400" b="1" dirty="0">
                <a:solidFill>
                  <a:schemeClr val="accent1"/>
                </a:solidFill>
              </a:rPr>
              <a:t> </a:t>
            </a:r>
            <a:r>
              <a:rPr lang="zh-TW" altLang="en-US" sz="2400" b="1" dirty="0">
                <a:solidFill>
                  <a:schemeClr val="tx1"/>
                </a:solidFill>
              </a:rPr>
              <a:t>欄位 </a:t>
            </a:r>
            <a:r>
              <a:rPr lang="en-US" altLang="zh-TW" sz="2400" b="1" dirty="0">
                <a:solidFill>
                  <a:schemeClr val="accent1"/>
                </a:solidFill>
              </a:rPr>
              <a:t>col</a:t>
            </a:r>
            <a:r>
              <a:rPr lang="en-US" altLang="zh-TW" sz="2400" b="1" dirty="0">
                <a:solidFill>
                  <a:schemeClr val="tx1"/>
                </a:solidFill>
              </a:rPr>
              <a:t> </a:t>
            </a:r>
            <a:r>
              <a:rPr lang="zh-TW" altLang="en-US" sz="2400" b="1" dirty="0">
                <a:solidFill>
                  <a:schemeClr val="tx1"/>
                </a:solidFill>
              </a:rPr>
              <a:t>的機率密度函數圖</a:t>
            </a:r>
          </a:p>
        </p:txBody>
      </p:sp>
    </p:spTree>
    <p:extLst>
      <p:ext uri="{BB962C8B-B14F-4D97-AF65-F5344CB8AC3E}">
        <p14:creationId xmlns:p14="http://schemas.microsoft.com/office/powerpoint/2010/main" val="1348246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476D19-4428-FA4D-1707-ED08F93B6451}"/>
              </a:ext>
            </a:extLst>
          </p:cNvPr>
          <p:cNvSpPr>
            <a:spLocks noGrp="1"/>
          </p:cNvSpPr>
          <p:nvPr>
            <p:ph type="title"/>
          </p:nvPr>
        </p:nvSpPr>
        <p:spPr/>
        <p:txBody>
          <a:bodyPr>
            <a:normAutofit/>
          </a:bodyPr>
          <a:lstStyle/>
          <a:p>
            <a:r>
              <a:rPr lang="zh-TW" altLang="en-US" dirty="0"/>
              <a:t>連續變項的統計圖 </a:t>
            </a:r>
            <a:r>
              <a:rPr lang="en-US" altLang="zh-TW" dirty="0"/>
              <a:t>– </a:t>
            </a:r>
            <a:r>
              <a:rPr lang="zh-TW" altLang="en-US" dirty="0"/>
              <a:t>機率密度函數圖</a:t>
            </a:r>
          </a:p>
        </p:txBody>
      </p:sp>
      <p:sp>
        <p:nvSpPr>
          <p:cNvPr id="3" name="文字版面配置區 2">
            <a:extLst>
              <a:ext uri="{FF2B5EF4-FFF2-40B4-BE49-F238E27FC236}">
                <a16:creationId xmlns:a16="http://schemas.microsoft.com/office/drawing/2014/main" id="{C69CCA12-E077-2F93-1A23-3F97080AE346}"/>
              </a:ext>
            </a:extLst>
          </p:cNvPr>
          <p:cNvSpPr>
            <a:spLocks noGrp="1"/>
          </p:cNvSpPr>
          <p:nvPr>
            <p:ph type="body" idx="1"/>
          </p:nvPr>
        </p:nvSpPr>
        <p:spPr>
          <a:xfrm>
            <a:off x="907600" y="1361400"/>
            <a:ext cx="10588398" cy="4901200"/>
          </a:xfrm>
        </p:spPr>
        <p:txBody>
          <a:bodyPr/>
          <a:lstStyle/>
          <a:p>
            <a:endParaRPr lang="en-US" altLang="zh-TW" dirty="0"/>
          </a:p>
          <a:p>
            <a:endParaRPr lang="en-US" altLang="zh-TW" dirty="0"/>
          </a:p>
          <a:p>
            <a:r>
              <a:rPr lang="zh-TW" altLang="en-US" dirty="0"/>
              <a:t>在縱軸上將會從出現的頻率改為機率密度的數值。</a:t>
            </a:r>
          </a:p>
        </p:txBody>
      </p:sp>
      <p:sp>
        <p:nvSpPr>
          <p:cNvPr id="9" name="Google Shape;625;p88">
            <a:extLst>
              <a:ext uri="{FF2B5EF4-FFF2-40B4-BE49-F238E27FC236}">
                <a16:creationId xmlns:a16="http://schemas.microsoft.com/office/drawing/2014/main" id="{56ED206F-E912-B53A-FE3A-CF832C3313B9}"/>
              </a:ext>
            </a:extLst>
          </p:cNvPr>
          <p:cNvSpPr/>
          <p:nvPr/>
        </p:nvSpPr>
        <p:spPr>
          <a:xfrm>
            <a:off x="907599" y="1361399"/>
            <a:ext cx="10588399"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a:solidFill>
                  <a:schemeClr val="dk1"/>
                </a:solidFill>
              </a:rPr>
              <a:t> [ </a:t>
            </a:r>
            <a:r>
              <a:rPr lang="en-US" altLang="zh-TW" sz="2400" b="1" dirty="0">
                <a:solidFill>
                  <a:schemeClr val="accent1"/>
                </a:solidFill>
              </a:rPr>
              <a:t>col</a:t>
            </a:r>
            <a:r>
              <a:rPr lang="en-US" altLang="zh-TW" sz="2400" b="1" dirty="0">
                <a:solidFill>
                  <a:schemeClr val="dk1"/>
                </a:solidFill>
              </a:rPr>
              <a:t> ].</a:t>
            </a:r>
            <a:r>
              <a:rPr lang="en-US" altLang="zh-TW" sz="2400" b="1" dirty="0" err="1">
                <a:solidFill>
                  <a:schemeClr val="dk1"/>
                </a:solidFill>
              </a:rPr>
              <a:t>plot.kde</a:t>
            </a:r>
            <a:r>
              <a:rPr lang="en-US" altLang="zh-TW" sz="2400" b="1" dirty="0">
                <a:solidFill>
                  <a:schemeClr val="tx1"/>
                </a:solidFill>
              </a:rPr>
              <a:t> ( )	#</a:t>
            </a:r>
            <a:r>
              <a:rPr lang="zh-TW" altLang="en-US" sz="2400" b="1" dirty="0">
                <a:solidFill>
                  <a:schemeClr val="tx1"/>
                </a:solidFill>
              </a:rPr>
              <a:t> 表格資料 </a:t>
            </a:r>
            <a:r>
              <a:rPr lang="en-US" altLang="zh-TW" sz="2400" b="1" dirty="0" err="1">
                <a:solidFill>
                  <a:schemeClr val="accent1"/>
                </a:solidFill>
              </a:rPr>
              <a:t>df</a:t>
            </a:r>
            <a:r>
              <a:rPr lang="en-US" altLang="zh-TW" sz="2400" b="1" dirty="0">
                <a:solidFill>
                  <a:schemeClr val="accent1"/>
                </a:solidFill>
              </a:rPr>
              <a:t> </a:t>
            </a:r>
            <a:r>
              <a:rPr lang="zh-TW" altLang="en-US" sz="2400" b="1" dirty="0">
                <a:solidFill>
                  <a:schemeClr val="tx1"/>
                </a:solidFill>
              </a:rPr>
              <a:t>欄位 </a:t>
            </a:r>
            <a:r>
              <a:rPr lang="en-US" altLang="zh-TW" sz="2400" b="1" dirty="0">
                <a:solidFill>
                  <a:schemeClr val="accent1"/>
                </a:solidFill>
              </a:rPr>
              <a:t>col</a:t>
            </a:r>
            <a:r>
              <a:rPr lang="en-US" altLang="zh-TW" sz="2400" b="1" dirty="0">
                <a:solidFill>
                  <a:schemeClr val="tx1"/>
                </a:solidFill>
              </a:rPr>
              <a:t> </a:t>
            </a:r>
            <a:r>
              <a:rPr lang="zh-TW" altLang="en-US" sz="2400" b="1" dirty="0">
                <a:solidFill>
                  <a:schemeClr val="tx1"/>
                </a:solidFill>
              </a:rPr>
              <a:t>的機率密度函數圖</a:t>
            </a:r>
          </a:p>
        </p:txBody>
      </p:sp>
      <p:pic>
        <p:nvPicPr>
          <p:cNvPr id="5" name="圖片 4">
            <a:extLst>
              <a:ext uri="{FF2B5EF4-FFF2-40B4-BE49-F238E27FC236}">
                <a16:creationId xmlns:a16="http://schemas.microsoft.com/office/drawing/2014/main" id="{EFA4D64E-3033-49D4-889A-5C2A638BB85E}"/>
              </a:ext>
            </a:extLst>
          </p:cNvPr>
          <p:cNvPicPr>
            <a:picLocks noChangeAspect="1"/>
          </p:cNvPicPr>
          <p:nvPr/>
        </p:nvPicPr>
        <p:blipFill>
          <a:blip r:embed="rId2"/>
          <a:stretch>
            <a:fillRect/>
          </a:stretch>
        </p:blipFill>
        <p:spPr>
          <a:xfrm>
            <a:off x="907737" y="3557507"/>
            <a:ext cx="10588262" cy="897526"/>
          </a:xfrm>
          <a:prstGeom prst="rect">
            <a:avLst/>
          </a:prstGeom>
        </p:spPr>
      </p:pic>
      <p:pic>
        <p:nvPicPr>
          <p:cNvPr id="6" name="Picture 2">
            <a:extLst>
              <a:ext uri="{FF2B5EF4-FFF2-40B4-BE49-F238E27FC236}">
                <a16:creationId xmlns:a16="http://schemas.microsoft.com/office/drawing/2014/main" id="{A39BF3B4-6699-4C36-8C94-EAFAB47FC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911" y="3553903"/>
            <a:ext cx="4241088" cy="270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955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28E37-D595-83AE-7F7B-93646F96D1A1}"/>
              </a:ext>
            </a:extLst>
          </p:cNvPr>
          <p:cNvSpPr>
            <a:spLocks noGrp="1"/>
          </p:cNvSpPr>
          <p:nvPr>
            <p:ph type="title"/>
          </p:nvPr>
        </p:nvSpPr>
        <p:spPr/>
        <p:txBody>
          <a:bodyPr>
            <a:normAutofit/>
          </a:bodyPr>
          <a:lstStyle/>
          <a:p>
            <a:r>
              <a:rPr lang="zh-TW" altLang="en-US" dirty="0"/>
              <a:t>連續變項的統計圖 </a:t>
            </a:r>
            <a:r>
              <a:rPr lang="en-US" altLang="zh-TW" dirty="0"/>
              <a:t>– </a:t>
            </a:r>
            <a:r>
              <a:rPr lang="zh-TW" altLang="en-US" dirty="0"/>
              <a:t>箱型圖</a:t>
            </a:r>
          </a:p>
        </p:txBody>
      </p:sp>
      <p:sp>
        <p:nvSpPr>
          <p:cNvPr id="3" name="文字版面配置區 2">
            <a:extLst>
              <a:ext uri="{FF2B5EF4-FFF2-40B4-BE49-F238E27FC236}">
                <a16:creationId xmlns:a16="http://schemas.microsoft.com/office/drawing/2014/main" id="{62B4641A-0D1F-FEC6-2AC9-F73D499EF587}"/>
              </a:ext>
            </a:extLst>
          </p:cNvPr>
          <p:cNvSpPr>
            <a:spLocks noGrp="1"/>
          </p:cNvSpPr>
          <p:nvPr>
            <p:ph type="body" idx="1"/>
          </p:nvPr>
        </p:nvSpPr>
        <p:spPr>
          <a:xfrm>
            <a:off x="907599" y="1361400"/>
            <a:ext cx="10588399" cy="4901200"/>
          </a:xfrm>
        </p:spPr>
        <p:txBody>
          <a:bodyPr/>
          <a:lstStyle/>
          <a:p>
            <a:endParaRPr lang="en-US" altLang="zh-TW" dirty="0"/>
          </a:p>
          <a:p>
            <a:endParaRPr lang="en-US" altLang="zh-TW" dirty="0"/>
          </a:p>
          <a:p>
            <a:r>
              <a:rPr lang="zh-TW" altLang="en-US" dirty="0"/>
              <a:t>又被稱為箱型圖，圖中的幾個端點都具有統計意義，因此除了資料分佈之外也可以快速得到幾個關鍵的統計量與資料中的極端值。</a:t>
            </a:r>
          </a:p>
        </p:txBody>
      </p:sp>
      <p:sp>
        <p:nvSpPr>
          <p:cNvPr id="6" name="Google Shape;625;p88">
            <a:extLst>
              <a:ext uri="{FF2B5EF4-FFF2-40B4-BE49-F238E27FC236}">
                <a16:creationId xmlns:a16="http://schemas.microsoft.com/office/drawing/2014/main" id="{4915E2A6-A5A0-E34D-4A8B-38C580BAA9C8}"/>
              </a:ext>
            </a:extLst>
          </p:cNvPr>
          <p:cNvSpPr/>
          <p:nvPr/>
        </p:nvSpPr>
        <p:spPr>
          <a:xfrm>
            <a:off x="907598" y="1361400"/>
            <a:ext cx="10588401"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a:solidFill>
                  <a:schemeClr val="dk1"/>
                </a:solidFill>
              </a:rPr>
              <a:t> [ </a:t>
            </a:r>
            <a:r>
              <a:rPr lang="en-US" altLang="zh-TW" sz="2400" b="1" dirty="0">
                <a:solidFill>
                  <a:schemeClr val="accent1"/>
                </a:solidFill>
              </a:rPr>
              <a:t>col</a:t>
            </a:r>
            <a:r>
              <a:rPr lang="en-US" altLang="zh-TW" sz="2400" b="1" dirty="0">
                <a:solidFill>
                  <a:schemeClr val="dk1"/>
                </a:solidFill>
              </a:rPr>
              <a:t> ].</a:t>
            </a:r>
            <a:r>
              <a:rPr lang="en-US" altLang="zh-TW" sz="2400" b="1" dirty="0" err="1">
                <a:solidFill>
                  <a:schemeClr val="dk1"/>
                </a:solidFill>
              </a:rPr>
              <a:t>plot.box</a:t>
            </a:r>
            <a:r>
              <a:rPr lang="en-US" altLang="zh-TW" sz="2400" b="1" dirty="0">
                <a:solidFill>
                  <a:schemeClr val="tx1"/>
                </a:solidFill>
              </a:rPr>
              <a:t> ( )	#</a:t>
            </a:r>
            <a:r>
              <a:rPr lang="zh-TW" altLang="en-US" sz="2400" b="1" dirty="0">
                <a:solidFill>
                  <a:schemeClr val="tx1"/>
                </a:solidFill>
              </a:rPr>
              <a:t> 表格資料 </a:t>
            </a:r>
            <a:r>
              <a:rPr lang="en-US" altLang="zh-TW" sz="2400" b="1" dirty="0" err="1">
                <a:solidFill>
                  <a:schemeClr val="accent1"/>
                </a:solidFill>
              </a:rPr>
              <a:t>df</a:t>
            </a:r>
            <a:r>
              <a:rPr lang="en-US" altLang="zh-TW" sz="2400" b="1" dirty="0">
                <a:solidFill>
                  <a:schemeClr val="tx1"/>
                </a:solidFill>
              </a:rPr>
              <a:t> </a:t>
            </a:r>
            <a:r>
              <a:rPr lang="zh-TW" altLang="en-US" sz="2400" b="1" dirty="0">
                <a:solidFill>
                  <a:schemeClr val="tx1"/>
                </a:solidFill>
              </a:rPr>
              <a:t>欄位 </a:t>
            </a:r>
            <a:r>
              <a:rPr lang="en-US" altLang="zh-TW" sz="2400" b="1" dirty="0">
                <a:solidFill>
                  <a:schemeClr val="accent1"/>
                </a:solidFill>
              </a:rPr>
              <a:t>col</a:t>
            </a:r>
            <a:r>
              <a:rPr lang="en-US" altLang="zh-TW" sz="2400" b="1" dirty="0">
                <a:solidFill>
                  <a:schemeClr val="tx1"/>
                </a:solidFill>
              </a:rPr>
              <a:t> </a:t>
            </a:r>
            <a:r>
              <a:rPr lang="zh-TW" altLang="en-US" sz="2400" b="1" dirty="0">
                <a:solidFill>
                  <a:schemeClr val="tx1"/>
                </a:solidFill>
              </a:rPr>
              <a:t>的箱型圖</a:t>
            </a:r>
          </a:p>
        </p:txBody>
      </p:sp>
      <p:pic>
        <p:nvPicPr>
          <p:cNvPr id="7" name="圖片 6">
            <a:extLst>
              <a:ext uri="{FF2B5EF4-FFF2-40B4-BE49-F238E27FC236}">
                <a16:creationId xmlns:a16="http://schemas.microsoft.com/office/drawing/2014/main" id="{B098D944-2F6D-4901-B925-7647E0D9F3E7}"/>
              </a:ext>
            </a:extLst>
          </p:cNvPr>
          <p:cNvPicPr>
            <a:picLocks noChangeAspect="1"/>
          </p:cNvPicPr>
          <p:nvPr/>
        </p:nvPicPr>
        <p:blipFill>
          <a:blip r:embed="rId2"/>
          <a:stretch>
            <a:fillRect/>
          </a:stretch>
        </p:blipFill>
        <p:spPr>
          <a:xfrm>
            <a:off x="3800016" y="3966616"/>
            <a:ext cx="4591968" cy="2295984"/>
          </a:xfrm>
          <a:prstGeom prst="rect">
            <a:avLst/>
          </a:prstGeom>
        </p:spPr>
      </p:pic>
    </p:spTree>
    <p:extLst>
      <p:ext uri="{BB962C8B-B14F-4D97-AF65-F5344CB8AC3E}">
        <p14:creationId xmlns:p14="http://schemas.microsoft.com/office/powerpoint/2010/main" val="227101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5320AA-C469-4519-E0B8-A2485500A078}"/>
              </a:ext>
            </a:extLst>
          </p:cNvPr>
          <p:cNvSpPr>
            <a:spLocks noGrp="1"/>
          </p:cNvSpPr>
          <p:nvPr>
            <p:ph type="title"/>
          </p:nvPr>
        </p:nvSpPr>
        <p:spPr/>
        <p:txBody>
          <a:bodyPr>
            <a:normAutofit/>
          </a:bodyPr>
          <a:lstStyle/>
          <a:p>
            <a:r>
              <a:rPr lang="zh-TW" altLang="en-US" dirty="0">
                <a:solidFill>
                  <a:srgbClr val="00B050"/>
                </a:solidFill>
              </a:rPr>
              <a:t>在 </a:t>
            </a:r>
            <a:r>
              <a:rPr lang="en-US" altLang="zh-TW" dirty="0" err="1">
                <a:solidFill>
                  <a:srgbClr val="00B050"/>
                </a:solidFill>
              </a:rPr>
              <a:t>DataFrame</a:t>
            </a:r>
            <a:r>
              <a:rPr lang="en-US" altLang="zh-TW" dirty="0">
                <a:solidFill>
                  <a:srgbClr val="00B050"/>
                </a:solidFill>
              </a:rPr>
              <a:t> </a:t>
            </a:r>
            <a:r>
              <a:rPr lang="zh-TW" altLang="en-US" dirty="0">
                <a:solidFill>
                  <a:srgbClr val="00B050"/>
                </a:solidFill>
              </a:rPr>
              <a:t>中進行數值統計</a:t>
            </a:r>
          </a:p>
        </p:txBody>
      </p:sp>
      <p:sp>
        <p:nvSpPr>
          <p:cNvPr id="2" name="副標題 1">
            <a:extLst>
              <a:ext uri="{FF2B5EF4-FFF2-40B4-BE49-F238E27FC236}">
                <a16:creationId xmlns:a16="http://schemas.microsoft.com/office/drawing/2014/main" id="{F70A6B2C-4221-5E31-DC07-AD496DB83A75}"/>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983268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28E37-D595-83AE-7F7B-93646F96D1A1}"/>
              </a:ext>
            </a:extLst>
          </p:cNvPr>
          <p:cNvSpPr>
            <a:spLocks noGrp="1"/>
          </p:cNvSpPr>
          <p:nvPr>
            <p:ph type="title"/>
          </p:nvPr>
        </p:nvSpPr>
        <p:spPr/>
        <p:txBody>
          <a:bodyPr>
            <a:normAutofit/>
          </a:bodyPr>
          <a:lstStyle/>
          <a:p>
            <a:r>
              <a:rPr lang="zh-TW" altLang="en-US" dirty="0"/>
              <a:t>連續變項的統計圖 </a:t>
            </a:r>
            <a:r>
              <a:rPr lang="en-US" altLang="zh-TW" dirty="0"/>
              <a:t>– </a:t>
            </a:r>
            <a:r>
              <a:rPr lang="zh-TW" altLang="en-US" dirty="0"/>
              <a:t>箱型圖</a:t>
            </a:r>
          </a:p>
        </p:txBody>
      </p:sp>
      <p:sp>
        <p:nvSpPr>
          <p:cNvPr id="3" name="文字版面配置區 2">
            <a:extLst>
              <a:ext uri="{FF2B5EF4-FFF2-40B4-BE49-F238E27FC236}">
                <a16:creationId xmlns:a16="http://schemas.microsoft.com/office/drawing/2014/main" id="{62B4641A-0D1F-FEC6-2AC9-F73D499EF587}"/>
              </a:ext>
            </a:extLst>
          </p:cNvPr>
          <p:cNvSpPr>
            <a:spLocks noGrp="1"/>
          </p:cNvSpPr>
          <p:nvPr>
            <p:ph type="body" idx="1"/>
          </p:nvPr>
        </p:nvSpPr>
        <p:spPr>
          <a:xfrm>
            <a:off x="907599" y="1361400"/>
            <a:ext cx="10588399" cy="4901200"/>
          </a:xfrm>
        </p:spPr>
        <p:txBody>
          <a:bodyPr/>
          <a:lstStyle/>
          <a:p>
            <a:endParaRPr lang="en-US" altLang="zh-TW" dirty="0"/>
          </a:p>
          <a:p>
            <a:endParaRPr lang="en-US" altLang="zh-TW" dirty="0"/>
          </a:p>
          <a:p>
            <a:r>
              <a:rPr lang="zh-TW" altLang="en-US" dirty="0"/>
              <a:t>因為箱型圖在視覺上非常簡潔，在做多個欄位的分布比較時很常被用到。</a:t>
            </a:r>
          </a:p>
          <a:p>
            <a:endParaRPr lang="zh-TW" altLang="en-US" dirty="0"/>
          </a:p>
        </p:txBody>
      </p:sp>
      <p:sp>
        <p:nvSpPr>
          <p:cNvPr id="6" name="Google Shape;625;p88">
            <a:extLst>
              <a:ext uri="{FF2B5EF4-FFF2-40B4-BE49-F238E27FC236}">
                <a16:creationId xmlns:a16="http://schemas.microsoft.com/office/drawing/2014/main" id="{4915E2A6-A5A0-E34D-4A8B-38C580BAA9C8}"/>
              </a:ext>
            </a:extLst>
          </p:cNvPr>
          <p:cNvSpPr/>
          <p:nvPr/>
        </p:nvSpPr>
        <p:spPr>
          <a:xfrm>
            <a:off x="907598" y="1361400"/>
            <a:ext cx="10588401"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a:solidFill>
                  <a:schemeClr val="dk1"/>
                </a:solidFill>
              </a:rPr>
              <a:t> [ </a:t>
            </a:r>
            <a:r>
              <a:rPr lang="en-US" altLang="zh-TW" sz="2400" b="1" dirty="0">
                <a:solidFill>
                  <a:schemeClr val="accent1"/>
                </a:solidFill>
              </a:rPr>
              <a:t>col</a:t>
            </a:r>
            <a:r>
              <a:rPr lang="en-US" altLang="zh-TW" sz="2400" b="1" dirty="0">
                <a:solidFill>
                  <a:schemeClr val="dk1"/>
                </a:solidFill>
              </a:rPr>
              <a:t> ].</a:t>
            </a:r>
            <a:r>
              <a:rPr lang="en-US" altLang="zh-TW" sz="2400" b="1" dirty="0" err="1">
                <a:solidFill>
                  <a:schemeClr val="dk1"/>
                </a:solidFill>
              </a:rPr>
              <a:t>plot.box</a:t>
            </a:r>
            <a:r>
              <a:rPr lang="en-US" altLang="zh-TW" sz="2400" b="1" dirty="0">
                <a:solidFill>
                  <a:schemeClr val="tx1"/>
                </a:solidFill>
              </a:rPr>
              <a:t> ( )	#</a:t>
            </a:r>
            <a:r>
              <a:rPr lang="zh-TW" altLang="en-US" sz="2400" b="1" dirty="0">
                <a:solidFill>
                  <a:schemeClr val="tx1"/>
                </a:solidFill>
              </a:rPr>
              <a:t> 表格資料 </a:t>
            </a:r>
            <a:r>
              <a:rPr lang="en-US" altLang="zh-TW" sz="2400" b="1" dirty="0" err="1">
                <a:solidFill>
                  <a:schemeClr val="accent1"/>
                </a:solidFill>
              </a:rPr>
              <a:t>df</a:t>
            </a:r>
            <a:r>
              <a:rPr lang="en-US" altLang="zh-TW" sz="2400" b="1" dirty="0">
                <a:solidFill>
                  <a:schemeClr val="tx1"/>
                </a:solidFill>
              </a:rPr>
              <a:t> </a:t>
            </a:r>
            <a:r>
              <a:rPr lang="zh-TW" altLang="en-US" sz="2400" b="1" dirty="0">
                <a:solidFill>
                  <a:schemeClr val="tx1"/>
                </a:solidFill>
              </a:rPr>
              <a:t>欄位 </a:t>
            </a:r>
            <a:r>
              <a:rPr lang="en-US" altLang="zh-TW" sz="2400" b="1" dirty="0">
                <a:solidFill>
                  <a:schemeClr val="accent1"/>
                </a:solidFill>
              </a:rPr>
              <a:t>col</a:t>
            </a:r>
            <a:r>
              <a:rPr lang="en-US" altLang="zh-TW" sz="2400" b="1" dirty="0">
                <a:solidFill>
                  <a:schemeClr val="tx1"/>
                </a:solidFill>
              </a:rPr>
              <a:t> </a:t>
            </a:r>
            <a:r>
              <a:rPr lang="zh-TW" altLang="en-US" sz="2400" b="1" dirty="0">
                <a:solidFill>
                  <a:schemeClr val="tx1"/>
                </a:solidFill>
              </a:rPr>
              <a:t>的箱型圖</a:t>
            </a:r>
          </a:p>
        </p:txBody>
      </p:sp>
      <p:pic>
        <p:nvPicPr>
          <p:cNvPr id="5" name="圖片 4">
            <a:extLst>
              <a:ext uri="{FF2B5EF4-FFF2-40B4-BE49-F238E27FC236}">
                <a16:creationId xmlns:a16="http://schemas.microsoft.com/office/drawing/2014/main" id="{2DBBF845-6728-4CF8-AFF7-F299E0144718}"/>
              </a:ext>
            </a:extLst>
          </p:cNvPr>
          <p:cNvPicPr>
            <a:picLocks noChangeAspect="1"/>
          </p:cNvPicPr>
          <p:nvPr/>
        </p:nvPicPr>
        <p:blipFill>
          <a:blip r:embed="rId2"/>
          <a:stretch>
            <a:fillRect/>
          </a:stretch>
        </p:blipFill>
        <p:spPr>
          <a:xfrm>
            <a:off x="907599" y="3553903"/>
            <a:ext cx="10694332" cy="901130"/>
          </a:xfrm>
          <a:prstGeom prst="rect">
            <a:avLst/>
          </a:prstGeom>
        </p:spPr>
      </p:pic>
      <p:pic>
        <p:nvPicPr>
          <p:cNvPr id="7" name="Picture 2">
            <a:extLst>
              <a:ext uri="{FF2B5EF4-FFF2-40B4-BE49-F238E27FC236}">
                <a16:creationId xmlns:a16="http://schemas.microsoft.com/office/drawing/2014/main" id="{7C0A70C4-38E8-4D56-BC5C-CB6151D76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911" y="3549781"/>
            <a:ext cx="4241088" cy="2712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442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5320AA-C469-4519-E0B8-A2485500A078}"/>
              </a:ext>
            </a:extLst>
          </p:cNvPr>
          <p:cNvSpPr>
            <a:spLocks noGrp="1"/>
          </p:cNvSpPr>
          <p:nvPr>
            <p:ph type="title"/>
          </p:nvPr>
        </p:nvSpPr>
        <p:spPr/>
        <p:txBody>
          <a:bodyPr>
            <a:normAutofit/>
          </a:bodyPr>
          <a:lstStyle/>
          <a:p>
            <a:br>
              <a:rPr lang="en-US" altLang="zh-TW" dirty="0">
                <a:solidFill>
                  <a:srgbClr val="00B050"/>
                </a:solidFill>
              </a:rPr>
            </a:br>
            <a:r>
              <a:rPr lang="zh-TW" altLang="en-US" dirty="0">
                <a:solidFill>
                  <a:srgbClr val="00B050"/>
                </a:solidFill>
              </a:rPr>
              <a:t>在 </a:t>
            </a:r>
            <a:r>
              <a:rPr lang="en-US" altLang="zh-TW" dirty="0" err="1">
                <a:solidFill>
                  <a:srgbClr val="00B050"/>
                </a:solidFill>
              </a:rPr>
              <a:t>DataFrame</a:t>
            </a:r>
            <a:r>
              <a:rPr lang="en-US" altLang="zh-TW" dirty="0">
                <a:solidFill>
                  <a:srgbClr val="00B050"/>
                </a:solidFill>
              </a:rPr>
              <a:t> </a:t>
            </a:r>
            <a:r>
              <a:rPr lang="zh-TW" altLang="en-US" dirty="0">
                <a:solidFill>
                  <a:srgbClr val="00B050"/>
                </a:solidFill>
              </a:rPr>
              <a:t>繪製統計圖</a:t>
            </a:r>
          </a:p>
        </p:txBody>
      </p:sp>
      <p:sp>
        <p:nvSpPr>
          <p:cNvPr id="2" name="副標題 1">
            <a:extLst>
              <a:ext uri="{FF2B5EF4-FFF2-40B4-BE49-F238E27FC236}">
                <a16:creationId xmlns:a16="http://schemas.microsoft.com/office/drawing/2014/main" id="{F70A6B2C-4221-5E31-DC07-AD496DB83A75}"/>
              </a:ext>
            </a:extLst>
          </p:cNvPr>
          <p:cNvSpPr>
            <a:spLocks noGrp="1"/>
          </p:cNvSpPr>
          <p:nvPr>
            <p:ph type="subTitle" idx="1"/>
          </p:nvPr>
        </p:nvSpPr>
        <p:spPr/>
        <p:txBody>
          <a:bodyPr/>
          <a:lstStyle/>
          <a:p>
            <a:r>
              <a:rPr lang="zh-TW" altLang="en-US" sz="3470" dirty="0">
                <a:solidFill>
                  <a:srgbClr val="A6AAA9"/>
                </a:solidFill>
              </a:rPr>
              <a:t>類別變項的統計圖</a:t>
            </a:r>
          </a:p>
        </p:txBody>
      </p:sp>
    </p:spTree>
    <p:extLst>
      <p:ext uri="{BB962C8B-B14F-4D97-AF65-F5344CB8AC3E}">
        <p14:creationId xmlns:p14="http://schemas.microsoft.com/office/powerpoint/2010/main" val="3680476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12CBC36-D49E-F6B0-9C76-10AFAA6A7F6A}"/>
              </a:ext>
            </a:extLst>
          </p:cNvPr>
          <p:cNvSpPr>
            <a:spLocks noGrp="1"/>
          </p:cNvSpPr>
          <p:nvPr>
            <p:ph type="title"/>
          </p:nvPr>
        </p:nvSpPr>
        <p:spPr/>
        <p:txBody>
          <a:bodyPr/>
          <a:lstStyle/>
          <a:p>
            <a:r>
              <a:rPr lang="zh-TW" altLang="en-US" dirty="0"/>
              <a:t>類別變項的統計圖</a:t>
            </a:r>
          </a:p>
        </p:txBody>
      </p:sp>
      <p:sp>
        <p:nvSpPr>
          <p:cNvPr id="5" name="文字版面配置區 4">
            <a:extLst>
              <a:ext uri="{FF2B5EF4-FFF2-40B4-BE49-F238E27FC236}">
                <a16:creationId xmlns:a16="http://schemas.microsoft.com/office/drawing/2014/main" id="{4C709EEF-B4D8-3796-7775-ABABFF2F8D28}"/>
              </a:ext>
            </a:extLst>
          </p:cNvPr>
          <p:cNvSpPr>
            <a:spLocks noGrp="1"/>
          </p:cNvSpPr>
          <p:nvPr>
            <p:ph type="body" idx="1"/>
          </p:nvPr>
        </p:nvSpPr>
        <p:spPr/>
        <p:txBody>
          <a:bodyPr/>
          <a:lstStyle/>
          <a:p>
            <a:r>
              <a:rPr lang="zh-TW" altLang="en-US" dirty="0"/>
              <a:t>由於類別變項無法用連續的數值表示，上述所提到的三個圖形都不適合做類別變項的探索。若要了解類別變項的資料分布狀況，我們會使用長條圖或是圓餅圖做視覺上的呈現。</a:t>
            </a:r>
          </a:p>
        </p:txBody>
      </p:sp>
    </p:spTree>
    <p:extLst>
      <p:ext uri="{BB962C8B-B14F-4D97-AF65-F5344CB8AC3E}">
        <p14:creationId xmlns:p14="http://schemas.microsoft.com/office/powerpoint/2010/main" val="4179123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1C741-8144-0F09-23BB-162A9583EBB7}"/>
              </a:ext>
            </a:extLst>
          </p:cNvPr>
          <p:cNvSpPr>
            <a:spLocks noGrp="1"/>
          </p:cNvSpPr>
          <p:nvPr>
            <p:ph type="title"/>
          </p:nvPr>
        </p:nvSpPr>
        <p:spPr/>
        <p:txBody>
          <a:bodyPr>
            <a:normAutofit/>
          </a:bodyPr>
          <a:lstStyle/>
          <a:p>
            <a:r>
              <a:rPr lang="zh-TW" altLang="en-US" dirty="0"/>
              <a:t>類別變項的統計圖 </a:t>
            </a:r>
            <a:r>
              <a:rPr lang="en-US" altLang="zh-TW" dirty="0"/>
              <a:t>– </a:t>
            </a:r>
            <a:r>
              <a:rPr lang="zh-TW" altLang="en-US" dirty="0"/>
              <a:t>長條圖</a:t>
            </a:r>
          </a:p>
        </p:txBody>
      </p:sp>
      <p:sp>
        <p:nvSpPr>
          <p:cNvPr id="3" name="文字版面配置區 2">
            <a:extLst>
              <a:ext uri="{FF2B5EF4-FFF2-40B4-BE49-F238E27FC236}">
                <a16:creationId xmlns:a16="http://schemas.microsoft.com/office/drawing/2014/main" id="{AD878B5F-DA3E-0C21-F08A-62F93C08CEC7}"/>
              </a:ext>
            </a:extLst>
          </p:cNvPr>
          <p:cNvSpPr>
            <a:spLocks noGrp="1"/>
          </p:cNvSpPr>
          <p:nvPr>
            <p:ph type="body" idx="1"/>
          </p:nvPr>
        </p:nvSpPr>
        <p:spPr>
          <a:xfrm>
            <a:off x="907599" y="1361400"/>
            <a:ext cx="10588400" cy="4901200"/>
          </a:xfrm>
        </p:spPr>
        <p:txBody>
          <a:bodyPr/>
          <a:lstStyle/>
          <a:p>
            <a:endParaRPr lang="en-US" altLang="zh-TW" dirty="0"/>
          </a:p>
          <a:p>
            <a:endParaRPr lang="en-US" altLang="zh-TW" dirty="0"/>
          </a:p>
          <a:p>
            <a:r>
              <a:rPr lang="zh-TW" altLang="en-US" dirty="0"/>
              <a:t>長條圖與直方圖長相類似，因此很容易被搞錯。兩者差異在於直方圖呈現的是連續型的資料，因此圖形會相互連接。</a:t>
            </a:r>
          </a:p>
        </p:txBody>
      </p:sp>
      <p:sp>
        <p:nvSpPr>
          <p:cNvPr id="4" name="Google Shape;625;p88">
            <a:extLst>
              <a:ext uri="{FF2B5EF4-FFF2-40B4-BE49-F238E27FC236}">
                <a16:creationId xmlns:a16="http://schemas.microsoft.com/office/drawing/2014/main" id="{F8AA2A83-41DE-4FF3-BE75-B807A4F7386F}"/>
              </a:ext>
            </a:extLst>
          </p:cNvPr>
          <p:cNvSpPr/>
          <p:nvPr/>
        </p:nvSpPr>
        <p:spPr>
          <a:xfrm>
            <a:off x="907599" y="1361400"/>
            <a:ext cx="10588401"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counts</a:t>
            </a:r>
            <a:r>
              <a:rPr lang="en-US" altLang="zh-TW" sz="2400" b="1" dirty="0" err="1">
                <a:solidFill>
                  <a:schemeClr val="dk1"/>
                </a:solidFill>
              </a:rPr>
              <a:t>.plot.bar</a:t>
            </a:r>
            <a:r>
              <a:rPr lang="en-US" altLang="zh-TW" sz="2400" b="1" dirty="0">
                <a:solidFill>
                  <a:schemeClr val="tx1"/>
                </a:solidFill>
              </a:rPr>
              <a:t> ( )		#</a:t>
            </a:r>
            <a:r>
              <a:rPr lang="zh-TW" altLang="en-US" sz="2400" b="1" dirty="0">
                <a:solidFill>
                  <a:schemeClr val="tx1"/>
                </a:solidFill>
              </a:rPr>
              <a:t> </a:t>
            </a:r>
            <a:r>
              <a:rPr lang="en-US" altLang="zh-TW" sz="2400" b="1" dirty="0">
                <a:solidFill>
                  <a:schemeClr val="accent1"/>
                </a:solidFill>
              </a:rPr>
              <a:t>counts</a:t>
            </a:r>
            <a:r>
              <a:rPr lang="en-US" altLang="zh-TW" sz="2400" b="1" dirty="0">
                <a:solidFill>
                  <a:schemeClr val="tx1"/>
                </a:solidFill>
              </a:rPr>
              <a:t> </a:t>
            </a:r>
            <a:r>
              <a:rPr lang="zh-TW" altLang="en-US" sz="2400" b="1" dirty="0">
                <a:solidFill>
                  <a:schemeClr val="tx1"/>
                </a:solidFill>
              </a:rPr>
              <a:t>的長條圖</a:t>
            </a:r>
          </a:p>
        </p:txBody>
      </p:sp>
      <p:sp>
        <p:nvSpPr>
          <p:cNvPr id="5" name="矩形 4">
            <a:extLst>
              <a:ext uri="{FF2B5EF4-FFF2-40B4-BE49-F238E27FC236}">
                <a16:creationId xmlns:a16="http://schemas.microsoft.com/office/drawing/2014/main" id="{25036B58-F7E2-4EC3-B42B-91005183B73B}"/>
              </a:ext>
            </a:extLst>
          </p:cNvPr>
          <p:cNvSpPr/>
          <p:nvPr/>
        </p:nvSpPr>
        <p:spPr>
          <a:xfrm>
            <a:off x="1763846" y="2232892"/>
            <a:ext cx="9520555" cy="424732"/>
          </a:xfrm>
          <a:prstGeom prst="rect">
            <a:avLst/>
          </a:prstGeom>
        </p:spPr>
        <p:txBody>
          <a:bodyPr wrap="non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長條圖呈現的是類別型的資料，因此類別與類別之間將會有間隔。</a:t>
            </a:r>
          </a:p>
        </p:txBody>
      </p:sp>
      <p:pic>
        <p:nvPicPr>
          <p:cNvPr id="8" name="圖片 7">
            <a:extLst>
              <a:ext uri="{FF2B5EF4-FFF2-40B4-BE49-F238E27FC236}">
                <a16:creationId xmlns:a16="http://schemas.microsoft.com/office/drawing/2014/main" id="{B0E78D97-4671-4013-A47E-8332A2A482B7}"/>
              </a:ext>
            </a:extLst>
          </p:cNvPr>
          <p:cNvPicPr>
            <a:picLocks noChangeAspect="1"/>
          </p:cNvPicPr>
          <p:nvPr/>
        </p:nvPicPr>
        <p:blipFill>
          <a:blip r:embed="rId3"/>
          <a:stretch>
            <a:fillRect/>
          </a:stretch>
        </p:blipFill>
        <p:spPr>
          <a:xfrm>
            <a:off x="907598" y="4119978"/>
            <a:ext cx="10588400" cy="2142621"/>
          </a:xfrm>
          <a:prstGeom prst="rect">
            <a:avLst/>
          </a:prstGeom>
        </p:spPr>
      </p:pic>
      <p:pic>
        <p:nvPicPr>
          <p:cNvPr id="12" name="Picture 2">
            <a:extLst>
              <a:ext uri="{FF2B5EF4-FFF2-40B4-BE49-F238E27FC236}">
                <a16:creationId xmlns:a16="http://schemas.microsoft.com/office/drawing/2014/main" id="{40B73A8C-1883-435B-A573-074B184ECA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911" y="3549781"/>
            <a:ext cx="4241089" cy="2712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203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1C741-8144-0F09-23BB-162A9583EBB7}"/>
              </a:ext>
            </a:extLst>
          </p:cNvPr>
          <p:cNvSpPr>
            <a:spLocks noGrp="1"/>
          </p:cNvSpPr>
          <p:nvPr>
            <p:ph type="title"/>
          </p:nvPr>
        </p:nvSpPr>
        <p:spPr/>
        <p:txBody>
          <a:bodyPr/>
          <a:lstStyle/>
          <a:p>
            <a:r>
              <a:rPr lang="zh-TW" altLang="en-US" dirty="0"/>
              <a:t>類別變項的統計圖 </a:t>
            </a:r>
            <a:r>
              <a:rPr lang="en-US" altLang="zh-TW" dirty="0"/>
              <a:t>– </a:t>
            </a:r>
            <a:r>
              <a:rPr lang="zh-TW" altLang="en-US" dirty="0"/>
              <a:t>圓餅圖</a:t>
            </a:r>
          </a:p>
        </p:txBody>
      </p:sp>
      <p:sp>
        <p:nvSpPr>
          <p:cNvPr id="3" name="文字版面配置區 2">
            <a:extLst>
              <a:ext uri="{FF2B5EF4-FFF2-40B4-BE49-F238E27FC236}">
                <a16:creationId xmlns:a16="http://schemas.microsoft.com/office/drawing/2014/main" id="{AD878B5F-DA3E-0C21-F08A-62F93C08CEC7}"/>
              </a:ext>
            </a:extLst>
          </p:cNvPr>
          <p:cNvSpPr>
            <a:spLocks noGrp="1"/>
          </p:cNvSpPr>
          <p:nvPr>
            <p:ph type="body" idx="1"/>
          </p:nvPr>
        </p:nvSpPr>
        <p:spPr>
          <a:xfrm>
            <a:off x="907600" y="1361400"/>
            <a:ext cx="10588400" cy="4901200"/>
          </a:xfrm>
        </p:spPr>
        <p:txBody>
          <a:bodyPr/>
          <a:lstStyle/>
          <a:p>
            <a:endParaRPr lang="en-US" altLang="zh-TW" dirty="0"/>
          </a:p>
          <a:p>
            <a:endParaRPr lang="en-US" altLang="zh-TW" dirty="0"/>
          </a:p>
          <a:p>
            <a:r>
              <a:rPr lang="zh-TW" altLang="en-US" dirty="0"/>
              <a:t>相較於呈現出現次數，圓餅圖呈現的是各類別的相對比例，由於它在視覺上相對美觀因此常被使用。</a:t>
            </a:r>
          </a:p>
        </p:txBody>
      </p:sp>
      <p:sp>
        <p:nvSpPr>
          <p:cNvPr id="4" name="Google Shape;625;p88">
            <a:extLst>
              <a:ext uri="{FF2B5EF4-FFF2-40B4-BE49-F238E27FC236}">
                <a16:creationId xmlns:a16="http://schemas.microsoft.com/office/drawing/2014/main" id="{F8AA2A83-41DE-4FF3-BE75-B807A4F7386F}"/>
              </a:ext>
            </a:extLst>
          </p:cNvPr>
          <p:cNvSpPr/>
          <p:nvPr/>
        </p:nvSpPr>
        <p:spPr>
          <a:xfrm>
            <a:off x="907599" y="1361400"/>
            <a:ext cx="10588401"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counts</a:t>
            </a:r>
            <a:r>
              <a:rPr lang="en-US" altLang="zh-TW" sz="2400" b="1" dirty="0" err="1">
                <a:solidFill>
                  <a:schemeClr val="dk1"/>
                </a:solidFill>
              </a:rPr>
              <a:t>.plot.pie</a:t>
            </a:r>
            <a:r>
              <a:rPr lang="en-US" altLang="zh-TW" sz="2400" b="1" dirty="0">
                <a:solidFill>
                  <a:schemeClr val="tx1"/>
                </a:solidFill>
              </a:rPr>
              <a:t> ( )		#</a:t>
            </a:r>
            <a:r>
              <a:rPr lang="zh-TW" altLang="en-US" sz="2400" b="1" dirty="0">
                <a:solidFill>
                  <a:schemeClr val="tx1"/>
                </a:solidFill>
              </a:rPr>
              <a:t> </a:t>
            </a:r>
            <a:r>
              <a:rPr lang="en-US" altLang="zh-TW" sz="2400" b="1" dirty="0">
                <a:solidFill>
                  <a:schemeClr val="accent1"/>
                </a:solidFill>
              </a:rPr>
              <a:t>counts</a:t>
            </a:r>
            <a:r>
              <a:rPr lang="en-US" altLang="zh-TW" sz="2400" b="1" dirty="0">
                <a:solidFill>
                  <a:schemeClr val="tx1"/>
                </a:solidFill>
              </a:rPr>
              <a:t> </a:t>
            </a:r>
            <a:r>
              <a:rPr lang="zh-TW" altLang="en-US" sz="2400" b="1" dirty="0">
                <a:solidFill>
                  <a:schemeClr val="tx1"/>
                </a:solidFill>
              </a:rPr>
              <a:t>的圓餅圖</a:t>
            </a:r>
          </a:p>
        </p:txBody>
      </p:sp>
      <p:pic>
        <p:nvPicPr>
          <p:cNvPr id="8" name="圖片 7">
            <a:extLst>
              <a:ext uri="{FF2B5EF4-FFF2-40B4-BE49-F238E27FC236}">
                <a16:creationId xmlns:a16="http://schemas.microsoft.com/office/drawing/2014/main" id="{D2A8C630-D37F-481F-AE3A-AA79B8936BA2}"/>
              </a:ext>
            </a:extLst>
          </p:cNvPr>
          <p:cNvPicPr>
            <a:picLocks noChangeAspect="1"/>
          </p:cNvPicPr>
          <p:nvPr/>
        </p:nvPicPr>
        <p:blipFill>
          <a:blip r:embed="rId3"/>
          <a:stretch>
            <a:fillRect/>
          </a:stretch>
        </p:blipFill>
        <p:spPr>
          <a:xfrm>
            <a:off x="907598" y="3549781"/>
            <a:ext cx="10588399" cy="2145991"/>
          </a:xfrm>
          <a:prstGeom prst="rect">
            <a:avLst/>
          </a:prstGeom>
        </p:spPr>
      </p:pic>
      <p:pic>
        <p:nvPicPr>
          <p:cNvPr id="10" name="Picture 4">
            <a:extLst>
              <a:ext uri="{FF2B5EF4-FFF2-40B4-BE49-F238E27FC236}">
                <a16:creationId xmlns:a16="http://schemas.microsoft.com/office/drawing/2014/main" id="{DB4B36BD-76A8-43BD-94BB-CA6C9C6ED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766" y="3549781"/>
            <a:ext cx="2877231" cy="2712819"/>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a:extLst>
              <a:ext uri="{FF2B5EF4-FFF2-40B4-BE49-F238E27FC236}">
                <a16:creationId xmlns:a16="http://schemas.microsoft.com/office/drawing/2014/main" id="{2679E60D-06A1-4A05-96B4-68F593BFDA80}"/>
              </a:ext>
            </a:extLst>
          </p:cNvPr>
          <p:cNvSpPr txBox="1"/>
          <p:nvPr/>
        </p:nvSpPr>
        <p:spPr>
          <a:xfrm>
            <a:off x="907596" y="5594704"/>
            <a:ext cx="8256502" cy="1089529"/>
          </a:xfrm>
          <a:prstGeom prst="rect">
            <a:avLst/>
          </a:prstGeom>
          <a:noFill/>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然而圓餅圖有許多缺點，例如類別之間微小的比例差異難以直接從圖形呈現、或是不適合用於呈現多個類別的比例狀況，因此在使用上必須小心謹慎。</a:t>
            </a:r>
          </a:p>
        </p:txBody>
      </p:sp>
    </p:spTree>
    <p:extLst>
      <p:ext uri="{BB962C8B-B14F-4D97-AF65-F5344CB8AC3E}">
        <p14:creationId xmlns:p14="http://schemas.microsoft.com/office/powerpoint/2010/main" val="32325343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5320AA-C469-4519-E0B8-A2485500A078}"/>
              </a:ext>
            </a:extLst>
          </p:cNvPr>
          <p:cNvSpPr>
            <a:spLocks noGrp="1"/>
          </p:cNvSpPr>
          <p:nvPr>
            <p:ph type="title"/>
          </p:nvPr>
        </p:nvSpPr>
        <p:spPr/>
        <p:txBody>
          <a:bodyPr>
            <a:normAutofit/>
          </a:bodyPr>
          <a:lstStyle/>
          <a:p>
            <a:br>
              <a:rPr lang="en-US" altLang="zh-TW" dirty="0">
                <a:solidFill>
                  <a:srgbClr val="00B050"/>
                </a:solidFill>
              </a:rPr>
            </a:br>
            <a:r>
              <a:rPr lang="zh-TW" altLang="en-US" dirty="0">
                <a:solidFill>
                  <a:srgbClr val="00B050"/>
                </a:solidFill>
              </a:rPr>
              <a:t>在 </a:t>
            </a:r>
            <a:r>
              <a:rPr lang="en-US" altLang="zh-TW" dirty="0" err="1">
                <a:solidFill>
                  <a:srgbClr val="00B050"/>
                </a:solidFill>
              </a:rPr>
              <a:t>DataFrame</a:t>
            </a:r>
            <a:r>
              <a:rPr lang="en-US" altLang="zh-TW" dirty="0">
                <a:solidFill>
                  <a:srgbClr val="00B050"/>
                </a:solidFill>
              </a:rPr>
              <a:t> </a:t>
            </a:r>
            <a:r>
              <a:rPr lang="zh-TW" altLang="en-US" dirty="0">
                <a:solidFill>
                  <a:srgbClr val="00B050"/>
                </a:solidFill>
              </a:rPr>
              <a:t>繪製統計圖</a:t>
            </a:r>
          </a:p>
        </p:txBody>
      </p:sp>
      <p:sp>
        <p:nvSpPr>
          <p:cNvPr id="2" name="副標題 1">
            <a:extLst>
              <a:ext uri="{FF2B5EF4-FFF2-40B4-BE49-F238E27FC236}">
                <a16:creationId xmlns:a16="http://schemas.microsoft.com/office/drawing/2014/main" id="{F70A6B2C-4221-5E31-DC07-AD496DB83A75}"/>
              </a:ext>
            </a:extLst>
          </p:cNvPr>
          <p:cNvSpPr>
            <a:spLocks noGrp="1"/>
          </p:cNvSpPr>
          <p:nvPr>
            <p:ph type="subTitle" idx="1"/>
          </p:nvPr>
        </p:nvSpPr>
        <p:spPr/>
        <p:txBody>
          <a:bodyPr/>
          <a:lstStyle/>
          <a:p>
            <a:r>
              <a:rPr lang="zh-TW" altLang="en-US" sz="3470" dirty="0">
                <a:solidFill>
                  <a:srgbClr val="A6AAA9"/>
                </a:solidFill>
              </a:rPr>
              <a:t>觀察欄位之間的關聯</a:t>
            </a:r>
          </a:p>
        </p:txBody>
      </p:sp>
    </p:spTree>
    <p:extLst>
      <p:ext uri="{BB962C8B-B14F-4D97-AF65-F5344CB8AC3E}">
        <p14:creationId xmlns:p14="http://schemas.microsoft.com/office/powerpoint/2010/main" val="228647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1C741-8144-0F09-23BB-162A9583EBB7}"/>
              </a:ext>
            </a:extLst>
          </p:cNvPr>
          <p:cNvSpPr>
            <a:spLocks noGrp="1"/>
          </p:cNvSpPr>
          <p:nvPr>
            <p:ph type="title"/>
          </p:nvPr>
        </p:nvSpPr>
        <p:spPr/>
        <p:txBody>
          <a:bodyPr>
            <a:normAutofit/>
          </a:bodyPr>
          <a:lstStyle/>
          <a:p>
            <a:r>
              <a:rPr lang="zh-TW" altLang="en-US" dirty="0"/>
              <a:t>觀察欄位之間的關聯 </a:t>
            </a:r>
            <a:r>
              <a:rPr lang="en-US" altLang="zh-TW" dirty="0"/>
              <a:t>– </a:t>
            </a:r>
            <a:r>
              <a:rPr lang="zh-TW" altLang="en-US" dirty="0"/>
              <a:t>散佈圖</a:t>
            </a:r>
          </a:p>
        </p:txBody>
      </p:sp>
      <p:sp>
        <p:nvSpPr>
          <p:cNvPr id="3" name="文字版面配置區 2">
            <a:extLst>
              <a:ext uri="{FF2B5EF4-FFF2-40B4-BE49-F238E27FC236}">
                <a16:creationId xmlns:a16="http://schemas.microsoft.com/office/drawing/2014/main" id="{AD878B5F-DA3E-0C21-F08A-62F93C08CEC7}"/>
              </a:ext>
            </a:extLst>
          </p:cNvPr>
          <p:cNvSpPr>
            <a:spLocks noGrp="1"/>
          </p:cNvSpPr>
          <p:nvPr>
            <p:ph type="body" idx="1"/>
          </p:nvPr>
        </p:nvSpPr>
        <p:spPr>
          <a:xfrm>
            <a:off x="907600" y="1361400"/>
            <a:ext cx="10588400" cy="4901200"/>
          </a:xfrm>
        </p:spPr>
        <p:txBody>
          <a:bodyPr/>
          <a:lstStyle/>
          <a:p>
            <a:endParaRPr lang="en-US" altLang="zh-TW" dirty="0"/>
          </a:p>
          <a:p>
            <a:endParaRPr lang="en-US" altLang="zh-TW" dirty="0"/>
          </a:p>
          <a:p>
            <a:r>
              <a:rPr lang="zh-TW" altLang="en-US" dirty="0"/>
              <a:t>散佈圖適合的欄位類型為兩個連續的變項，我們可以以直接的方式觀察兩個欄位數值之間的關聯。</a:t>
            </a:r>
          </a:p>
        </p:txBody>
      </p:sp>
      <p:sp>
        <p:nvSpPr>
          <p:cNvPr id="6" name="Google Shape;625;p88">
            <a:extLst>
              <a:ext uri="{FF2B5EF4-FFF2-40B4-BE49-F238E27FC236}">
                <a16:creationId xmlns:a16="http://schemas.microsoft.com/office/drawing/2014/main" id="{6717D155-1E2E-42C6-B248-B739BD84AE2F}"/>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err="1">
                <a:solidFill>
                  <a:schemeClr val="dk1"/>
                </a:solidFill>
              </a:rPr>
              <a:t>.plot.scatter</a:t>
            </a:r>
            <a:r>
              <a:rPr lang="en-US" altLang="zh-TW" sz="2400" b="1" dirty="0">
                <a:solidFill>
                  <a:schemeClr val="tx1"/>
                </a:solidFill>
              </a:rPr>
              <a:t> (x = ' </a:t>
            </a:r>
            <a:r>
              <a:rPr lang="en-US" altLang="zh-TW" sz="2400" b="1" dirty="0">
                <a:solidFill>
                  <a:schemeClr val="accent1"/>
                </a:solidFill>
              </a:rPr>
              <a:t>col1</a:t>
            </a:r>
            <a:r>
              <a:rPr lang="en-US" altLang="zh-TW" sz="2400" b="1" dirty="0">
                <a:solidFill>
                  <a:schemeClr val="tx1"/>
                </a:solidFill>
              </a:rPr>
              <a:t> ' , y = ' col2 ' )	</a:t>
            </a:r>
          </a:p>
          <a:p>
            <a:pPr>
              <a:lnSpc>
                <a:spcPct val="115000"/>
              </a:lnSpc>
              <a:buClr>
                <a:schemeClr val="dk1"/>
              </a:buClr>
              <a:buSzPts val="1100"/>
            </a:pPr>
            <a:r>
              <a:rPr lang="en-US" altLang="zh-TW" sz="2400" b="1" dirty="0">
                <a:solidFill>
                  <a:schemeClr val="tx1"/>
                </a:solidFill>
              </a:rPr>
              <a:t>#</a:t>
            </a:r>
            <a:r>
              <a:rPr lang="zh-TW" altLang="en-US" sz="2400" b="1" dirty="0">
                <a:solidFill>
                  <a:schemeClr val="tx1"/>
                </a:solidFill>
              </a:rPr>
              <a:t> 表格資料 </a:t>
            </a:r>
            <a:r>
              <a:rPr lang="en-US" altLang="zh-TW" sz="2400" b="1" dirty="0" err="1">
                <a:solidFill>
                  <a:schemeClr val="accent1"/>
                </a:solidFill>
              </a:rPr>
              <a:t>df</a:t>
            </a:r>
            <a:r>
              <a:rPr lang="en-US" altLang="zh-TW" sz="2400" b="1" dirty="0">
                <a:solidFill>
                  <a:schemeClr val="tx1"/>
                </a:solidFill>
              </a:rPr>
              <a:t> </a:t>
            </a:r>
            <a:r>
              <a:rPr lang="zh-TW" altLang="en-US" sz="2400" b="1" dirty="0">
                <a:solidFill>
                  <a:schemeClr val="tx1"/>
                </a:solidFill>
              </a:rPr>
              <a:t>欄位 </a:t>
            </a:r>
            <a:r>
              <a:rPr lang="en-US" altLang="zh-TW" sz="2400" b="1" dirty="0">
                <a:solidFill>
                  <a:schemeClr val="accent1"/>
                </a:solidFill>
              </a:rPr>
              <a:t>col1</a:t>
            </a:r>
            <a:r>
              <a:rPr lang="en-US" altLang="zh-TW" sz="2400" b="1" dirty="0">
                <a:solidFill>
                  <a:schemeClr val="tx1"/>
                </a:solidFill>
              </a:rPr>
              <a:t> </a:t>
            </a:r>
            <a:r>
              <a:rPr lang="zh-TW" altLang="en-US" sz="2400" b="1" dirty="0">
                <a:solidFill>
                  <a:schemeClr val="tx1"/>
                </a:solidFill>
              </a:rPr>
              <a:t>和 </a:t>
            </a:r>
            <a:r>
              <a:rPr lang="en-US" altLang="zh-TW" sz="2400" b="1" dirty="0">
                <a:solidFill>
                  <a:schemeClr val="accent1"/>
                </a:solidFill>
              </a:rPr>
              <a:t>col2</a:t>
            </a:r>
            <a:r>
              <a:rPr lang="en-US" altLang="zh-TW" sz="2400" b="1" dirty="0">
                <a:solidFill>
                  <a:schemeClr val="tx1"/>
                </a:solidFill>
              </a:rPr>
              <a:t> </a:t>
            </a:r>
            <a:r>
              <a:rPr lang="zh-TW" altLang="en-US" sz="2400" b="1" dirty="0">
                <a:solidFill>
                  <a:schemeClr val="tx1"/>
                </a:solidFill>
              </a:rPr>
              <a:t>的散佈圖</a:t>
            </a:r>
          </a:p>
        </p:txBody>
      </p:sp>
      <p:pic>
        <p:nvPicPr>
          <p:cNvPr id="8" name="圖片 7">
            <a:extLst>
              <a:ext uri="{FF2B5EF4-FFF2-40B4-BE49-F238E27FC236}">
                <a16:creationId xmlns:a16="http://schemas.microsoft.com/office/drawing/2014/main" id="{33E528D8-876C-48EE-A583-241CF59E1276}"/>
              </a:ext>
            </a:extLst>
          </p:cNvPr>
          <p:cNvPicPr>
            <a:picLocks noChangeAspect="1"/>
          </p:cNvPicPr>
          <p:nvPr/>
        </p:nvPicPr>
        <p:blipFill>
          <a:blip r:embed="rId3"/>
          <a:stretch>
            <a:fillRect/>
          </a:stretch>
        </p:blipFill>
        <p:spPr>
          <a:xfrm>
            <a:off x="907596" y="3544500"/>
            <a:ext cx="10588399" cy="910533"/>
          </a:xfrm>
          <a:prstGeom prst="rect">
            <a:avLst/>
          </a:prstGeom>
        </p:spPr>
      </p:pic>
      <p:pic>
        <p:nvPicPr>
          <p:cNvPr id="9" name="Picture 2">
            <a:extLst>
              <a:ext uri="{FF2B5EF4-FFF2-40B4-BE49-F238E27FC236}">
                <a16:creationId xmlns:a16="http://schemas.microsoft.com/office/drawing/2014/main" id="{FF8B0F77-BE4E-463A-B607-E394FA2F6C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910" y="3595632"/>
            <a:ext cx="4241089" cy="2666967"/>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625;p88">
            <a:extLst>
              <a:ext uri="{FF2B5EF4-FFF2-40B4-BE49-F238E27FC236}">
                <a16:creationId xmlns:a16="http://schemas.microsoft.com/office/drawing/2014/main" id="{9548BDF2-9383-4AF9-BF19-B0D46E83F076}"/>
              </a:ext>
            </a:extLst>
          </p:cNvPr>
          <p:cNvSpPr/>
          <p:nvPr/>
        </p:nvSpPr>
        <p:spPr>
          <a:xfrm>
            <a:off x="907596"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err="1">
                <a:solidFill>
                  <a:schemeClr val="dk1"/>
                </a:solidFill>
              </a:rPr>
              <a:t>.plot.scatter</a:t>
            </a:r>
            <a:r>
              <a:rPr lang="en-US" altLang="zh-TW" sz="2400" b="1" dirty="0">
                <a:solidFill>
                  <a:schemeClr val="tx1"/>
                </a:solidFill>
              </a:rPr>
              <a:t> (</a:t>
            </a:r>
            <a:r>
              <a:rPr lang="zh-TW" altLang="en-US" sz="2400" b="1" dirty="0">
                <a:solidFill>
                  <a:schemeClr val="tx1"/>
                </a:solidFill>
              </a:rPr>
              <a:t> </a:t>
            </a:r>
            <a:r>
              <a:rPr lang="en-US" altLang="zh-TW" sz="2400" b="1" dirty="0">
                <a:solidFill>
                  <a:schemeClr val="tx1"/>
                </a:solidFill>
              </a:rPr>
              <a:t>x = ' </a:t>
            </a:r>
            <a:r>
              <a:rPr lang="en-US" altLang="zh-TW" sz="2400" b="1" dirty="0">
                <a:solidFill>
                  <a:schemeClr val="accent1"/>
                </a:solidFill>
              </a:rPr>
              <a:t>col1</a:t>
            </a:r>
            <a:r>
              <a:rPr lang="en-US" altLang="zh-TW" sz="2400" b="1" dirty="0">
                <a:solidFill>
                  <a:schemeClr val="tx1"/>
                </a:solidFill>
              </a:rPr>
              <a:t> ' , y = ' col2 ' )	</a:t>
            </a:r>
          </a:p>
          <a:p>
            <a:pPr>
              <a:lnSpc>
                <a:spcPct val="115000"/>
              </a:lnSpc>
              <a:buClr>
                <a:schemeClr val="dk1"/>
              </a:buClr>
              <a:buSzPts val="1100"/>
            </a:pPr>
            <a:r>
              <a:rPr lang="en-US" altLang="zh-TW" sz="2400" b="1" dirty="0">
                <a:solidFill>
                  <a:schemeClr val="tx1"/>
                </a:solidFill>
              </a:rPr>
              <a:t>#</a:t>
            </a:r>
            <a:r>
              <a:rPr lang="zh-TW" altLang="en-US" sz="2400" b="1" dirty="0">
                <a:solidFill>
                  <a:schemeClr val="tx1"/>
                </a:solidFill>
              </a:rPr>
              <a:t> 表格資料 </a:t>
            </a:r>
            <a:r>
              <a:rPr lang="en-US" altLang="zh-TW" sz="2400" b="1" dirty="0" err="1">
                <a:solidFill>
                  <a:schemeClr val="accent1"/>
                </a:solidFill>
              </a:rPr>
              <a:t>df</a:t>
            </a:r>
            <a:r>
              <a:rPr lang="en-US" altLang="zh-TW" sz="2400" b="1" dirty="0">
                <a:solidFill>
                  <a:schemeClr val="tx1"/>
                </a:solidFill>
              </a:rPr>
              <a:t> </a:t>
            </a:r>
            <a:r>
              <a:rPr lang="zh-TW" altLang="en-US" sz="2400" b="1" dirty="0">
                <a:solidFill>
                  <a:schemeClr val="tx1"/>
                </a:solidFill>
              </a:rPr>
              <a:t>欄位 </a:t>
            </a:r>
            <a:r>
              <a:rPr lang="en-US" altLang="zh-TW" sz="2400" b="1" dirty="0">
                <a:solidFill>
                  <a:schemeClr val="accent1"/>
                </a:solidFill>
              </a:rPr>
              <a:t>col1</a:t>
            </a:r>
            <a:r>
              <a:rPr lang="en-US" altLang="zh-TW" sz="2400" b="1" dirty="0">
                <a:solidFill>
                  <a:schemeClr val="tx1"/>
                </a:solidFill>
              </a:rPr>
              <a:t> </a:t>
            </a:r>
            <a:r>
              <a:rPr lang="zh-TW" altLang="en-US" sz="2400" b="1" dirty="0">
                <a:solidFill>
                  <a:schemeClr val="tx1"/>
                </a:solidFill>
              </a:rPr>
              <a:t>和 </a:t>
            </a:r>
            <a:r>
              <a:rPr lang="en-US" altLang="zh-TW" sz="2400" b="1" dirty="0">
                <a:solidFill>
                  <a:schemeClr val="accent1"/>
                </a:solidFill>
              </a:rPr>
              <a:t>col2</a:t>
            </a:r>
            <a:r>
              <a:rPr lang="en-US" altLang="zh-TW" sz="2400" b="1" dirty="0">
                <a:solidFill>
                  <a:schemeClr val="tx1"/>
                </a:solidFill>
              </a:rPr>
              <a:t> </a:t>
            </a:r>
            <a:r>
              <a:rPr lang="zh-TW" altLang="en-US" sz="2400" b="1" dirty="0">
                <a:solidFill>
                  <a:schemeClr val="tx1"/>
                </a:solidFill>
              </a:rPr>
              <a:t>的散佈圖</a:t>
            </a:r>
          </a:p>
        </p:txBody>
      </p:sp>
    </p:spTree>
    <p:extLst>
      <p:ext uri="{BB962C8B-B14F-4D97-AF65-F5344CB8AC3E}">
        <p14:creationId xmlns:p14="http://schemas.microsoft.com/office/powerpoint/2010/main" val="568358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A09556-0938-4C43-A1D7-B80FD91BE066}"/>
              </a:ext>
            </a:extLst>
          </p:cNvPr>
          <p:cNvSpPr>
            <a:spLocks noGrp="1"/>
          </p:cNvSpPr>
          <p:nvPr>
            <p:ph type="title"/>
          </p:nvPr>
        </p:nvSpPr>
        <p:spPr/>
        <p:txBody>
          <a:bodyPr/>
          <a:lstStyle/>
          <a:p>
            <a:r>
              <a:rPr lang="zh-TW" altLang="en-US" dirty="0"/>
              <a:t>觀察欄位之間的關聯 </a:t>
            </a:r>
            <a:r>
              <a:rPr lang="en-US" altLang="zh-TW" dirty="0"/>
              <a:t>–</a:t>
            </a:r>
            <a:r>
              <a:rPr lang="zh-TW" altLang="en-US" dirty="0"/>
              <a:t> 群製組盒形圖</a:t>
            </a:r>
          </a:p>
        </p:txBody>
      </p:sp>
      <p:sp>
        <p:nvSpPr>
          <p:cNvPr id="3" name="文字版面配置區 2">
            <a:extLst>
              <a:ext uri="{FF2B5EF4-FFF2-40B4-BE49-F238E27FC236}">
                <a16:creationId xmlns:a16="http://schemas.microsoft.com/office/drawing/2014/main" id="{3EE01DBF-5815-4A4F-A53B-DCCD95F156AE}"/>
              </a:ext>
            </a:extLst>
          </p:cNvPr>
          <p:cNvSpPr>
            <a:spLocks noGrp="1"/>
          </p:cNvSpPr>
          <p:nvPr>
            <p:ph type="body" idx="1"/>
          </p:nvPr>
        </p:nvSpPr>
        <p:spPr/>
        <p:txBody>
          <a:bodyPr/>
          <a:lstStyle/>
          <a:p>
            <a:endParaRPr lang="en-US" altLang="zh-TW" dirty="0"/>
          </a:p>
          <a:p>
            <a:endParaRPr lang="en-US" altLang="zh-TW" dirty="0"/>
          </a:p>
          <a:p>
            <a:r>
              <a:rPr lang="zh-TW" altLang="en-US" dirty="0"/>
              <a:t>若兩個欄位之一為類別型的變項，我們常會以群組盒型圖作資料分布的比較。</a:t>
            </a:r>
          </a:p>
          <a:p>
            <a:endParaRPr lang="zh-TW" altLang="en-US" dirty="0"/>
          </a:p>
        </p:txBody>
      </p:sp>
      <p:pic>
        <p:nvPicPr>
          <p:cNvPr id="5" name="圖片 4">
            <a:extLst>
              <a:ext uri="{FF2B5EF4-FFF2-40B4-BE49-F238E27FC236}">
                <a16:creationId xmlns:a16="http://schemas.microsoft.com/office/drawing/2014/main" id="{1CCAF9CA-AE5C-459D-B135-248DD512EF46}"/>
              </a:ext>
            </a:extLst>
          </p:cNvPr>
          <p:cNvPicPr>
            <a:picLocks noChangeAspect="1"/>
          </p:cNvPicPr>
          <p:nvPr/>
        </p:nvPicPr>
        <p:blipFill>
          <a:blip r:embed="rId2"/>
          <a:stretch>
            <a:fillRect/>
          </a:stretch>
        </p:blipFill>
        <p:spPr>
          <a:xfrm>
            <a:off x="907598" y="3549780"/>
            <a:ext cx="10588399" cy="901129"/>
          </a:xfrm>
          <a:prstGeom prst="rect">
            <a:avLst/>
          </a:prstGeom>
        </p:spPr>
      </p:pic>
      <p:pic>
        <p:nvPicPr>
          <p:cNvPr id="6" name="Picture 4">
            <a:extLst>
              <a:ext uri="{FF2B5EF4-FFF2-40B4-BE49-F238E27FC236}">
                <a16:creationId xmlns:a16="http://schemas.microsoft.com/office/drawing/2014/main" id="{0E54AF4E-85D5-4A82-B6B4-D177A63D0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906" y="3595631"/>
            <a:ext cx="4241089" cy="266696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625;p88">
            <a:extLst>
              <a:ext uri="{FF2B5EF4-FFF2-40B4-BE49-F238E27FC236}">
                <a16:creationId xmlns:a16="http://schemas.microsoft.com/office/drawing/2014/main" id="{0F1CBCAD-4510-4CBE-8BFB-957FD809EAFF}"/>
              </a:ext>
            </a:extLst>
          </p:cNvPr>
          <p:cNvSpPr/>
          <p:nvPr/>
        </p:nvSpPr>
        <p:spPr>
          <a:xfrm>
            <a:off x="907596"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err="1">
                <a:solidFill>
                  <a:schemeClr val="dk1"/>
                </a:solidFill>
              </a:rPr>
              <a:t>.boxplot</a:t>
            </a:r>
            <a:r>
              <a:rPr lang="en-US" altLang="zh-TW" sz="2400" b="1" dirty="0">
                <a:solidFill>
                  <a:schemeClr val="tx1"/>
                </a:solidFill>
              </a:rPr>
              <a:t> ( column = ' </a:t>
            </a:r>
            <a:r>
              <a:rPr lang="en-US" altLang="zh-TW" sz="2400" b="1" dirty="0">
                <a:solidFill>
                  <a:schemeClr val="accent1"/>
                </a:solidFill>
              </a:rPr>
              <a:t>col1</a:t>
            </a:r>
            <a:r>
              <a:rPr lang="en-US" altLang="zh-TW" sz="2400" b="1" dirty="0">
                <a:solidFill>
                  <a:schemeClr val="tx1"/>
                </a:solidFill>
              </a:rPr>
              <a:t> ' , by = ' </a:t>
            </a:r>
            <a:r>
              <a:rPr lang="en-US" altLang="zh-TW" sz="2400" b="1" dirty="0">
                <a:solidFill>
                  <a:schemeClr val="accent1"/>
                </a:solidFill>
              </a:rPr>
              <a:t>col2</a:t>
            </a:r>
            <a:r>
              <a:rPr lang="en-US" altLang="zh-TW" sz="2400" b="1" dirty="0">
                <a:solidFill>
                  <a:schemeClr val="tx1"/>
                </a:solidFill>
              </a:rPr>
              <a:t> ' )	</a:t>
            </a:r>
          </a:p>
          <a:p>
            <a:pPr>
              <a:lnSpc>
                <a:spcPct val="115000"/>
              </a:lnSpc>
              <a:buClr>
                <a:schemeClr val="dk1"/>
              </a:buClr>
              <a:buSzPts val="1100"/>
            </a:pPr>
            <a:r>
              <a:rPr lang="en-US" altLang="zh-TW" sz="2400" b="1" dirty="0">
                <a:solidFill>
                  <a:schemeClr val="tx1"/>
                </a:solidFill>
              </a:rPr>
              <a:t>#</a:t>
            </a:r>
            <a:r>
              <a:rPr lang="zh-TW" altLang="en-US" sz="2400" b="1" dirty="0">
                <a:solidFill>
                  <a:schemeClr val="tx1"/>
                </a:solidFill>
              </a:rPr>
              <a:t> 表格資料 </a:t>
            </a:r>
            <a:r>
              <a:rPr lang="en-US" altLang="zh-TW" sz="2400" b="1" dirty="0" err="1">
                <a:solidFill>
                  <a:schemeClr val="accent1"/>
                </a:solidFill>
              </a:rPr>
              <a:t>df</a:t>
            </a:r>
            <a:r>
              <a:rPr lang="en-US" altLang="zh-TW" sz="2400" b="1" dirty="0">
                <a:solidFill>
                  <a:schemeClr val="tx1"/>
                </a:solidFill>
              </a:rPr>
              <a:t> </a:t>
            </a:r>
            <a:r>
              <a:rPr lang="zh-TW" altLang="en-US" sz="2400" b="1" dirty="0">
                <a:solidFill>
                  <a:schemeClr val="tx1"/>
                </a:solidFill>
              </a:rPr>
              <a:t>欄位 </a:t>
            </a:r>
            <a:r>
              <a:rPr lang="en-US" altLang="zh-TW" sz="2400" b="1" dirty="0">
                <a:solidFill>
                  <a:schemeClr val="accent1"/>
                </a:solidFill>
              </a:rPr>
              <a:t>col1</a:t>
            </a:r>
            <a:r>
              <a:rPr lang="en-US" altLang="zh-TW" sz="2400" b="1" dirty="0">
                <a:solidFill>
                  <a:schemeClr val="tx1"/>
                </a:solidFill>
              </a:rPr>
              <a:t> </a:t>
            </a:r>
            <a:r>
              <a:rPr lang="zh-TW" altLang="en-US" sz="2400" b="1" dirty="0">
                <a:solidFill>
                  <a:schemeClr val="tx1"/>
                </a:solidFill>
              </a:rPr>
              <a:t>和 </a:t>
            </a:r>
            <a:r>
              <a:rPr lang="en-US" altLang="zh-TW" sz="2400" b="1" dirty="0">
                <a:solidFill>
                  <a:schemeClr val="accent1"/>
                </a:solidFill>
              </a:rPr>
              <a:t>col2</a:t>
            </a:r>
            <a:r>
              <a:rPr lang="en-US" altLang="zh-TW" sz="2400" b="1" dirty="0">
                <a:solidFill>
                  <a:schemeClr val="tx1"/>
                </a:solidFill>
              </a:rPr>
              <a:t> </a:t>
            </a:r>
            <a:r>
              <a:rPr lang="zh-TW" altLang="en-US" sz="2400" b="1" dirty="0">
                <a:solidFill>
                  <a:schemeClr val="tx1"/>
                </a:solidFill>
              </a:rPr>
              <a:t>的群製組盒形圖</a:t>
            </a:r>
          </a:p>
        </p:txBody>
      </p:sp>
    </p:spTree>
    <p:extLst>
      <p:ext uri="{BB962C8B-B14F-4D97-AF65-F5344CB8AC3E}">
        <p14:creationId xmlns:p14="http://schemas.microsoft.com/office/powerpoint/2010/main" val="131437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15320AA-C469-4519-E0B8-A2485500A078}"/>
              </a:ext>
            </a:extLst>
          </p:cNvPr>
          <p:cNvSpPr>
            <a:spLocks noGrp="1"/>
          </p:cNvSpPr>
          <p:nvPr>
            <p:ph type="title"/>
          </p:nvPr>
        </p:nvSpPr>
        <p:spPr/>
        <p:txBody>
          <a:bodyPr>
            <a:normAutofit/>
          </a:bodyPr>
          <a:lstStyle/>
          <a:p>
            <a:r>
              <a:rPr lang="zh-TW" altLang="en-US" dirty="0">
                <a:solidFill>
                  <a:srgbClr val="00B050"/>
                </a:solidFill>
              </a:rPr>
              <a:t>在 </a:t>
            </a:r>
            <a:r>
              <a:rPr lang="en-US" altLang="zh-TW" dirty="0" err="1">
                <a:solidFill>
                  <a:srgbClr val="00B050"/>
                </a:solidFill>
              </a:rPr>
              <a:t>DataFrame</a:t>
            </a:r>
            <a:r>
              <a:rPr lang="en-US" altLang="zh-TW" dirty="0">
                <a:solidFill>
                  <a:srgbClr val="00B050"/>
                </a:solidFill>
              </a:rPr>
              <a:t> </a:t>
            </a:r>
            <a:r>
              <a:rPr lang="zh-TW" altLang="en-US" dirty="0">
                <a:solidFill>
                  <a:srgbClr val="00B050"/>
                </a:solidFill>
              </a:rPr>
              <a:t>中進行數值統計</a:t>
            </a:r>
          </a:p>
        </p:txBody>
      </p:sp>
      <p:sp>
        <p:nvSpPr>
          <p:cNvPr id="2" name="副標題 1">
            <a:extLst>
              <a:ext uri="{FF2B5EF4-FFF2-40B4-BE49-F238E27FC236}">
                <a16:creationId xmlns:a16="http://schemas.microsoft.com/office/drawing/2014/main" id="{F70A6B2C-4221-5E31-DC07-AD496DB83A75}"/>
              </a:ext>
            </a:extLst>
          </p:cNvPr>
          <p:cNvSpPr>
            <a:spLocks noGrp="1"/>
          </p:cNvSpPr>
          <p:nvPr>
            <p:ph type="subTitle" idx="1"/>
          </p:nvPr>
        </p:nvSpPr>
        <p:spPr/>
        <p:txBody>
          <a:bodyPr/>
          <a:lstStyle/>
          <a:p>
            <a:r>
              <a:rPr lang="zh-TW" altLang="en-US" sz="3470" dirty="0">
                <a:solidFill>
                  <a:srgbClr val="A6AAA9"/>
                </a:solidFill>
              </a:rPr>
              <a:t>加總、計數、以及其他統計量</a:t>
            </a:r>
            <a:endParaRPr lang="zh-TW" altLang="en-US" sz="3470" dirty="0"/>
          </a:p>
        </p:txBody>
      </p:sp>
    </p:spTree>
    <p:extLst>
      <p:ext uri="{BB962C8B-B14F-4D97-AF65-F5344CB8AC3E}">
        <p14:creationId xmlns:p14="http://schemas.microsoft.com/office/powerpoint/2010/main" val="3969314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DE1FB3B-603B-4F64-8F82-38F03E29F519}"/>
              </a:ext>
            </a:extLst>
          </p:cNvPr>
          <p:cNvSpPr>
            <a:spLocks noGrp="1"/>
          </p:cNvSpPr>
          <p:nvPr>
            <p:ph type="title"/>
          </p:nvPr>
        </p:nvSpPr>
        <p:spPr/>
        <p:txBody>
          <a:bodyPr>
            <a:normAutofit/>
          </a:bodyPr>
          <a:lstStyle/>
          <a:p>
            <a:r>
              <a:rPr lang="zh-TW" altLang="en-US" dirty="0"/>
              <a:t>加總、計數、以及其他統計量</a:t>
            </a:r>
          </a:p>
        </p:txBody>
      </p:sp>
      <p:sp>
        <p:nvSpPr>
          <p:cNvPr id="5" name="文字版面配置區 4">
            <a:extLst>
              <a:ext uri="{FF2B5EF4-FFF2-40B4-BE49-F238E27FC236}">
                <a16:creationId xmlns:a16="http://schemas.microsoft.com/office/drawing/2014/main" id="{B381FACD-E7F2-F2CA-9503-77045753E322}"/>
              </a:ext>
            </a:extLst>
          </p:cNvPr>
          <p:cNvSpPr>
            <a:spLocks noGrp="1"/>
          </p:cNvSpPr>
          <p:nvPr>
            <p:ph type="body" idx="1"/>
          </p:nvPr>
        </p:nvSpPr>
        <p:spPr/>
        <p:txBody>
          <a:bodyPr/>
          <a:lstStyle/>
          <a:p>
            <a:r>
              <a:rPr lang="zh-TW" altLang="en-US" dirty="0"/>
              <a:t>在資料分析的過程中，我們會希望將整份資料或特定欄位做一個整體趨勢的說明，用簡單的方式描述資料我們得利用到統計學上的一些統計量。</a:t>
            </a:r>
            <a:endParaRPr lang="en-US" altLang="zh-TW" dirty="0"/>
          </a:p>
          <a:p>
            <a:endParaRPr lang="en-US" altLang="zh-TW" dirty="0"/>
          </a:p>
          <a:p>
            <a:r>
              <a:rPr lang="zh-TW" altLang="en-US" dirty="0"/>
              <a:t>更進階的統計概念我們也會在之後的統計學單元傳授給大家。現在就讓我們先來看一下如何對</a:t>
            </a:r>
            <a:r>
              <a:rPr lang="en-US" altLang="zh-TW" dirty="0" err="1"/>
              <a:t>dataframe</a:t>
            </a:r>
            <a:r>
              <a:rPr lang="zh-TW" altLang="en-US" dirty="0"/>
              <a:t>這類的資料做數值統計吧。</a:t>
            </a:r>
          </a:p>
          <a:p>
            <a:endParaRPr lang="zh-TW" altLang="en-US" dirty="0"/>
          </a:p>
        </p:txBody>
      </p:sp>
    </p:spTree>
    <p:extLst>
      <p:ext uri="{BB962C8B-B14F-4D97-AF65-F5344CB8AC3E}">
        <p14:creationId xmlns:p14="http://schemas.microsoft.com/office/powerpoint/2010/main" val="12433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A7991F-D101-2E5C-64A0-16ABE659D56C}"/>
              </a:ext>
            </a:extLst>
          </p:cNvPr>
          <p:cNvSpPr>
            <a:spLocks noGrp="1"/>
          </p:cNvSpPr>
          <p:nvPr>
            <p:ph type="title"/>
          </p:nvPr>
        </p:nvSpPr>
        <p:spPr/>
        <p:txBody>
          <a:bodyPr/>
          <a:lstStyle/>
          <a:p>
            <a:r>
              <a:rPr lang="zh-TW" altLang="en-US" dirty="0"/>
              <a:t>加總、計數、以及其他統計量</a:t>
            </a:r>
          </a:p>
        </p:txBody>
      </p:sp>
      <p:sp>
        <p:nvSpPr>
          <p:cNvPr id="3" name="文字版面配置區 2">
            <a:extLst>
              <a:ext uri="{FF2B5EF4-FFF2-40B4-BE49-F238E27FC236}">
                <a16:creationId xmlns:a16="http://schemas.microsoft.com/office/drawing/2014/main" id="{31592FD0-0EC2-F932-875C-9F3E0A95B4D3}"/>
              </a:ext>
            </a:extLst>
          </p:cNvPr>
          <p:cNvSpPr>
            <a:spLocks noGrp="1"/>
          </p:cNvSpPr>
          <p:nvPr>
            <p:ph type="body" idx="1"/>
          </p:nvPr>
        </p:nvSpPr>
        <p:spPr/>
        <p:txBody>
          <a:bodyPr/>
          <a:lstStyle/>
          <a:p>
            <a:r>
              <a:rPr lang="zh-TW" altLang="en-US" dirty="0"/>
              <a:t>如同 </a:t>
            </a:r>
            <a:r>
              <a:rPr lang="en-US" altLang="zh-TW" dirty="0" err="1"/>
              <a:t>numpy</a:t>
            </a:r>
            <a:r>
              <a:rPr lang="zh-TW" altLang="en-US" dirty="0"/>
              <a:t> 中的 </a:t>
            </a:r>
            <a:r>
              <a:rPr lang="en-US" altLang="zh-TW" dirty="0" err="1"/>
              <a:t>np.sum</a:t>
            </a:r>
            <a:r>
              <a:rPr lang="en-US" altLang="zh-TW" dirty="0"/>
              <a:t>()</a:t>
            </a:r>
            <a:r>
              <a:rPr lang="zh-TW" altLang="en-US" dirty="0"/>
              <a:t>、</a:t>
            </a:r>
            <a:r>
              <a:rPr lang="en-US" altLang="zh-TW" dirty="0" err="1"/>
              <a:t>np.mean</a:t>
            </a:r>
            <a:r>
              <a:rPr lang="en-US" altLang="zh-TW" dirty="0"/>
              <a:t>()</a:t>
            </a:r>
            <a:r>
              <a:rPr lang="zh-TW" altLang="en-US" dirty="0"/>
              <a:t>，在 </a:t>
            </a:r>
            <a:r>
              <a:rPr lang="en-US" altLang="zh-TW" dirty="0"/>
              <a:t>Pandas</a:t>
            </a:r>
            <a:r>
              <a:rPr lang="zh-TW" altLang="en-US" dirty="0"/>
              <a:t> 中我們也使用類似的方法做計算。</a:t>
            </a:r>
            <a:endParaRPr lang="en-US" altLang="zh-TW" dirty="0"/>
          </a:p>
          <a:p>
            <a:endParaRPr lang="en-US" altLang="zh-TW" dirty="0"/>
          </a:p>
          <a:p>
            <a:endParaRPr lang="zh-TW" altLang="en-US" dirty="0"/>
          </a:p>
          <a:p>
            <a:endParaRPr lang="zh-TW" altLang="en-US" dirty="0"/>
          </a:p>
        </p:txBody>
      </p:sp>
      <p:grpSp>
        <p:nvGrpSpPr>
          <p:cNvPr id="10" name="群組 9">
            <a:extLst>
              <a:ext uri="{FF2B5EF4-FFF2-40B4-BE49-F238E27FC236}">
                <a16:creationId xmlns:a16="http://schemas.microsoft.com/office/drawing/2014/main" id="{6FC58D1F-B1E0-748E-25F2-B4934F7959FC}"/>
              </a:ext>
            </a:extLst>
          </p:cNvPr>
          <p:cNvGrpSpPr/>
          <p:nvPr/>
        </p:nvGrpSpPr>
        <p:grpSpPr>
          <a:xfrm>
            <a:off x="907601" y="2438400"/>
            <a:ext cx="10588400" cy="3824200"/>
            <a:chOff x="245074" y="1677189"/>
            <a:chExt cx="11642124" cy="4896605"/>
          </a:xfrm>
        </p:grpSpPr>
        <p:pic>
          <p:nvPicPr>
            <p:cNvPr id="5" name="圖片 4">
              <a:extLst>
                <a:ext uri="{FF2B5EF4-FFF2-40B4-BE49-F238E27FC236}">
                  <a16:creationId xmlns:a16="http://schemas.microsoft.com/office/drawing/2014/main" id="{417C48A3-50EC-5421-E8B8-0F070E243B16}"/>
                </a:ext>
              </a:extLst>
            </p:cNvPr>
            <p:cNvPicPr>
              <a:picLocks noChangeAspect="1"/>
            </p:cNvPicPr>
            <p:nvPr/>
          </p:nvPicPr>
          <p:blipFill>
            <a:blip r:embed="rId2"/>
            <a:stretch>
              <a:fillRect/>
            </a:stretch>
          </p:blipFill>
          <p:spPr>
            <a:xfrm>
              <a:off x="304800" y="4611005"/>
              <a:ext cx="11582398" cy="1962789"/>
            </a:xfrm>
            <a:prstGeom prst="rect">
              <a:avLst/>
            </a:prstGeom>
          </p:spPr>
        </p:pic>
        <p:pic>
          <p:nvPicPr>
            <p:cNvPr id="7" name="圖片 6">
              <a:extLst>
                <a:ext uri="{FF2B5EF4-FFF2-40B4-BE49-F238E27FC236}">
                  <a16:creationId xmlns:a16="http://schemas.microsoft.com/office/drawing/2014/main" id="{65CAAF38-5DD9-2147-7A60-2B17031D512F}"/>
                </a:ext>
              </a:extLst>
            </p:cNvPr>
            <p:cNvPicPr>
              <a:picLocks noChangeAspect="1"/>
            </p:cNvPicPr>
            <p:nvPr/>
          </p:nvPicPr>
          <p:blipFill>
            <a:blip r:embed="rId3"/>
            <a:stretch>
              <a:fillRect/>
            </a:stretch>
          </p:blipFill>
          <p:spPr>
            <a:xfrm>
              <a:off x="245074" y="3151667"/>
              <a:ext cx="11642123" cy="1459337"/>
            </a:xfrm>
            <a:prstGeom prst="rect">
              <a:avLst/>
            </a:prstGeom>
          </p:spPr>
        </p:pic>
        <p:pic>
          <p:nvPicPr>
            <p:cNvPr id="9" name="圖片 8">
              <a:extLst>
                <a:ext uri="{FF2B5EF4-FFF2-40B4-BE49-F238E27FC236}">
                  <a16:creationId xmlns:a16="http://schemas.microsoft.com/office/drawing/2014/main" id="{7AE7685C-FA8F-5F58-C44F-0E83D44D75AC}"/>
                </a:ext>
              </a:extLst>
            </p:cNvPr>
            <p:cNvPicPr>
              <a:picLocks noChangeAspect="1"/>
            </p:cNvPicPr>
            <p:nvPr/>
          </p:nvPicPr>
          <p:blipFill>
            <a:blip r:embed="rId4"/>
            <a:stretch>
              <a:fillRect/>
            </a:stretch>
          </p:blipFill>
          <p:spPr>
            <a:xfrm>
              <a:off x="304800" y="1677189"/>
              <a:ext cx="11582398" cy="1474477"/>
            </a:xfrm>
            <a:prstGeom prst="rect">
              <a:avLst/>
            </a:prstGeom>
          </p:spPr>
        </p:pic>
      </p:grpSp>
    </p:spTree>
    <p:extLst>
      <p:ext uri="{BB962C8B-B14F-4D97-AF65-F5344CB8AC3E}">
        <p14:creationId xmlns:p14="http://schemas.microsoft.com/office/powerpoint/2010/main" val="129567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D7522C-B98A-2704-3102-32A2A08957E2}"/>
              </a:ext>
            </a:extLst>
          </p:cNvPr>
          <p:cNvSpPr>
            <a:spLocks noGrp="1"/>
          </p:cNvSpPr>
          <p:nvPr>
            <p:ph type="title"/>
          </p:nvPr>
        </p:nvSpPr>
        <p:spPr/>
        <p:txBody>
          <a:bodyPr/>
          <a:lstStyle/>
          <a:p>
            <a:r>
              <a:rPr lang="zh-TW" altLang="en-US" dirty="0"/>
              <a:t>加總、計數、以及其他統計量 </a:t>
            </a:r>
            <a:r>
              <a:rPr lang="en-US" altLang="zh-TW" dirty="0"/>
              <a:t>– describe</a:t>
            </a:r>
            <a:endParaRPr lang="zh-TW" altLang="en-US" dirty="0"/>
          </a:p>
        </p:txBody>
      </p:sp>
      <p:sp>
        <p:nvSpPr>
          <p:cNvPr id="3" name="文字版面配置區 2">
            <a:extLst>
              <a:ext uri="{FF2B5EF4-FFF2-40B4-BE49-F238E27FC236}">
                <a16:creationId xmlns:a16="http://schemas.microsoft.com/office/drawing/2014/main" id="{3C8E6C14-A7AF-3162-D35C-A7674A74B379}"/>
              </a:ext>
            </a:extLst>
          </p:cNvPr>
          <p:cNvSpPr>
            <a:spLocks noGrp="1"/>
          </p:cNvSpPr>
          <p:nvPr>
            <p:ph type="body" idx="1"/>
          </p:nvPr>
        </p:nvSpPr>
        <p:spPr/>
        <p:txBody>
          <a:bodyPr/>
          <a:lstStyle/>
          <a:p>
            <a:endParaRPr lang="en-US" altLang="zh-TW" dirty="0"/>
          </a:p>
          <a:p>
            <a:endParaRPr lang="en-US" altLang="zh-TW" dirty="0"/>
          </a:p>
          <a:p>
            <a:r>
              <a:rPr lang="zh-TW" altLang="en-US" dirty="0"/>
              <a:t>在連續型欄位 </a:t>
            </a:r>
            <a:r>
              <a:rPr lang="en-US" altLang="zh-TW" dirty="0"/>
              <a:t>( include</a:t>
            </a:r>
            <a:r>
              <a:rPr lang="zh-TW" altLang="en-US" dirty="0"/>
              <a:t> </a:t>
            </a:r>
            <a:r>
              <a:rPr lang="en-US" altLang="zh-TW" dirty="0"/>
              <a:t>=</a:t>
            </a:r>
            <a:r>
              <a:rPr lang="zh-TW" altLang="en-US" dirty="0"/>
              <a:t> </a:t>
            </a:r>
            <a:r>
              <a:rPr lang="en-US" altLang="zh-TW" dirty="0"/>
              <a:t>' number ') </a:t>
            </a:r>
            <a:r>
              <a:rPr lang="zh-TW" altLang="en-US" dirty="0"/>
              <a:t>上會呈現較常用的一些統計量。</a:t>
            </a:r>
          </a:p>
        </p:txBody>
      </p:sp>
      <p:sp>
        <p:nvSpPr>
          <p:cNvPr id="4" name="Google Shape;625;p88">
            <a:extLst>
              <a:ext uri="{FF2B5EF4-FFF2-40B4-BE49-F238E27FC236}">
                <a16:creationId xmlns:a16="http://schemas.microsoft.com/office/drawing/2014/main" id="{3007056F-97BA-14D1-AB1E-49609A81B14A}"/>
              </a:ext>
            </a:extLst>
          </p:cNvPr>
          <p:cNvSpPr/>
          <p:nvPr/>
        </p:nvSpPr>
        <p:spPr>
          <a:xfrm>
            <a:off x="907600" y="1361400"/>
            <a:ext cx="11009462"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err="1">
                <a:solidFill>
                  <a:schemeClr val="dk1"/>
                </a:solidFill>
              </a:rPr>
              <a:t>.</a:t>
            </a:r>
            <a:r>
              <a:rPr lang="en-US" altLang="zh-TW" sz="2400" b="1" dirty="0" err="1">
                <a:solidFill>
                  <a:schemeClr val="tx1"/>
                </a:solidFill>
              </a:rPr>
              <a:t>describe</a:t>
            </a:r>
            <a:r>
              <a:rPr lang="en-US" altLang="zh-TW" sz="2400" b="1" dirty="0">
                <a:solidFill>
                  <a:schemeClr val="tx1"/>
                </a:solidFill>
              </a:rPr>
              <a:t> ( include = </a:t>
            </a:r>
            <a:r>
              <a:rPr lang="en-US" altLang="zh-TW" sz="2400" b="1" dirty="0">
                <a:solidFill>
                  <a:schemeClr val="accent1"/>
                </a:solidFill>
              </a:rPr>
              <a:t>T</a:t>
            </a:r>
            <a:r>
              <a:rPr lang="zh-TW" altLang="en-US" sz="2400" b="1" dirty="0">
                <a:solidFill>
                  <a:schemeClr val="accent1"/>
                </a:solidFill>
              </a:rPr>
              <a:t> </a:t>
            </a:r>
            <a:r>
              <a:rPr lang="en-US" altLang="zh-TW" sz="2400" b="1" dirty="0">
                <a:solidFill>
                  <a:schemeClr val="tx1"/>
                </a:solidFill>
              </a:rPr>
              <a:t>)	#</a:t>
            </a:r>
            <a:r>
              <a:rPr lang="zh-TW" altLang="en-US" sz="2400" b="1" dirty="0">
                <a:solidFill>
                  <a:schemeClr val="tx1"/>
                </a:solidFill>
              </a:rPr>
              <a:t> 將特定類型 </a:t>
            </a:r>
            <a:r>
              <a:rPr lang="en-US" altLang="zh-TW" sz="2400" b="1" dirty="0">
                <a:solidFill>
                  <a:schemeClr val="accent1"/>
                </a:solidFill>
              </a:rPr>
              <a:t>T</a:t>
            </a:r>
            <a:r>
              <a:rPr lang="zh-TW" altLang="en-US" sz="2400" b="1" dirty="0">
                <a:solidFill>
                  <a:schemeClr val="tx1"/>
                </a:solidFill>
              </a:rPr>
              <a:t> 的欄位做一個摘要</a:t>
            </a:r>
          </a:p>
        </p:txBody>
      </p:sp>
      <p:pic>
        <p:nvPicPr>
          <p:cNvPr id="7" name="圖片 6">
            <a:extLst>
              <a:ext uri="{FF2B5EF4-FFF2-40B4-BE49-F238E27FC236}">
                <a16:creationId xmlns:a16="http://schemas.microsoft.com/office/drawing/2014/main" id="{5DBDD281-9C17-F0B1-5F4B-5237B32141BC}"/>
              </a:ext>
            </a:extLst>
          </p:cNvPr>
          <p:cNvPicPr>
            <a:picLocks noChangeAspect="1"/>
          </p:cNvPicPr>
          <p:nvPr/>
        </p:nvPicPr>
        <p:blipFill>
          <a:blip r:embed="rId2"/>
          <a:stretch>
            <a:fillRect/>
          </a:stretch>
        </p:blipFill>
        <p:spPr>
          <a:xfrm>
            <a:off x="907600" y="3626442"/>
            <a:ext cx="6466594" cy="3057791"/>
          </a:xfrm>
          <a:prstGeom prst="rect">
            <a:avLst/>
          </a:prstGeom>
        </p:spPr>
      </p:pic>
    </p:spTree>
    <p:extLst>
      <p:ext uri="{BB962C8B-B14F-4D97-AF65-F5344CB8AC3E}">
        <p14:creationId xmlns:p14="http://schemas.microsoft.com/office/powerpoint/2010/main" val="196046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D7522C-B98A-2704-3102-32A2A08957E2}"/>
              </a:ext>
            </a:extLst>
          </p:cNvPr>
          <p:cNvSpPr>
            <a:spLocks noGrp="1"/>
          </p:cNvSpPr>
          <p:nvPr>
            <p:ph type="title"/>
          </p:nvPr>
        </p:nvSpPr>
        <p:spPr/>
        <p:txBody>
          <a:bodyPr/>
          <a:lstStyle/>
          <a:p>
            <a:r>
              <a:rPr lang="zh-TW" altLang="en-US" dirty="0"/>
              <a:t>加總、計數、以及其他統計量 </a:t>
            </a:r>
            <a:r>
              <a:rPr lang="en-US" altLang="zh-TW" dirty="0"/>
              <a:t>– describe</a:t>
            </a:r>
            <a:endParaRPr lang="zh-TW" altLang="en-US" dirty="0"/>
          </a:p>
        </p:txBody>
      </p:sp>
      <p:sp>
        <p:nvSpPr>
          <p:cNvPr id="3" name="文字版面配置區 2">
            <a:extLst>
              <a:ext uri="{FF2B5EF4-FFF2-40B4-BE49-F238E27FC236}">
                <a16:creationId xmlns:a16="http://schemas.microsoft.com/office/drawing/2014/main" id="{3C8E6C14-A7AF-3162-D35C-A7674A74B379}"/>
              </a:ext>
            </a:extLst>
          </p:cNvPr>
          <p:cNvSpPr>
            <a:spLocks noGrp="1"/>
          </p:cNvSpPr>
          <p:nvPr>
            <p:ph type="body" idx="1"/>
          </p:nvPr>
        </p:nvSpPr>
        <p:spPr/>
        <p:txBody>
          <a:bodyPr/>
          <a:lstStyle/>
          <a:p>
            <a:endParaRPr lang="en-US" altLang="zh-TW" dirty="0"/>
          </a:p>
          <a:p>
            <a:endParaRPr lang="en-US" altLang="zh-TW" dirty="0"/>
          </a:p>
          <a:p>
            <a:r>
              <a:rPr lang="zh-TW" altLang="en-US" dirty="0"/>
              <a:t>在類別型欄位 </a:t>
            </a:r>
            <a:r>
              <a:rPr lang="en-US" altLang="zh-TW" dirty="0"/>
              <a:t>( include</a:t>
            </a:r>
            <a:r>
              <a:rPr lang="zh-TW" altLang="en-US" dirty="0"/>
              <a:t> </a:t>
            </a:r>
            <a:r>
              <a:rPr lang="en-US" altLang="zh-TW" dirty="0"/>
              <a:t>=</a:t>
            </a:r>
            <a:r>
              <a:rPr lang="zh-TW" altLang="en-US" dirty="0"/>
              <a:t> </a:t>
            </a:r>
            <a:r>
              <a:rPr lang="en-US" altLang="zh-TW" dirty="0"/>
              <a:t>' object ‘ ) </a:t>
            </a:r>
            <a:r>
              <a:rPr lang="zh-TW" altLang="en-US" dirty="0"/>
              <a:t>會呈現計數、有幾個類別、以及出現最多次類別的頻率等資訊</a:t>
            </a:r>
          </a:p>
          <a:p>
            <a:endParaRPr lang="zh-TW" altLang="en-US" dirty="0"/>
          </a:p>
        </p:txBody>
      </p:sp>
      <p:sp>
        <p:nvSpPr>
          <p:cNvPr id="4" name="Google Shape;625;p88">
            <a:extLst>
              <a:ext uri="{FF2B5EF4-FFF2-40B4-BE49-F238E27FC236}">
                <a16:creationId xmlns:a16="http://schemas.microsoft.com/office/drawing/2014/main" id="{3007056F-97BA-14D1-AB1E-49609A81B14A}"/>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err="1">
                <a:solidFill>
                  <a:schemeClr val="dk1"/>
                </a:solidFill>
              </a:rPr>
              <a:t>.</a:t>
            </a:r>
            <a:r>
              <a:rPr lang="en-US" altLang="zh-TW" sz="2400" b="1" dirty="0" err="1">
                <a:solidFill>
                  <a:schemeClr val="tx1"/>
                </a:solidFill>
              </a:rPr>
              <a:t>describe</a:t>
            </a:r>
            <a:r>
              <a:rPr lang="en-US" altLang="zh-TW" sz="2400" b="1" dirty="0">
                <a:solidFill>
                  <a:schemeClr val="tx1"/>
                </a:solidFill>
              </a:rPr>
              <a:t> ( include = </a:t>
            </a:r>
            <a:r>
              <a:rPr lang="en-US" altLang="zh-TW" sz="2400" b="1" dirty="0">
                <a:solidFill>
                  <a:schemeClr val="accent1"/>
                </a:solidFill>
              </a:rPr>
              <a:t>T</a:t>
            </a:r>
            <a:r>
              <a:rPr lang="zh-TW" altLang="en-US" sz="2400" b="1" dirty="0">
                <a:solidFill>
                  <a:schemeClr val="accent1"/>
                </a:solidFill>
              </a:rPr>
              <a:t> </a:t>
            </a:r>
            <a:r>
              <a:rPr lang="en-US" altLang="zh-TW" sz="2400" b="1" dirty="0">
                <a:solidFill>
                  <a:schemeClr val="tx1"/>
                </a:solidFill>
              </a:rPr>
              <a:t>)	#</a:t>
            </a:r>
            <a:r>
              <a:rPr lang="zh-TW" altLang="en-US" sz="2400" b="1" dirty="0">
                <a:solidFill>
                  <a:schemeClr val="tx1"/>
                </a:solidFill>
              </a:rPr>
              <a:t> 將特定類型 </a:t>
            </a:r>
            <a:r>
              <a:rPr lang="en-US" altLang="zh-TW" sz="2400" b="1" dirty="0">
                <a:solidFill>
                  <a:schemeClr val="accent1"/>
                </a:solidFill>
              </a:rPr>
              <a:t>T</a:t>
            </a:r>
            <a:r>
              <a:rPr lang="zh-TW" altLang="en-US" sz="2400" b="1" dirty="0">
                <a:solidFill>
                  <a:schemeClr val="tx1"/>
                </a:solidFill>
              </a:rPr>
              <a:t> 的欄位做一個摘要</a:t>
            </a:r>
          </a:p>
        </p:txBody>
      </p:sp>
      <p:pic>
        <p:nvPicPr>
          <p:cNvPr id="6" name="圖片 5">
            <a:extLst>
              <a:ext uri="{FF2B5EF4-FFF2-40B4-BE49-F238E27FC236}">
                <a16:creationId xmlns:a16="http://schemas.microsoft.com/office/drawing/2014/main" id="{A8FA56E1-A1F3-A804-2FFD-EB4DECF80BBE}"/>
              </a:ext>
            </a:extLst>
          </p:cNvPr>
          <p:cNvPicPr>
            <a:picLocks noChangeAspect="1"/>
          </p:cNvPicPr>
          <p:nvPr/>
        </p:nvPicPr>
        <p:blipFill>
          <a:blip r:embed="rId2"/>
          <a:stretch>
            <a:fillRect/>
          </a:stretch>
        </p:blipFill>
        <p:spPr>
          <a:xfrm>
            <a:off x="801667" y="3810297"/>
            <a:ext cx="5835107" cy="2452303"/>
          </a:xfrm>
          <a:prstGeom prst="rect">
            <a:avLst/>
          </a:prstGeom>
        </p:spPr>
      </p:pic>
    </p:spTree>
    <p:extLst>
      <p:ext uri="{BB962C8B-B14F-4D97-AF65-F5344CB8AC3E}">
        <p14:creationId xmlns:p14="http://schemas.microsoft.com/office/powerpoint/2010/main" val="2621445065"/>
      </p:ext>
    </p:extLst>
  </p:cSld>
  <p:clrMapOvr>
    <a:masterClrMapping/>
  </p:clrMapOvr>
</p:sld>
</file>

<file path=ppt/theme/theme1.xml><?xml version="1.0" encoding="utf-8"?>
<a:theme xmlns:a="http://schemas.openxmlformats.org/drawingml/2006/main"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技術班課程模版.pptx" id="{4571849E-8CDA-407E-8287-DF563F034946}" vid="{DFAD8269-D7DB-4BF0-A2D9-710524F37DEC}"/>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技術班課程模版</Template>
  <TotalTime>446</TotalTime>
  <Words>1992</Words>
  <Application>Microsoft Office PowerPoint</Application>
  <PresentationFormat>寬螢幕</PresentationFormat>
  <Paragraphs>170</Paragraphs>
  <Slides>47</Slides>
  <Notes>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47</vt:i4>
      </vt:variant>
    </vt:vector>
  </HeadingPairs>
  <TitlesOfParts>
    <vt:vector size="56" baseType="lpstr">
      <vt:lpstr>Helvetica Neue Light</vt:lpstr>
      <vt:lpstr>Microsoft JhengHei</vt:lpstr>
      <vt:lpstr>新細明體</vt:lpstr>
      <vt:lpstr>Arial</vt:lpstr>
      <vt:lpstr>Calibri</vt:lpstr>
      <vt:lpstr>Courier New</vt:lpstr>
      <vt:lpstr>Roboto</vt:lpstr>
      <vt:lpstr>Wingdings</vt:lpstr>
      <vt:lpstr>PPTtemplate</vt:lpstr>
      <vt:lpstr>Pandas Tutorial Part 2</vt:lpstr>
      <vt:lpstr>PowerPoint 簡報</vt:lpstr>
      <vt:lpstr> 課程內容</vt:lpstr>
      <vt:lpstr>在 DataFrame 中進行數值統計</vt:lpstr>
      <vt:lpstr>在 DataFrame 中進行數值統計</vt:lpstr>
      <vt:lpstr>加總、計數、以及其他統計量</vt:lpstr>
      <vt:lpstr>加總、計數、以及其他統計量</vt:lpstr>
      <vt:lpstr>加總、計數、以及其他統計量 – describe</vt:lpstr>
      <vt:lpstr>加總、計數、以及其他統計量 – describe</vt:lpstr>
      <vt:lpstr>在 DataFrame 中進行數值統計</vt:lpstr>
      <vt:lpstr>遺漏值</vt:lpstr>
      <vt:lpstr>遺漏值</vt:lpstr>
      <vt:lpstr>遺漏值</vt:lpstr>
      <vt:lpstr>遺漏值</vt:lpstr>
      <vt:lpstr>遺漏值 – 刪除</vt:lpstr>
      <vt:lpstr>遺漏值 – 補值</vt:lpstr>
      <vt:lpstr>遺漏值 – 補值</vt:lpstr>
      <vt:lpstr> DataFrame 進階用法</vt:lpstr>
      <vt:lpstr>DataFrame 進階用法</vt:lpstr>
      <vt:lpstr> DataFrame 進階用法</vt:lpstr>
      <vt:lpstr>apply 功能的使用</vt:lpstr>
      <vt:lpstr>apply 功能的使用</vt:lpstr>
      <vt:lpstr>apply 功能的使用</vt:lpstr>
      <vt:lpstr> DataFrame 進階用法</vt:lpstr>
      <vt:lpstr>群組 ( groupby ) 的使用</vt:lpstr>
      <vt:lpstr>群組 ( groupby ) 的使用</vt:lpstr>
      <vt:lpstr>群組 ( groupby ) 的使用</vt:lpstr>
      <vt:lpstr>群組 ( groupby ) 的使用</vt:lpstr>
      <vt:lpstr> DataFrame 進階用法</vt:lpstr>
      <vt:lpstr>pivot_table 的使用</vt:lpstr>
      <vt:lpstr>pivot_table 的使用</vt:lpstr>
      <vt:lpstr> 在 DataFrame 繪製統計圖</vt:lpstr>
      <vt:lpstr>在 DataFrame 繪製統計圖</vt:lpstr>
      <vt:lpstr> 在 DataFrame 繪製統計圖</vt:lpstr>
      <vt:lpstr>連續變項的統計圖</vt:lpstr>
      <vt:lpstr>連續變項的統計圖 – 直方圖</vt:lpstr>
      <vt:lpstr>連續變項的統計圖 – 機率密度函數圖</vt:lpstr>
      <vt:lpstr>連續變項的統計圖 – 機率密度函數圖</vt:lpstr>
      <vt:lpstr>連續變項的統計圖 – 箱型圖</vt:lpstr>
      <vt:lpstr>連續變項的統計圖 – 箱型圖</vt:lpstr>
      <vt:lpstr> 在 DataFrame 繪製統計圖</vt:lpstr>
      <vt:lpstr>類別變項的統計圖</vt:lpstr>
      <vt:lpstr>類別變項的統計圖 – 長條圖</vt:lpstr>
      <vt:lpstr>類別變項的統計圖 – 圓餅圖</vt:lpstr>
      <vt:lpstr> 在 DataFrame 繪製統計圖</vt:lpstr>
      <vt:lpstr>觀察欄位之間的關聯 – 散佈圖</vt:lpstr>
      <vt:lpstr>觀察欄位之間的關聯 – 群製組盒形圖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基本輸入及輸出 - IO and comment</dc:title>
  <dc:creator>承澔 吳</dc:creator>
  <cp:lastModifiedBy>wu86r</cp:lastModifiedBy>
  <cp:revision>135</cp:revision>
  <dcterms:created xsi:type="dcterms:W3CDTF">2022-11-25T08:58:02Z</dcterms:created>
  <dcterms:modified xsi:type="dcterms:W3CDTF">2023-02-05T14:14:04Z</dcterms:modified>
</cp:coreProperties>
</file>