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625" r:id="rId2"/>
    <p:sldId id="258" r:id="rId3"/>
    <p:sldId id="257" r:id="rId4"/>
    <p:sldId id="260" r:id="rId5"/>
    <p:sldId id="265" r:id="rId6"/>
    <p:sldId id="301" r:id="rId7"/>
    <p:sldId id="302" r:id="rId8"/>
    <p:sldId id="261" r:id="rId9"/>
    <p:sldId id="291" r:id="rId10"/>
    <p:sldId id="293" r:id="rId11"/>
    <p:sldId id="295" r:id="rId12"/>
    <p:sldId id="296" r:id="rId13"/>
    <p:sldId id="297" r:id="rId14"/>
    <p:sldId id="299" r:id="rId15"/>
    <p:sldId id="262" r:id="rId16"/>
    <p:sldId id="273" r:id="rId17"/>
    <p:sldId id="266" r:id="rId18"/>
    <p:sldId id="267" r:id="rId19"/>
    <p:sldId id="268" r:id="rId20"/>
    <p:sldId id="270" r:id="rId21"/>
    <p:sldId id="269" r:id="rId22"/>
    <p:sldId id="272" r:id="rId23"/>
    <p:sldId id="274" r:id="rId24"/>
    <p:sldId id="278" r:id="rId25"/>
    <p:sldId id="275" r:id="rId26"/>
    <p:sldId id="276" r:id="rId27"/>
    <p:sldId id="263" r:id="rId28"/>
    <p:sldId id="282" r:id="rId29"/>
    <p:sldId id="289" r:id="rId30"/>
    <p:sldId id="287" r:id="rId31"/>
    <p:sldId id="300" r:id="rId32"/>
    <p:sldId id="288" r:id="rId33"/>
    <p:sldId id="264" r:id="rId34"/>
    <p:sldId id="290" r:id="rId35"/>
    <p:sldId id="285" r:id="rId36"/>
    <p:sldId id="284" r:id="rId37"/>
    <p:sldId id="303"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預設章節" id="{9846764B-41EB-489C-965E-BA636ACA40E4}">
          <p14:sldIdLst>
            <p14:sldId id="625"/>
            <p14:sldId id="258"/>
            <p14:sldId id="257"/>
          </p14:sldIdLst>
        </p14:section>
        <p14:section name="載入套件" id="{828324D3-4DE6-4DD5-98C2-0F9E612A4B16}">
          <p14:sldIdLst>
            <p14:sldId id="260"/>
            <p14:sldId id="265"/>
            <p14:sldId id="301"/>
            <p14:sldId id="302"/>
          </p14:sldIdLst>
        </p14:section>
        <p14:section name="繪製基本統計圖" id="{F4941B0B-432B-4F83-B56F-611E833918E8}">
          <p14:sldIdLst>
            <p14:sldId id="261"/>
            <p14:sldId id="291"/>
            <p14:sldId id="293"/>
            <p14:sldId id="295"/>
            <p14:sldId id="296"/>
            <p14:sldId id="297"/>
            <p14:sldId id="299"/>
          </p14:sldIdLst>
        </p14:section>
        <p14:section name="繪製進階統計圖" id="{591D461D-B3DD-43F7-85B3-385C93C189FC}">
          <p14:sldIdLst>
            <p14:sldId id="262"/>
            <p14:sldId id="273"/>
            <p14:sldId id="266"/>
            <p14:sldId id="267"/>
            <p14:sldId id="268"/>
            <p14:sldId id="270"/>
            <p14:sldId id="269"/>
            <p14:sldId id="272"/>
            <p14:sldId id="274"/>
            <p14:sldId id="278"/>
            <p14:sldId id="275"/>
            <p14:sldId id="276"/>
            <p14:sldId id="263"/>
            <p14:sldId id="282"/>
            <p14:sldId id="289"/>
            <p14:sldId id="287"/>
            <p14:sldId id="300"/>
            <p14:sldId id="288"/>
            <p14:sldId id="264"/>
            <p14:sldId id="290"/>
            <p14:sldId id="285"/>
            <p14:sldId id="284"/>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42B877-9411-43A3-9685-C560CB79EC5A}" type="datetimeFigureOut">
              <a:rPr lang="zh-TW" altLang="en-US" smtClean="0"/>
              <a:t>2023/2/5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81455-FFA6-4D68-9D39-48A5F4E32134}" type="slidenum">
              <a:rPr lang="zh-TW" altLang="en-US" smtClean="0"/>
              <a:t>‹#›</a:t>
            </a:fld>
            <a:endParaRPr lang="zh-TW" altLang="en-US"/>
          </a:p>
        </p:txBody>
      </p:sp>
    </p:spTree>
    <p:extLst>
      <p:ext uri="{BB962C8B-B14F-4D97-AF65-F5344CB8AC3E}">
        <p14:creationId xmlns:p14="http://schemas.microsoft.com/office/powerpoint/2010/main" val="2994798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23081455-FFA6-4D68-9D39-48A5F4E32134}" type="slidenum">
              <a:rPr lang="zh-TW" altLang="en-US" smtClean="0"/>
              <a:t>20</a:t>
            </a:fld>
            <a:endParaRPr lang="zh-TW" altLang="en-US"/>
          </a:p>
        </p:txBody>
      </p:sp>
    </p:spTree>
    <p:extLst>
      <p:ext uri="{BB962C8B-B14F-4D97-AF65-F5344CB8AC3E}">
        <p14:creationId xmlns:p14="http://schemas.microsoft.com/office/powerpoint/2010/main" val="64137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自訂版面配置">
  <p:cSld name="自訂版面配置">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a:stretch/>
        </p:blipFill>
        <p:spPr>
          <a:xfrm>
            <a:off x="1758903" y="298432"/>
            <a:ext cx="8333952" cy="6261133"/>
          </a:xfrm>
          <a:prstGeom prst="rect">
            <a:avLst/>
          </a:prstGeom>
          <a:noFill/>
          <a:ln>
            <a:noFill/>
          </a:ln>
        </p:spPr>
      </p:pic>
      <p:sp>
        <p:nvSpPr>
          <p:cNvPr id="21" name="Google Shape;21;p4"/>
          <p:cNvSpPr txBox="1"/>
          <p:nvPr/>
        </p:nvSpPr>
        <p:spPr>
          <a:xfrm>
            <a:off x="2616275" y="1037629"/>
            <a:ext cx="6959200" cy="3964000"/>
          </a:xfrm>
          <a:prstGeom prst="rect">
            <a:avLst/>
          </a:prstGeom>
          <a:noFill/>
          <a:ln>
            <a:noFill/>
          </a:ln>
        </p:spPr>
        <p:txBody>
          <a:bodyPr spcFirstLastPara="1" wrap="square" lIns="91433" tIns="45700" rIns="91433" bIns="45700"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zh-TW" altLang="en-US" sz="4000" b="1" i="0" u="none" strike="noStrike" cap="none">
                <a:solidFill>
                  <a:schemeClr val="dk1"/>
                </a:solidFill>
                <a:latin typeface="Microsoft JhengHei"/>
                <a:ea typeface="Microsoft JhengHei"/>
                <a:cs typeface="Microsoft JhengHei"/>
                <a:sym typeface="Microsoft JhengHei"/>
              </a:rPr>
              <a:t>「版權聲明頁」</a:t>
            </a:r>
            <a:endParaRPr sz="4000" b="1" i="0" u="none" strike="noStrike" cap="none">
              <a:solidFill>
                <a:schemeClr val="dk1"/>
              </a:solidFill>
              <a:latin typeface="Microsoft JhengHei"/>
              <a:ea typeface="Microsoft JhengHei"/>
              <a:cs typeface="Microsoft JhengHei"/>
              <a:sym typeface="Microsoft JhengHei"/>
            </a:endParaRPr>
          </a:p>
          <a:p>
            <a:pPr marL="0" marR="0" lvl="0" indent="0" algn="ctr" rtl="0">
              <a:lnSpc>
                <a:spcPct val="150000"/>
              </a:lnSpc>
              <a:spcBef>
                <a:spcPts val="0"/>
              </a:spcBef>
              <a:spcAft>
                <a:spcPts val="0"/>
              </a:spcAft>
              <a:buClr>
                <a:srgbClr val="000000"/>
              </a:buClr>
              <a:buSzPts val="1800"/>
              <a:buFont typeface="Arial"/>
              <a:buNone/>
            </a:pPr>
            <a:r>
              <a:rPr lang="zh-TW" altLang="en-US" sz="2400" b="0" i="0" u="none" strike="noStrike" cap="none">
                <a:solidFill>
                  <a:schemeClr val="dk1"/>
                </a:solidFill>
                <a:latin typeface="Microsoft JhengHei"/>
                <a:ea typeface="Microsoft JhengHei"/>
                <a:cs typeface="Microsoft JhengHei"/>
                <a:sym typeface="Microsoft JhengHei"/>
              </a:rPr>
              <a:t>本投影片已經獲得作者授權台灣人工智慧學校得以使用於教學用途，如需取得重製權以及公開傳輸權需要透過台灣人工智慧學校取得著作人同意；如果需要修改本投影片著作，則需要取得改作權；另外，如果有需要以光碟或紙本等實體的方式傳播，則需要取得台灣人工智慧學校散佈權。</a:t>
            </a:r>
            <a:endParaRPr sz="2400" b="0" i="0" u="none" strike="noStrike" cap="none">
              <a:solidFill>
                <a:schemeClr val="dk1"/>
              </a:solidFill>
              <a:latin typeface="Microsoft JhengHei"/>
              <a:ea typeface="Microsoft JhengHei"/>
              <a:cs typeface="Microsoft JhengHei"/>
              <a:sym typeface="Microsoft JhengHei"/>
            </a:endParaRPr>
          </a:p>
        </p:txBody>
      </p:sp>
      <p:sp>
        <p:nvSpPr>
          <p:cNvPr id="22" name="Google Shape;22;p4"/>
          <p:cNvSpPr txBox="1"/>
          <p:nvPr/>
        </p:nvSpPr>
        <p:spPr>
          <a:xfrm>
            <a:off x="4968727" y="6321056"/>
            <a:ext cx="2254400" cy="369200"/>
          </a:xfrm>
          <a:prstGeom prst="rect">
            <a:avLst/>
          </a:prstGeom>
          <a:noFill/>
          <a:ln>
            <a:noFill/>
          </a:ln>
        </p:spPr>
        <p:txBody>
          <a:bodyPr spcFirstLastPara="1" wrap="square" lIns="91433" tIns="45700" rIns="91433"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altLang="zh-TW" sz="1867" b="0" i="0" u="none" strike="noStrike" cap="none">
                <a:solidFill>
                  <a:schemeClr val="dk1"/>
                </a:solidFill>
                <a:latin typeface="Microsoft JhengHei"/>
                <a:ea typeface="Microsoft JhengHei"/>
                <a:cs typeface="Microsoft JhengHei"/>
                <a:sym typeface="Microsoft JhengHei"/>
              </a:rPr>
              <a:t>- </a:t>
            </a:r>
            <a:r>
              <a:rPr lang="zh-TW" altLang="en-US" sz="1867" b="0" i="0" u="none" strike="noStrike" cap="none">
                <a:solidFill>
                  <a:schemeClr val="dk1"/>
                </a:solidFill>
                <a:latin typeface="Microsoft JhengHei"/>
                <a:ea typeface="Microsoft JhengHei"/>
                <a:cs typeface="Microsoft JhengHei"/>
                <a:sym typeface="Microsoft JhengHei"/>
              </a:rPr>
              <a:t>台灣人工智慧學校  </a:t>
            </a:r>
            <a:endParaRPr sz="1867" b="0" i="0" u="none" strike="noStrike" cap="none">
              <a:solidFill>
                <a:schemeClr val="dk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226456418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章節標題" type="secHead">
  <p:cSld name="章節標題">
    <p:spTree>
      <p:nvGrpSpPr>
        <p:cNvPr id="1"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1" y="2977"/>
            <a:ext cx="12192004" cy="6852049"/>
          </a:xfrm>
          <a:prstGeom prst="rect">
            <a:avLst/>
          </a:prstGeom>
          <a:noFill/>
          <a:ln>
            <a:noFill/>
          </a:ln>
        </p:spPr>
      </p:pic>
      <p:sp>
        <p:nvSpPr>
          <p:cNvPr id="25" name="Google Shape;25;p5"/>
          <p:cNvSpPr txBox="1">
            <a:spLocks noGrp="1"/>
          </p:cNvSpPr>
          <p:nvPr>
            <p:ph type="title"/>
          </p:nvPr>
        </p:nvSpPr>
        <p:spPr>
          <a:xfrm>
            <a:off x="3463967" y="1996700"/>
            <a:ext cx="8652400" cy="1709200"/>
          </a:xfrm>
          <a:prstGeom prst="rect">
            <a:avLst/>
          </a:prstGeom>
        </p:spPr>
        <p:txBody>
          <a:bodyPr spcFirstLastPara="1" wrap="square" lIns="68575" tIns="34275" rIns="68575" bIns="34275" anchor="t" anchorCtr="0">
            <a:noAutofit/>
          </a:bodyPr>
          <a:lstStyle>
            <a:lvl1pPr lvl="0">
              <a:spcBef>
                <a:spcPts val="0"/>
              </a:spcBef>
              <a:spcAft>
                <a:spcPts val="0"/>
              </a:spcAft>
              <a:buSzPts val="4000"/>
              <a:buNone/>
              <a:defRPr sz="5333"/>
            </a:lvl1pPr>
            <a:lvl2pPr lvl="1">
              <a:spcBef>
                <a:spcPts val="0"/>
              </a:spcBef>
              <a:spcAft>
                <a:spcPts val="0"/>
              </a:spcAft>
              <a:buSzPts val="1200"/>
              <a:buNone/>
              <a:defRPr sz="2000"/>
            </a:lvl2pPr>
            <a:lvl3pPr lvl="2">
              <a:spcBef>
                <a:spcPts val="0"/>
              </a:spcBef>
              <a:spcAft>
                <a:spcPts val="0"/>
              </a:spcAft>
              <a:buSzPts val="1200"/>
              <a:buNone/>
              <a:defRPr sz="2000"/>
            </a:lvl3pPr>
            <a:lvl4pPr lvl="3">
              <a:spcBef>
                <a:spcPts val="0"/>
              </a:spcBef>
              <a:spcAft>
                <a:spcPts val="0"/>
              </a:spcAft>
              <a:buSzPts val="1200"/>
              <a:buNone/>
              <a:defRPr sz="2000"/>
            </a:lvl4pPr>
            <a:lvl5pPr lvl="4">
              <a:spcBef>
                <a:spcPts val="0"/>
              </a:spcBef>
              <a:spcAft>
                <a:spcPts val="0"/>
              </a:spcAft>
              <a:buSzPts val="1200"/>
              <a:buNone/>
              <a:defRPr sz="2000"/>
            </a:lvl5pPr>
            <a:lvl6pPr lvl="5">
              <a:spcBef>
                <a:spcPts val="0"/>
              </a:spcBef>
              <a:spcAft>
                <a:spcPts val="0"/>
              </a:spcAft>
              <a:buSzPts val="1200"/>
              <a:buNone/>
              <a:defRPr sz="2000"/>
            </a:lvl6pPr>
            <a:lvl7pPr lvl="6">
              <a:spcBef>
                <a:spcPts val="0"/>
              </a:spcBef>
              <a:spcAft>
                <a:spcPts val="0"/>
              </a:spcAft>
              <a:buSzPts val="1200"/>
              <a:buNone/>
              <a:defRPr sz="2000"/>
            </a:lvl7pPr>
            <a:lvl8pPr lvl="7">
              <a:spcBef>
                <a:spcPts val="0"/>
              </a:spcBef>
              <a:spcAft>
                <a:spcPts val="0"/>
              </a:spcAft>
              <a:buSzPts val="1200"/>
              <a:buNone/>
              <a:defRPr sz="2000"/>
            </a:lvl8pPr>
            <a:lvl9pPr lvl="8">
              <a:spcBef>
                <a:spcPts val="0"/>
              </a:spcBef>
              <a:spcAft>
                <a:spcPts val="0"/>
              </a:spcAft>
              <a:buSzPts val="1200"/>
              <a:buNone/>
              <a:defRPr sz="2000"/>
            </a:lvl9pPr>
          </a:lstStyle>
          <a:p>
            <a:r>
              <a:rPr lang="zh-TW" altLang="en-US"/>
              <a:t>按一下以編輯母片標題樣式</a:t>
            </a:r>
            <a:endParaRPr/>
          </a:p>
        </p:txBody>
      </p:sp>
      <p:sp>
        <p:nvSpPr>
          <p:cNvPr id="26" name="Google Shape;26;p5"/>
          <p:cNvSpPr txBox="1">
            <a:spLocks noGrp="1"/>
          </p:cNvSpPr>
          <p:nvPr>
            <p:ph type="subTitle" idx="1"/>
          </p:nvPr>
        </p:nvSpPr>
        <p:spPr>
          <a:xfrm>
            <a:off x="3463967" y="4023667"/>
            <a:ext cx="8380000" cy="862400"/>
          </a:xfrm>
          <a:prstGeom prst="rect">
            <a:avLst/>
          </a:prstGeom>
        </p:spPr>
        <p:txBody>
          <a:bodyPr spcFirstLastPara="1" wrap="square" lIns="68575" tIns="34275" rIns="68575" bIns="34275" anchor="t" anchorCtr="0">
            <a:noAutofit/>
          </a:bodyPr>
          <a:lstStyle>
            <a:lvl1pPr lvl="0">
              <a:spcBef>
                <a:spcPts val="1067"/>
              </a:spcBef>
              <a:spcAft>
                <a:spcPts val="0"/>
              </a:spcAft>
              <a:buSzPts val="2600"/>
              <a:buNone/>
              <a:defRPr sz="3467"/>
            </a:lvl1pPr>
            <a:lvl2pPr lvl="1">
              <a:spcBef>
                <a:spcPts val="533"/>
              </a:spcBef>
              <a:spcAft>
                <a:spcPts val="0"/>
              </a:spcAft>
              <a:buSzPts val="2000"/>
              <a:buNone/>
              <a:defRPr/>
            </a:lvl2pPr>
            <a:lvl3pPr lvl="2">
              <a:spcBef>
                <a:spcPts val="533"/>
              </a:spcBef>
              <a:spcAft>
                <a:spcPts val="0"/>
              </a:spcAft>
              <a:buSzPts val="1800"/>
              <a:buNone/>
              <a:defRPr/>
            </a:lvl3pPr>
            <a:lvl4pPr lvl="3">
              <a:spcBef>
                <a:spcPts val="533"/>
              </a:spcBef>
              <a:spcAft>
                <a:spcPts val="0"/>
              </a:spcAft>
              <a:buSzPts val="1400"/>
              <a:buNone/>
              <a:defRPr/>
            </a:lvl4pPr>
            <a:lvl5pPr lvl="4">
              <a:spcBef>
                <a:spcPts val="533"/>
              </a:spcBef>
              <a:spcAft>
                <a:spcPts val="0"/>
              </a:spcAft>
              <a:buSzPts val="1400"/>
              <a:buNone/>
              <a:defRPr/>
            </a:lvl5pPr>
            <a:lvl6pPr lvl="5">
              <a:spcBef>
                <a:spcPts val="533"/>
              </a:spcBef>
              <a:spcAft>
                <a:spcPts val="0"/>
              </a:spcAft>
              <a:buSzPts val="1400"/>
              <a:buNone/>
              <a:defRPr/>
            </a:lvl6pPr>
            <a:lvl7pPr lvl="6">
              <a:spcBef>
                <a:spcPts val="533"/>
              </a:spcBef>
              <a:spcAft>
                <a:spcPts val="0"/>
              </a:spcAft>
              <a:buSzPts val="1400"/>
              <a:buNone/>
              <a:defRPr/>
            </a:lvl7pPr>
            <a:lvl8pPr lvl="7">
              <a:spcBef>
                <a:spcPts val="533"/>
              </a:spcBef>
              <a:spcAft>
                <a:spcPts val="0"/>
              </a:spcAft>
              <a:buSzPts val="1400"/>
              <a:buNone/>
              <a:defRPr/>
            </a:lvl8pPr>
            <a:lvl9pPr lvl="8">
              <a:spcBef>
                <a:spcPts val="533"/>
              </a:spcBef>
              <a:spcAft>
                <a:spcPts val="0"/>
              </a:spcAft>
              <a:buSzPts val="1400"/>
              <a:buNone/>
              <a:defRPr/>
            </a:lvl9pPr>
          </a:lstStyle>
          <a:p>
            <a:r>
              <a:rPr lang="zh-TW" altLang="en-US"/>
              <a:t>按一下以編輯母片子標題樣式</a:t>
            </a:r>
            <a:endParaRPr/>
          </a:p>
        </p:txBody>
      </p:sp>
    </p:spTree>
    <p:extLst>
      <p:ext uri="{BB962C8B-B14F-4D97-AF65-F5344CB8AC3E}">
        <p14:creationId xmlns:p14="http://schemas.microsoft.com/office/powerpoint/2010/main" val="3518560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只有標題">
  <p:cSld name="只有標題">
    <p:spTree>
      <p:nvGrpSpPr>
        <p:cNvPr id="1" name="Shape 27"/>
        <p:cNvGrpSpPr/>
        <p:nvPr/>
      </p:nvGrpSpPr>
      <p:grpSpPr>
        <a:xfrm>
          <a:off x="0" y="0"/>
          <a:ext cx="0" cy="0"/>
          <a:chOff x="0" y="0"/>
          <a:chExt cx="0" cy="0"/>
        </a:xfrm>
      </p:grpSpPr>
      <p:sp>
        <p:nvSpPr>
          <p:cNvPr id="28" name="Google Shape;28;p6"/>
          <p:cNvSpPr txBox="1"/>
          <p:nvPr/>
        </p:nvSpPr>
        <p:spPr>
          <a:xfrm>
            <a:off x="718533" y="275359"/>
            <a:ext cx="10515600" cy="1325600"/>
          </a:xfrm>
          <a:prstGeom prst="rect">
            <a:avLst/>
          </a:prstGeom>
          <a:noFill/>
          <a:ln>
            <a:noFill/>
          </a:ln>
        </p:spPr>
        <p:txBody>
          <a:bodyPr spcFirstLastPara="1" wrap="square" lIns="91433" tIns="45700" rIns="91433" bIns="45700" anchor="ctr" anchorCtr="0">
            <a:noAutofit/>
          </a:bodyPr>
          <a:lstStyle/>
          <a:p>
            <a:pPr marL="0" marR="0" lvl="0" indent="0" algn="l" rtl="0">
              <a:lnSpc>
                <a:spcPct val="90000"/>
              </a:lnSpc>
              <a:spcBef>
                <a:spcPts val="0"/>
              </a:spcBef>
              <a:spcAft>
                <a:spcPts val="0"/>
              </a:spcAft>
              <a:buClr>
                <a:schemeClr val="dk1"/>
              </a:buClr>
              <a:buSzPts val="3300"/>
              <a:buFont typeface="Microsoft JhengHei"/>
              <a:buNone/>
            </a:pPr>
            <a:r>
              <a:rPr lang="zh-TW" altLang="en-US" sz="4400" b="1" i="0" u="none" strike="noStrike" cap="none">
                <a:solidFill>
                  <a:schemeClr val="dk1"/>
                </a:solidFill>
                <a:latin typeface="Microsoft JhengHei"/>
                <a:ea typeface="Microsoft JhengHei"/>
                <a:cs typeface="Microsoft JhengHei"/>
                <a:sym typeface="Microsoft JhengHei"/>
              </a:rPr>
              <a:t>按一下以編輯母片標題樣式</a:t>
            </a:r>
            <a:endParaRPr sz="1467" b="0" i="0" u="none" strike="noStrike" cap="none">
              <a:solidFill>
                <a:srgbClr val="000000"/>
              </a:solidFill>
              <a:latin typeface="Arial"/>
              <a:ea typeface="Arial"/>
              <a:cs typeface="Arial"/>
              <a:sym typeface="Arial"/>
            </a:endParaRPr>
          </a:p>
        </p:txBody>
      </p:sp>
      <p:pic>
        <p:nvPicPr>
          <p:cNvPr id="29" name="Google Shape;29;p6"/>
          <p:cNvPicPr preferRelativeResize="0"/>
          <p:nvPr/>
        </p:nvPicPr>
        <p:blipFill rotWithShape="1">
          <a:blip r:embed="rId2">
            <a:alphaModFix/>
          </a:blip>
          <a:srcRect t="39" b="49"/>
          <a:stretch/>
        </p:blipFill>
        <p:spPr>
          <a:xfrm>
            <a:off x="0" y="4"/>
            <a:ext cx="12202632" cy="6857999"/>
          </a:xfrm>
          <a:prstGeom prst="rect">
            <a:avLst/>
          </a:prstGeom>
          <a:noFill/>
          <a:ln>
            <a:noFill/>
          </a:ln>
        </p:spPr>
      </p:pic>
      <p:sp>
        <p:nvSpPr>
          <p:cNvPr id="30" name="Google Shape;30;p6"/>
          <p:cNvSpPr txBox="1">
            <a:spLocks noGrp="1"/>
          </p:cNvSpPr>
          <p:nvPr>
            <p:ph type="title"/>
          </p:nvPr>
        </p:nvSpPr>
        <p:spPr>
          <a:xfrm>
            <a:off x="801667" y="173767"/>
            <a:ext cx="10800400" cy="983200"/>
          </a:xfrm>
          <a:prstGeom prst="rect">
            <a:avLst/>
          </a:prstGeom>
        </p:spPr>
        <p:txBody>
          <a:bodyPr spcFirstLastPara="1" wrap="square" lIns="68575" tIns="34275" rIns="68575" bIns="34275" anchor="ctr" anchorCtr="0">
            <a:noAutofit/>
          </a:bodyPr>
          <a:lstStyle>
            <a:lvl1pPr lvl="0">
              <a:spcBef>
                <a:spcPts val="0"/>
              </a:spcBef>
              <a:spcAft>
                <a:spcPts val="0"/>
              </a:spcAft>
              <a:buSzPts val="3200"/>
              <a:buNone/>
              <a:defRPr sz="4267"/>
            </a:lvl1pPr>
            <a:lvl2pPr lvl="1">
              <a:spcBef>
                <a:spcPts val="0"/>
              </a:spcBef>
              <a:spcAft>
                <a:spcPts val="0"/>
              </a:spcAft>
              <a:buSzPts val="4000"/>
              <a:buNone/>
              <a:defRPr sz="5333"/>
            </a:lvl2pPr>
            <a:lvl3pPr lvl="2">
              <a:spcBef>
                <a:spcPts val="0"/>
              </a:spcBef>
              <a:spcAft>
                <a:spcPts val="0"/>
              </a:spcAft>
              <a:buSzPts val="4000"/>
              <a:buNone/>
              <a:defRPr sz="5333"/>
            </a:lvl3pPr>
            <a:lvl4pPr lvl="3">
              <a:spcBef>
                <a:spcPts val="0"/>
              </a:spcBef>
              <a:spcAft>
                <a:spcPts val="0"/>
              </a:spcAft>
              <a:buSzPts val="4000"/>
              <a:buNone/>
              <a:defRPr sz="5333"/>
            </a:lvl4pPr>
            <a:lvl5pPr lvl="4">
              <a:spcBef>
                <a:spcPts val="0"/>
              </a:spcBef>
              <a:spcAft>
                <a:spcPts val="0"/>
              </a:spcAft>
              <a:buSzPts val="4000"/>
              <a:buNone/>
              <a:defRPr sz="5333"/>
            </a:lvl5pPr>
            <a:lvl6pPr lvl="5">
              <a:spcBef>
                <a:spcPts val="0"/>
              </a:spcBef>
              <a:spcAft>
                <a:spcPts val="0"/>
              </a:spcAft>
              <a:buSzPts val="4000"/>
              <a:buNone/>
              <a:defRPr sz="5333"/>
            </a:lvl6pPr>
            <a:lvl7pPr lvl="6">
              <a:spcBef>
                <a:spcPts val="0"/>
              </a:spcBef>
              <a:spcAft>
                <a:spcPts val="0"/>
              </a:spcAft>
              <a:buSzPts val="4000"/>
              <a:buNone/>
              <a:defRPr sz="5333"/>
            </a:lvl7pPr>
            <a:lvl8pPr lvl="7">
              <a:spcBef>
                <a:spcPts val="0"/>
              </a:spcBef>
              <a:spcAft>
                <a:spcPts val="0"/>
              </a:spcAft>
              <a:buSzPts val="4000"/>
              <a:buNone/>
              <a:defRPr sz="5333"/>
            </a:lvl8pPr>
            <a:lvl9pPr lvl="8">
              <a:spcBef>
                <a:spcPts val="0"/>
              </a:spcBef>
              <a:spcAft>
                <a:spcPts val="0"/>
              </a:spcAft>
              <a:buSzPts val="4000"/>
              <a:buNone/>
              <a:defRPr sz="5333"/>
            </a:lvl9pPr>
          </a:lstStyle>
          <a:p>
            <a:r>
              <a:rPr lang="zh-TW" altLang="en-US"/>
              <a:t>按一下以編輯母片標題樣式</a:t>
            </a:r>
            <a:endParaRPr/>
          </a:p>
        </p:txBody>
      </p:sp>
      <p:sp>
        <p:nvSpPr>
          <p:cNvPr id="31" name="Google Shape;31;p6"/>
          <p:cNvSpPr txBox="1">
            <a:spLocks noGrp="1"/>
          </p:cNvSpPr>
          <p:nvPr>
            <p:ph type="body" idx="1"/>
          </p:nvPr>
        </p:nvSpPr>
        <p:spPr>
          <a:xfrm>
            <a:off x="907600" y="1361400"/>
            <a:ext cx="10588400" cy="4901200"/>
          </a:xfrm>
          <a:prstGeom prst="rect">
            <a:avLst/>
          </a:prstGeom>
        </p:spPr>
        <p:txBody>
          <a:bodyPr spcFirstLastPara="1" wrap="square" lIns="68575" tIns="34275" rIns="68575" bIns="34275" anchor="t" anchorCtr="0">
            <a:noAutofit/>
          </a:bodyPr>
          <a:lstStyle>
            <a:lvl1pPr marL="609585" lvl="0" indent="-507987">
              <a:spcBef>
                <a:spcPts val="1067"/>
              </a:spcBef>
              <a:spcAft>
                <a:spcPts val="0"/>
              </a:spcAft>
              <a:buSzPts val="2400"/>
              <a:buChar char="•"/>
              <a:defRPr sz="3200"/>
            </a:lvl1pPr>
            <a:lvl2pPr marL="1219170" lvl="1" indent="-474121">
              <a:spcBef>
                <a:spcPts val="533"/>
              </a:spcBef>
              <a:spcAft>
                <a:spcPts val="0"/>
              </a:spcAft>
              <a:buSzPts val="2000"/>
              <a:buChar char="•"/>
              <a:defRPr sz="2667"/>
            </a:lvl2pPr>
            <a:lvl3pPr marL="1828754" lvl="2" indent="-457189">
              <a:spcBef>
                <a:spcPts val="533"/>
              </a:spcBef>
              <a:spcAft>
                <a:spcPts val="0"/>
              </a:spcAft>
              <a:buSzPts val="1800"/>
              <a:buChar char="•"/>
              <a:defRPr sz="2400"/>
            </a:lvl3pPr>
            <a:lvl4pPr marL="2438339" lvl="3" indent="-423323">
              <a:spcBef>
                <a:spcPts val="533"/>
              </a:spcBef>
              <a:spcAft>
                <a:spcPts val="0"/>
              </a:spcAft>
              <a:buSzPts val="1400"/>
              <a:buChar char="•"/>
              <a:defRPr/>
            </a:lvl4pPr>
            <a:lvl5pPr marL="3047924" lvl="4" indent="-423323">
              <a:spcBef>
                <a:spcPts val="533"/>
              </a:spcBef>
              <a:spcAft>
                <a:spcPts val="0"/>
              </a:spcAft>
              <a:buSzPts val="1400"/>
              <a:buChar char="•"/>
              <a:defRPr/>
            </a:lvl5pPr>
            <a:lvl6pPr marL="3657509" lvl="5" indent="-423323">
              <a:spcBef>
                <a:spcPts val="533"/>
              </a:spcBef>
              <a:spcAft>
                <a:spcPts val="0"/>
              </a:spcAft>
              <a:buSzPts val="1400"/>
              <a:buChar char="•"/>
              <a:defRPr/>
            </a:lvl6pPr>
            <a:lvl7pPr marL="4267093" lvl="6" indent="-423323">
              <a:spcBef>
                <a:spcPts val="533"/>
              </a:spcBef>
              <a:spcAft>
                <a:spcPts val="0"/>
              </a:spcAft>
              <a:buSzPts val="1400"/>
              <a:buChar char="•"/>
              <a:defRPr/>
            </a:lvl7pPr>
            <a:lvl8pPr marL="4876678" lvl="7" indent="-423323">
              <a:spcBef>
                <a:spcPts val="533"/>
              </a:spcBef>
              <a:spcAft>
                <a:spcPts val="0"/>
              </a:spcAft>
              <a:buSzPts val="1400"/>
              <a:buChar char="•"/>
              <a:defRPr/>
            </a:lvl8pPr>
            <a:lvl9pPr marL="5486263" lvl="8" indent="-423323">
              <a:spcBef>
                <a:spcPts val="533"/>
              </a:spcBef>
              <a:spcAft>
                <a:spcPts val="0"/>
              </a:spcAft>
              <a:buSzPts val="1400"/>
              <a:buChar char="•"/>
              <a:defRPr/>
            </a:lvl9pPr>
          </a:lstStyle>
          <a:p>
            <a:pPr lvl="0"/>
            <a:r>
              <a:rPr lang="zh-TW" altLang="en-US"/>
              <a:t>編輯母片文字樣式</a:t>
            </a:r>
          </a:p>
        </p:txBody>
      </p:sp>
    </p:spTree>
    <p:extLst>
      <p:ext uri="{BB962C8B-B14F-4D97-AF65-F5344CB8AC3E}">
        <p14:creationId xmlns:p14="http://schemas.microsoft.com/office/powerpoint/2010/main" val="758156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空白 1">
  <p:cSld name="空白 1">
    <p:spTree>
      <p:nvGrpSpPr>
        <p:cNvPr id="1"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l="39" r="49"/>
          <a:stretch/>
        </p:blipFill>
        <p:spPr>
          <a:xfrm>
            <a:off x="1" y="0"/>
            <a:ext cx="12191996" cy="6858000"/>
          </a:xfrm>
          <a:prstGeom prst="rect">
            <a:avLst/>
          </a:prstGeom>
          <a:noFill/>
          <a:ln>
            <a:noFill/>
          </a:ln>
        </p:spPr>
      </p:pic>
      <p:sp>
        <p:nvSpPr>
          <p:cNvPr id="34" name="Google Shape;34;p7"/>
          <p:cNvSpPr txBox="1">
            <a:spLocks noGrp="1"/>
          </p:cNvSpPr>
          <p:nvPr>
            <p:ph type="title"/>
          </p:nvPr>
        </p:nvSpPr>
        <p:spPr>
          <a:xfrm>
            <a:off x="325800" y="358400"/>
            <a:ext cx="4528400" cy="1645200"/>
          </a:xfrm>
          <a:prstGeom prst="rect">
            <a:avLst/>
          </a:prstGeom>
        </p:spPr>
        <p:txBody>
          <a:bodyPr spcFirstLastPara="1" wrap="square" lIns="68575" tIns="34275" rIns="68575" bIns="34275" anchor="t" anchorCtr="0">
            <a:noAutofit/>
          </a:bodyPr>
          <a:lstStyle>
            <a:lvl1pPr lvl="0">
              <a:spcBef>
                <a:spcPts val="0"/>
              </a:spcBef>
              <a:spcAft>
                <a:spcPts val="0"/>
              </a:spcAft>
              <a:buSzPts val="32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r>
              <a:rPr lang="zh-TW" altLang="en-US"/>
              <a:t>按一下以編輯母片標題樣式</a:t>
            </a:r>
            <a:endParaRPr/>
          </a:p>
        </p:txBody>
      </p:sp>
      <p:sp>
        <p:nvSpPr>
          <p:cNvPr id="35" name="Google Shape;35;p7"/>
          <p:cNvSpPr txBox="1">
            <a:spLocks noGrp="1"/>
          </p:cNvSpPr>
          <p:nvPr>
            <p:ph type="subTitle" idx="1"/>
          </p:nvPr>
        </p:nvSpPr>
        <p:spPr>
          <a:xfrm>
            <a:off x="325800" y="2182833"/>
            <a:ext cx="4528400" cy="3730400"/>
          </a:xfrm>
          <a:prstGeom prst="rect">
            <a:avLst/>
          </a:prstGeom>
        </p:spPr>
        <p:txBody>
          <a:bodyPr spcFirstLastPara="1" wrap="square" lIns="68575" tIns="34275" rIns="68575" bIns="34275" anchor="t" anchorCtr="0">
            <a:noAutofit/>
          </a:bodyPr>
          <a:lstStyle>
            <a:lvl1pPr lvl="0">
              <a:spcBef>
                <a:spcPts val="1067"/>
              </a:spcBef>
              <a:spcAft>
                <a:spcPts val="0"/>
              </a:spcAft>
              <a:buSzPts val="2400"/>
              <a:buNone/>
              <a:defRPr/>
            </a:lvl1pPr>
            <a:lvl2pPr lvl="1">
              <a:spcBef>
                <a:spcPts val="533"/>
              </a:spcBef>
              <a:spcAft>
                <a:spcPts val="0"/>
              </a:spcAft>
              <a:buSzPts val="2000"/>
              <a:buNone/>
              <a:defRPr/>
            </a:lvl2pPr>
            <a:lvl3pPr lvl="2">
              <a:spcBef>
                <a:spcPts val="533"/>
              </a:spcBef>
              <a:spcAft>
                <a:spcPts val="0"/>
              </a:spcAft>
              <a:buSzPts val="1800"/>
              <a:buNone/>
              <a:defRPr/>
            </a:lvl3pPr>
            <a:lvl4pPr lvl="3">
              <a:spcBef>
                <a:spcPts val="533"/>
              </a:spcBef>
              <a:spcAft>
                <a:spcPts val="0"/>
              </a:spcAft>
              <a:buSzPts val="1400"/>
              <a:buNone/>
              <a:defRPr/>
            </a:lvl4pPr>
            <a:lvl5pPr lvl="4">
              <a:spcBef>
                <a:spcPts val="533"/>
              </a:spcBef>
              <a:spcAft>
                <a:spcPts val="0"/>
              </a:spcAft>
              <a:buSzPts val="1400"/>
              <a:buNone/>
              <a:defRPr/>
            </a:lvl5pPr>
            <a:lvl6pPr lvl="5">
              <a:spcBef>
                <a:spcPts val="533"/>
              </a:spcBef>
              <a:spcAft>
                <a:spcPts val="0"/>
              </a:spcAft>
              <a:buSzPts val="1400"/>
              <a:buNone/>
              <a:defRPr/>
            </a:lvl6pPr>
            <a:lvl7pPr lvl="6">
              <a:spcBef>
                <a:spcPts val="533"/>
              </a:spcBef>
              <a:spcAft>
                <a:spcPts val="0"/>
              </a:spcAft>
              <a:buSzPts val="1400"/>
              <a:buNone/>
              <a:defRPr/>
            </a:lvl7pPr>
            <a:lvl8pPr lvl="7">
              <a:spcBef>
                <a:spcPts val="533"/>
              </a:spcBef>
              <a:spcAft>
                <a:spcPts val="0"/>
              </a:spcAft>
              <a:buSzPts val="1400"/>
              <a:buNone/>
              <a:defRPr/>
            </a:lvl8pPr>
            <a:lvl9pPr lvl="8">
              <a:spcBef>
                <a:spcPts val="533"/>
              </a:spcBef>
              <a:spcAft>
                <a:spcPts val="0"/>
              </a:spcAft>
              <a:buSzPts val="1400"/>
              <a:buNone/>
              <a:defRPr/>
            </a:lvl9pPr>
          </a:lstStyle>
          <a:p>
            <a:r>
              <a:rPr lang="zh-TW" altLang="en-US"/>
              <a:t>按一下以編輯母片子標題樣式</a:t>
            </a:r>
            <a:endParaRPr/>
          </a:p>
        </p:txBody>
      </p:sp>
      <p:sp>
        <p:nvSpPr>
          <p:cNvPr id="36" name="Google Shape;36;p7"/>
          <p:cNvSpPr txBox="1">
            <a:spLocks noGrp="1"/>
          </p:cNvSpPr>
          <p:nvPr>
            <p:ph type="body" idx="2"/>
          </p:nvPr>
        </p:nvSpPr>
        <p:spPr>
          <a:xfrm>
            <a:off x="5701400" y="358400"/>
            <a:ext cx="5864400" cy="6124800"/>
          </a:xfrm>
          <a:prstGeom prst="rect">
            <a:avLst/>
          </a:prstGeom>
        </p:spPr>
        <p:txBody>
          <a:bodyPr spcFirstLastPara="1" wrap="square" lIns="68575" tIns="34275" rIns="68575" bIns="34275" anchor="t" anchorCtr="0">
            <a:noAutofit/>
          </a:bodyPr>
          <a:lstStyle>
            <a:lvl1pPr marL="609585" lvl="0" indent="-507987">
              <a:spcBef>
                <a:spcPts val="1067"/>
              </a:spcBef>
              <a:spcAft>
                <a:spcPts val="0"/>
              </a:spcAft>
              <a:buSzPts val="2400"/>
              <a:buChar char="•"/>
              <a:defRPr/>
            </a:lvl1pPr>
            <a:lvl2pPr marL="1219170" lvl="1" indent="-474121">
              <a:spcBef>
                <a:spcPts val="533"/>
              </a:spcBef>
              <a:spcAft>
                <a:spcPts val="0"/>
              </a:spcAft>
              <a:buSzPts val="2000"/>
              <a:buChar char="•"/>
              <a:defRPr/>
            </a:lvl2pPr>
            <a:lvl3pPr marL="1828754" lvl="2" indent="-457189">
              <a:spcBef>
                <a:spcPts val="533"/>
              </a:spcBef>
              <a:spcAft>
                <a:spcPts val="0"/>
              </a:spcAft>
              <a:buSzPts val="1800"/>
              <a:buChar char="•"/>
              <a:defRPr/>
            </a:lvl3pPr>
            <a:lvl4pPr marL="2438339" lvl="3" indent="-423323">
              <a:spcBef>
                <a:spcPts val="533"/>
              </a:spcBef>
              <a:spcAft>
                <a:spcPts val="0"/>
              </a:spcAft>
              <a:buSzPts val="1400"/>
              <a:buChar char="•"/>
              <a:defRPr/>
            </a:lvl4pPr>
            <a:lvl5pPr marL="3047924" lvl="4" indent="-423323">
              <a:spcBef>
                <a:spcPts val="533"/>
              </a:spcBef>
              <a:spcAft>
                <a:spcPts val="0"/>
              </a:spcAft>
              <a:buSzPts val="1400"/>
              <a:buChar char="•"/>
              <a:defRPr/>
            </a:lvl5pPr>
            <a:lvl6pPr marL="3657509" lvl="5" indent="-423323">
              <a:spcBef>
                <a:spcPts val="533"/>
              </a:spcBef>
              <a:spcAft>
                <a:spcPts val="0"/>
              </a:spcAft>
              <a:buSzPts val="1400"/>
              <a:buChar char="•"/>
              <a:defRPr/>
            </a:lvl6pPr>
            <a:lvl7pPr marL="4267093" lvl="6" indent="-423323">
              <a:spcBef>
                <a:spcPts val="533"/>
              </a:spcBef>
              <a:spcAft>
                <a:spcPts val="0"/>
              </a:spcAft>
              <a:buSzPts val="1400"/>
              <a:buChar char="•"/>
              <a:defRPr/>
            </a:lvl7pPr>
            <a:lvl8pPr marL="4876678" lvl="7" indent="-423323">
              <a:spcBef>
                <a:spcPts val="533"/>
              </a:spcBef>
              <a:spcAft>
                <a:spcPts val="0"/>
              </a:spcAft>
              <a:buSzPts val="1400"/>
              <a:buChar char="•"/>
              <a:defRPr/>
            </a:lvl8pPr>
            <a:lvl9pPr marL="5486263" lvl="8" indent="-423323">
              <a:spcBef>
                <a:spcPts val="533"/>
              </a:spcBef>
              <a:spcAft>
                <a:spcPts val="0"/>
              </a:spcAft>
              <a:buSzPts val="1400"/>
              <a:buChar char="•"/>
              <a:defRPr/>
            </a:lvl9pPr>
          </a:lstStyle>
          <a:p>
            <a:pPr lvl="0"/>
            <a:r>
              <a:rPr lang="zh-TW" altLang="en-US"/>
              <a:t>編輯母片文字樣式</a:t>
            </a:r>
          </a:p>
        </p:txBody>
      </p:sp>
    </p:spTree>
    <p:extLst>
      <p:ext uri="{BB962C8B-B14F-4D97-AF65-F5344CB8AC3E}">
        <p14:creationId xmlns:p14="http://schemas.microsoft.com/office/powerpoint/2010/main" val="42671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空白">
  <p:cSld name="空白">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1" y="1"/>
            <a:ext cx="12191996" cy="6857999"/>
          </a:xfrm>
          <a:prstGeom prst="rect">
            <a:avLst/>
          </a:prstGeom>
          <a:noFill/>
          <a:ln>
            <a:noFill/>
          </a:ln>
        </p:spPr>
      </p:pic>
    </p:spTree>
    <p:extLst>
      <p:ext uri="{BB962C8B-B14F-4D97-AF65-F5344CB8AC3E}">
        <p14:creationId xmlns:p14="http://schemas.microsoft.com/office/powerpoint/2010/main" val="4267981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標題投影片" type="title">
  <p:cSld name="1_標題投影片">
    <p:spTree>
      <p:nvGrpSpPr>
        <p:cNvPr id="1" name="Shape 11"/>
        <p:cNvGrpSpPr/>
        <p:nvPr/>
      </p:nvGrpSpPr>
      <p:grpSpPr>
        <a:xfrm>
          <a:off x="0" y="0"/>
          <a:ext cx="0" cy="0"/>
          <a:chOff x="0" y="0"/>
          <a:chExt cx="0" cy="0"/>
        </a:xfrm>
      </p:grpSpPr>
      <p:pic>
        <p:nvPicPr>
          <p:cNvPr id="12" name="Google Shape;12;p2"/>
          <p:cNvPicPr preferRelativeResize="0"/>
          <p:nvPr/>
        </p:nvPicPr>
        <p:blipFill>
          <a:blip r:embed="rId2">
            <a:alphaModFix/>
          </a:blip>
          <a:stretch>
            <a:fillRect/>
          </a:stretch>
        </p:blipFill>
        <p:spPr>
          <a:xfrm>
            <a:off x="-5299" y="1"/>
            <a:ext cx="12192004" cy="6858001"/>
          </a:xfrm>
          <a:prstGeom prst="rect">
            <a:avLst/>
          </a:prstGeom>
          <a:noFill/>
          <a:ln>
            <a:noFill/>
          </a:ln>
        </p:spPr>
      </p:pic>
      <p:sp>
        <p:nvSpPr>
          <p:cNvPr id="13" name="Google Shape;13;p2"/>
          <p:cNvSpPr txBox="1">
            <a:spLocks noGrp="1"/>
          </p:cNvSpPr>
          <p:nvPr>
            <p:ph type="subTitle" idx="1"/>
          </p:nvPr>
        </p:nvSpPr>
        <p:spPr>
          <a:xfrm>
            <a:off x="2045333" y="3264300"/>
            <a:ext cx="8834000" cy="1181200"/>
          </a:xfrm>
          <a:prstGeom prst="rect">
            <a:avLst/>
          </a:prstGeom>
        </p:spPr>
        <p:txBody>
          <a:bodyPr spcFirstLastPara="1" wrap="square" lIns="68575" tIns="34275" rIns="68575" bIns="34275" anchor="t" anchorCtr="0">
            <a:noAutofit/>
          </a:bodyPr>
          <a:lstStyle>
            <a:lvl1pPr lvl="0" algn="l" rtl="0">
              <a:spcBef>
                <a:spcPts val="1067"/>
              </a:spcBef>
              <a:spcAft>
                <a:spcPts val="0"/>
              </a:spcAft>
              <a:buSzPts val="2400"/>
              <a:buNone/>
              <a:defRPr sz="2667" b="1">
                <a:solidFill>
                  <a:srgbClr val="434343"/>
                </a:solidFill>
              </a:defRPr>
            </a:lvl1pPr>
            <a:lvl2pPr lvl="1" algn="l" rtl="0">
              <a:spcBef>
                <a:spcPts val="533"/>
              </a:spcBef>
              <a:spcAft>
                <a:spcPts val="0"/>
              </a:spcAft>
              <a:buSzPts val="2000"/>
              <a:buNone/>
              <a:defRPr sz="2667">
                <a:solidFill>
                  <a:srgbClr val="434343"/>
                </a:solidFill>
              </a:defRPr>
            </a:lvl2pPr>
            <a:lvl3pPr lvl="2" algn="l" rtl="0">
              <a:spcBef>
                <a:spcPts val="533"/>
              </a:spcBef>
              <a:spcAft>
                <a:spcPts val="0"/>
              </a:spcAft>
              <a:buSzPts val="1800"/>
              <a:buNone/>
              <a:defRPr sz="2667">
                <a:solidFill>
                  <a:srgbClr val="434343"/>
                </a:solidFill>
              </a:defRPr>
            </a:lvl3pPr>
            <a:lvl4pPr lvl="3" algn="l" rtl="0">
              <a:spcBef>
                <a:spcPts val="533"/>
              </a:spcBef>
              <a:spcAft>
                <a:spcPts val="0"/>
              </a:spcAft>
              <a:buSzPts val="1400"/>
              <a:buNone/>
              <a:defRPr sz="2667">
                <a:solidFill>
                  <a:srgbClr val="434343"/>
                </a:solidFill>
              </a:defRPr>
            </a:lvl4pPr>
            <a:lvl5pPr lvl="4" algn="l" rtl="0">
              <a:spcBef>
                <a:spcPts val="533"/>
              </a:spcBef>
              <a:spcAft>
                <a:spcPts val="0"/>
              </a:spcAft>
              <a:buSzPts val="1400"/>
              <a:buNone/>
              <a:defRPr sz="2667">
                <a:solidFill>
                  <a:srgbClr val="434343"/>
                </a:solidFill>
              </a:defRPr>
            </a:lvl5pPr>
            <a:lvl6pPr lvl="5" algn="l" rtl="0">
              <a:spcBef>
                <a:spcPts val="533"/>
              </a:spcBef>
              <a:spcAft>
                <a:spcPts val="0"/>
              </a:spcAft>
              <a:buSzPts val="1400"/>
              <a:buNone/>
              <a:defRPr sz="2667">
                <a:solidFill>
                  <a:srgbClr val="434343"/>
                </a:solidFill>
              </a:defRPr>
            </a:lvl6pPr>
            <a:lvl7pPr lvl="6" algn="l" rtl="0">
              <a:spcBef>
                <a:spcPts val="533"/>
              </a:spcBef>
              <a:spcAft>
                <a:spcPts val="0"/>
              </a:spcAft>
              <a:buSzPts val="1400"/>
              <a:buNone/>
              <a:defRPr sz="2667">
                <a:solidFill>
                  <a:srgbClr val="434343"/>
                </a:solidFill>
              </a:defRPr>
            </a:lvl7pPr>
            <a:lvl8pPr lvl="7" algn="l" rtl="0">
              <a:spcBef>
                <a:spcPts val="533"/>
              </a:spcBef>
              <a:spcAft>
                <a:spcPts val="0"/>
              </a:spcAft>
              <a:buSzPts val="1400"/>
              <a:buNone/>
              <a:defRPr sz="2667">
                <a:solidFill>
                  <a:srgbClr val="434343"/>
                </a:solidFill>
              </a:defRPr>
            </a:lvl8pPr>
            <a:lvl9pPr lvl="8" algn="l" rtl="0">
              <a:spcBef>
                <a:spcPts val="533"/>
              </a:spcBef>
              <a:spcAft>
                <a:spcPts val="0"/>
              </a:spcAft>
              <a:buSzPts val="1400"/>
              <a:buNone/>
              <a:defRPr sz="2667">
                <a:solidFill>
                  <a:srgbClr val="434343"/>
                </a:solidFill>
              </a:defRPr>
            </a:lvl9pPr>
          </a:lstStyle>
          <a:p>
            <a:endParaRPr/>
          </a:p>
        </p:txBody>
      </p:sp>
      <p:sp>
        <p:nvSpPr>
          <p:cNvPr id="14" name="Google Shape;14;p2"/>
          <p:cNvSpPr txBox="1">
            <a:spLocks noGrp="1"/>
          </p:cNvSpPr>
          <p:nvPr>
            <p:ph type="title"/>
          </p:nvPr>
        </p:nvSpPr>
        <p:spPr>
          <a:xfrm>
            <a:off x="2045333" y="1569159"/>
            <a:ext cx="10515600" cy="1325600"/>
          </a:xfrm>
          <a:prstGeom prst="rect">
            <a:avLst/>
          </a:prstGeom>
        </p:spPr>
        <p:txBody>
          <a:bodyPr spcFirstLastPara="1" wrap="square" lIns="68575" tIns="34275" rIns="68575" bIns="34275" anchor="ctr" anchorCtr="0">
            <a:noAutofit/>
          </a:bodyPr>
          <a:lstStyle>
            <a:lvl1pPr lvl="0" algn="l" rtl="0">
              <a:spcBef>
                <a:spcPts val="0"/>
              </a:spcBef>
              <a:spcAft>
                <a:spcPts val="0"/>
              </a:spcAft>
              <a:buSzPts val="3200"/>
              <a:buNone/>
              <a:defRPr sz="6667" b="1">
                <a:solidFill>
                  <a:schemeClr val="lt1"/>
                </a:solidFill>
              </a:defRPr>
            </a:lvl1pPr>
            <a:lvl2pPr lvl="1" algn="l" rtl="0">
              <a:spcBef>
                <a:spcPts val="0"/>
              </a:spcBef>
              <a:spcAft>
                <a:spcPts val="0"/>
              </a:spcAft>
              <a:buSzPts val="1100"/>
              <a:buNone/>
              <a:defRPr sz="6667">
                <a:solidFill>
                  <a:schemeClr val="lt1"/>
                </a:solidFill>
              </a:defRPr>
            </a:lvl2pPr>
            <a:lvl3pPr lvl="2" algn="l" rtl="0">
              <a:spcBef>
                <a:spcPts val="0"/>
              </a:spcBef>
              <a:spcAft>
                <a:spcPts val="0"/>
              </a:spcAft>
              <a:buSzPts val="1100"/>
              <a:buNone/>
              <a:defRPr sz="6667">
                <a:solidFill>
                  <a:schemeClr val="lt1"/>
                </a:solidFill>
              </a:defRPr>
            </a:lvl3pPr>
            <a:lvl4pPr lvl="3" algn="l" rtl="0">
              <a:spcBef>
                <a:spcPts val="0"/>
              </a:spcBef>
              <a:spcAft>
                <a:spcPts val="0"/>
              </a:spcAft>
              <a:buSzPts val="1100"/>
              <a:buNone/>
              <a:defRPr sz="6667">
                <a:solidFill>
                  <a:schemeClr val="lt1"/>
                </a:solidFill>
              </a:defRPr>
            </a:lvl4pPr>
            <a:lvl5pPr lvl="4" algn="l" rtl="0">
              <a:spcBef>
                <a:spcPts val="0"/>
              </a:spcBef>
              <a:spcAft>
                <a:spcPts val="0"/>
              </a:spcAft>
              <a:buSzPts val="1100"/>
              <a:buNone/>
              <a:defRPr sz="6667">
                <a:solidFill>
                  <a:schemeClr val="lt1"/>
                </a:solidFill>
              </a:defRPr>
            </a:lvl5pPr>
            <a:lvl6pPr lvl="5" algn="l" rtl="0">
              <a:spcBef>
                <a:spcPts val="0"/>
              </a:spcBef>
              <a:spcAft>
                <a:spcPts val="0"/>
              </a:spcAft>
              <a:buSzPts val="1100"/>
              <a:buNone/>
              <a:defRPr sz="6667">
                <a:solidFill>
                  <a:schemeClr val="lt1"/>
                </a:solidFill>
              </a:defRPr>
            </a:lvl6pPr>
            <a:lvl7pPr lvl="6" algn="l" rtl="0">
              <a:spcBef>
                <a:spcPts val="0"/>
              </a:spcBef>
              <a:spcAft>
                <a:spcPts val="0"/>
              </a:spcAft>
              <a:buSzPts val="1100"/>
              <a:buNone/>
              <a:defRPr sz="6667">
                <a:solidFill>
                  <a:schemeClr val="lt1"/>
                </a:solidFill>
              </a:defRPr>
            </a:lvl7pPr>
            <a:lvl8pPr lvl="7" algn="l" rtl="0">
              <a:spcBef>
                <a:spcPts val="0"/>
              </a:spcBef>
              <a:spcAft>
                <a:spcPts val="0"/>
              </a:spcAft>
              <a:buSzPts val="1100"/>
              <a:buNone/>
              <a:defRPr sz="6667">
                <a:solidFill>
                  <a:schemeClr val="lt1"/>
                </a:solidFill>
              </a:defRPr>
            </a:lvl8pPr>
            <a:lvl9pPr lvl="8" algn="l" rtl="0">
              <a:spcBef>
                <a:spcPts val="0"/>
              </a:spcBef>
              <a:spcAft>
                <a:spcPts val="0"/>
              </a:spcAft>
              <a:buSzPts val="1100"/>
              <a:buNone/>
              <a:defRPr sz="6667">
                <a:solidFill>
                  <a:schemeClr val="lt1"/>
                </a:solidFill>
              </a:defRPr>
            </a:lvl9pPr>
          </a:lstStyle>
          <a:p>
            <a:endParaRPr/>
          </a:p>
        </p:txBody>
      </p:sp>
      <p:sp>
        <p:nvSpPr>
          <p:cNvPr id="15" name="Google Shape;15;p2"/>
          <p:cNvSpPr txBox="1">
            <a:spLocks noGrp="1"/>
          </p:cNvSpPr>
          <p:nvPr>
            <p:ph type="subTitle" idx="2"/>
          </p:nvPr>
        </p:nvSpPr>
        <p:spPr>
          <a:xfrm>
            <a:off x="2045333" y="4594367"/>
            <a:ext cx="8834000" cy="1054000"/>
          </a:xfrm>
          <a:prstGeom prst="rect">
            <a:avLst/>
          </a:prstGeom>
        </p:spPr>
        <p:txBody>
          <a:bodyPr spcFirstLastPara="1" wrap="square" lIns="68575" tIns="34275" rIns="68575" bIns="34275" anchor="t" anchorCtr="0">
            <a:noAutofit/>
          </a:bodyPr>
          <a:lstStyle>
            <a:lvl1pPr lvl="0" algn="l" rtl="0">
              <a:spcBef>
                <a:spcPts val="1067"/>
              </a:spcBef>
              <a:spcAft>
                <a:spcPts val="0"/>
              </a:spcAft>
              <a:buSzPts val="2400"/>
              <a:buNone/>
              <a:defRPr sz="1867" b="1">
                <a:solidFill>
                  <a:schemeClr val="lt1"/>
                </a:solidFill>
              </a:defRPr>
            </a:lvl1pPr>
            <a:lvl2pPr lvl="1" algn="l" rtl="0">
              <a:spcBef>
                <a:spcPts val="533"/>
              </a:spcBef>
              <a:spcAft>
                <a:spcPts val="0"/>
              </a:spcAft>
              <a:buSzPts val="2000"/>
              <a:buNone/>
              <a:defRPr sz="1867">
                <a:solidFill>
                  <a:schemeClr val="lt1"/>
                </a:solidFill>
              </a:defRPr>
            </a:lvl2pPr>
            <a:lvl3pPr lvl="2" algn="l" rtl="0">
              <a:spcBef>
                <a:spcPts val="533"/>
              </a:spcBef>
              <a:spcAft>
                <a:spcPts val="0"/>
              </a:spcAft>
              <a:buSzPts val="1800"/>
              <a:buNone/>
              <a:defRPr sz="1867">
                <a:solidFill>
                  <a:schemeClr val="lt1"/>
                </a:solidFill>
              </a:defRPr>
            </a:lvl3pPr>
            <a:lvl4pPr lvl="3" algn="l" rtl="0">
              <a:spcBef>
                <a:spcPts val="533"/>
              </a:spcBef>
              <a:spcAft>
                <a:spcPts val="0"/>
              </a:spcAft>
              <a:buSzPts val="1400"/>
              <a:buNone/>
              <a:defRPr sz="1867">
                <a:solidFill>
                  <a:schemeClr val="lt1"/>
                </a:solidFill>
              </a:defRPr>
            </a:lvl4pPr>
            <a:lvl5pPr lvl="4" algn="l" rtl="0">
              <a:spcBef>
                <a:spcPts val="533"/>
              </a:spcBef>
              <a:spcAft>
                <a:spcPts val="0"/>
              </a:spcAft>
              <a:buSzPts val="1400"/>
              <a:buNone/>
              <a:defRPr sz="1867">
                <a:solidFill>
                  <a:schemeClr val="lt1"/>
                </a:solidFill>
              </a:defRPr>
            </a:lvl5pPr>
            <a:lvl6pPr lvl="5" algn="l" rtl="0">
              <a:spcBef>
                <a:spcPts val="533"/>
              </a:spcBef>
              <a:spcAft>
                <a:spcPts val="0"/>
              </a:spcAft>
              <a:buSzPts val="1400"/>
              <a:buNone/>
              <a:defRPr sz="1867">
                <a:solidFill>
                  <a:schemeClr val="lt1"/>
                </a:solidFill>
              </a:defRPr>
            </a:lvl6pPr>
            <a:lvl7pPr lvl="6" algn="l" rtl="0">
              <a:spcBef>
                <a:spcPts val="533"/>
              </a:spcBef>
              <a:spcAft>
                <a:spcPts val="0"/>
              </a:spcAft>
              <a:buSzPts val="1400"/>
              <a:buNone/>
              <a:defRPr sz="1867">
                <a:solidFill>
                  <a:schemeClr val="lt1"/>
                </a:solidFill>
              </a:defRPr>
            </a:lvl7pPr>
            <a:lvl8pPr lvl="7" algn="l" rtl="0">
              <a:spcBef>
                <a:spcPts val="533"/>
              </a:spcBef>
              <a:spcAft>
                <a:spcPts val="0"/>
              </a:spcAft>
              <a:buSzPts val="1400"/>
              <a:buNone/>
              <a:defRPr sz="1867">
                <a:solidFill>
                  <a:schemeClr val="lt1"/>
                </a:solidFill>
              </a:defRPr>
            </a:lvl8pPr>
            <a:lvl9pPr lvl="8" algn="l" rtl="0">
              <a:spcBef>
                <a:spcPts val="533"/>
              </a:spcBef>
              <a:spcAft>
                <a:spcPts val="0"/>
              </a:spcAft>
              <a:buSzPts val="1400"/>
              <a:buNone/>
              <a:defRPr sz="1867">
                <a:solidFill>
                  <a:schemeClr val="lt1"/>
                </a:solidFill>
              </a:defRPr>
            </a:lvl9pPr>
          </a:lstStyle>
          <a:p>
            <a:endParaRPr/>
          </a:p>
        </p:txBody>
      </p:sp>
    </p:spTree>
    <p:extLst>
      <p:ext uri="{BB962C8B-B14F-4D97-AF65-F5344CB8AC3E}">
        <p14:creationId xmlns:p14="http://schemas.microsoft.com/office/powerpoint/2010/main" val="36700918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6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200"/>
              <a:buFont typeface="Microsoft JhengHei"/>
              <a:buNone/>
              <a:defRPr sz="3200" b="0" i="0" u="none" strike="noStrike" cap="none">
                <a:solidFill>
                  <a:schemeClr val="dk1"/>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Microsoft JhengHei"/>
                <a:ea typeface="Microsoft JhengHei"/>
                <a:cs typeface="Microsoft JhengHei"/>
                <a:sym typeface="Microsoft JhengHei"/>
              </a:defRPr>
            </a:lvl1pPr>
            <a:lvl2pPr marL="914400" marR="0" lvl="1" indent="-355600" algn="l" rtl="0">
              <a:lnSpc>
                <a:spcPct val="90000"/>
              </a:lnSpc>
              <a:spcBef>
                <a:spcPts val="400"/>
              </a:spcBef>
              <a:spcAft>
                <a:spcPts val="0"/>
              </a:spcAft>
              <a:buClr>
                <a:schemeClr val="dk1"/>
              </a:buClr>
              <a:buSzPts val="2000"/>
              <a:buFont typeface="Arial"/>
              <a:buChar char="•"/>
              <a:defRPr sz="2000" b="0" i="0" u="none" strike="noStrike" cap="none">
                <a:solidFill>
                  <a:schemeClr val="dk1"/>
                </a:solidFill>
                <a:latin typeface="Microsoft JhengHei"/>
                <a:ea typeface="Microsoft JhengHei"/>
                <a:cs typeface="Microsoft JhengHei"/>
                <a:sym typeface="Microsoft JhengHe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Microsoft JhengHei"/>
                <a:ea typeface="Microsoft JhengHei"/>
                <a:cs typeface="Microsoft JhengHei"/>
                <a:sym typeface="Microsoft JhengHe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Microsoft JhengHei"/>
                <a:ea typeface="Microsoft JhengHei"/>
                <a:cs typeface="Microsoft JhengHei"/>
                <a:sym typeface="Microsoft JhengHei"/>
              </a:defRPr>
            </a:lvl9pPr>
          </a:lstStyle>
          <a:p>
            <a:endParaRPr/>
          </a:p>
        </p:txBody>
      </p:sp>
      <p:sp>
        <p:nvSpPr>
          <p:cNvPr id="8" name="Google Shape;8;p1"/>
          <p:cNvSpPr txBox="1">
            <a:spLocks noGrp="1"/>
          </p:cNvSpPr>
          <p:nvPr>
            <p:ph type="dt" idx="10"/>
          </p:nvPr>
        </p:nvSpPr>
        <p:spPr>
          <a:xfrm>
            <a:off x="838200" y="6356351"/>
            <a:ext cx="2743200" cy="3652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9pPr>
          </a:lstStyle>
          <a:p>
            <a:fld id="{3CD32C4C-D8F0-47DF-A08A-D56CE71188E3}" type="datetimeFigureOut">
              <a:rPr lang="zh-TW" altLang="en-US" smtClean="0"/>
              <a:t>2023/2/5</a:t>
            </a:fld>
            <a:endParaRPr lang="zh-TW" altLang="en-US"/>
          </a:p>
        </p:txBody>
      </p:sp>
      <p:sp>
        <p:nvSpPr>
          <p:cNvPr id="9" name="Google Shape;9;p1"/>
          <p:cNvSpPr txBox="1">
            <a:spLocks noGrp="1"/>
          </p:cNvSpPr>
          <p:nvPr>
            <p:ph type="ftr" idx="11"/>
          </p:nvPr>
        </p:nvSpPr>
        <p:spPr>
          <a:xfrm>
            <a:off x="4038600" y="6356351"/>
            <a:ext cx="4114800" cy="3652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R="0" lvl="1"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2pPr>
            <a:lvl3pPr marR="0" lvl="2"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3pPr>
            <a:lvl4pPr marR="0" lvl="3"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4pPr>
            <a:lvl5pPr marR="0" lvl="4"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5pPr>
            <a:lvl6pPr marR="0" lvl="5"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6pPr>
            <a:lvl7pPr marR="0" lvl="6"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7pPr>
            <a:lvl8pPr marR="0" lvl="7"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8pPr>
            <a:lvl9pPr marR="0" lvl="8" algn="l" rtl="0">
              <a:lnSpc>
                <a:spcPct val="100000"/>
              </a:lnSpc>
              <a:spcBef>
                <a:spcPts val="0"/>
              </a:spcBef>
              <a:spcAft>
                <a:spcPts val="0"/>
              </a:spcAft>
              <a:buClr>
                <a:srgbClr val="000000"/>
              </a:buClr>
              <a:buSzPts val="1100"/>
              <a:buFont typeface="Arial"/>
              <a:buNone/>
              <a:defRPr sz="1867" b="0" i="0" u="none" strike="noStrike" cap="none">
                <a:solidFill>
                  <a:schemeClr val="dk1"/>
                </a:solidFill>
                <a:latin typeface="Microsoft JhengHei"/>
                <a:ea typeface="Microsoft JhengHei"/>
                <a:cs typeface="Microsoft JhengHei"/>
                <a:sym typeface="Microsoft JhengHei"/>
              </a:defRPr>
            </a:lvl9pPr>
          </a:lstStyle>
          <a:p>
            <a:endParaRPr lang="zh-TW" altLang="en-US"/>
          </a:p>
        </p:txBody>
      </p:sp>
      <p:sp>
        <p:nvSpPr>
          <p:cNvPr id="10" name="Google Shape;10;p1"/>
          <p:cNvSpPr txBox="1">
            <a:spLocks noGrp="1"/>
          </p:cNvSpPr>
          <p:nvPr>
            <p:ph type="sldNum" idx="12"/>
          </p:nvPr>
        </p:nvSpPr>
        <p:spPr>
          <a:xfrm>
            <a:off x="8610600" y="6356351"/>
            <a:ext cx="2743200" cy="3652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1pPr>
            <a:lvl2pPr marL="0" marR="0" lvl="1"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2pPr>
            <a:lvl3pPr marL="0" marR="0" lvl="2"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3pPr>
            <a:lvl4pPr marL="0" marR="0" lvl="3"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4pPr>
            <a:lvl5pPr marL="0" marR="0" lvl="4"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5pPr>
            <a:lvl6pPr marL="0" marR="0" lvl="5"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6pPr>
            <a:lvl7pPr marL="0" marR="0" lvl="6"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7pPr>
            <a:lvl8pPr marL="0" marR="0" lvl="7"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8pPr>
            <a:lvl9pPr marL="0" marR="0" lvl="8" indent="0" algn="r" rtl="0">
              <a:lnSpc>
                <a:spcPct val="100000"/>
              </a:lnSpc>
              <a:spcBef>
                <a:spcPts val="0"/>
              </a:spcBef>
              <a:spcAft>
                <a:spcPts val="0"/>
              </a:spcAft>
              <a:buClr>
                <a:srgbClr val="000000"/>
              </a:buClr>
              <a:buSzPts val="900"/>
              <a:buFont typeface="Arial"/>
              <a:buNone/>
              <a:defRPr sz="1200" b="0" i="0" u="none" strike="noStrike" cap="none">
                <a:solidFill>
                  <a:srgbClr val="888888"/>
                </a:solidFill>
                <a:latin typeface="Microsoft JhengHei"/>
                <a:ea typeface="Microsoft JhengHei"/>
                <a:cs typeface="Microsoft JhengHei"/>
                <a:sym typeface="Microsoft JhengHei"/>
              </a:defRPr>
            </a:lvl9pPr>
          </a:lstStyle>
          <a:p>
            <a:fld id="{F9B4F456-C7CE-4AA3-880A-35A787D4CD8F}" type="slidenum">
              <a:rPr lang="zh-TW" altLang="en-US" smtClean="0"/>
              <a:t>‹#›</a:t>
            </a:fld>
            <a:endParaRPr lang="zh-TW" altLang="en-US"/>
          </a:p>
        </p:txBody>
      </p:sp>
    </p:spTree>
    <p:extLst>
      <p:ext uri="{BB962C8B-B14F-4D97-AF65-F5344CB8AC3E}">
        <p14:creationId xmlns:p14="http://schemas.microsoft.com/office/powerpoint/2010/main" val="2946605234"/>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2045333" y="1569159"/>
            <a:ext cx="10515600" cy="1325600"/>
          </a:xfrm>
          <a:prstGeom prst="rect">
            <a:avLst/>
          </a:prstGeom>
        </p:spPr>
        <p:txBody>
          <a:bodyPr spcFirstLastPara="1" wrap="square" lIns="91433" tIns="45700" rIns="91433" bIns="45700" anchor="ctr" anchorCtr="0">
            <a:noAutofit/>
          </a:bodyPr>
          <a:lstStyle/>
          <a:p>
            <a:r>
              <a:rPr lang="en-US" altLang="zh-TW" dirty="0"/>
              <a:t>Data Visualization </a:t>
            </a:r>
            <a:r>
              <a:rPr lang="en-US" altLang="zh-TW"/>
              <a:t>Part 2</a:t>
            </a:r>
            <a:endParaRPr dirty="0"/>
          </a:p>
        </p:txBody>
      </p:sp>
      <p:sp>
        <p:nvSpPr>
          <p:cNvPr id="67" name="Google Shape;67;p13"/>
          <p:cNvSpPr txBox="1">
            <a:spLocks noGrp="1"/>
          </p:cNvSpPr>
          <p:nvPr>
            <p:ph type="subTitle" idx="1"/>
          </p:nvPr>
        </p:nvSpPr>
        <p:spPr>
          <a:xfrm>
            <a:off x="2045333" y="3264300"/>
            <a:ext cx="8834000" cy="1181200"/>
          </a:xfrm>
          <a:prstGeom prst="rect">
            <a:avLst/>
          </a:prstGeom>
        </p:spPr>
        <p:txBody>
          <a:bodyPr spcFirstLastPara="1" wrap="square" lIns="91433" tIns="45700" rIns="91433" bIns="45700" anchor="t" anchorCtr="0">
            <a:noAutofit/>
          </a:bodyPr>
          <a:lstStyle/>
          <a:p>
            <a:pPr marL="0" indent="0"/>
            <a:endParaRPr dirty="0"/>
          </a:p>
        </p:txBody>
      </p:sp>
      <p:sp>
        <p:nvSpPr>
          <p:cNvPr id="68" name="Google Shape;68;p13"/>
          <p:cNvSpPr txBox="1">
            <a:spLocks noGrp="1"/>
          </p:cNvSpPr>
          <p:nvPr>
            <p:ph type="subTitle" idx="2"/>
          </p:nvPr>
        </p:nvSpPr>
        <p:spPr>
          <a:xfrm>
            <a:off x="2045333" y="4594367"/>
            <a:ext cx="8834000" cy="1054000"/>
          </a:xfrm>
          <a:prstGeom prst="rect">
            <a:avLst/>
          </a:prstGeom>
        </p:spPr>
        <p:txBody>
          <a:bodyPr spcFirstLastPara="1" wrap="square" lIns="91433" tIns="45700" rIns="91433" bIns="45700" anchor="t" anchorCtr="0">
            <a:noAutofit/>
          </a:bodyPr>
          <a:lstStyle/>
          <a:p>
            <a:pPr marL="0" indent="0"/>
            <a:r>
              <a:rPr lang="zh-TW" altLang="en-US" dirty="0"/>
              <a:t>台灣人工智慧學校</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DFCBAD5-ACA0-4F78-AD5A-E2FB21DE792B}"/>
              </a:ext>
            </a:extLst>
          </p:cNvPr>
          <p:cNvSpPr>
            <a:spLocks noGrp="1"/>
          </p:cNvSpPr>
          <p:nvPr>
            <p:ph type="title"/>
          </p:nvPr>
        </p:nvSpPr>
        <p:spPr/>
        <p:txBody>
          <a:bodyPr/>
          <a:lstStyle/>
          <a:p>
            <a:r>
              <a:rPr lang="zh-TW" altLang="en-US" dirty="0"/>
              <a:t>直方圖 </a:t>
            </a:r>
            <a:r>
              <a:rPr lang="en-US" altLang="zh-TW" dirty="0"/>
              <a:t>–</a:t>
            </a:r>
            <a:r>
              <a:rPr lang="zh-TW" altLang="en-US" dirty="0"/>
              <a:t> </a:t>
            </a:r>
            <a:r>
              <a:rPr lang="en-US" altLang="zh-TW" dirty="0" err="1"/>
              <a:t>distplot</a:t>
            </a:r>
            <a:endParaRPr lang="zh-TW" altLang="en-US" dirty="0"/>
          </a:p>
        </p:txBody>
      </p:sp>
      <p:sp>
        <p:nvSpPr>
          <p:cNvPr id="5" name="文字版面配置區 4">
            <a:extLst>
              <a:ext uri="{FF2B5EF4-FFF2-40B4-BE49-F238E27FC236}">
                <a16:creationId xmlns:a16="http://schemas.microsoft.com/office/drawing/2014/main" id="{FD98970D-25C6-4891-A844-B2C2905D2D3D}"/>
              </a:ext>
            </a:extLst>
          </p:cNvPr>
          <p:cNvSpPr>
            <a:spLocks noGrp="1"/>
          </p:cNvSpPr>
          <p:nvPr>
            <p:ph type="body" idx="1"/>
          </p:nvPr>
        </p:nvSpPr>
        <p:spPr/>
        <p:txBody>
          <a:bodyPr/>
          <a:lstStyle/>
          <a:p>
            <a:endParaRPr lang="en-US" altLang="zh-TW" dirty="0"/>
          </a:p>
          <a:p>
            <a:endParaRPr lang="en-US" altLang="zh-TW" dirty="0"/>
          </a:p>
          <a:p>
            <a:r>
              <a:rPr lang="zh-TW" altLang="en-US" dirty="0"/>
              <a:t>以 </a:t>
            </a:r>
            <a:r>
              <a:rPr lang="en-US" altLang="zh-TW" dirty="0" err="1"/>
              <a:t>distplot</a:t>
            </a:r>
            <a:r>
              <a:rPr lang="zh-TW" altLang="en-US" dirty="0"/>
              <a:t> 繪製 </a:t>
            </a:r>
            <a:r>
              <a:rPr lang="en-US" altLang="zh-TW" dirty="0"/>
              <a:t>Fare</a:t>
            </a:r>
            <a:r>
              <a:rPr lang="zh-TW" altLang="en-US" dirty="0"/>
              <a:t> 的直方圖，預設同時也會呈現機率密度函數之估計。</a:t>
            </a:r>
          </a:p>
          <a:p>
            <a:endParaRPr lang="zh-TW" altLang="en-US" dirty="0"/>
          </a:p>
        </p:txBody>
      </p:sp>
      <p:pic>
        <p:nvPicPr>
          <p:cNvPr id="12" name="圖片 11">
            <a:extLst>
              <a:ext uri="{FF2B5EF4-FFF2-40B4-BE49-F238E27FC236}">
                <a16:creationId xmlns:a16="http://schemas.microsoft.com/office/drawing/2014/main" id="{C7E931D4-9596-4E17-8861-CB4E2538AC91}"/>
              </a:ext>
            </a:extLst>
          </p:cNvPr>
          <p:cNvPicPr>
            <a:picLocks noChangeAspect="1"/>
          </p:cNvPicPr>
          <p:nvPr/>
        </p:nvPicPr>
        <p:blipFill>
          <a:blip r:embed="rId2"/>
          <a:stretch>
            <a:fillRect/>
          </a:stretch>
        </p:blipFill>
        <p:spPr>
          <a:xfrm>
            <a:off x="907601" y="3579723"/>
            <a:ext cx="10588399" cy="953014"/>
          </a:xfrm>
          <a:prstGeom prst="rect">
            <a:avLst/>
          </a:prstGeom>
        </p:spPr>
      </p:pic>
      <p:pic>
        <p:nvPicPr>
          <p:cNvPr id="13" name="Picture 2">
            <a:extLst>
              <a:ext uri="{FF2B5EF4-FFF2-40B4-BE49-F238E27FC236}">
                <a16:creationId xmlns:a16="http://schemas.microsoft.com/office/drawing/2014/main" id="{F04D53F0-270C-4428-8FF7-2940D069A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684" y="3576563"/>
            <a:ext cx="4080316" cy="2686037"/>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625;p88">
            <a:extLst>
              <a:ext uri="{FF2B5EF4-FFF2-40B4-BE49-F238E27FC236}">
                <a16:creationId xmlns:a16="http://schemas.microsoft.com/office/drawing/2014/main" id="{5B2E6EB1-7571-442D-A295-A8C7998259C3}"/>
              </a:ext>
            </a:extLst>
          </p:cNvPr>
          <p:cNvSpPr/>
          <p:nvPr/>
        </p:nvSpPr>
        <p:spPr>
          <a:xfrm>
            <a:off x="907600" y="1361399"/>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sns.displot</a:t>
            </a:r>
            <a:r>
              <a:rPr lang="en-US" altLang="zh-TW" sz="2400" b="1" dirty="0">
                <a:solidFill>
                  <a:schemeClr val="dk1"/>
                </a:solidFill>
              </a:rPr>
              <a:t> ( </a:t>
            </a:r>
            <a:r>
              <a:rPr lang="en-US" altLang="zh-TW" sz="2400" b="1" dirty="0">
                <a:solidFill>
                  <a:schemeClr val="accent1"/>
                </a:solidFill>
              </a:rPr>
              <a:t>df</a:t>
            </a:r>
            <a:r>
              <a:rPr lang="en-US" altLang="zh-TW" sz="2400" b="1" dirty="0">
                <a:solidFill>
                  <a:schemeClr val="dk1"/>
                </a:solidFill>
              </a:rPr>
              <a:t> [ ' </a:t>
            </a:r>
            <a:r>
              <a:rPr lang="en-US" altLang="zh-TW" sz="2400" b="1" dirty="0">
                <a:solidFill>
                  <a:schemeClr val="accent1"/>
                </a:solidFill>
              </a:rPr>
              <a:t>col</a:t>
            </a:r>
            <a:r>
              <a:rPr lang="en-US" altLang="zh-TW" sz="2400" b="1" dirty="0">
                <a:solidFill>
                  <a:schemeClr val="dk1"/>
                </a:solidFill>
              </a:rPr>
              <a:t> ' ] )		# </a:t>
            </a:r>
            <a:r>
              <a:rPr lang="zh-TW" altLang="en-US" sz="2400" b="1" dirty="0">
                <a:solidFill>
                  <a:schemeClr val="dk1"/>
                </a:solidFill>
              </a:rPr>
              <a:t>繪製表格資料 </a:t>
            </a:r>
            <a:r>
              <a:rPr lang="en-US" altLang="zh-TW" sz="2400" b="1" dirty="0">
                <a:solidFill>
                  <a:schemeClr val="accent1"/>
                </a:solidFill>
              </a:rPr>
              <a:t>df</a:t>
            </a:r>
            <a:r>
              <a:rPr lang="en-US" altLang="zh-TW" sz="2400" b="1" dirty="0">
                <a:solidFill>
                  <a:schemeClr val="tx1"/>
                </a:solidFill>
              </a:rPr>
              <a:t> </a:t>
            </a:r>
            <a:r>
              <a:rPr lang="zh-TW" altLang="en-US" sz="2400" b="1" dirty="0">
                <a:solidFill>
                  <a:schemeClr val="tx1"/>
                </a:solidFill>
              </a:rPr>
              <a:t>中，欄位 </a:t>
            </a:r>
            <a:r>
              <a:rPr lang="en-US" altLang="zh-TW" sz="2400" b="1" dirty="0">
                <a:solidFill>
                  <a:schemeClr val="accent1"/>
                </a:solidFill>
              </a:rPr>
              <a:t>col</a:t>
            </a:r>
            <a:r>
              <a:rPr lang="zh-TW" altLang="en-US" sz="2400" b="1" dirty="0">
                <a:solidFill>
                  <a:schemeClr val="tx1"/>
                </a:solidFill>
              </a:rPr>
              <a:t> </a:t>
            </a:r>
            <a:r>
              <a:rPr lang="zh-TW" altLang="en-US" sz="2400" b="1" dirty="0">
                <a:solidFill>
                  <a:schemeClr val="dk1"/>
                </a:solidFill>
              </a:rPr>
              <a:t>的直方圖</a:t>
            </a:r>
            <a:endParaRPr sz="2400" b="1" dirty="0">
              <a:solidFill>
                <a:schemeClr val="dk1"/>
              </a:solidFill>
            </a:endParaRPr>
          </a:p>
        </p:txBody>
      </p:sp>
    </p:spTree>
    <p:extLst>
      <p:ext uri="{BB962C8B-B14F-4D97-AF65-F5344CB8AC3E}">
        <p14:creationId xmlns:p14="http://schemas.microsoft.com/office/powerpoint/2010/main" val="506667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DFCBAD5-ACA0-4F78-AD5A-E2FB21DE792B}"/>
              </a:ext>
            </a:extLst>
          </p:cNvPr>
          <p:cNvSpPr>
            <a:spLocks noGrp="1"/>
          </p:cNvSpPr>
          <p:nvPr>
            <p:ph type="title"/>
          </p:nvPr>
        </p:nvSpPr>
        <p:spPr/>
        <p:txBody>
          <a:bodyPr/>
          <a:lstStyle/>
          <a:p>
            <a:r>
              <a:rPr lang="zh-TW" altLang="en-US" dirty="0"/>
              <a:t>盒型圖 </a:t>
            </a:r>
            <a:r>
              <a:rPr lang="en-US" altLang="zh-TW" dirty="0"/>
              <a:t>–</a:t>
            </a:r>
            <a:r>
              <a:rPr lang="zh-TW" altLang="en-US" dirty="0"/>
              <a:t> </a:t>
            </a:r>
            <a:r>
              <a:rPr lang="en-US" altLang="zh-TW" dirty="0"/>
              <a:t>boxplot</a:t>
            </a:r>
            <a:endParaRPr lang="zh-TW" altLang="en-US" dirty="0"/>
          </a:p>
        </p:txBody>
      </p:sp>
      <p:sp>
        <p:nvSpPr>
          <p:cNvPr id="5" name="文字版面配置區 4">
            <a:extLst>
              <a:ext uri="{FF2B5EF4-FFF2-40B4-BE49-F238E27FC236}">
                <a16:creationId xmlns:a16="http://schemas.microsoft.com/office/drawing/2014/main" id="{FD98970D-25C6-4891-A844-B2C2905D2D3D}"/>
              </a:ext>
            </a:extLst>
          </p:cNvPr>
          <p:cNvSpPr>
            <a:spLocks noGrp="1"/>
          </p:cNvSpPr>
          <p:nvPr>
            <p:ph type="body" idx="1"/>
          </p:nvPr>
        </p:nvSpPr>
        <p:spPr/>
        <p:txBody>
          <a:bodyPr/>
          <a:lstStyle/>
          <a:p>
            <a:endParaRPr lang="en-US" altLang="zh-TW" dirty="0"/>
          </a:p>
          <a:p>
            <a:endParaRPr lang="en-US" altLang="zh-TW" dirty="0"/>
          </a:p>
          <a:p>
            <a:r>
              <a:rPr lang="zh-TW" altLang="en-US" dirty="0"/>
              <a:t>使用 </a:t>
            </a:r>
            <a:r>
              <a:rPr lang="en-US" altLang="zh-TW" dirty="0"/>
              <a:t>boxplot</a:t>
            </a:r>
            <a:r>
              <a:rPr lang="zh-TW" altLang="en-US" dirty="0"/>
              <a:t> 可繪製盒型圖，另外可以 </a:t>
            </a:r>
            <a:r>
              <a:rPr lang="en-US" altLang="zh-TW" dirty="0"/>
              <a:t>x</a:t>
            </a:r>
            <a:r>
              <a:rPr lang="zh-TW" altLang="en-US" dirty="0"/>
              <a:t> 參數設定盒型圖的分組依據。</a:t>
            </a:r>
          </a:p>
        </p:txBody>
      </p:sp>
      <p:sp>
        <p:nvSpPr>
          <p:cNvPr id="21" name="Google Shape;625;p88">
            <a:extLst>
              <a:ext uri="{FF2B5EF4-FFF2-40B4-BE49-F238E27FC236}">
                <a16:creationId xmlns:a16="http://schemas.microsoft.com/office/drawing/2014/main" id="{26524DDC-91ED-48C3-ABBE-0C849F8309BC}"/>
              </a:ext>
            </a:extLst>
          </p:cNvPr>
          <p:cNvSpPr/>
          <p:nvPr/>
        </p:nvSpPr>
        <p:spPr>
          <a:xfrm>
            <a:off x="907600" y="1361399"/>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sns.boxplot</a:t>
            </a:r>
            <a:r>
              <a:rPr lang="en-US" altLang="zh-TW" sz="2400" b="1" dirty="0">
                <a:solidFill>
                  <a:schemeClr val="dk1"/>
                </a:solidFill>
              </a:rPr>
              <a:t> ( x = </a:t>
            </a:r>
            <a:r>
              <a:rPr lang="en-US" altLang="zh-TW" sz="2400" b="1" dirty="0">
                <a:solidFill>
                  <a:schemeClr val="accent1"/>
                </a:solidFill>
              </a:rPr>
              <a:t>df</a:t>
            </a:r>
            <a:r>
              <a:rPr lang="en-US" altLang="zh-TW" sz="2400" b="1" dirty="0">
                <a:solidFill>
                  <a:schemeClr val="dk1"/>
                </a:solidFill>
              </a:rPr>
              <a:t> [ ' </a:t>
            </a:r>
            <a:r>
              <a:rPr lang="en-US" altLang="zh-TW" sz="2400" b="1" dirty="0">
                <a:solidFill>
                  <a:schemeClr val="accent1"/>
                </a:solidFill>
              </a:rPr>
              <a:t>col_1</a:t>
            </a:r>
            <a:r>
              <a:rPr lang="en-US" altLang="zh-TW" sz="2400" b="1" dirty="0">
                <a:solidFill>
                  <a:schemeClr val="dk1"/>
                </a:solidFill>
              </a:rPr>
              <a:t> ' ], y = df</a:t>
            </a:r>
            <a:r>
              <a:rPr lang="zh-TW" altLang="en-US" sz="2400" b="1" dirty="0">
                <a:solidFill>
                  <a:schemeClr val="dk1"/>
                </a:solidFill>
              </a:rPr>
              <a:t> </a:t>
            </a:r>
            <a:r>
              <a:rPr lang="en-US" altLang="zh-TW" sz="2400" b="1" dirty="0">
                <a:solidFill>
                  <a:schemeClr val="dk1"/>
                </a:solidFill>
              </a:rPr>
              <a:t>[</a:t>
            </a:r>
            <a:r>
              <a:rPr lang="zh-TW" altLang="en-US" sz="2400" b="1" dirty="0">
                <a:solidFill>
                  <a:schemeClr val="dk1"/>
                </a:solidFill>
              </a:rPr>
              <a:t> </a:t>
            </a:r>
            <a:r>
              <a:rPr lang="en-US" altLang="zh-TW" sz="2400" b="1" dirty="0">
                <a:solidFill>
                  <a:schemeClr val="dk1"/>
                </a:solidFill>
              </a:rPr>
              <a:t>' </a:t>
            </a:r>
            <a:r>
              <a:rPr lang="en-US" altLang="zh-TW" sz="2400" b="1" dirty="0">
                <a:solidFill>
                  <a:schemeClr val="accent1"/>
                </a:solidFill>
              </a:rPr>
              <a:t>col_2</a:t>
            </a:r>
            <a:r>
              <a:rPr lang="en-US" altLang="zh-TW" sz="2400" b="1" dirty="0">
                <a:solidFill>
                  <a:schemeClr val="dk1"/>
                </a:solidFill>
              </a:rPr>
              <a:t> ' ] )</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繪製表格資料 </a:t>
            </a:r>
            <a:r>
              <a:rPr lang="en-US" altLang="zh-TW" sz="2400" b="1" dirty="0">
                <a:solidFill>
                  <a:schemeClr val="accent1"/>
                </a:solidFill>
              </a:rPr>
              <a:t>df</a:t>
            </a:r>
            <a:r>
              <a:rPr lang="en-US" altLang="zh-TW" sz="2400" b="1" dirty="0">
                <a:solidFill>
                  <a:schemeClr val="tx1"/>
                </a:solidFill>
              </a:rPr>
              <a:t> </a:t>
            </a:r>
            <a:r>
              <a:rPr lang="zh-TW" altLang="en-US" sz="2400" b="1" dirty="0">
                <a:solidFill>
                  <a:schemeClr val="tx1"/>
                </a:solidFill>
              </a:rPr>
              <a:t>中，欄位 </a:t>
            </a:r>
            <a:r>
              <a:rPr lang="en-US" altLang="zh-TW" sz="2400" b="1" dirty="0">
                <a:solidFill>
                  <a:schemeClr val="accent1"/>
                </a:solidFill>
              </a:rPr>
              <a:t>col_1</a:t>
            </a:r>
            <a:r>
              <a:rPr lang="zh-TW" altLang="en-US" sz="2400" b="1" dirty="0">
                <a:solidFill>
                  <a:schemeClr val="tx1"/>
                </a:solidFill>
              </a:rPr>
              <a:t> 和 </a:t>
            </a:r>
            <a:r>
              <a:rPr lang="en-US" altLang="zh-TW" sz="2400" b="1" dirty="0">
                <a:solidFill>
                  <a:schemeClr val="accent1"/>
                </a:solidFill>
              </a:rPr>
              <a:t>col_2</a:t>
            </a:r>
            <a:r>
              <a:rPr lang="zh-TW" altLang="en-US" sz="2400" b="1" dirty="0">
                <a:solidFill>
                  <a:schemeClr val="accent1"/>
                </a:solidFill>
              </a:rPr>
              <a:t> </a:t>
            </a:r>
            <a:r>
              <a:rPr lang="zh-TW" altLang="en-US" sz="2400" b="1" dirty="0">
                <a:solidFill>
                  <a:schemeClr val="dk1"/>
                </a:solidFill>
              </a:rPr>
              <a:t>的盒形圖</a:t>
            </a:r>
            <a:endParaRPr sz="2400" b="1" dirty="0">
              <a:solidFill>
                <a:schemeClr val="dk1"/>
              </a:solidFill>
            </a:endParaRPr>
          </a:p>
        </p:txBody>
      </p:sp>
      <p:pic>
        <p:nvPicPr>
          <p:cNvPr id="7" name="圖片 6">
            <a:extLst>
              <a:ext uri="{FF2B5EF4-FFF2-40B4-BE49-F238E27FC236}">
                <a16:creationId xmlns:a16="http://schemas.microsoft.com/office/drawing/2014/main" id="{38DFD663-3AA2-4CB3-9332-C00BB16FAB28}"/>
              </a:ext>
            </a:extLst>
          </p:cNvPr>
          <p:cNvPicPr>
            <a:picLocks noChangeAspect="1"/>
          </p:cNvPicPr>
          <p:nvPr/>
        </p:nvPicPr>
        <p:blipFill>
          <a:blip r:embed="rId2"/>
          <a:stretch>
            <a:fillRect/>
          </a:stretch>
        </p:blipFill>
        <p:spPr>
          <a:xfrm>
            <a:off x="907600" y="3576563"/>
            <a:ext cx="10588399" cy="953014"/>
          </a:xfrm>
          <a:prstGeom prst="rect">
            <a:avLst/>
          </a:prstGeom>
        </p:spPr>
      </p:pic>
      <p:pic>
        <p:nvPicPr>
          <p:cNvPr id="8" name="Picture 2">
            <a:extLst>
              <a:ext uri="{FF2B5EF4-FFF2-40B4-BE49-F238E27FC236}">
                <a16:creationId xmlns:a16="http://schemas.microsoft.com/office/drawing/2014/main" id="{1A787119-588B-4A30-A14F-78DCB5830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684" y="3576562"/>
            <a:ext cx="4080317" cy="2686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568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95C0A8-800C-4283-ABFA-F1092C6C2942}"/>
              </a:ext>
            </a:extLst>
          </p:cNvPr>
          <p:cNvSpPr>
            <a:spLocks noGrp="1"/>
          </p:cNvSpPr>
          <p:nvPr>
            <p:ph type="title"/>
          </p:nvPr>
        </p:nvSpPr>
        <p:spPr/>
        <p:txBody>
          <a:bodyPr/>
          <a:lstStyle/>
          <a:p>
            <a:r>
              <a:rPr lang="zh-TW" altLang="en-US" dirty="0"/>
              <a:t>長條圖 </a:t>
            </a:r>
            <a:r>
              <a:rPr lang="en-US" altLang="zh-TW" dirty="0"/>
              <a:t>–</a:t>
            </a:r>
            <a:r>
              <a:rPr lang="zh-TW" altLang="en-US" dirty="0"/>
              <a:t> </a:t>
            </a:r>
            <a:r>
              <a:rPr lang="en-US" altLang="zh-TW" dirty="0" err="1"/>
              <a:t>barplot</a:t>
            </a:r>
            <a:endParaRPr lang="zh-TW" altLang="en-US" dirty="0"/>
          </a:p>
        </p:txBody>
      </p:sp>
      <p:sp>
        <p:nvSpPr>
          <p:cNvPr id="3" name="文字版面配置區 2">
            <a:extLst>
              <a:ext uri="{FF2B5EF4-FFF2-40B4-BE49-F238E27FC236}">
                <a16:creationId xmlns:a16="http://schemas.microsoft.com/office/drawing/2014/main" id="{B91B4595-CAC5-4B5E-AF32-9163362015AA}"/>
              </a:ext>
            </a:extLst>
          </p:cNvPr>
          <p:cNvSpPr>
            <a:spLocks noGrp="1"/>
          </p:cNvSpPr>
          <p:nvPr>
            <p:ph type="body" idx="1"/>
          </p:nvPr>
        </p:nvSpPr>
        <p:spPr/>
        <p:txBody>
          <a:bodyPr/>
          <a:lstStyle/>
          <a:p>
            <a:endParaRPr lang="en-US" altLang="zh-TW" dirty="0"/>
          </a:p>
          <a:p>
            <a:endParaRPr lang="en-US" altLang="zh-TW" dirty="0"/>
          </a:p>
          <a:p>
            <a:r>
              <a:rPr lang="zh-TW" altLang="en-US" dirty="0"/>
              <a:t>使用 </a:t>
            </a:r>
            <a:r>
              <a:rPr lang="en-US" altLang="zh-TW" dirty="0" err="1"/>
              <a:t>barplot</a:t>
            </a:r>
            <a:r>
              <a:rPr lang="zh-TW" altLang="en-US" dirty="0"/>
              <a:t> 繪製長條圖呈現不同艙等 </a:t>
            </a:r>
            <a:r>
              <a:rPr lang="en-US" altLang="zh-TW" dirty="0"/>
              <a:t>(</a:t>
            </a:r>
            <a:r>
              <a:rPr lang="zh-TW" altLang="en-US" dirty="0"/>
              <a:t> </a:t>
            </a:r>
            <a:r>
              <a:rPr lang="en-US" altLang="zh-TW" dirty="0" err="1"/>
              <a:t>Pclass</a:t>
            </a:r>
            <a:r>
              <a:rPr lang="zh-TW" altLang="en-US" dirty="0"/>
              <a:t> </a:t>
            </a:r>
            <a:r>
              <a:rPr lang="en-US" altLang="zh-TW" dirty="0"/>
              <a:t>)</a:t>
            </a:r>
            <a:r>
              <a:rPr lang="zh-TW" altLang="en-US" dirty="0"/>
              <a:t> 中票價 </a:t>
            </a:r>
            <a:r>
              <a:rPr lang="en-US" altLang="zh-TW" dirty="0"/>
              <a:t>(</a:t>
            </a:r>
            <a:r>
              <a:rPr lang="zh-TW" altLang="en-US" dirty="0"/>
              <a:t> </a:t>
            </a:r>
            <a:r>
              <a:rPr lang="en-US" altLang="zh-TW" dirty="0"/>
              <a:t>Fare</a:t>
            </a:r>
            <a:r>
              <a:rPr lang="zh-TW" altLang="en-US" dirty="0"/>
              <a:t> </a:t>
            </a:r>
            <a:r>
              <a:rPr lang="en-US" altLang="zh-TW" dirty="0"/>
              <a:t>)</a:t>
            </a:r>
            <a:r>
              <a:rPr lang="zh-TW" altLang="en-US" dirty="0"/>
              <a:t> 的平均。</a:t>
            </a:r>
          </a:p>
          <a:p>
            <a:endParaRPr lang="zh-TW" altLang="en-US" dirty="0"/>
          </a:p>
        </p:txBody>
      </p:sp>
      <p:sp>
        <p:nvSpPr>
          <p:cNvPr id="4" name="矩形 3">
            <a:extLst>
              <a:ext uri="{FF2B5EF4-FFF2-40B4-BE49-F238E27FC236}">
                <a16:creationId xmlns:a16="http://schemas.microsoft.com/office/drawing/2014/main" id="{AFFA564A-E2AE-4C78-8B8F-1EDAF4FC55CC}"/>
              </a:ext>
            </a:extLst>
          </p:cNvPr>
          <p:cNvSpPr/>
          <p:nvPr/>
        </p:nvSpPr>
        <p:spPr>
          <a:xfrm>
            <a:off x="907598" y="4774380"/>
            <a:ext cx="6096000" cy="1200329"/>
          </a:xfrm>
          <a:prstGeom prst="rect">
            <a:avLst/>
          </a:prstGeom>
        </p:spPr>
        <p:txBody>
          <a:bodyPr>
            <a:spAutoFit/>
          </a:bodyPr>
          <a:lstStyle/>
          <a:p>
            <a:r>
              <a:rPr lang="zh-TW" altLang="en-US" sz="2400" dirty="0">
                <a:solidFill>
                  <a:srgbClr val="FF0000"/>
                </a:solidFill>
                <a:latin typeface="Microsoft JhengHei"/>
                <a:ea typeface="Microsoft JhengHei"/>
                <a:sym typeface="Microsoft JhengHei"/>
              </a:rPr>
              <a:t>在此我們結合了 </a:t>
            </a:r>
            <a:r>
              <a:rPr lang="en-US" altLang="zh-TW" sz="2400" dirty="0">
                <a:solidFill>
                  <a:srgbClr val="FF0000"/>
                </a:solidFill>
                <a:latin typeface="Microsoft JhengHei"/>
                <a:ea typeface="Microsoft JhengHei"/>
                <a:sym typeface="Microsoft JhengHei"/>
              </a:rPr>
              <a:t>pandas</a:t>
            </a:r>
            <a:r>
              <a:rPr lang="zh-TW" altLang="en-US" sz="2400" dirty="0">
                <a:solidFill>
                  <a:srgbClr val="FF0000"/>
                </a:solidFill>
                <a:latin typeface="Microsoft JhengHei"/>
                <a:ea typeface="Microsoft JhengHei"/>
                <a:sym typeface="Microsoft JhengHei"/>
              </a:rPr>
              <a:t> 與 </a:t>
            </a:r>
            <a:r>
              <a:rPr lang="en-US" altLang="zh-TW" sz="2400" dirty="0">
                <a:solidFill>
                  <a:srgbClr val="FF0000"/>
                </a:solidFill>
                <a:latin typeface="Microsoft JhengHei"/>
                <a:ea typeface="Microsoft JhengHei"/>
                <a:sym typeface="Microsoft JhengHei"/>
              </a:rPr>
              <a:t>seaborn</a:t>
            </a:r>
            <a:r>
              <a:rPr lang="zh-TW" altLang="en-US" sz="2400" dirty="0">
                <a:solidFill>
                  <a:srgbClr val="FF0000"/>
                </a:solidFill>
                <a:latin typeface="Microsoft JhengHei"/>
                <a:ea typeface="Microsoft JhengHei"/>
                <a:sym typeface="Microsoft JhengHei"/>
              </a:rPr>
              <a:t> 套件作繪圖，在參數內只需要指定欄位名稱並給予資料即可，另外可以指定顏色</a:t>
            </a:r>
          </a:p>
        </p:txBody>
      </p:sp>
      <p:sp>
        <p:nvSpPr>
          <p:cNvPr id="12" name="Google Shape;625;p88">
            <a:extLst>
              <a:ext uri="{FF2B5EF4-FFF2-40B4-BE49-F238E27FC236}">
                <a16:creationId xmlns:a16="http://schemas.microsoft.com/office/drawing/2014/main" id="{08052366-D0A2-4564-B81B-13F81746AD40}"/>
              </a:ext>
            </a:extLst>
          </p:cNvPr>
          <p:cNvSpPr/>
          <p:nvPr/>
        </p:nvSpPr>
        <p:spPr>
          <a:xfrm>
            <a:off x="907600" y="1361399"/>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sns.barplot</a:t>
            </a:r>
            <a:r>
              <a:rPr lang="en-US" altLang="zh-TW" sz="2400" b="1" dirty="0">
                <a:solidFill>
                  <a:schemeClr val="dk1"/>
                </a:solidFill>
              </a:rPr>
              <a:t> ( x = </a:t>
            </a:r>
            <a:r>
              <a:rPr lang="en-US" altLang="zh-TW" sz="2400" b="1" dirty="0">
                <a:solidFill>
                  <a:schemeClr val="accent1"/>
                </a:solidFill>
              </a:rPr>
              <a:t>col_1</a:t>
            </a:r>
            <a:r>
              <a:rPr lang="en-US" altLang="zh-TW" sz="2400" b="1" dirty="0">
                <a:solidFill>
                  <a:schemeClr val="dk1"/>
                </a:solidFill>
              </a:rPr>
              <a:t> , y = </a:t>
            </a:r>
            <a:r>
              <a:rPr lang="en-US" altLang="zh-TW" sz="2400" b="1" dirty="0">
                <a:solidFill>
                  <a:schemeClr val="accent1"/>
                </a:solidFill>
              </a:rPr>
              <a:t>col_2</a:t>
            </a:r>
            <a:r>
              <a:rPr lang="en-US" altLang="zh-TW" sz="2400" b="1" dirty="0">
                <a:solidFill>
                  <a:schemeClr val="tx1"/>
                </a:solidFill>
              </a:rPr>
              <a:t>,  data = </a:t>
            </a:r>
            <a:r>
              <a:rPr lang="en-US" altLang="zh-TW" sz="2400" b="1" dirty="0">
                <a:solidFill>
                  <a:schemeClr val="accent1"/>
                </a:solidFill>
              </a:rPr>
              <a:t>df</a:t>
            </a:r>
            <a:r>
              <a:rPr lang="en-US" altLang="zh-TW" sz="2400" b="1" dirty="0">
                <a:solidFill>
                  <a:schemeClr val="dk1"/>
                </a:solidFill>
              </a:rPr>
              <a:t>)</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繪製表格資料 </a:t>
            </a:r>
            <a:r>
              <a:rPr lang="en-US" altLang="zh-TW" sz="2400" b="1" dirty="0">
                <a:solidFill>
                  <a:schemeClr val="accent1"/>
                </a:solidFill>
              </a:rPr>
              <a:t>df</a:t>
            </a:r>
            <a:r>
              <a:rPr lang="en-US" altLang="zh-TW" sz="2400" b="1" dirty="0">
                <a:solidFill>
                  <a:schemeClr val="tx1"/>
                </a:solidFill>
              </a:rPr>
              <a:t> </a:t>
            </a:r>
            <a:r>
              <a:rPr lang="zh-TW" altLang="en-US" sz="2400" b="1" dirty="0">
                <a:solidFill>
                  <a:schemeClr val="tx1"/>
                </a:solidFill>
              </a:rPr>
              <a:t>中，欄位 </a:t>
            </a:r>
            <a:r>
              <a:rPr lang="en-US" altLang="zh-TW" sz="2400" b="1" dirty="0">
                <a:solidFill>
                  <a:schemeClr val="accent1"/>
                </a:solidFill>
              </a:rPr>
              <a:t>col_1</a:t>
            </a:r>
            <a:r>
              <a:rPr lang="en-US" altLang="zh-TW" sz="2400" b="1" dirty="0">
                <a:solidFill>
                  <a:schemeClr val="tx1"/>
                </a:solidFill>
              </a:rPr>
              <a:t> </a:t>
            </a:r>
            <a:r>
              <a:rPr lang="zh-TW" altLang="en-US" sz="2400" b="1" dirty="0">
                <a:solidFill>
                  <a:schemeClr val="tx1"/>
                </a:solidFill>
              </a:rPr>
              <a:t>和 </a:t>
            </a:r>
            <a:r>
              <a:rPr lang="en-US" altLang="zh-TW" sz="2400" b="1" dirty="0">
                <a:solidFill>
                  <a:schemeClr val="accent1"/>
                </a:solidFill>
              </a:rPr>
              <a:t>col_2 </a:t>
            </a:r>
            <a:r>
              <a:rPr lang="zh-TW" altLang="en-US" sz="2400" b="1" dirty="0">
                <a:solidFill>
                  <a:schemeClr val="dk1"/>
                </a:solidFill>
              </a:rPr>
              <a:t>的長條圖</a:t>
            </a:r>
          </a:p>
        </p:txBody>
      </p:sp>
      <p:pic>
        <p:nvPicPr>
          <p:cNvPr id="13" name="圖片 12">
            <a:extLst>
              <a:ext uri="{FF2B5EF4-FFF2-40B4-BE49-F238E27FC236}">
                <a16:creationId xmlns:a16="http://schemas.microsoft.com/office/drawing/2014/main" id="{5BE34C82-B934-4850-A255-B48DE5D0FA36}"/>
              </a:ext>
            </a:extLst>
          </p:cNvPr>
          <p:cNvPicPr>
            <a:picLocks noChangeAspect="1"/>
          </p:cNvPicPr>
          <p:nvPr/>
        </p:nvPicPr>
        <p:blipFill>
          <a:blip r:embed="rId2"/>
          <a:stretch>
            <a:fillRect/>
          </a:stretch>
        </p:blipFill>
        <p:spPr>
          <a:xfrm>
            <a:off x="907598" y="3576561"/>
            <a:ext cx="8678529" cy="781115"/>
          </a:xfrm>
          <a:prstGeom prst="rect">
            <a:avLst/>
          </a:prstGeom>
        </p:spPr>
      </p:pic>
      <p:pic>
        <p:nvPicPr>
          <p:cNvPr id="14" name="Picture 4">
            <a:extLst>
              <a:ext uri="{FF2B5EF4-FFF2-40B4-BE49-F238E27FC236}">
                <a16:creationId xmlns:a16="http://schemas.microsoft.com/office/drawing/2014/main" id="{BDAA864C-B289-436D-A51A-D26E648E06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679" y="3576561"/>
            <a:ext cx="4080319" cy="2686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62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30E882-5B57-43EB-8818-FEC8B40E79A2}"/>
              </a:ext>
            </a:extLst>
          </p:cNvPr>
          <p:cNvSpPr>
            <a:spLocks noGrp="1"/>
          </p:cNvSpPr>
          <p:nvPr>
            <p:ph type="title"/>
          </p:nvPr>
        </p:nvSpPr>
        <p:spPr/>
        <p:txBody>
          <a:bodyPr/>
          <a:lstStyle/>
          <a:p>
            <a:r>
              <a:rPr lang="zh-TW" altLang="en-US" dirty="0"/>
              <a:t>散佈圖 </a:t>
            </a:r>
            <a:r>
              <a:rPr lang="en-US" altLang="zh-TW" dirty="0"/>
              <a:t>– scatterplot</a:t>
            </a:r>
            <a:endParaRPr lang="zh-TW" altLang="en-US" dirty="0"/>
          </a:p>
        </p:txBody>
      </p:sp>
      <p:sp>
        <p:nvSpPr>
          <p:cNvPr id="3" name="文字版面配置區 2">
            <a:extLst>
              <a:ext uri="{FF2B5EF4-FFF2-40B4-BE49-F238E27FC236}">
                <a16:creationId xmlns:a16="http://schemas.microsoft.com/office/drawing/2014/main" id="{A3B53EEF-710B-4EAA-9667-0B7F44383EDC}"/>
              </a:ext>
            </a:extLst>
          </p:cNvPr>
          <p:cNvSpPr>
            <a:spLocks noGrp="1"/>
          </p:cNvSpPr>
          <p:nvPr>
            <p:ph type="body" idx="1"/>
          </p:nvPr>
        </p:nvSpPr>
        <p:spPr>
          <a:xfrm>
            <a:off x="907600" y="1361400"/>
            <a:ext cx="10588400" cy="4901200"/>
          </a:xfrm>
        </p:spPr>
        <p:txBody>
          <a:bodyPr/>
          <a:lstStyle/>
          <a:p>
            <a:endParaRPr lang="en-US" altLang="zh-TW" dirty="0"/>
          </a:p>
          <a:p>
            <a:endParaRPr lang="en-US" altLang="zh-TW" dirty="0"/>
          </a:p>
          <a:p>
            <a:r>
              <a:rPr lang="zh-TW" altLang="en-US" dirty="0"/>
              <a:t>使用 </a:t>
            </a:r>
            <a:r>
              <a:rPr lang="en-US" altLang="zh-TW" dirty="0"/>
              <a:t>scatterplot</a:t>
            </a:r>
            <a:r>
              <a:rPr lang="zh-TW" altLang="en-US" dirty="0"/>
              <a:t> 繪製散佈圖，另一種類似的函數是 </a:t>
            </a:r>
            <a:r>
              <a:rPr lang="en-US" altLang="zh-TW" dirty="0" err="1"/>
              <a:t>regplot</a:t>
            </a:r>
            <a:r>
              <a:rPr lang="zh-TW" altLang="en-US" dirty="0"/>
              <a:t>，但它會自動作回歸線的估計。</a:t>
            </a:r>
          </a:p>
          <a:p>
            <a:endParaRPr lang="zh-TW" altLang="en-US" dirty="0"/>
          </a:p>
        </p:txBody>
      </p:sp>
      <p:sp>
        <p:nvSpPr>
          <p:cNvPr id="16" name="Google Shape;625;p88">
            <a:extLst>
              <a:ext uri="{FF2B5EF4-FFF2-40B4-BE49-F238E27FC236}">
                <a16:creationId xmlns:a16="http://schemas.microsoft.com/office/drawing/2014/main" id="{CD186023-F652-4C79-8F73-3B01FEF595D4}"/>
              </a:ext>
            </a:extLst>
          </p:cNvPr>
          <p:cNvSpPr/>
          <p:nvPr/>
        </p:nvSpPr>
        <p:spPr>
          <a:xfrm>
            <a:off x="907600" y="1361399"/>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sns.scatterplot</a:t>
            </a:r>
            <a:r>
              <a:rPr lang="en-US" altLang="zh-TW" sz="2400" b="1" dirty="0">
                <a:solidFill>
                  <a:schemeClr val="dk1"/>
                </a:solidFill>
              </a:rPr>
              <a:t> ( x = </a:t>
            </a:r>
            <a:r>
              <a:rPr lang="en-US" altLang="zh-TW" sz="2400" b="1" dirty="0">
                <a:solidFill>
                  <a:schemeClr val="accent1"/>
                </a:solidFill>
              </a:rPr>
              <a:t>col_1</a:t>
            </a:r>
            <a:r>
              <a:rPr lang="en-US" altLang="zh-TW" sz="2400" b="1" dirty="0">
                <a:solidFill>
                  <a:schemeClr val="dk1"/>
                </a:solidFill>
              </a:rPr>
              <a:t> , y = </a:t>
            </a:r>
            <a:r>
              <a:rPr lang="en-US" altLang="zh-TW" sz="2400" b="1" dirty="0">
                <a:solidFill>
                  <a:schemeClr val="accent1"/>
                </a:solidFill>
              </a:rPr>
              <a:t>col_2</a:t>
            </a:r>
            <a:r>
              <a:rPr lang="en-US" altLang="zh-TW" sz="2400" b="1" dirty="0">
                <a:solidFill>
                  <a:schemeClr val="tx1"/>
                </a:solidFill>
              </a:rPr>
              <a:t>,  data = </a:t>
            </a:r>
            <a:r>
              <a:rPr lang="en-US" altLang="zh-TW" sz="2400" b="1" dirty="0">
                <a:solidFill>
                  <a:schemeClr val="accent1"/>
                </a:solidFill>
              </a:rPr>
              <a:t>df</a:t>
            </a:r>
            <a:r>
              <a:rPr lang="en-US" altLang="zh-TW" sz="2400" b="1" dirty="0">
                <a:solidFill>
                  <a:schemeClr val="dk1"/>
                </a:solidFill>
              </a:rPr>
              <a:t>)</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繪製表格資料 </a:t>
            </a:r>
            <a:r>
              <a:rPr lang="en-US" altLang="zh-TW" sz="2400" b="1" dirty="0">
                <a:solidFill>
                  <a:schemeClr val="accent1"/>
                </a:solidFill>
              </a:rPr>
              <a:t>df</a:t>
            </a:r>
            <a:r>
              <a:rPr lang="en-US" altLang="zh-TW" sz="2400" b="1" dirty="0">
                <a:solidFill>
                  <a:schemeClr val="tx1"/>
                </a:solidFill>
              </a:rPr>
              <a:t> </a:t>
            </a:r>
            <a:r>
              <a:rPr lang="zh-TW" altLang="en-US" sz="2400" b="1" dirty="0">
                <a:solidFill>
                  <a:schemeClr val="tx1"/>
                </a:solidFill>
              </a:rPr>
              <a:t>中，欄位 </a:t>
            </a:r>
            <a:r>
              <a:rPr lang="en-US" altLang="zh-TW" sz="2400" b="1" dirty="0">
                <a:solidFill>
                  <a:schemeClr val="accent1"/>
                </a:solidFill>
              </a:rPr>
              <a:t>col_1</a:t>
            </a:r>
            <a:r>
              <a:rPr lang="en-US" altLang="zh-TW" sz="2400" b="1" dirty="0">
                <a:solidFill>
                  <a:schemeClr val="tx1"/>
                </a:solidFill>
              </a:rPr>
              <a:t> </a:t>
            </a:r>
            <a:r>
              <a:rPr lang="zh-TW" altLang="en-US" sz="2400" b="1" dirty="0">
                <a:solidFill>
                  <a:schemeClr val="tx1"/>
                </a:solidFill>
              </a:rPr>
              <a:t>和 </a:t>
            </a:r>
            <a:r>
              <a:rPr lang="en-US" altLang="zh-TW" sz="2400" b="1" dirty="0">
                <a:solidFill>
                  <a:schemeClr val="accent1"/>
                </a:solidFill>
              </a:rPr>
              <a:t>col_2 </a:t>
            </a:r>
            <a:r>
              <a:rPr lang="zh-TW" altLang="en-US" sz="2400" b="1" dirty="0">
                <a:solidFill>
                  <a:schemeClr val="dk1"/>
                </a:solidFill>
              </a:rPr>
              <a:t>的散佈圖</a:t>
            </a:r>
          </a:p>
        </p:txBody>
      </p:sp>
      <p:pic>
        <p:nvPicPr>
          <p:cNvPr id="7" name="圖片 6">
            <a:extLst>
              <a:ext uri="{FF2B5EF4-FFF2-40B4-BE49-F238E27FC236}">
                <a16:creationId xmlns:a16="http://schemas.microsoft.com/office/drawing/2014/main" id="{B28954D5-A3B8-4F48-984F-2335A0AE013F}"/>
              </a:ext>
            </a:extLst>
          </p:cNvPr>
          <p:cNvPicPr>
            <a:picLocks noChangeAspect="1"/>
          </p:cNvPicPr>
          <p:nvPr/>
        </p:nvPicPr>
        <p:blipFill>
          <a:blip r:embed="rId2"/>
          <a:stretch>
            <a:fillRect/>
          </a:stretch>
        </p:blipFill>
        <p:spPr>
          <a:xfrm>
            <a:off x="904352" y="3576561"/>
            <a:ext cx="10591646" cy="953014"/>
          </a:xfrm>
          <a:prstGeom prst="rect">
            <a:avLst/>
          </a:prstGeom>
        </p:spPr>
      </p:pic>
      <p:pic>
        <p:nvPicPr>
          <p:cNvPr id="8" name="Picture 2">
            <a:extLst>
              <a:ext uri="{FF2B5EF4-FFF2-40B4-BE49-F238E27FC236}">
                <a16:creationId xmlns:a16="http://schemas.microsoft.com/office/drawing/2014/main" id="{D5DBE3BD-4050-43ED-99DC-1AEF10301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683" y="3576562"/>
            <a:ext cx="4080317" cy="2686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402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30E882-5B57-43EB-8818-FEC8B40E79A2}"/>
              </a:ext>
            </a:extLst>
          </p:cNvPr>
          <p:cNvSpPr>
            <a:spLocks noGrp="1"/>
          </p:cNvSpPr>
          <p:nvPr>
            <p:ph type="title"/>
          </p:nvPr>
        </p:nvSpPr>
        <p:spPr/>
        <p:txBody>
          <a:bodyPr/>
          <a:lstStyle/>
          <a:p>
            <a:r>
              <a:rPr lang="zh-TW" altLang="en-US" dirty="0"/>
              <a:t>散佈圖 </a:t>
            </a:r>
            <a:r>
              <a:rPr lang="en-US" altLang="zh-TW" dirty="0"/>
              <a:t>–</a:t>
            </a:r>
            <a:r>
              <a:rPr lang="zh-TW" altLang="en-US" dirty="0"/>
              <a:t> </a:t>
            </a:r>
            <a:r>
              <a:rPr lang="en-US" altLang="zh-TW" dirty="0" err="1"/>
              <a:t>regplot</a:t>
            </a:r>
            <a:endParaRPr lang="zh-TW" altLang="en-US" dirty="0"/>
          </a:p>
        </p:txBody>
      </p:sp>
      <p:sp>
        <p:nvSpPr>
          <p:cNvPr id="3" name="文字版面配置區 2">
            <a:extLst>
              <a:ext uri="{FF2B5EF4-FFF2-40B4-BE49-F238E27FC236}">
                <a16:creationId xmlns:a16="http://schemas.microsoft.com/office/drawing/2014/main" id="{A3B53EEF-710B-4EAA-9667-0B7F44383EDC}"/>
              </a:ext>
            </a:extLst>
          </p:cNvPr>
          <p:cNvSpPr>
            <a:spLocks noGrp="1"/>
          </p:cNvSpPr>
          <p:nvPr>
            <p:ph type="body" idx="1"/>
          </p:nvPr>
        </p:nvSpPr>
        <p:spPr>
          <a:xfrm>
            <a:off x="907600" y="1361400"/>
            <a:ext cx="10588400" cy="4901200"/>
          </a:xfrm>
        </p:spPr>
        <p:txBody>
          <a:bodyPr/>
          <a:lstStyle/>
          <a:p>
            <a:endParaRPr lang="en-US" altLang="zh-TW" dirty="0"/>
          </a:p>
          <a:p>
            <a:endParaRPr lang="en-US" altLang="zh-TW" dirty="0"/>
          </a:p>
          <a:p>
            <a:r>
              <a:rPr lang="zh-TW" altLang="en-US" dirty="0"/>
              <a:t>使用 </a:t>
            </a:r>
            <a:r>
              <a:rPr lang="en-US" altLang="zh-TW" dirty="0"/>
              <a:t>scatterplot</a:t>
            </a:r>
            <a:r>
              <a:rPr lang="zh-TW" altLang="en-US" dirty="0"/>
              <a:t> 繪製散佈圖，另一種類似的函數是 </a:t>
            </a:r>
            <a:r>
              <a:rPr lang="en-US" altLang="zh-TW" dirty="0" err="1"/>
              <a:t>regplot</a:t>
            </a:r>
            <a:r>
              <a:rPr lang="zh-TW" altLang="en-US" dirty="0"/>
              <a:t>，但它會自動作回歸線的估計。</a:t>
            </a:r>
          </a:p>
          <a:p>
            <a:endParaRPr lang="zh-TW" altLang="en-US" dirty="0"/>
          </a:p>
        </p:txBody>
      </p:sp>
      <p:sp>
        <p:nvSpPr>
          <p:cNvPr id="16" name="Google Shape;625;p88">
            <a:extLst>
              <a:ext uri="{FF2B5EF4-FFF2-40B4-BE49-F238E27FC236}">
                <a16:creationId xmlns:a16="http://schemas.microsoft.com/office/drawing/2014/main" id="{ADE3268B-670F-49A5-B933-87ACEACC9681}"/>
              </a:ext>
            </a:extLst>
          </p:cNvPr>
          <p:cNvSpPr/>
          <p:nvPr/>
        </p:nvSpPr>
        <p:spPr>
          <a:xfrm>
            <a:off x="907600" y="1361399"/>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sns.regplot</a:t>
            </a:r>
            <a:r>
              <a:rPr lang="en-US" altLang="zh-TW" sz="2400" b="1" dirty="0">
                <a:solidFill>
                  <a:schemeClr val="dk1"/>
                </a:solidFill>
              </a:rPr>
              <a:t> ( x = </a:t>
            </a:r>
            <a:r>
              <a:rPr lang="en-US" altLang="zh-TW" sz="2400" b="1" dirty="0">
                <a:solidFill>
                  <a:schemeClr val="accent1"/>
                </a:solidFill>
              </a:rPr>
              <a:t>col_1</a:t>
            </a:r>
            <a:r>
              <a:rPr lang="en-US" altLang="zh-TW" sz="2400" b="1" dirty="0">
                <a:solidFill>
                  <a:schemeClr val="dk1"/>
                </a:solidFill>
              </a:rPr>
              <a:t> , y = </a:t>
            </a:r>
            <a:r>
              <a:rPr lang="en-US" altLang="zh-TW" sz="2400" b="1" dirty="0">
                <a:solidFill>
                  <a:schemeClr val="accent1"/>
                </a:solidFill>
              </a:rPr>
              <a:t>col_2</a:t>
            </a:r>
            <a:r>
              <a:rPr lang="en-US" altLang="zh-TW" sz="2400" b="1" dirty="0">
                <a:solidFill>
                  <a:schemeClr val="tx1"/>
                </a:solidFill>
              </a:rPr>
              <a:t>,  data = </a:t>
            </a:r>
            <a:r>
              <a:rPr lang="en-US" altLang="zh-TW" sz="2400" b="1" dirty="0">
                <a:solidFill>
                  <a:schemeClr val="accent1"/>
                </a:solidFill>
              </a:rPr>
              <a:t>df</a:t>
            </a:r>
            <a:r>
              <a:rPr lang="en-US" altLang="zh-TW" sz="2400" b="1" dirty="0">
                <a:solidFill>
                  <a:schemeClr val="dk1"/>
                </a:solidFill>
              </a:rPr>
              <a:t>)</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繪製表格資料 </a:t>
            </a:r>
            <a:r>
              <a:rPr lang="en-US" altLang="zh-TW" sz="2400" b="1" dirty="0">
                <a:solidFill>
                  <a:schemeClr val="accent1"/>
                </a:solidFill>
              </a:rPr>
              <a:t>df</a:t>
            </a:r>
            <a:r>
              <a:rPr lang="en-US" altLang="zh-TW" sz="2400" b="1" dirty="0">
                <a:solidFill>
                  <a:schemeClr val="tx1"/>
                </a:solidFill>
              </a:rPr>
              <a:t> </a:t>
            </a:r>
            <a:r>
              <a:rPr lang="zh-TW" altLang="en-US" sz="2400" b="1" dirty="0">
                <a:solidFill>
                  <a:schemeClr val="tx1"/>
                </a:solidFill>
              </a:rPr>
              <a:t>中，欄位 </a:t>
            </a:r>
            <a:r>
              <a:rPr lang="en-US" altLang="zh-TW" sz="2400" b="1" dirty="0">
                <a:solidFill>
                  <a:schemeClr val="accent1"/>
                </a:solidFill>
              </a:rPr>
              <a:t>col_1</a:t>
            </a:r>
            <a:r>
              <a:rPr lang="en-US" altLang="zh-TW" sz="2400" b="1" dirty="0">
                <a:solidFill>
                  <a:schemeClr val="tx1"/>
                </a:solidFill>
              </a:rPr>
              <a:t> </a:t>
            </a:r>
            <a:r>
              <a:rPr lang="zh-TW" altLang="en-US" sz="2400" b="1" dirty="0">
                <a:solidFill>
                  <a:schemeClr val="tx1"/>
                </a:solidFill>
              </a:rPr>
              <a:t>和 </a:t>
            </a:r>
            <a:r>
              <a:rPr lang="en-US" altLang="zh-TW" sz="2400" b="1" dirty="0">
                <a:solidFill>
                  <a:schemeClr val="accent1"/>
                </a:solidFill>
              </a:rPr>
              <a:t>col_2 </a:t>
            </a:r>
            <a:r>
              <a:rPr lang="zh-TW" altLang="en-US" sz="2400" b="1" dirty="0">
                <a:solidFill>
                  <a:schemeClr val="dk1"/>
                </a:solidFill>
              </a:rPr>
              <a:t>的散佈圖</a:t>
            </a:r>
          </a:p>
        </p:txBody>
      </p:sp>
      <p:pic>
        <p:nvPicPr>
          <p:cNvPr id="7" name="圖片 6">
            <a:extLst>
              <a:ext uri="{FF2B5EF4-FFF2-40B4-BE49-F238E27FC236}">
                <a16:creationId xmlns:a16="http://schemas.microsoft.com/office/drawing/2014/main" id="{FF1E32CE-54C2-4734-91EF-5EDE3228A010}"/>
              </a:ext>
            </a:extLst>
          </p:cNvPr>
          <p:cNvPicPr>
            <a:picLocks noChangeAspect="1"/>
          </p:cNvPicPr>
          <p:nvPr/>
        </p:nvPicPr>
        <p:blipFill>
          <a:blip r:embed="rId2"/>
          <a:stretch>
            <a:fillRect/>
          </a:stretch>
        </p:blipFill>
        <p:spPr>
          <a:xfrm>
            <a:off x="907734" y="3576560"/>
            <a:ext cx="10588266" cy="953014"/>
          </a:xfrm>
          <a:prstGeom prst="rect">
            <a:avLst/>
          </a:prstGeom>
        </p:spPr>
      </p:pic>
      <p:pic>
        <p:nvPicPr>
          <p:cNvPr id="9" name="Picture 2">
            <a:extLst>
              <a:ext uri="{FF2B5EF4-FFF2-40B4-BE49-F238E27FC236}">
                <a16:creationId xmlns:a16="http://schemas.microsoft.com/office/drawing/2014/main" id="{8974720A-9763-4DB5-BE3C-CDEFFCC38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683" y="3576562"/>
            <a:ext cx="4080317" cy="2686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326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DFA470-E3E8-473F-8EA1-9A49A429F792}"/>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繪製進階統計圖</a:t>
            </a:r>
          </a:p>
        </p:txBody>
      </p:sp>
      <p:sp>
        <p:nvSpPr>
          <p:cNvPr id="3" name="副標題 2">
            <a:extLst>
              <a:ext uri="{FF2B5EF4-FFF2-40B4-BE49-F238E27FC236}">
                <a16:creationId xmlns:a16="http://schemas.microsoft.com/office/drawing/2014/main" id="{4D3A5FCC-5673-4ED3-8D34-F4BF33360639}"/>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71491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C0780AB-9E44-4AD9-9E5F-290FBD1345E6}"/>
              </a:ext>
            </a:extLst>
          </p:cNvPr>
          <p:cNvSpPr>
            <a:spLocks noGrp="1"/>
          </p:cNvSpPr>
          <p:nvPr>
            <p:ph type="title"/>
          </p:nvPr>
        </p:nvSpPr>
        <p:spPr/>
        <p:txBody>
          <a:bodyPr/>
          <a:lstStyle/>
          <a:p>
            <a:r>
              <a:rPr lang="zh-TW" altLang="en-US" dirty="0"/>
              <a:t>繪製進階統計圖</a:t>
            </a:r>
          </a:p>
        </p:txBody>
      </p:sp>
      <p:sp>
        <p:nvSpPr>
          <p:cNvPr id="5" name="文字版面配置區 4">
            <a:extLst>
              <a:ext uri="{FF2B5EF4-FFF2-40B4-BE49-F238E27FC236}">
                <a16:creationId xmlns:a16="http://schemas.microsoft.com/office/drawing/2014/main" id="{BA17AE48-4084-4085-B780-1F991AFAA1F8}"/>
              </a:ext>
            </a:extLst>
          </p:cNvPr>
          <p:cNvSpPr>
            <a:spLocks noGrp="1"/>
          </p:cNvSpPr>
          <p:nvPr>
            <p:ph type="body" idx="1"/>
          </p:nvPr>
        </p:nvSpPr>
        <p:spPr/>
        <p:txBody>
          <a:bodyPr/>
          <a:lstStyle/>
          <a:p>
            <a:r>
              <a:rPr lang="zh-TW" altLang="en-US" dirty="0"/>
              <a:t>除了最基本的統計圖表外，在資料視覺化上為了一次能在圖中呈現較多資訊、或是作多個變項的關聯性呈現，也有許多進階的統計圖陸續被提出。而 </a:t>
            </a:r>
            <a:r>
              <a:rPr lang="en-US" altLang="zh-TW" dirty="0"/>
              <a:t>seaborn</a:t>
            </a:r>
            <a:r>
              <a:rPr lang="zh-TW" altLang="en-US" dirty="0"/>
              <a:t> 套件的強大威力就在於可快速地協助我們繪製這些進階的圖形，以下我們將介紹三個非常常被使用到的圖形。</a:t>
            </a:r>
            <a:endParaRPr lang="en-US" altLang="zh-TW" dirty="0"/>
          </a:p>
          <a:p>
            <a:pPr lvl="1">
              <a:buFont typeface="Wingdings" panose="05000000000000000000" pitchFamily="2" charset="2"/>
              <a:buChar char="Ø"/>
            </a:pPr>
            <a:endParaRPr lang="en-US" altLang="zh-TW" dirty="0"/>
          </a:p>
          <a:p>
            <a:pPr lvl="1">
              <a:buFont typeface="Wingdings" panose="05000000000000000000" pitchFamily="2" charset="2"/>
              <a:buChar char="Ø"/>
            </a:pPr>
            <a:r>
              <a:rPr lang="zh-TW" altLang="en-US" dirty="0"/>
              <a:t>小提琴圖</a:t>
            </a:r>
            <a:r>
              <a:rPr lang="en-US" altLang="zh-TW" dirty="0"/>
              <a:t>(violin plot)</a:t>
            </a:r>
          </a:p>
          <a:p>
            <a:pPr lvl="1">
              <a:buFont typeface="Wingdings" panose="05000000000000000000" pitchFamily="2" charset="2"/>
              <a:buChar char="Ø"/>
            </a:pPr>
            <a:endParaRPr lang="en-US" altLang="zh-TW" dirty="0"/>
          </a:p>
          <a:p>
            <a:pPr lvl="1">
              <a:buFont typeface="Wingdings" panose="05000000000000000000" pitchFamily="2" charset="2"/>
              <a:buChar char="Ø"/>
            </a:pPr>
            <a:r>
              <a:rPr lang="zh-TW" altLang="en-US" dirty="0"/>
              <a:t>多變量圖</a:t>
            </a:r>
            <a:r>
              <a:rPr lang="en-US" altLang="zh-TW" dirty="0"/>
              <a:t>(pair plot)</a:t>
            </a:r>
          </a:p>
          <a:p>
            <a:pPr lvl="1">
              <a:buFont typeface="Wingdings" panose="05000000000000000000" pitchFamily="2" charset="2"/>
              <a:buChar char="Ø"/>
            </a:pPr>
            <a:endParaRPr lang="en-US" altLang="zh-TW" dirty="0"/>
          </a:p>
          <a:p>
            <a:pPr lvl="1">
              <a:buFont typeface="Wingdings" panose="05000000000000000000" pitchFamily="2" charset="2"/>
              <a:buChar char="Ø"/>
            </a:pPr>
            <a:r>
              <a:rPr lang="zh-TW" altLang="en-US" dirty="0"/>
              <a:t>以及熱點圖</a:t>
            </a:r>
            <a:r>
              <a:rPr lang="en-US" altLang="zh-TW" dirty="0"/>
              <a:t>(heatmap)</a:t>
            </a:r>
            <a:r>
              <a:rPr lang="zh-TW" altLang="en-US" dirty="0"/>
              <a:t>。</a:t>
            </a:r>
          </a:p>
        </p:txBody>
      </p:sp>
    </p:spTree>
    <p:extLst>
      <p:ext uri="{BB962C8B-B14F-4D97-AF65-F5344CB8AC3E}">
        <p14:creationId xmlns:p14="http://schemas.microsoft.com/office/powerpoint/2010/main" val="3999186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A00AD9A-628D-43DF-9C90-6A68A6B7F13E}"/>
              </a:ext>
            </a:extLst>
          </p:cNvPr>
          <p:cNvSpPr>
            <a:spLocks noGrp="1"/>
          </p:cNvSpPr>
          <p:nvPr>
            <p:ph type="title"/>
          </p:nvPr>
        </p:nvSpPr>
        <p:spPr/>
        <p:txBody>
          <a:bodyPr/>
          <a:lstStyle/>
          <a:p>
            <a:r>
              <a:rPr lang="zh-TW" altLang="en-US" dirty="0"/>
              <a:t>小提琴圖 </a:t>
            </a:r>
            <a:r>
              <a:rPr lang="en-US" altLang="zh-TW" dirty="0"/>
              <a:t>– </a:t>
            </a:r>
            <a:r>
              <a:rPr lang="en-US" altLang="zh-TW" dirty="0" err="1"/>
              <a:t>violinplot</a:t>
            </a:r>
            <a:endParaRPr lang="zh-TW" altLang="en-US" dirty="0"/>
          </a:p>
        </p:txBody>
      </p:sp>
      <p:sp>
        <p:nvSpPr>
          <p:cNvPr id="5" name="文字版面配置區 4">
            <a:extLst>
              <a:ext uri="{FF2B5EF4-FFF2-40B4-BE49-F238E27FC236}">
                <a16:creationId xmlns:a16="http://schemas.microsoft.com/office/drawing/2014/main" id="{09D5917C-CB90-4187-AD9C-E0EF0A8612A4}"/>
              </a:ext>
            </a:extLst>
          </p:cNvPr>
          <p:cNvSpPr>
            <a:spLocks noGrp="1"/>
          </p:cNvSpPr>
          <p:nvPr>
            <p:ph type="body" idx="1"/>
          </p:nvPr>
        </p:nvSpPr>
        <p:spPr/>
        <p:txBody>
          <a:bodyPr/>
          <a:lstStyle/>
          <a:p>
            <a:endParaRPr lang="en-US" altLang="zh-TW" dirty="0"/>
          </a:p>
          <a:p>
            <a:endParaRPr lang="en-US" altLang="zh-TW" dirty="0"/>
          </a:p>
          <a:p>
            <a:r>
              <a:rPr lang="zh-TW" altLang="en-US" dirty="0"/>
              <a:t>小提琴圖可用來比較不同組別中特定連續變項的分布是否有差異。</a:t>
            </a:r>
          </a:p>
        </p:txBody>
      </p:sp>
      <p:sp>
        <p:nvSpPr>
          <p:cNvPr id="7" name="矩形 6">
            <a:extLst>
              <a:ext uri="{FF2B5EF4-FFF2-40B4-BE49-F238E27FC236}">
                <a16:creationId xmlns:a16="http://schemas.microsoft.com/office/drawing/2014/main" id="{CF78A63C-7C73-4F92-BE3E-5148522D0B07}"/>
              </a:ext>
            </a:extLst>
          </p:cNvPr>
          <p:cNvSpPr/>
          <p:nvPr/>
        </p:nvSpPr>
        <p:spPr>
          <a:xfrm>
            <a:off x="1319683" y="4739470"/>
            <a:ext cx="6096000" cy="757130"/>
          </a:xfrm>
          <a:prstGeom prst="rect">
            <a:avLst/>
          </a:prstGeom>
        </p:spPr>
        <p:txBody>
          <a:bodyPr>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sym typeface="Microsoft JhengHei"/>
              </a:rPr>
              <a:t>如圖我們可以同時考慮不同艙等 </a:t>
            </a:r>
            <a:r>
              <a:rPr lang="en-US" altLang="zh-TW" sz="2400" dirty="0">
                <a:solidFill>
                  <a:srgbClr val="FF0000"/>
                </a:solidFill>
                <a:latin typeface="Microsoft JhengHei"/>
                <a:ea typeface="Microsoft JhengHei"/>
                <a:sym typeface="Microsoft JhengHei"/>
              </a:rPr>
              <a:t>(</a:t>
            </a:r>
            <a:r>
              <a:rPr lang="zh-TW" altLang="en-US" sz="2400" dirty="0">
                <a:solidFill>
                  <a:srgbClr val="FF0000"/>
                </a:solidFill>
                <a:latin typeface="Microsoft JhengHei"/>
                <a:ea typeface="Microsoft JhengHei"/>
                <a:sym typeface="Microsoft JhengHei"/>
              </a:rPr>
              <a:t> </a:t>
            </a:r>
            <a:r>
              <a:rPr lang="en-US" altLang="zh-TW" sz="2400" dirty="0" err="1">
                <a:solidFill>
                  <a:srgbClr val="FF0000"/>
                </a:solidFill>
                <a:latin typeface="Microsoft JhengHei"/>
                <a:ea typeface="Microsoft JhengHei"/>
                <a:sym typeface="Microsoft JhengHei"/>
              </a:rPr>
              <a:t>Pclass</a:t>
            </a:r>
            <a:r>
              <a:rPr lang="zh-TW" altLang="en-US" sz="2400" dirty="0">
                <a:solidFill>
                  <a:srgbClr val="FF0000"/>
                </a:solidFill>
                <a:latin typeface="Microsoft JhengHei"/>
                <a:ea typeface="Microsoft JhengHei"/>
                <a:sym typeface="Microsoft JhengHei"/>
              </a:rPr>
              <a:t> </a:t>
            </a:r>
            <a:r>
              <a:rPr lang="en-US" altLang="zh-TW" sz="2400" dirty="0">
                <a:solidFill>
                  <a:srgbClr val="FF0000"/>
                </a:solidFill>
                <a:latin typeface="Microsoft JhengHei"/>
                <a:ea typeface="Microsoft JhengHei"/>
                <a:sym typeface="Microsoft JhengHei"/>
              </a:rPr>
              <a:t>)</a:t>
            </a:r>
            <a:r>
              <a:rPr lang="zh-TW" altLang="en-US" sz="2400" dirty="0">
                <a:solidFill>
                  <a:srgbClr val="FF0000"/>
                </a:solidFill>
                <a:latin typeface="Microsoft JhengHei"/>
                <a:ea typeface="Microsoft JhengHei"/>
                <a:sym typeface="Microsoft JhengHei"/>
              </a:rPr>
              <a:t> 與性別 </a:t>
            </a:r>
            <a:r>
              <a:rPr lang="en-US" altLang="zh-TW" sz="2400" dirty="0">
                <a:solidFill>
                  <a:srgbClr val="FF0000"/>
                </a:solidFill>
                <a:latin typeface="Microsoft JhengHei"/>
                <a:ea typeface="Microsoft JhengHei"/>
                <a:sym typeface="Microsoft JhengHei"/>
              </a:rPr>
              <a:t>(</a:t>
            </a:r>
            <a:r>
              <a:rPr lang="zh-TW" altLang="en-US" sz="2400" dirty="0">
                <a:solidFill>
                  <a:srgbClr val="FF0000"/>
                </a:solidFill>
                <a:latin typeface="Microsoft JhengHei"/>
                <a:ea typeface="Microsoft JhengHei"/>
                <a:sym typeface="Microsoft JhengHei"/>
              </a:rPr>
              <a:t> </a:t>
            </a:r>
            <a:r>
              <a:rPr lang="en-US" altLang="zh-TW" sz="2400" dirty="0">
                <a:solidFill>
                  <a:srgbClr val="FF0000"/>
                </a:solidFill>
                <a:latin typeface="Microsoft JhengHei"/>
                <a:ea typeface="Microsoft JhengHei"/>
                <a:sym typeface="Microsoft JhengHei"/>
              </a:rPr>
              <a:t>Sex</a:t>
            </a:r>
            <a:r>
              <a:rPr lang="zh-TW" altLang="en-US" sz="2400" dirty="0">
                <a:solidFill>
                  <a:srgbClr val="FF0000"/>
                </a:solidFill>
                <a:latin typeface="Microsoft JhengHei"/>
                <a:ea typeface="Microsoft JhengHei"/>
                <a:sym typeface="Microsoft JhengHei"/>
              </a:rPr>
              <a:t> </a:t>
            </a:r>
            <a:r>
              <a:rPr lang="en-US" altLang="zh-TW" sz="2400" dirty="0">
                <a:solidFill>
                  <a:srgbClr val="FF0000"/>
                </a:solidFill>
                <a:latin typeface="Microsoft JhengHei"/>
                <a:ea typeface="Microsoft JhengHei"/>
                <a:sym typeface="Microsoft JhengHei"/>
              </a:rPr>
              <a:t>)</a:t>
            </a:r>
            <a:r>
              <a:rPr lang="zh-TW" altLang="en-US" sz="2400" dirty="0">
                <a:solidFill>
                  <a:srgbClr val="FF0000"/>
                </a:solidFill>
                <a:latin typeface="Microsoft JhengHei"/>
                <a:ea typeface="Microsoft JhengHei"/>
                <a:sym typeface="Microsoft JhengHei"/>
              </a:rPr>
              <a:t> 的乘客在年齡上的分布。</a:t>
            </a:r>
          </a:p>
        </p:txBody>
      </p:sp>
      <p:sp>
        <p:nvSpPr>
          <p:cNvPr id="19" name="Google Shape;625;p88">
            <a:extLst>
              <a:ext uri="{FF2B5EF4-FFF2-40B4-BE49-F238E27FC236}">
                <a16:creationId xmlns:a16="http://schemas.microsoft.com/office/drawing/2014/main" id="{4B7A6671-408C-4130-964D-00975FC68506}"/>
              </a:ext>
            </a:extLst>
          </p:cNvPr>
          <p:cNvSpPr/>
          <p:nvPr/>
        </p:nvSpPr>
        <p:spPr>
          <a:xfrm>
            <a:off x="907600" y="1361399"/>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sns.violinplot</a:t>
            </a:r>
            <a:r>
              <a:rPr lang="en-US" altLang="zh-TW" sz="2400" b="1" dirty="0">
                <a:solidFill>
                  <a:schemeClr val="dk1"/>
                </a:solidFill>
              </a:rPr>
              <a:t> ( x = </a:t>
            </a:r>
            <a:r>
              <a:rPr lang="en-US" altLang="zh-TW" sz="2400" b="1" dirty="0">
                <a:solidFill>
                  <a:schemeClr val="accent1"/>
                </a:solidFill>
              </a:rPr>
              <a:t>col_1</a:t>
            </a:r>
            <a:r>
              <a:rPr lang="en-US" altLang="zh-TW" sz="2400" b="1" dirty="0">
                <a:solidFill>
                  <a:schemeClr val="dk1"/>
                </a:solidFill>
              </a:rPr>
              <a:t> , y = </a:t>
            </a:r>
            <a:r>
              <a:rPr lang="en-US" altLang="zh-TW" sz="2400" b="1" dirty="0">
                <a:solidFill>
                  <a:schemeClr val="accent1"/>
                </a:solidFill>
              </a:rPr>
              <a:t>col_2</a:t>
            </a:r>
            <a:r>
              <a:rPr lang="en-US" altLang="zh-TW" sz="2400" b="1" dirty="0">
                <a:solidFill>
                  <a:schemeClr val="tx1"/>
                </a:solidFill>
              </a:rPr>
              <a:t>,  data = </a:t>
            </a:r>
            <a:r>
              <a:rPr lang="en-US" altLang="zh-TW" sz="2400" b="1" dirty="0">
                <a:solidFill>
                  <a:schemeClr val="accent1"/>
                </a:solidFill>
              </a:rPr>
              <a:t>df</a:t>
            </a:r>
            <a:r>
              <a:rPr lang="en-US" altLang="zh-TW" sz="2400" b="1" dirty="0">
                <a:solidFill>
                  <a:schemeClr val="dk1"/>
                </a:solidFill>
              </a:rPr>
              <a:t>)</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繪製表格資料 </a:t>
            </a:r>
            <a:r>
              <a:rPr lang="en-US" altLang="zh-TW" sz="2400" b="1" dirty="0">
                <a:solidFill>
                  <a:schemeClr val="accent1"/>
                </a:solidFill>
              </a:rPr>
              <a:t>df</a:t>
            </a:r>
            <a:r>
              <a:rPr lang="en-US" altLang="zh-TW" sz="2400" b="1" dirty="0">
                <a:solidFill>
                  <a:schemeClr val="tx1"/>
                </a:solidFill>
              </a:rPr>
              <a:t> </a:t>
            </a:r>
            <a:r>
              <a:rPr lang="zh-TW" altLang="en-US" sz="2400" b="1" dirty="0">
                <a:solidFill>
                  <a:schemeClr val="tx1"/>
                </a:solidFill>
              </a:rPr>
              <a:t>中，欄位 </a:t>
            </a:r>
            <a:r>
              <a:rPr lang="en-US" altLang="zh-TW" sz="2400" b="1" dirty="0">
                <a:solidFill>
                  <a:schemeClr val="accent1"/>
                </a:solidFill>
              </a:rPr>
              <a:t>col_1</a:t>
            </a:r>
            <a:r>
              <a:rPr lang="en-US" altLang="zh-TW" sz="2400" b="1" dirty="0">
                <a:solidFill>
                  <a:schemeClr val="tx1"/>
                </a:solidFill>
              </a:rPr>
              <a:t> </a:t>
            </a:r>
            <a:r>
              <a:rPr lang="zh-TW" altLang="en-US" sz="2400" b="1" dirty="0">
                <a:solidFill>
                  <a:schemeClr val="tx1"/>
                </a:solidFill>
              </a:rPr>
              <a:t>和 </a:t>
            </a:r>
            <a:r>
              <a:rPr lang="en-US" altLang="zh-TW" sz="2400" b="1" dirty="0">
                <a:solidFill>
                  <a:schemeClr val="accent1"/>
                </a:solidFill>
              </a:rPr>
              <a:t>col_2 </a:t>
            </a:r>
            <a:r>
              <a:rPr lang="zh-TW" altLang="en-US" sz="2400" b="1" dirty="0">
                <a:solidFill>
                  <a:schemeClr val="dk1"/>
                </a:solidFill>
              </a:rPr>
              <a:t>的小提琴圖</a:t>
            </a:r>
          </a:p>
        </p:txBody>
      </p:sp>
      <p:sp>
        <p:nvSpPr>
          <p:cNvPr id="20" name="Google Shape;625;p88">
            <a:extLst>
              <a:ext uri="{FF2B5EF4-FFF2-40B4-BE49-F238E27FC236}">
                <a16:creationId xmlns:a16="http://schemas.microsoft.com/office/drawing/2014/main" id="{9613B0F2-866B-494D-AB54-99AF78BA03D1}"/>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sns.violinplot</a:t>
            </a:r>
            <a:r>
              <a:rPr lang="en-US" altLang="zh-TW" sz="2400" b="1" dirty="0">
                <a:solidFill>
                  <a:schemeClr val="dk1"/>
                </a:solidFill>
              </a:rPr>
              <a:t> ( x = </a:t>
            </a:r>
            <a:r>
              <a:rPr lang="en-US" altLang="zh-TW" sz="2400" b="1" dirty="0">
                <a:solidFill>
                  <a:schemeClr val="accent1"/>
                </a:solidFill>
              </a:rPr>
              <a:t>col_1</a:t>
            </a:r>
            <a:r>
              <a:rPr lang="en-US" altLang="zh-TW" sz="2400" b="1" dirty="0">
                <a:solidFill>
                  <a:schemeClr val="dk1"/>
                </a:solidFill>
              </a:rPr>
              <a:t> , y = </a:t>
            </a:r>
            <a:r>
              <a:rPr lang="en-US" altLang="zh-TW" sz="2400" b="1" dirty="0">
                <a:solidFill>
                  <a:schemeClr val="accent1"/>
                </a:solidFill>
              </a:rPr>
              <a:t>col_2</a:t>
            </a:r>
            <a:r>
              <a:rPr lang="en-US" altLang="zh-TW" sz="2400" b="1" dirty="0">
                <a:solidFill>
                  <a:schemeClr val="tx1"/>
                </a:solidFill>
              </a:rPr>
              <a:t>,  data = </a:t>
            </a:r>
            <a:r>
              <a:rPr lang="en-US" altLang="zh-TW" sz="2400" b="1" dirty="0">
                <a:solidFill>
                  <a:schemeClr val="accent1"/>
                </a:solidFill>
              </a:rPr>
              <a:t>df</a:t>
            </a:r>
            <a:r>
              <a:rPr lang="en-US" altLang="zh-TW" sz="2400" b="1" dirty="0">
                <a:solidFill>
                  <a:schemeClr val="dk1"/>
                </a:solidFill>
              </a:rPr>
              <a:t>)</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繪製表格資料 </a:t>
            </a:r>
            <a:r>
              <a:rPr lang="en-US" altLang="zh-TW" sz="2400" b="1" dirty="0">
                <a:solidFill>
                  <a:schemeClr val="accent1"/>
                </a:solidFill>
              </a:rPr>
              <a:t>df</a:t>
            </a:r>
            <a:r>
              <a:rPr lang="en-US" altLang="zh-TW" sz="2400" b="1" dirty="0">
                <a:solidFill>
                  <a:schemeClr val="tx1"/>
                </a:solidFill>
              </a:rPr>
              <a:t> </a:t>
            </a:r>
            <a:r>
              <a:rPr lang="zh-TW" altLang="en-US" sz="2400" b="1" dirty="0">
                <a:solidFill>
                  <a:schemeClr val="tx1"/>
                </a:solidFill>
              </a:rPr>
              <a:t>中，欄位 </a:t>
            </a:r>
            <a:r>
              <a:rPr lang="en-US" altLang="zh-TW" sz="2400" b="1" dirty="0">
                <a:solidFill>
                  <a:schemeClr val="accent1"/>
                </a:solidFill>
              </a:rPr>
              <a:t>col_1</a:t>
            </a:r>
            <a:r>
              <a:rPr lang="en-US" altLang="zh-TW" sz="2400" b="1" dirty="0">
                <a:solidFill>
                  <a:schemeClr val="tx1"/>
                </a:solidFill>
              </a:rPr>
              <a:t> </a:t>
            </a:r>
            <a:r>
              <a:rPr lang="zh-TW" altLang="en-US" sz="2400" b="1" dirty="0">
                <a:solidFill>
                  <a:schemeClr val="tx1"/>
                </a:solidFill>
              </a:rPr>
              <a:t>和 </a:t>
            </a:r>
            <a:r>
              <a:rPr lang="en-US" altLang="zh-TW" sz="2400" b="1" dirty="0">
                <a:solidFill>
                  <a:schemeClr val="accent1"/>
                </a:solidFill>
              </a:rPr>
              <a:t>col_2 </a:t>
            </a:r>
            <a:r>
              <a:rPr lang="zh-TW" altLang="en-US" sz="2400" b="1" dirty="0">
                <a:solidFill>
                  <a:schemeClr val="dk1"/>
                </a:solidFill>
              </a:rPr>
              <a:t>的小提琴圖</a:t>
            </a:r>
          </a:p>
        </p:txBody>
      </p:sp>
      <p:pic>
        <p:nvPicPr>
          <p:cNvPr id="9" name="圖片 8">
            <a:extLst>
              <a:ext uri="{FF2B5EF4-FFF2-40B4-BE49-F238E27FC236}">
                <a16:creationId xmlns:a16="http://schemas.microsoft.com/office/drawing/2014/main" id="{A7E3044C-FA4D-42B0-B2EF-44C237967B38}"/>
              </a:ext>
            </a:extLst>
          </p:cNvPr>
          <p:cNvPicPr>
            <a:picLocks noChangeAspect="1"/>
          </p:cNvPicPr>
          <p:nvPr/>
        </p:nvPicPr>
        <p:blipFill>
          <a:blip r:embed="rId2"/>
          <a:stretch>
            <a:fillRect/>
          </a:stretch>
        </p:blipFill>
        <p:spPr>
          <a:xfrm>
            <a:off x="907600" y="3576560"/>
            <a:ext cx="10588266" cy="953014"/>
          </a:xfrm>
          <a:prstGeom prst="rect">
            <a:avLst/>
          </a:prstGeom>
        </p:spPr>
      </p:pic>
      <p:pic>
        <p:nvPicPr>
          <p:cNvPr id="10" name="Picture 2">
            <a:extLst>
              <a:ext uri="{FF2B5EF4-FFF2-40B4-BE49-F238E27FC236}">
                <a16:creationId xmlns:a16="http://schemas.microsoft.com/office/drawing/2014/main" id="{174FDD01-31B4-4B68-946E-CBD8C4FD7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683" y="3576560"/>
            <a:ext cx="4080318" cy="268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938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983317-02DE-409E-B96E-BA7A07AA54F5}"/>
              </a:ext>
            </a:extLst>
          </p:cNvPr>
          <p:cNvSpPr>
            <a:spLocks noGrp="1"/>
          </p:cNvSpPr>
          <p:nvPr>
            <p:ph type="title"/>
          </p:nvPr>
        </p:nvSpPr>
        <p:spPr/>
        <p:txBody>
          <a:bodyPr/>
          <a:lstStyle/>
          <a:p>
            <a:r>
              <a:rPr lang="zh-TW" altLang="en-US" dirty="0"/>
              <a:t>小提琴圖 </a:t>
            </a:r>
            <a:r>
              <a:rPr lang="en-US" altLang="zh-TW" dirty="0"/>
              <a:t>– </a:t>
            </a:r>
            <a:r>
              <a:rPr lang="en-US" altLang="zh-TW" dirty="0" err="1"/>
              <a:t>violinplot</a:t>
            </a:r>
            <a:endParaRPr lang="zh-TW" altLang="en-US" dirty="0"/>
          </a:p>
        </p:txBody>
      </p:sp>
      <p:sp>
        <p:nvSpPr>
          <p:cNvPr id="3" name="文字版面配置區 2">
            <a:extLst>
              <a:ext uri="{FF2B5EF4-FFF2-40B4-BE49-F238E27FC236}">
                <a16:creationId xmlns:a16="http://schemas.microsoft.com/office/drawing/2014/main" id="{4F59E85E-16C0-467A-A74B-BC98B647035A}"/>
              </a:ext>
            </a:extLst>
          </p:cNvPr>
          <p:cNvSpPr>
            <a:spLocks noGrp="1"/>
          </p:cNvSpPr>
          <p:nvPr>
            <p:ph type="body" idx="1"/>
          </p:nvPr>
        </p:nvSpPr>
        <p:spPr/>
        <p:txBody>
          <a:bodyPr/>
          <a:lstStyle/>
          <a:p>
            <a:endParaRPr lang="en-US" altLang="zh-TW" dirty="0"/>
          </a:p>
          <a:p>
            <a:endParaRPr lang="en-US" altLang="zh-TW" dirty="0"/>
          </a:p>
          <a:p>
            <a:r>
              <a:rPr lang="en-US" altLang="zh-TW" dirty="0"/>
              <a:t>hue </a:t>
            </a:r>
            <a:r>
              <a:rPr lang="zh-TW" altLang="en-US" dirty="0"/>
              <a:t>參數可將小提琴圖案照該參數分開繪製。</a:t>
            </a:r>
          </a:p>
        </p:txBody>
      </p:sp>
      <p:sp>
        <p:nvSpPr>
          <p:cNvPr id="16" name="Google Shape;625;p88">
            <a:extLst>
              <a:ext uri="{FF2B5EF4-FFF2-40B4-BE49-F238E27FC236}">
                <a16:creationId xmlns:a16="http://schemas.microsoft.com/office/drawing/2014/main" id="{95EE1323-39FE-4BED-BE0F-1311859A014A}"/>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sns.violinplot</a:t>
            </a:r>
            <a:r>
              <a:rPr lang="en-US" altLang="zh-TW" sz="2400" b="1" dirty="0">
                <a:solidFill>
                  <a:schemeClr val="dk1"/>
                </a:solidFill>
              </a:rPr>
              <a:t> ( x = </a:t>
            </a:r>
            <a:r>
              <a:rPr lang="en-US" altLang="zh-TW" sz="2400" b="1" dirty="0">
                <a:solidFill>
                  <a:schemeClr val="accent1"/>
                </a:solidFill>
              </a:rPr>
              <a:t>col_1</a:t>
            </a:r>
            <a:r>
              <a:rPr lang="en-US" altLang="zh-TW" sz="2400" b="1" dirty="0">
                <a:solidFill>
                  <a:schemeClr val="dk1"/>
                </a:solidFill>
              </a:rPr>
              <a:t> , y = </a:t>
            </a:r>
            <a:r>
              <a:rPr lang="en-US" altLang="zh-TW" sz="2400" b="1" dirty="0">
                <a:solidFill>
                  <a:schemeClr val="accent1"/>
                </a:solidFill>
              </a:rPr>
              <a:t>col_2</a:t>
            </a:r>
            <a:r>
              <a:rPr lang="en-US" altLang="zh-TW" sz="2400" b="1" dirty="0">
                <a:solidFill>
                  <a:schemeClr val="tx1"/>
                </a:solidFill>
              </a:rPr>
              <a:t>,  data = </a:t>
            </a:r>
            <a:r>
              <a:rPr lang="en-US" altLang="zh-TW" sz="2400" b="1" dirty="0">
                <a:solidFill>
                  <a:schemeClr val="accent1"/>
                </a:solidFill>
              </a:rPr>
              <a:t>df</a:t>
            </a:r>
            <a:r>
              <a:rPr lang="en-US" altLang="zh-TW" sz="2400" b="1" dirty="0">
                <a:solidFill>
                  <a:schemeClr val="dk1"/>
                </a:solidFill>
              </a:rPr>
              <a:t>)</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繪製表格資料 </a:t>
            </a:r>
            <a:r>
              <a:rPr lang="en-US" altLang="zh-TW" sz="2400" b="1" dirty="0">
                <a:solidFill>
                  <a:schemeClr val="accent1"/>
                </a:solidFill>
              </a:rPr>
              <a:t>df</a:t>
            </a:r>
            <a:r>
              <a:rPr lang="en-US" altLang="zh-TW" sz="2400" b="1" dirty="0">
                <a:solidFill>
                  <a:schemeClr val="tx1"/>
                </a:solidFill>
              </a:rPr>
              <a:t> </a:t>
            </a:r>
            <a:r>
              <a:rPr lang="zh-TW" altLang="en-US" sz="2400" b="1" dirty="0">
                <a:solidFill>
                  <a:schemeClr val="tx1"/>
                </a:solidFill>
              </a:rPr>
              <a:t>中，欄位 </a:t>
            </a:r>
            <a:r>
              <a:rPr lang="en-US" altLang="zh-TW" sz="2400" b="1" dirty="0">
                <a:solidFill>
                  <a:schemeClr val="accent1"/>
                </a:solidFill>
              </a:rPr>
              <a:t>col_1</a:t>
            </a:r>
            <a:r>
              <a:rPr lang="en-US" altLang="zh-TW" sz="2400" b="1" dirty="0">
                <a:solidFill>
                  <a:schemeClr val="tx1"/>
                </a:solidFill>
              </a:rPr>
              <a:t> </a:t>
            </a:r>
            <a:r>
              <a:rPr lang="zh-TW" altLang="en-US" sz="2400" b="1" dirty="0">
                <a:solidFill>
                  <a:schemeClr val="tx1"/>
                </a:solidFill>
              </a:rPr>
              <a:t>和 </a:t>
            </a:r>
            <a:r>
              <a:rPr lang="en-US" altLang="zh-TW" sz="2400" b="1" dirty="0">
                <a:solidFill>
                  <a:schemeClr val="accent1"/>
                </a:solidFill>
              </a:rPr>
              <a:t>col_2 </a:t>
            </a:r>
            <a:r>
              <a:rPr lang="zh-TW" altLang="en-US" sz="2400" b="1" dirty="0">
                <a:solidFill>
                  <a:schemeClr val="dk1"/>
                </a:solidFill>
              </a:rPr>
              <a:t>的小提琴圖</a:t>
            </a:r>
          </a:p>
        </p:txBody>
      </p:sp>
      <p:pic>
        <p:nvPicPr>
          <p:cNvPr id="7" name="圖片 6">
            <a:extLst>
              <a:ext uri="{FF2B5EF4-FFF2-40B4-BE49-F238E27FC236}">
                <a16:creationId xmlns:a16="http://schemas.microsoft.com/office/drawing/2014/main" id="{463F2AE6-D322-47DD-AEC7-8AA808D8A8B4}"/>
              </a:ext>
            </a:extLst>
          </p:cNvPr>
          <p:cNvPicPr>
            <a:picLocks noChangeAspect="1"/>
          </p:cNvPicPr>
          <p:nvPr/>
        </p:nvPicPr>
        <p:blipFill>
          <a:blip r:embed="rId2"/>
          <a:stretch>
            <a:fillRect/>
          </a:stretch>
        </p:blipFill>
        <p:spPr>
          <a:xfrm>
            <a:off x="907465" y="3576561"/>
            <a:ext cx="9208222" cy="828800"/>
          </a:xfrm>
          <a:prstGeom prst="rect">
            <a:avLst/>
          </a:prstGeom>
        </p:spPr>
      </p:pic>
      <p:pic>
        <p:nvPicPr>
          <p:cNvPr id="9" name="Picture 2">
            <a:extLst>
              <a:ext uri="{FF2B5EF4-FFF2-40B4-BE49-F238E27FC236}">
                <a16:creationId xmlns:a16="http://schemas.microsoft.com/office/drawing/2014/main" id="{1A2EF880-8867-4BE9-AB46-274083597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683" y="3576561"/>
            <a:ext cx="4080048" cy="268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930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F6C5CE-B0F6-49A2-8F65-5857C1C92303}"/>
              </a:ext>
            </a:extLst>
          </p:cNvPr>
          <p:cNvSpPr>
            <a:spLocks noGrp="1"/>
          </p:cNvSpPr>
          <p:nvPr>
            <p:ph type="title"/>
          </p:nvPr>
        </p:nvSpPr>
        <p:spPr/>
        <p:txBody>
          <a:bodyPr/>
          <a:lstStyle/>
          <a:p>
            <a:r>
              <a:rPr lang="zh-TW" altLang="en-US" dirty="0"/>
              <a:t>小提琴圖 </a:t>
            </a:r>
            <a:r>
              <a:rPr lang="en-US" altLang="zh-TW" dirty="0"/>
              <a:t>– </a:t>
            </a:r>
            <a:r>
              <a:rPr lang="en-US" altLang="zh-TW" dirty="0" err="1"/>
              <a:t>violinplot</a:t>
            </a:r>
            <a:endParaRPr lang="zh-TW" altLang="en-US" dirty="0"/>
          </a:p>
        </p:txBody>
      </p:sp>
      <p:sp>
        <p:nvSpPr>
          <p:cNvPr id="3" name="文字版面配置區 2">
            <a:extLst>
              <a:ext uri="{FF2B5EF4-FFF2-40B4-BE49-F238E27FC236}">
                <a16:creationId xmlns:a16="http://schemas.microsoft.com/office/drawing/2014/main" id="{DF2CF30D-55D6-4047-A8B3-40580B826DC1}"/>
              </a:ext>
            </a:extLst>
          </p:cNvPr>
          <p:cNvSpPr>
            <a:spLocks noGrp="1"/>
          </p:cNvSpPr>
          <p:nvPr>
            <p:ph type="body" idx="1"/>
          </p:nvPr>
        </p:nvSpPr>
        <p:spPr/>
        <p:txBody>
          <a:bodyPr/>
          <a:lstStyle/>
          <a:p>
            <a:endParaRPr lang="en-US" altLang="zh-TW" dirty="0"/>
          </a:p>
          <a:p>
            <a:endParaRPr lang="en-US" altLang="zh-TW" dirty="0"/>
          </a:p>
          <a:p>
            <a:r>
              <a:rPr lang="en-US" altLang="zh-TW" dirty="0"/>
              <a:t>split </a:t>
            </a:r>
            <a:r>
              <a:rPr lang="zh-TW" altLang="en-US" dirty="0"/>
              <a:t>參數決定是否將由 </a:t>
            </a:r>
            <a:r>
              <a:rPr lang="en-US" altLang="zh-TW" dirty="0"/>
              <a:t>hue</a:t>
            </a:r>
            <a:r>
              <a:rPr lang="zh-TW" altLang="en-US" dirty="0"/>
              <a:t> 分開繪製的圖形分開。</a:t>
            </a:r>
          </a:p>
        </p:txBody>
      </p:sp>
      <p:pic>
        <p:nvPicPr>
          <p:cNvPr id="11" name="Picture 2">
            <a:extLst>
              <a:ext uri="{FF2B5EF4-FFF2-40B4-BE49-F238E27FC236}">
                <a16:creationId xmlns:a16="http://schemas.microsoft.com/office/drawing/2014/main" id="{0DB63859-6092-4BBA-8D6F-866EED8B83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683" y="3577389"/>
            <a:ext cx="4080317" cy="2685211"/>
          </a:xfrm>
          <a:prstGeom prst="rect">
            <a:avLst/>
          </a:prstGeom>
          <a:noFill/>
          <a:extLst>
            <a:ext uri="{909E8E84-426E-40DD-AFC4-6F175D3DCCD1}">
              <a14:hiddenFill xmlns:a14="http://schemas.microsoft.com/office/drawing/2010/main">
                <a:solidFill>
                  <a:srgbClr val="FFFFFF"/>
                </a:solidFill>
              </a14:hiddenFill>
            </a:ext>
          </a:extLst>
        </p:spPr>
      </p:pic>
      <p:sp>
        <p:nvSpPr>
          <p:cNvPr id="13" name="Google Shape;625;p88">
            <a:extLst>
              <a:ext uri="{FF2B5EF4-FFF2-40B4-BE49-F238E27FC236}">
                <a16:creationId xmlns:a16="http://schemas.microsoft.com/office/drawing/2014/main" id="{43DE54A0-8B64-4F80-9A56-FC9396A5BFA9}"/>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sns.violinplot</a:t>
            </a:r>
            <a:r>
              <a:rPr lang="en-US" altLang="zh-TW" sz="2400" b="1" dirty="0">
                <a:solidFill>
                  <a:schemeClr val="dk1"/>
                </a:solidFill>
              </a:rPr>
              <a:t> ( x = </a:t>
            </a:r>
            <a:r>
              <a:rPr lang="en-US" altLang="zh-TW" sz="2400" b="1" dirty="0">
                <a:solidFill>
                  <a:schemeClr val="accent1"/>
                </a:solidFill>
              </a:rPr>
              <a:t>col_1</a:t>
            </a:r>
            <a:r>
              <a:rPr lang="en-US" altLang="zh-TW" sz="2400" b="1" dirty="0">
                <a:solidFill>
                  <a:schemeClr val="dk1"/>
                </a:solidFill>
              </a:rPr>
              <a:t> , y = </a:t>
            </a:r>
            <a:r>
              <a:rPr lang="en-US" altLang="zh-TW" sz="2400" b="1" dirty="0">
                <a:solidFill>
                  <a:schemeClr val="accent1"/>
                </a:solidFill>
              </a:rPr>
              <a:t>col_2</a:t>
            </a:r>
            <a:r>
              <a:rPr lang="en-US" altLang="zh-TW" sz="2400" b="1" dirty="0">
                <a:solidFill>
                  <a:schemeClr val="tx1"/>
                </a:solidFill>
              </a:rPr>
              <a:t>,  data = </a:t>
            </a:r>
            <a:r>
              <a:rPr lang="en-US" altLang="zh-TW" sz="2400" b="1" dirty="0">
                <a:solidFill>
                  <a:schemeClr val="accent1"/>
                </a:solidFill>
              </a:rPr>
              <a:t>df</a:t>
            </a:r>
            <a:r>
              <a:rPr lang="en-US" altLang="zh-TW" sz="2400" b="1" dirty="0">
                <a:solidFill>
                  <a:schemeClr val="dk1"/>
                </a:solidFill>
              </a:rPr>
              <a:t>)</a:t>
            </a:r>
          </a:p>
          <a:p>
            <a:pPr>
              <a:lnSpc>
                <a:spcPct val="115000"/>
              </a:lnSpc>
              <a:buClr>
                <a:schemeClr val="dk1"/>
              </a:buClr>
              <a:buSzPts val="1100"/>
            </a:pPr>
            <a:r>
              <a:rPr lang="en-US" altLang="zh-TW" sz="2400" b="1" dirty="0">
                <a:solidFill>
                  <a:schemeClr val="dk1"/>
                </a:solidFill>
              </a:rPr>
              <a:t># </a:t>
            </a:r>
            <a:r>
              <a:rPr lang="zh-TW" altLang="en-US" sz="2400" b="1" dirty="0">
                <a:solidFill>
                  <a:schemeClr val="dk1"/>
                </a:solidFill>
              </a:rPr>
              <a:t>繪製表格資料 </a:t>
            </a:r>
            <a:r>
              <a:rPr lang="en-US" altLang="zh-TW" sz="2400" b="1" dirty="0">
                <a:solidFill>
                  <a:schemeClr val="accent1"/>
                </a:solidFill>
              </a:rPr>
              <a:t>df</a:t>
            </a:r>
            <a:r>
              <a:rPr lang="en-US" altLang="zh-TW" sz="2400" b="1" dirty="0">
                <a:solidFill>
                  <a:schemeClr val="tx1"/>
                </a:solidFill>
              </a:rPr>
              <a:t> </a:t>
            </a:r>
            <a:r>
              <a:rPr lang="zh-TW" altLang="en-US" sz="2400" b="1" dirty="0">
                <a:solidFill>
                  <a:schemeClr val="tx1"/>
                </a:solidFill>
              </a:rPr>
              <a:t>中，欄位 </a:t>
            </a:r>
            <a:r>
              <a:rPr lang="en-US" altLang="zh-TW" sz="2400" b="1" dirty="0">
                <a:solidFill>
                  <a:schemeClr val="accent1"/>
                </a:solidFill>
              </a:rPr>
              <a:t>col_1</a:t>
            </a:r>
            <a:r>
              <a:rPr lang="en-US" altLang="zh-TW" sz="2400" b="1" dirty="0">
                <a:solidFill>
                  <a:schemeClr val="tx1"/>
                </a:solidFill>
              </a:rPr>
              <a:t> </a:t>
            </a:r>
            <a:r>
              <a:rPr lang="zh-TW" altLang="en-US" sz="2400" b="1" dirty="0">
                <a:solidFill>
                  <a:schemeClr val="tx1"/>
                </a:solidFill>
              </a:rPr>
              <a:t>和 </a:t>
            </a:r>
            <a:r>
              <a:rPr lang="en-US" altLang="zh-TW" sz="2400" b="1" dirty="0">
                <a:solidFill>
                  <a:schemeClr val="accent1"/>
                </a:solidFill>
              </a:rPr>
              <a:t>col_2 </a:t>
            </a:r>
            <a:r>
              <a:rPr lang="zh-TW" altLang="en-US" sz="2400" b="1" dirty="0">
                <a:solidFill>
                  <a:schemeClr val="dk1"/>
                </a:solidFill>
              </a:rPr>
              <a:t>的小提琴圖</a:t>
            </a:r>
          </a:p>
        </p:txBody>
      </p:sp>
      <p:pic>
        <p:nvPicPr>
          <p:cNvPr id="7" name="圖片 6">
            <a:extLst>
              <a:ext uri="{FF2B5EF4-FFF2-40B4-BE49-F238E27FC236}">
                <a16:creationId xmlns:a16="http://schemas.microsoft.com/office/drawing/2014/main" id="{29CFB512-3939-4576-93CE-66B651ACD3E5}"/>
              </a:ext>
            </a:extLst>
          </p:cNvPr>
          <p:cNvPicPr>
            <a:picLocks noChangeAspect="1"/>
          </p:cNvPicPr>
          <p:nvPr/>
        </p:nvPicPr>
        <p:blipFill>
          <a:blip r:embed="rId3"/>
          <a:stretch>
            <a:fillRect/>
          </a:stretch>
        </p:blipFill>
        <p:spPr>
          <a:xfrm>
            <a:off x="907466" y="3576561"/>
            <a:ext cx="7432666" cy="668988"/>
          </a:xfrm>
          <a:prstGeom prst="rect">
            <a:avLst/>
          </a:prstGeom>
        </p:spPr>
      </p:pic>
    </p:spTree>
    <p:extLst>
      <p:ext uri="{BB962C8B-B14F-4D97-AF65-F5344CB8AC3E}">
        <p14:creationId xmlns:p14="http://schemas.microsoft.com/office/powerpoint/2010/main" val="168593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4424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DB6717-CEAE-4C07-A5C8-DC607E3B8960}"/>
              </a:ext>
            </a:extLst>
          </p:cNvPr>
          <p:cNvSpPr>
            <a:spLocks noGrp="1"/>
          </p:cNvSpPr>
          <p:nvPr>
            <p:ph type="title"/>
          </p:nvPr>
        </p:nvSpPr>
        <p:spPr/>
        <p:txBody>
          <a:bodyPr/>
          <a:lstStyle/>
          <a:p>
            <a:r>
              <a:rPr lang="zh-TW" altLang="en-US" dirty="0"/>
              <a:t>多變量圖 </a:t>
            </a:r>
            <a:r>
              <a:rPr lang="en-US" altLang="zh-TW" dirty="0"/>
              <a:t>– </a:t>
            </a:r>
            <a:r>
              <a:rPr lang="en-US" altLang="zh-TW" dirty="0" err="1"/>
              <a:t>pairplot</a:t>
            </a:r>
            <a:endParaRPr lang="zh-TW" altLang="en-US" dirty="0"/>
          </a:p>
        </p:txBody>
      </p:sp>
      <p:sp>
        <p:nvSpPr>
          <p:cNvPr id="3" name="文字版面配置區 2">
            <a:extLst>
              <a:ext uri="{FF2B5EF4-FFF2-40B4-BE49-F238E27FC236}">
                <a16:creationId xmlns:a16="http://schemas.microsoft.com/office/drawing/2014/main" id="{3BD92CEA-226A-44C5-8A50-B0EE6044A624}"/>
              </a:ext>
            </a:extLst>
          </p:cNvPr>
          <p:cNvSpPr>
            <a:spLocks noGrp="1"/>
          </p:cNvSpPr>
          <p:nvPr>
            <p:ph type="body" idx="1"/>
          </p:nvPr>
        </p:nvSpPr>
        <p:spPr/>
        <p:txBody>
          <a:bodyPr/>
          <a:lstStyle/>
          <a:p>
            <a:endParaRPr lang="en-US" altLang="zh-TW" dirty="0"/>
          </a:p>
          <a:p>
            <a:endParaRPr lang="en-US" altLang="zh-TW" dirty="0"/>
          </a:p>
          <a:p>
            <a:r>
              <a:rPr lang="zh-TW" altLang="en-US" dirty="0"/>
              <a:t>如果我們想要一次觀察資料中連續變項的分布和彼此之間的散佈圖，我們可以使用多變量圖 </a:t>
            </a:r>
            <a:r>
              <a:rPr lang="en-US" altLang="zh-TW" dirty="0"/>
              <a:t>(</a:t>
            </a:r>
            <a:r>
              <a:rPr lang="zh-TW" altLang="en-US" dirty="0"/>
              <a:t> </a:t>
            </a:r>
            <a:r>
              <a:rPr lang="en-US" altLang="zh-TW" dirty="0" err="1"/>
              <a:t>pairplot</a:t>
            </a:r>
            <a:r>
              <a:rPr lang="zh-TW" altLang="en-US" dirty="0"/>
              <a:t> </a:t>
            </a:r>
            <a:r>
              <a:rPr lang="en-US" altLang="zh-TW" dirty="0"/>
              <a:t>)</a:t>
            </a:r>
            <a:r>
              <a:rPr lang="zh-TW" altLang="en-US" dirty="0"/>
              <a:t> 來做觀察。</a:t>
            </a:r>
          </a:p>
        </p:txBody>
      </p:sp>
      <p:sp>
        <p:nvSpPr>
          <p:cNvPr id="14" name="Google Shape;625;p88">
            <a:extLst>
              <a:ext uri="{FF2B5EF4-FFF2-40B4-BE49-F238E27FC236}">
                <a16:creationId xmlns:a16="http://schemas.microsoft.com/office/drawing/2014/main" id="{E0167C52-D21F-43BE-B8C1-052109CA5BA7}"/>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sns.pairplot</a:t>
            </a:r>
            <a:r>
              <a:rPr lang="en-US" altLang="zh-TW" sz="2400" b="1" dirty="0">
                <a:solidFill>
                  <a:schemeClr val="dk1"/>
                </a:solidFill>
              </a:rPr>
              <a:t> ( </a:t>
            </a:r>
            <a:r>
              <a:rPr lang="en-US" altLang="zh-TW" sz="2400" b="1" dirty="0">
                <a:solidFill>
                  <a:schemeClr val="tx1"/>
                </a:solidFill>
              </a:rPr>
              <a:t>data = </a:t>
            </a:r>
            <a:r>
              <a:rPr lang="en-US" altLang="zh-TW" sz="2400" b="1" dirty="0">
                <a:solidFill>
                  <a:schemeClr val="accent1"/>
                </a:solidFill>
              </a:rPr>
              <a:t>df </a:t>
            </a:r>
            <a:r>
              <a:rPr lang="en-US" altLang="zh-TW" sz="2400" b="1" dirty="0">
                <a:solidFill>
                  <a:schemeClr val="tx1"/>
                </a:solidFill>
              </a:rPr>
              <a:t>)			</a:t>
            </a:r>
            <a:r>
              <a:rPr lang="en-US" altLang="zh-TW" sz="2400" b="1" dirty="0">
                <a:solidFill>
                  <a:schemeClr val="dk1"/>
                </a:solidFill>
              </a:rPr>
              <a:t># </a:t>
            </a:r>
            <a:r>
              <a:rPr lang="zh-TW" altLang="en-US" sz="2400" b="1" dirty="0">
                <a:solidFill>
                  <a:schemeClr val="dk1"/>
                </a:solidFill>
              </a:rPr>
              <a:t>繪製表格資料 </a:t>
            </a:r>
            <a:r>
              <a:rPr lang="en-US" altLang="zh-TW" sz="2400" b="1" dirty="0">
                <a:solidFill>
                  <a:schemeClr val="accent1"/>
                </a:solidFill>
              </a:rPr>
              <a:t>df</a:t>
            </a:r>
            <a:r>
              <a:rPr lang="en-US" altLang="zh-TW" sz="2400" b="1" dirty="0">
                <a:solidFill>
                  <a:schemeClr val="tx1"/>
                </a:solidFill>
              </a:rPr>
              <a:t> </a:t>
            </a:r>
            <a:r>
              <a:rPr lang="zh-TW" altLang="en-US" sz="2400" b="1" dirty="0">
                <a:solidFill>
                  <a:schemeClr val="dk1"/>
                </a:solidFill>
              </a:rPr>
              <a:t>的多變量圖</a:t>
            </a:r>
          </a:p>
        </p:txBody>
      </p:sp>
    </p:spTree>
    <p:extLst>
      <p:ext uri="{BB962C8B-B14F-4D97-AF65-F5344CB8AC3E}">
        <p14:creationId xmlns:p14="http://schemas.microsoft.com/office/powerpoint/2010/main" val="2929171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1EDC0CE-420B-4D70-99B0-AC7E5A1EF33F}"/>
              </a:ext>
            </a:extLst>
          </p:cNvPr>
          <p:cNvSpPr>
            <a:spLocks noGrp="1"/>
          </p:cNvSpPr>
          <p:nvPr>
            <p:ph type="title"/>
          </p:nvPr>
        </p:nvSpPr>
        <p:spPr/>
        <p:txBody>
          <a:bodyPr/>
          <a:lstStyle/>
          <a:p>
            <a:endParaRPr lang="zh-TW" altLang="en-US"/>
          </a:p>
        </p:txBody>
      </p:sp>
      <p:sp>
        <p:nvSpPr>
          <p:cNvPr id="3" name="文字版面配置區 2">
            <a:extLst>
              <a:ext uri="{FF2B5EF4-FFF2-40B4-BE49-F238E27FC236}">
                <a16:creationId xmlns:a16="http://schemas.microsoft.com/office/drawing/2014/main" id="{0C913580-1E66-4111-AAB4-16E11AB6BD55}"/>
              </a:ext>
            </a:extLst>
          </p:cNvPr>
          <p:cNvSpPr>
            <a:spLocks noGrp="1"/>
          </p:cNvSpPr>
          <p:nvPr>
            <p:ph type="body" idx="1"/>
          </p:nvPr>
        </p:nvSpPr>
        <p:spPr/>
        <p:txBody>
          <a:bodyPr/>
          <a:lstStyle/>
          <a:p>
            <a:endParaRPr lang="zh-TW" altLang="en-US" dirty="0"/>
          </a:p>
        </p:txBody>
      </p:sp>
      <p:pic>
        <p:nvPicPr>
          <p:cNvPr id="10" name="圖片 9">
            <a:extLst>
              <a:ext uri="{FF2B5EF4-FFF2-40B4-BE49-F238E27FC236}">
                <a16:creationId xmlns:a16="http://schemas.microsoft.com/office/drawing/2014/main" id="{AF35E882-D0F9-46D2-B861-7FEFD2E83146}"/>
              </a:ext>
            </a:extLst>
          </p:cNvPr>
          <p:cNvPicPr>
            <a:picLocks noChangeAspect="1"/>
          </p:cNvPicPr>
          <p:nvPr/>
        </p:nvPicPr>
        <p:blipFill>
          <a:blip r:embed="rId2"/>
          <a:stretch>
            <a:fillRect/>
          </a:stretch>
        </p:blipFill>
        <p:spPr>
          <a:xfrm>
            <a:off x="801933" y="173767"/>
            <a:ext cx="10723940" cy="1876098"/>
          </a:xfrm>
          <a:prstGeom prst="rect">
            <a:avLst/>
          </a:prstGeom>
        </p:spPr>
      </p:pic>
      <p:pic>
        <p:nvPicPr>
          <p:cNvPr id="14" name="Picture 2">
            <a:extLst>
              <a:ext uri="{FF2B5EF4-FFF2-40B4-BE49-F238E27FC236}">
                <a16:creationId xmlns:a16="http://schemas.microsoft.com/office/drawing/2014/main" id="{B39E1288-C1C5-4954-B1C8-51D8E00C1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539" y="2049865"/>
            <a:ext cx="4781423" cy="4808135"/>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a:extLst>
              <a:ext uri="{FF2B5EF4-FFF2-40B4-BE49-F238E27FC236}">
                <a16:creationId xmlns:a16="http://schemas.microsoft.com/office/drawing/2014/main" id="{7F07413D-88E2-4755-BA7B-3F7E05B016E3}"/>
              </a:ext>
            </a:extLst>
          </p:cNvPr>
          <p:cNvSpPr/>
          <p:nvPr/>
        </p:nvSpPr>
        <p:spPr>
          <a:xfrm>
            <a:off x="6121976" y="3115104"/>
            <a:ext cx="4942009" cy="2677656"/>
          </a:xfrm>
          <a:prstGeom prst="rect">
            <a:avLst/>
          </a:prstGeom>
        </p:spPr>
        <p:txBody>
          <a:bodyPr wrap="squar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如圖所示，對角線部分是各個欄位的直方圖、其餘部分則是兩兩變項的散佈圖。</a:t>
            </a:r>
            <a:endParaRPr lang="en-US" altLang="zh-TW" sz="2400" dirty="0">
              <a:solidFill>
                <a:srgbClr val="FF0000"/>
              </a:solidFill>
              <a:latin typeface="Microsoft JhengHei"/>
              <a:ea typeface="Microsoft JhengHei"/>
            </a:endParaRPr>
          </a:p>
          <a:p>
            <a:pPr marL="101598">
              <a:lnSpc>
                <a:spcPct val="90000"/>
              </a:lnSpc>
              <a:spcBef>
                <a:spcPts val="1067"/>
              </a:spcBef>
              <a:buClr>
                <a:schemeClr val="dk1"/>
              </a:buClr>
              <a:buSzPts val="2400"/>
            </a:pPr>
            <a:endParaRPr lang="en-US" altLang="zh-TW" sz="2400" dirty="0">
              <a:solidFill>
                <a:srgbClr val="FF0000"/>
              </a:solidFill>
              <a:latin typeface="Microsoft JhengHei"/>
              <a:ea typeface="Microsoft JhengHei"/>
            </a:endParaRPr>
          </a:p>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另外一個很類似的圖形則是 </a:t>
            </a:r>
            <a:r>
              <a:rPr lang="en-US" altLang="zh-TW" sz="2400" dirty="0" err="1">
                <a:solidFill>
                  <a:srgbClr val="FF0000"/>
                </a:solidFill>
                <a:latin typeface="Microsoft JhengHei"/>
                <a:ea typeface="Microsoft JhengHei"/>
              </a:rPr>
              <a:t>jointplot</a:t>
            </a:r>
            <a:r>
              <a:rPr lang="zh-TW" altLang="en-US" sz="2400" dirty="0">
                <a:solidFill>
                  <a:srgbClr val="FF0000"/>
                </a:solidFill>
                <a:latin typeface="Microsoft JhengHei"/>
                <a:ea typeface="Microsoft JhengHei"/>
              </a:rPr>
              <a:t>，差異在於單次只能看兩個連續變項。</a:t>
            </a:r>
          </a:p>
        </p:txBody>
      </p:sp>
    </p:spTree>
    <p:extLst>
      <p:ext uri="{BB962C8B-B14F-4D97-AF65-F5344CB8AC3E}">
        <p14:creationId xmlns:p14="http://schemas.microsoft.com/office/powerpoint/2010/main" val="2656637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007D1B4-C1A2-4B31-AEFC-06F3ADCC269D}"/>
              </a:ext>
            </a:extLst>
          </p:cNvPr>
          <p:cNvSpPr>
            <a:spLocks noGrp="1"/>
          </p:cNvSpPr>
          <p:nvPr>
            <p:ph type="title"/>
          </p:nvPr>
        </p:nvSpPr>
        <p:spPr/>
        <p:txBody>
          <a:bodyPr/>
          <a:lstStyle/>
          <a:p>
            <a:endParaRPr lang="zh-TW" altLang="en-US"/>
          </a:p>
        </p:txBody>
      </p:sp>
      <p:sp>
        <p:nvSpPr>
          <p:cNvPr id="13" name="文字版面配置區 12">
            <a:extLst>
              <a:ext uri="{FF2B5EF4-FFF2-40B4-BE49-F238E27FC236}">
                <a16:creationId xmlns:a16="http://schemas.microsoft.com/office/drawing/2014/main" id="{1521465A-BF9D-42EA-83C7-D3F82CA6C3A3}"/>
              </a:ext>
            </a:extLst>
          </p:cNvPr>
          <p:cNvSpPr>
            <a:spLocks noGrp="1"/>
          </p:cNvSpPr>
          <p:nvPr>
            <p:ph type="body" idx="1"/>
          </p:nvPr>
        </p:nvSpPr>
        <p:spPr/>
        <p:txBody>
          <a:bodyPr/>
          <a:lstStyle/>
          <a:p>
            <a:r>
              <a:rPr lang="zh-TW" altLang="en-US" dirty="0"/>
              <a:t>我們也可以使用 </a:t>
            </a:r>
            <a:r>
              <a:rPr lang="en-US" altLang="zh-TW" dirty="0"/>
              <a:t>kind</a:t>
            </a:r>
            <a:r>
              <a:rPr lang="zh-TW" altLang="en-US" dirty="0"/>
              <a:t> 參數改變非對角線的圖形類型。</a:t>
            </a:r>
          </a:p>
        </p:txBody>
      </p:sp>
      <p:pic>
        <p:nvPicPr>
          <p:cNvPr id="12" name="Picture 2">
            <a:extLst>
              <a:ext uri="{FF2B5EF4-FFF2-40B4-BE49-F238E27FC236}">
                <a16:creationId xmlns:a16="http://schemas.microsoft.com/office/drawing/2014/main" id="{7AFEAE94-3448-40EC-84D4-E814ECF691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600" y="2049865"/>
            <a:ext cx="4781423" cy="4808135"/>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群組 16">
            <a:extLst>
              <a:ext uri="{FF2B5EF4-FFF2-40B4-BE49-F238E27FC236}">
                <a16:creationId xmlns:a16="http://schemas.microsoft.com/office/drawing/2014/main" id="{4AA1A2D0-ED54-42F5-8552-926AF9D4DB1C}"/>
              </a:ext>
            </a:extLst>
          </p:cNvPr>
          <p:cNvGrpSpPr/>
          <p:nvPr/>
        </p:nvGrpSpPr>
        <p:grpSpPr>
          <a:xfrm>
            <a:off x="907600" y="173767"/>
            <a:ext cx="10588400" cy="923781"/>
            <a:chOff x="907600" y="5338818"/>
            <a:chExt cx="10588400" cy="923781"/>
          </a:xfrm>
        </p:grpSpPr>
        <p:pic>
          <p:nvPicPr>
            <p:cNvPr id="14" name="圖片 13">
              <a:extLst>
                <a:ext uri="{FF2B5EF4-FFF2-40B4-BE49-F238E27FC236}">
                  <a16:creationId xmlns:a16="http://schemas.microsoft.com/office/drawing/2014/main" id="{29862993-4219-45F8-A165-91CB2B4D869C}"/>
                </a:ext>
              </a:extLst>
            </p:cNvPr>
            <p:cNvPicPr>
              <a:picLocks noChangeAspect="1"/>
            </p:cNvPicPr>
            <p:nvPr/>
          </p:nvPicPr>
          <p:blipFill>
            <a:blip r:embed="rId3"/>
            <a:stretch>
              <a:fillRect/>
            </a:stretch>
          </p:blipFill>
          <p:spPr>
            <a:xfrm>
              <a:off x="907600" y="5338818"/>
              <a:ext cx="10588400" cy="923781"/>
            </a:xfrm>
            <a:prstGeom prst="rect">
              <a:avLst/>
            </a:prstGeom>
          </p:spPr>
        </p:pic>
        <p:sp>
          <p:nvSpPr>
            <p:cNvPr id="15" name="矩形 14">
              <a:extLst>
                <a:ext uri="{FF2B5EF4-FFF2-40B4-BE49-F238E27FC236}">
                  <a16:creationId xmlns:a16="http://schemas.microsoft.com/office/drawing/2014/main" id="{7CB14274-59D4-42C3-B96E-D723B45724A9}"/>
                </a:ext>
              </a:extLst>
            </p:cNvPr>
            <p:cNvSpPr/>
            <p:nvPr/>
          </p:nvSpPr>
          <p:spPr>
            <a:xfrm>
              <a:off x="6335353" y="5789178"/>
              <a:ext cx="3672800" cy="424732"/>
            </a:xfrm>
            <a:prstGeom prst="rect">
              <a:avLst/>
            </a:prstGeom>
          </p:spPr>
          <p:txBody>
            <a:bodyPr wrap="non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改變非對角線的圖形類型</a:t>
              </a:r>
            </a:p>
          </p:txBody>
        </p:sp>
        <p:sp>
          <p:nvSpPr>
            <p:cNvPr id="16" name="矩形 15">
              <a:extLst>
                <a:ext uri="{FF2B5EF4-FFF2-40B4-BE49-F238E27FC236}">
                  <a16:creationId xmlns:a16="http://schemas.microsoft.com/office/drawing/2014/main" id="{0F326DE2-EBD6-4088-9D2D-0E6EB83B99C5}"/>
                </a:ext>
              </a:extLst>
            </p:cNvPr>
            <p:cNvSpPr/>
            <p:nvPr/>
          </p:nvSpPr>
          <p:spPr>
            <a:xfrm>
              <a:off x="4972126" y="5800708"/>
              <a:ext cx="1267900" cy="43860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543871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FACC61-B446-46C9-857C-8EB5F6D19182}"/>
              </a:ext>
            </a:extLst>
          </p:cNvPr>
          <p:cNvSpPr>
            <a:spLocks noGrp="1"/>
          </p:cNvSpPr>
          <p:nvPr>
            <p:ph type="title"/>
          </p:nvPr>
        </p:nvSpPr>
        <p:spPr/>
        <p:txBody>
          <a:bodyPr/>
          <a:lstStyle/>
          <a:p>
            <a:r>
              <a:rPr lang="zh-TW" altLang="en-US" dirty="0"/>
              <a:t>熱力圖 </a:t>
            </a:r>
            <a:r>
              <a:rPr lang="en-US" altLang="zh-TW" dirty="0"/>
              <a:t>– heatmap</a:t>
            </a:r>
            <a:endParaRPr lang="zh-TW" altLang="en-US" dirty="0"/>
          </a:p>
        </p:txBody>
      </p:sp>
      <p:sp>
        <p:nvSpPr>
          <p:cNvPr id="3" name="文字版面配置區 2">
            <a:extLst>
              <a:ext uri="{FF2B5EF4-FFF2-40B4-BE49-F238E27FC236}">
                <a16:creationId xmlns:a16="http://schemas.microsoft.com/office/drawing/2014/main" id="{2E29D116-40C4-4A26-BA04-2A89625E53CC}"/>
              </a:ext>
            </a:extLst>
          </p:cNvPr>
          <p:cNvSpPr>
            <a:spLocks noGrp="1"/>
          </p:cNvSpPr>
          <p:nvPr>
            <p:ph type="body" idx="1"/>
          </p:nvPr>
        </p:nvSpPr>
        <p:spPr/>
        <p:txBody>
          <a:bodyPr/>
          <a:lstStyle/>
          <a:p>
            <a:endParaRPr lang="en-US" altLang="zh-TW" dirty="0"/>
          </a:p>
          <a:p>
            <a:endParaRPr lang="en-US" altLang="zh-TW" dirty="0"/>
          </a:p>
          <a:p>
            <a:r>
              <a:rPr lang="zh-TW" altLang="en-US" dirty="0"/>
              <a:t>熱力圖則可以同時考慮兩個類別變項，並且呈現各個分組下的某個特定數值，例如我們可以使用熱力圖觀察各個艙等 </a:t>
            </a:r>
            <a:r>
              <a:rPr lang="en-US" altLang="zh-TW" dirty="0"/>
              <a:t>( </a:t>
            </a:r>
            <a:r>
              <a:rPr lang="en-US" altLang="zh-TW" dirty="0" err="1"/>
              <a:t>Pclass</a:t>
            </a:r>
            <a:r>
              <a:rPr lang="en-US" altLang="zh-TW" dirty="0"/>
              <a:t> ) </a:t>
            </a:r>
            <a:r>
              <a:rPr lang="zh-TW" altLang="en-US" dirty="0"/>
              <a:t>和性別 </a:t>
            </a:r>
            <a:r>
              <a:rPr lang="en-US" altLang="zh-TW" dirty="0"/>
              <a:t>( Sex ) </a:t>
            </a:r>
            <a:r>
              <a:rPr lang="zh-TW" altLang="en-US" dirty="0"/>
              <a:t>的乘客平均存活率。</a:t>
            </a:r>
          </a:p>
        </p:txBody>
      </p:sp>
      <p:sp>
        <p:nvSpPr>
          <p:cNvPr id="4" name="Google Shape;625;p88">
            <a:extLst>
              <a:ext uri="{FF2B5EF4-FFF2-40B4-BE49-F238E27FC236}">
                <a16:creationId xmlns:a16="http://schemas.microsoft.com/office/drawing/2014/main" id="{3E9C4ED1-C58A-4FA6-BFD9-1E9D98F2847F}"/>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sns.heatplot</a:t>
            </a:r>
            <a:r>
              <a:rPr lang="en-US" altLang="zh-TW" sz="2400" b="1" dirty="0">
                <a:solidFill>
                  <a:schemeClr val="dk1"/>
                </a:solidFill>
              </a:rPr>
              <a:t> (</a:t>
            </a:r>
            <a:r>
              <a:rPr lang="en-US" altLang="zh-TW" sz="2400" b="1" dirty="0">
                <a:solidFill>
                  <a:schemeClr val="tx1"/>
                </a:solidFill>
              </a:rPr>
              <a:t> </a:t>
            </a:r>
            <a:r>
              <a:rPr lang="en-US" altLang="zh-TW" sz="2400" b="1" dirty="0">
                <a:solidFill>
                  <a:schemeClr val="accent1"/>
                </a:solidFill>
              </a:rPr>
              <a:t>df </a:t>
            </a:r>
            <a:r>
              <a:rPr lang="en-US" altLang="zh-TW" sz="2400" b="1" dirty="0">
                <a:solidFill>
                  <a:schemeClr val="tx1"/>
                </a:solidFill>
              </a:rPr>
              <a:t>)			</a:t>
            </a:r>
            <a:r>
              <a:rPr lang="en-US" altLang="zh-TW" sz="2400" b="1" dirty="0">
                <a:solidFill>
                  <a:schemeClr val="dk1"/>
                </a:solidFill>
              </a:rPr>
              <a:t># </a:t>
            </a:r>
            <a:r>
              <a:rPr lang="zh-TW" altLang="en-US" sz="2400" b="1" dirty="0">
                <a:solidFill>
                  <a:schemeClr val="dk1"/>
                </a:solidFill>
              </a:rPr>
              <a:t>繪製表格資料 </a:t>
            </a:r>
            <a:r>
              <a:rPr lang="en-US" altLang="zh-TW" sz="2400" b="1" dirty="0">
                <a:solidFill>
                  <a:schemeClr val="accent1"/>
                </a:solidFill>
              </a:rPr>
              <a:t>df</a:t>
            </a:r>
            <a:r>
              <a:rPr lang="en-US" altLang="zh-TW" sz="2400" b="1" dirty="0">
                <a:solidFill>
                  <a:schemeClr val="tx1"/>
                </a:solidFill>
              </a:rPr>
              <a:t> </a:t>
            </a:r>
            <a:r>
              <a:rPr lang="zh-TW" altLang="en-US" sz="2400" b="1" dirty="0">
                <a:solidFill>
                  <a:schemeClr val="dk1"/>
                </a:solidFill>
              </a:rPr>
              <a:t>的熱力圖</a:t>
            </a:r>
          </a:p>
        </p:txBody>
      </p:sp>
    </p:spTree>
    <p:extLst>
      <p:ext uri="{BB962C8B-B14F-4D97-AF65-F5344CB8AC3E}">
        <p14:creationId xmlns:p14="http://schemas.microsoft.com/office/powerpoint/2010/main" val="3371103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0C0E9B-0484-490D-B759-75CA82360E0B}"/>
              </a:ext>
            </a:extLst>
          </p:cNvPr>
          <p:cNvSpPr>
            <a:spLocks noGrp="1"/>
          </p:cNvSpPr>
          <p:nvPr>
            <p:ph type="title"/>
          </p:nvPr>
        </p:nvSpPr>
        <p:spPr/>
        <p:txBody>
          <a:bodyPr/>
          <a:lstStyle/>
          <a:p>
            <a:r>
              <a:rPr lang="zh-TW" altLang="en-US" dirty="0"/>
              <a:t>熱力圖 </a:t>
            </a:r>
            <a:r>
              <a:rPr lang="en-US" altLang="zh-TW" dirty="0"/>
              <a:t>– heatmap</a:t>
            </a:r>
            <a:endParaRPr lang="zh-TW" altLang="en-US" dirty="0"/>
          </a:p>
        </p:txBody>
      </p:sp>
      <p:sp>
        <p:nvSpPr>
          <p:cNvPr id="3" name="文字版面配置區 2">
            <a:extLst>
              <a:ext uri="{FF2B5EF4-FFF2-40B4-BE49-F238E27FC236}">
                <a16:creationId xmlns:a16="http://schemas.microsoft.com/office/drawing/2014/main" id="{F94D398E-D88F-4C86-84CE-A6654FC0045D}"/>
              </a:ext>
            </a:extLst>
          </p:cNvPr>
          <p:cNvSpPr>
            <a:spLocks noGrp="1"/>
          </p:cNvSpPr>
          <p:nvPr>
            <p:ph type="body" idx="1"/>
          </p:nvPr>
        </p:nvSpPr>
        <p:spPr/>
        <p:txBody>
          <a:bodyPr/>
          <a:lstStyle/>
          <a:p>
            <a:endParaRPr lang="zh-TW" altLang="en-US"/>
          </a:p>
        </p:txBody>
      </p:sp>
      <p:pic>
        <p:nvPicPr>
          <p:cNvPr id="5" name="Picture 2">
            <a:extLst>
              <a:ext uri="{FF2B5EF4-FFF2-40B4-BE49-F238E27FC236}">
                <a16:creationId xmlns:a16="http://schemas.microsoft.com/office/drawing/2014/main" id="{6FE4D5E3-22F8-468D-920A-5FEF4BCA5F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600" y="3257149"/>
            <a:ext cx="4164042" cy="3005452"/>
          </a:xfrm>
          <a:prstGeom prst="rect">
            <a:avLst/>
          </a:prstGeom>
          <a:noFill/>
          <a:extLst>
            <a:ext uri="{909E8E84-426E-40DD-AFC4-6F175D3DCCD1}">
              <a14:hiddenFill xmlns:a14="http://schemas.microsoft.com/office/drawing/2010/main">
                <a:solidFill>
                  <a:srgbClr val="FFFFFF"/>
                </a:solidFill>
              </a14:hiddenFill>
            </a:ext>
          </a:extLst>
        </p:spPr>
      </p:pic>
      <p:pic>
        <p:nvPicPr>
          <p:cNvPr id="7" name="圖片 6">
            <a:extLst>
              <a:ext uri="{FF2B5EF4-FFF2-40B4-BE49-F238E27FC236}">
                <a16:creationId xmlns:a16="http://schemas.microsoft.com/office/drawing/2014/main" id="{90FAA3D9-7EE7-478E-AD64-F51DC31C0FB8}"/>
              </a:ext>
            </a:extLst>
          </p:cNvPr>
          <p:cNvPicPr>
            <a:picLocks noChangeAspect="1"/>
          </p:cNvPicPr>
          <p:nvPr/>
        </p:nvPicPr>
        <p:blipFill>
          <a:blip r:embed="rId3"/>
          <a:stretch>
            <a:fillRect/>
          </a:stretch>
        </p:blipFill>
        <p:spPr>
          <a:xfrm>
            <a:off x="907600" y="1361401"/>
            <a:ext cx="10588400" cy="1895382"/>
          </a:xfrm>
          <a:prstGeom prst="rect">
            <a:avLst/>
          </a:prstGeom>
        </p:spPr>
      </p:pic>
    </p:spTree>
    <p:extLst>
      <p:ext uri="{BB962C8B-B14F-4D97-AF65-F5344CB8AC3E}">
        <p14:creationId xmlns:p14="http://schemas.microsoft.com/office/powerpoint/2010/main" val="1949598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4961DFD-ECC5-466C-B4E9-DC276C7E571E}"/>
              </a:ext>
            </a:extLst>
          </p:cNvPr>
          <p:cNvSpPr>
            <a:spLocks noGrp="1"/>
          </p:cNvSpPr>
          <p:nvPr>
            <p:ph type="title"/>
          </p:nvPr>
        </p:nvSpPr>
        <p:spPr/>
        <p:txBody>
          <a:bodyPr/>
          <a:lstStyle/>
          <a:p>
            <a:r>
              <a:rPr lang="zh-TW" altLang="en-US" dirty="0"/>
              <a:t>熱力圖 </a:t>
            </a:r>
            <a:r>
              <a:rPr lang="en-US" altLang="zh-TW" dirty="0"/>
              <a:t>– heatmap</a:t>
            </a:r>
            <a:endParaRPr lang="zh-TW" altLang="en-US" dirty="0"/>
          </a:p>
        </p:txBody>
      </p:sp>
      <p:sp>
        <p:nvSpPr>
          <p:cNvPr id="3" name="文字版面配置區 2">
            <a:extLst>
              <a:ext uri="{FF2B5EF4-FFF2-40B4-BE49-F238E27FC236}">
                <a16:creationId xmlns:a16="http://schemas.microsoft.com/office/drawing/2014/main" id="{9BB1B337-FE2D-4245-87B5-E44E344F0F93}"/>
              </a:ext>
            </a:extLst>
          </p:cNvPr>
          <p:cNvSpPr>
            <a:spLocks noGrp="1"/>
          </p:cNvSpPr>
          <p:nvPr>
            <p:ph type="body" idx="1"/>
          </p:nvPr>
        </p:nvSpPr>
        <p:spPr/>
        <p:txBody>
          <a:bodyPr/>
          <a:lstStyle/>
          <a:p>
            <a:endParaRPr lang="en-US" altLang="zh-TW" dirty="0"/>
          </a:p>
          <a:p>
            <a:endParaRPr lang="en-US" altLang="zh-TW" dirty="0"/>
          </a:p>
          <a:p>
            <a:r>
              <a:rPr lang="zh-TW" altLang="en-US" dirty="0"/>
              <a:t>我們也可以利用熱力圖觀察變項之間的相關係數。</a:t>
            </a:r>
          </a:p>
        </p:txBody>
      </p:sp>
      <p:pic>
        <p:nvPicPr>
          <p:cNvPr id="9" name="圖片 8">
            <a:extLst>
              <a:ext uri="{FF2B5EF4-FFF2-40B4-BE49-F238E27FC236}">
                <a16:creationId xmlns:a16="http://schemas.microsoft.com/office/drawing/2014/main" id="{F4C0DAF6-D7E7-4E90-9926-41FFE01C2711}"/>
              </a:ext>
            </a:extLst>
          </p:cNvPr>
          <p:cNvPicPr>
            <a:picLocks noChangeAspect="1"/>
          </p:cNvPicPr>
          <p:nvPr/>
        </p:nvPicPr>
        <p:blipFill>
          <a:blip r:embed="rId2"/>
          <a:stretch>
            <a:fillRect/>
          </a:stretch>
        </p:blipFill>
        <p:spPr>
          <a:xfrm>
            <a:off x="907734" y="3579725"/>
            <a:ext cx="10588266" cy="1556926"/>
          </a:xfrm>
          <a:prstGeom prst="rect">
            <a:avLst/>
          </a:prstGeom>
        </p:spPr>
      </p:pic>
      <p:pic>
        <p:nvPicPr>
          <p:cNvPr id="11" name="圖片 10">
            <a:extLst>
              <a:ext uri="{FF2B5EF4-FFF2-40B4-BE49-F238E27FC236}">
                <a16:creationId xmlns:a16="http://schemas.microsoft.com/office/drawing/2014/main" id="{8CF1E476-63BD-4DA1-BCEB-D2A2C35038B5}"/>
              </a:ext>
            </a:extLst>
          </p:cNvPr>
          <p:cNvPicPr>
            <a:picLocks noChangeAspect="1"/>
          </p:cNvPicPr>
          <p:nvPr/>
        </p:nvPicPr>
        <p:blipFill>
          <a:blip r:embed="rId3"/>
          <a:stretch>
            <a:fillRect/>
          </a:stretch>
        </p:blipFill>
        <p:spPr>
          <a:xfrm>
            <a:off x="2549304" y="5001839"/>
            <a:ext cx="2361940" cy="1856161"/>
          </a:xfrm>
          <a:prstGeom prst="rect">
            <a:avLst/>
          </a:prstGeom>
        </p:spPr>
      </p:pic>
      <p:sp>
        <p:nvSpPr>
          <p:cNvPr id="24" name="Google Shape;625;p88">
            <a:extLst>
              <a:ext uri="{FF2B5EF4-FFF2-40B4-BE49-F238E27FC236}">
                <a16:creationId xmlns:a16="http://schemas.microsoft.com/office/drawing/2014/main" id="{8879E70E-CB6D-4C24-A04B-6AA8941694AA}"/>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sns.heatplot</a:t>
            </a:r>
            <a:r>
              <a:rPr lang="en-US" altLang="zh-TW" sz="2400" b="1" dirty="0">
                <a:solidFill>
                  <a:schemeClr val="dk1"/>
                </a:solidFill>
              </a:rPr>
              <a:t> (</a:t>
            </a:r>
            <a:r>
              <a:rPr lang="en-US" altLang="zh-TW" sz="2400" b="1" dirty="0">
                <a:solidFill>
                  <a:schemeClr val="tx1"/>
                </a:solidFill>
              </a:rPr>
              <a:t> </a:t>
            </a:r>
            <a:r>
              <a:rPr lang="en-US" altLang="zh-TW" sz="2400" b="1" dirty="0">
                <a:solidFill>
                  <a:schemeClr val="accent1"/>
                </a:solidFill>
              </a:rPr>
              <a:t>df </a:t>
            </a:r>
            <a:r>
              <a:rPr lang="en-US" altLang="zh-TW" sz="2400" b="1" dirty="0">
                <a:solidFill>
                  <a:schemeClr val="tx1"/>
                </a:solidFill>
              </a:rPr>
              <a:t>)			</a:t>
            </a:r>
            <a:r>
              <a:rPr lang="en-US" altLang="zh-TW" sz="2400" b="1" dirty="0">
                <a:solidFill>
                  <a:schemeClr val="dk1"/>
                </a:solidFill>
              </a:rPr>
              <a:t># </a:t>
            </a:r>
            <a:r>
              <a:rPr lang="zh-TW" altLang="en-US" sz="2400" b="1" dirty="0">
                <a:solidFill>
                  <a:schemeClr val="dk1"/>
                </a:solidFill>
              </a:rPr>
              <a:t>繪製表格資料 </a:t>
            </a:r>
            <a:r>
              <a:rPr lang="en-US" altLang="zh-TW" sz="2400" b="1" dirty="0">
                <a:solidFill>
                  <a:schemeClr val="accent1"/>
                </a:solidFill>
              </a:rPr>
              <a:t>df</a:t>
            </a:r>
            <a:r>
              <a:rPr lang="en-US" altLang="zh-TW" sz="2400" b="1" dirty="0">
                <a:solidFill>
                  <a:schemeClr val="tx1"/>
                </a:solidFill>
              </a:rPr>
              <a:t> </a:t>
            </a:r>
            <a:r>
              <a:rPr lang="zh-TW" altLang="en-US" sz="2400" b="1" dirty="0">
                <a:solidFill>
                  <a:schemeClr val="dk1"/>
                </a:solidFill>
              </a:rPr>
              <a:t>的熱力圖</a:t>
            </a:r>
          </a:p>
        </p:txBody>
      </p:sp>
      <p:pic>
        <p:nvPicPr>
          <p:cNvPr id="15" name="Picture 2">
            <a:extLst>
              <a:ext uri="{FF2B5EF4-FFF2-40B4-BE49-F238E27FC236}">
                <a16:creationId xmlns:a16="http://schemas.microsoft.com/office/drawing/2014/main" id="{66677BB6-621B-43C4-9D92-0E099DBAAB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9482" y="3579724"/>
            <a:ext cx="3612584" cy="268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034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D73940-4324-4F39-8327-E7703B25CCF5}"/>
              </a:ext>
            </a:extLst>
          </p:cNvPr>
          <p:cNvSpPr>
            <a:spLocks noGrp="1"/>
          </p:cNvSpPr>
          <p:nvPr>
            <p:ph type="title"/>
          </p:nvPr>
        </p:nvSpPr>
        <p:spPr/>
        <p:txBody>
          <a:bodyPr/>
          <a:lstStyle/>
          <a:p>
            <a:r>
              <a:rPr lang="zh-TW" altLang="en-US" dirty="0"/>
              <a:t>熱力圖 </a:t>
            </a:r>
            <a:r>
              <a:rPr lang="en-US" altLang="zh-TW" dirty="0"/>
              <a:t>– heatmap</a:t>
            </a:r>
            <a:endParaRPr lang="zh-TW" altLang="en-US" dirty="0"/>
          </a:p>
        </p:txBody>
      </p:sp>
      <p:sp>
        <p:nvSpPr>
          <p:cNvPr id="3" name="文字版面配置區 2">
            <a:extLst>
              <a:ext uri="{FF2B5EF4-FFF2-40B4-BE49-F238E27FC236}">
                <a16:creationId xmlns:a16="http://schemas.microsoft.com/office/drawing/2014/main" id="{7D081A21-F3F3-4F95-8A68-319CD2121283}"/>
              </a:ext>
            </a:extLst>
          </p:cNvPr>
          <p:cNvSpPr>
            <a:spLocks noGrp="1"/>
          </p:cNvSpPr>
          <p:nvPr>
            <p:ph type="body" idx="1"/>
          </p:nvPr>
        </p:nvSpPr>
        <p:spPr/>
        <p:txBody>
          <a:bodyPr/>
          <a:lstStyle/>
          <a:p>
            <a:endParaRPr lang="en-US" altLang="zh-TW" dirty="0"/>
          </a:p>
          <a:p>
            <a:endParaRPr lang="en-US" altLang="zh-TW" dirty="0"/>
          </a:p>
          <a:p>
            <a:r>
              <a:rPr lang="en-US" altLang="zh-TW" dirty="0" err="1"/>
              <a:t>vmin</a:t>
            </a:r>
            <a:r>
              <a:rPr lang="en-US" altLang="zh-TW" dirty="0"/>
              <a:t> </a:t>
            </a:r>
            <a:r>
              <a:rPr lang="zh-TW" altLang="en-US" dirty="0"/>
              <a:t>和 </a:t>
            </a:r>
            <a:r>
              <a:rPr lang="en-US" altLang="zh-TW" dirty="0" err="1"/>
              <a:t>vmax</a:t>
            </a:r>
            <a:r>
              <a:rPr lang="en-US" altLang="zh-TW" dirty="0"/>
              <a:t> </a:t>
            </a:r>
            <a:r>
              <a:rPr lang="zh-TW" altLang="en-US" dirty="0"/>
              <a:t>可按照右邊尺規調整顏色 。</a:t>
            </a:r>
          </a:p>
          <a:p>
            <a:endParaRPr lang="zh-TW" altLang="en-US" dirty="0"/>
          </a:p>
        </p:txBody>
      </p:sp>
      <p:sp>
        <p:nvSpPr>
          <p:cNvPr id="9" name="Google Shape;625;p88">
            <a:extLst>
              <a:ext uri="{FF2B5EF4-FFF2-40B4-BE49-F238E27FC236}">
                <a16:creationId xmlns:a16="http://schemas.microsoft.com/office/drawing/2014/main" id="{A3A4D196-80B3-4942-839B-E82108E9744B}"/>
              </a:ext>
            </a:extLst>
          </p:cNvPr>
          <p:cNvSpPr/>
          <p:nvPr/>
        </p:nvSpPr>
        <p:spPr>
          <a:xfrm>
            <a:off x="907600" y="1361400"/>
            <a:ext cx="10588400" cy="828800"/>
          </a:xfrm>
          <a:prstGeom prst="roundRect">
            <a:avLst>
              <a:gd name="adj" fmla="val 16667"/>
            </a:avLst>
          </a:prstGeom>
          <a:solidFill>
            <a:srgbClr val="CFE2F3"/>
          </a:solidFill>
          <a:ln w="38100" cap="flat" cmpd="sng">
            <a:solidFill>
              <a:srgbClr val="595959"/>
            </a:solidFill>
            <a:prstDash val="solid"/>
            <a:round/>
            <a:headEnd type="none" w="sm" len="sm"/>
            <a:tailEnd type="none" w="sm" len="sm"/>
          </a:ln>
        </p:spPr>
        <p:txBody>
          <a:bodyPr spcFirstLastPara="1" wrap="square" lIns="121900" tIns="121900" rIns="121900" bIns="121900" anchor="ctr" anchorCtr="0">
            <a:noAutofit/>
          </a:bodyPr>
          <a:lstStyle/>
          <a:p>
            <a:pPr>
              <a:lnSpc>
                <a:spcPct val="115000"/>
              </a:lnSpc>
              <a:buClr>
                <a:schemeClr val="dk1"/>
              </a:buClr>
              <a:buSzPts val="1100"/>
            </a:pPr>
            <a:r>
              <a:rPr lang="en-US" altLang="zh-TW" sz="2400" b="1" dirty="0" err="1">
                <a:solidFill>
                  <a:schemeClr val="dk1"/>
                </a:solidFill>
              </a:rPr>
              <a:t>sns.heatplot</a:t>
            </a:r>
            <a:r>
              <a:rPr lang="en-US" altLang="zh-TW" sz="2400" b="1" dirty="0">
                <a:solidFill>
                  <a:schemeClr val="dk1"/>
                </a:solidFill>
              </a:rPr>
              <a:t> (</a:t>
            </a:r>
            <a:r>
              <a:rPr lang="en-US" altLang="zh-TW" sz="2400" b="1" dirty="0">
                <a:solidFill>
                  <a:schemeClr val="tx1"/>
                </a:solidFill>
              </a:rPr>
              <a:t> </a:t>
            </a:r>
            <a:r>
              <a:rPr lang="en-US" altLang="zh-TW" sz="2400" b="1" dirty="0">
                <a:solidFill>
                  <a:schemeClr val="accent1"/>
                </a:solidFill>
              </a:rPr>
              <a:t>df </a:t>
            </a:r>
            <a:r>
              <a:rPr lang="en-US" altLang="zh-TW" sz="2400" b="1" dirty="0">
                <a:solidFill>
                  <a:schemeClr val="tx1"/>
                </a:solidFill>
              </a:rPr>
              <a:t>)			</a:t>
            </a:r>
            <a:r>
              <a:rPr lang="en-US" altLang="zh-TW" sz="2400" b="1" dirty="0">
                <a:solidFill>
                  <a:schemeClr val="dk1"/>
                </a:solidFill>
              </a:rPr>
              <a:t># </a:t>
            </a:r>
            <a:r>
              <a:rPr lang="zh-TW" altLang="en-US" sz="2400" b="1" dirty="0">
                <a:solidFill>
                  <a:schemeClr val="dk1"/>
                </a:solidFill>
              </a:rPr>
              <a:t>繪製表格資料 </a:t>
            </a:r>
            <a:r>
              <a:rPr lang="en-US" altLang="zh-TW" sz="2400" b="1" dirty="0">
                <a:solidFill>
                  <a:schemeClr val="accent1"/>
                </a:solidFill>
              </a:rPr>
              <a:t>df</a:t>
            </a:r>
            <a:r>
              <a:rPr lang="en-US" altLang="zh-TW" sz="2400" b="1" dirty="0">
                <a:solidFill>
                  <a:schemeClr val="tx1"/>
                </a:solidFill>
              </a:rPr>
              <a:t> </a:t>
            </a:r>
            <a:r>
              <a:rPr lang="zh-TW" altLang="en-US" sz="2400" b="1" dirty="0">
                <a:solidFill>
                  <a:schemeClr val="dk1"/>
                </a:solidFill>
              </a:rPr>
              <a:t>的熱力圖</a:t>
            </a:r>
          </a:p>
        </p:txBody>
      </p:sp>
      <p:pic>
        <p:nvPicPr>
          <p:cNvPr id="7" name="圖片 6">
            <a:extLst>
              <a:ext uri="{FF2B5EF4-FFF2-40B4-BE49-F238E27FC236}">
                <a16:creationId xmlns:a16="http://schemas.microsoft.com/office/drawing/2014/main" id="{66D34F04-4394-4FE8-AABB-E8A52B89ED50}"/>
              </a:ext>
            </a:extLst>
          </p:cNvPr>
          <p:cNvPicPr>
            <a:picLocks noChangeAspect="1"/>
          </p:cNvPicPr>
          <p:nvPr/>
        </p:nvPicPr>
        <p:blipFill>
          <a:blip r:embed="rId2"/>
          <a:stretch>
            <a:fillRect/>
          </a:stretch>
        </p:blipFill>
        <p:spPr>
          <a:xfrm>
            <a:off x="907600" y="3579724"/>
            <a:ext cx="7744031" cy="1138702"/>
          </a:xfrm>
          <a:prstGeom prst="rect">
            <a:avLst/>
          </a:prstGeom>
        </p:spPr>
      </p:pic>
      <p:pic>
        <p:nvPicPr>
          <p:cNvPr id="11" name="Picture 2">
            <a:extLst>
              <a:ext uri="{FF2B5EF4-FFF2-40B4-BE49-F238E27FC236}">
                <a16:creationId xmlns:a16="http://schemas.microsoft.com/office/drawing/2014/main" id="{92250AAC-31F2-4561-AD1E-92DC22330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9482" y="3579724"/>
            <a:ext cx="3506518" cy="268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554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19DB62-90E4-4D53-8A29-6C097DC7ABDD}"/>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使用 </a:t>
            </a:r>
            <a:r>
              <a:rPr lang="en-US" altLang="zh-TW" dirty="0" err="1">
                <a:solidFill>
                  <a:srgbClr val="00B050"/>
                </a:solidFill>
              </a:rPr>
              <a:t>FacetGrid</a:t>
            </a:r>
            <a:r>
              <a:rPr lang="en-US" altLang="zh-TW" dirty="0">
                <a:solidFill>
                  <a:srgbClr val="00B050"/>
                </a:solidFill>
              </a:rPr>
              <a:t> </a:t>
            </a:r>
            <a:r>
              <a:rPr lang="zh-TW" altLang="en-US" dirty="0">
                <a:solidFill>
                  <a:srgbClr val="00B050"/>
                </a:solidFill>
              </a:rPr>
              <a:t>作分面繪圖</a:t>
            </a:r>
          </a:p>
        </p:txBody>
      </p:sp>
      <p:sp>
        <p:nvSpPr>
          <p:cNvPr id="3" name="副標題 2">
            <a:extLst>
              <a:ext uri="{FF2B5EF4-FFF2-40B4-BE49-F238E27FC236}">
                <a16:creationId xmlns:a16="http://schemas.microsoft.com/office/drawing/2014/main" id="{BCD021CF-A6C1-4895-97F2-3F5C712C9254}"/>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21180403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AAA7BBD-53A9-4274-86DE-993D6D016114}"/>
              </a:ext>
            </a:extLst>
          </p:cNvPr>
          <p:cNvSpPr>
            <a:spLocks noGrp="1"/>
          </p:cNvSpPr>
          <p:nvPr>
            <p:ph type="title"/>
          </p:nvPr>
        </p:nvSpPr>
        <p:spPr/>
        <p:txBody>
          <a:bodyPr/>
          <a:lstStyle/>
          <a:p>
            <a:r>
              <a:rPr lang="zh-TW" altLang="en-US" dirty="0"/>
              <a:t>使用 </a:t>
            </a:r>
            <a:r>
              <a:rPr lang="en-US" altLang="zh-TW" dirty="0" err="1"/>
              <a:t>FacetGrid</a:t>
            </a:r>
            <a:r>
              <a:rPr lang="en-US" altLang="zh-TW" dirty="0"/>
              <a:t> </a:t>
            </a:r>
            <a:r>
              <a:rPr lang="zh-TW" altLang="en-US" dirty="0"/>
              <a:t>作分面繪圖</a:t>
            </a:r>
          </a:p>
        </p:txBody>
      </p:sp>
      <p:sp>
        <p:nvSpPr>
          <p:cNvPr id="5" name="文字版面配置區 4">
            <a:extLst>
              <a:ext uri="{FF2B5EF4-FFF2-40B4-BE49-F238E27FC236}">
                <a16:creationId xmlns:a16="http://schemas.microsoft.com/office/drawing/2014/main" id="{8FA68F2D-92C6-4B5F-9892-2BD699DD4F7D}"/>
              </a:ext>
            </a:extLst>
          </p:cNvPr>
          <p:cNvSpPr>
            <a:spLocks noGrp="1"/>
          </p:cNvSpPr>
          <p:nvPr>
            <p:ph type="body" idx="1"/>
          </p:nvPr>
        </p:nvSpPr>
        <p:spPr/>
        <p:txBody>
          <a:bodyPr/>
          <a:lstStyle/>
          <a:p>
            <a:r>
              <a:rPr lang="zh-TW" altLang="en-US" dirty="0"/>
              <a:t>在 </a:t>
            </a:r>
            <a:r>
              <a:rPr lang="en-US" altLang="zh-TW" dirty="0"/>
              <a:t>seaborn </a:t>
            </a:r>
            <a:r>
              <a:rPr lang="zh-TW" altLang="en-US" dirty="0"/>
              <a:t>中，若我們想依據特定欄位的組別每一組畫一張圖，我們可以使用 </a:t>
            </a:r>
            <a:r>
              <a:rPr lang="en-US" altLang="zh-TW" dirty="0" err="1"/>
              <a:t>FacetGrid</a:t>
            </a:r>
            <a:r>
              <a:rPr lang="en-US" altLang="zh-TW" dirty="0"/>
              <a:t> </a:t>
            </a:r>
            <a:r>
              <a:rPr lang="zh-TW" altLang="en-US" dirty="0"/>
              <a:t>的方式做繪製。在使用上我們大多數會搭配著 </a:t>
            </a:r>
            <a:r>
              <a:rPr lang="en-US" altLang="zh-TW" dirty="0"/>
              <a:t>matplotlib </a:t>
            </a:r>
            <a:r>
              <a:rPr lang="zh-TW" altLang="en-US" dirty="0"/>
              <a:t>的基礎統計圖做使用。</a:t>
            </a:r>
            <a:endParaRPr lang="en-US" altLang="zh-TW" dirty="0"/>
          </a:p>
        </p:txBody>
      </p:sp>
    </p:spTree>
    <p:extLst>
      <p:ext uri="{BB962C8B-B14F-4D97-AF65-F5344CB8AC3E}">
        <p14:creationId xmlns:p14="http://schemas.microsoft.com/office/powerpoint/2010/main" val="1128614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A2BFAA-3AC2-4E60-9EF0-103373A6D89D}"/>
              </a:ext>
            </a:extLst>
          </p:cNvPr>
          <p:cNvSpPr>
            <a:spLocks noGrp="1"/>
          </p:cNvSpPr>
          <p:nvPr>
            <p:ph type="title"/>
          </p:nvPr>
        </p:nvSpPr>
        <p:spPr/>
        <p:txBody>
          <a:bodyPr/>
          <a:lstStyle/>
          <a:p>
            <a:r>
              <a:rPr lang="zh-TW" altLang="en-US" dirty="0"/>
              <a:t>使用 </a:t>
            </a:r>
            <a:r>
              <a:rPr lang="en-US" altLang="zh-TW" dirty="0" err="1"/>
              <a:t>FacetGrid</a:t>
            </a:r>
            <a:r>
              <a:rPr lang="en-US" altLang="zh-TW" dirty="0"/>
              <a:t> </a:t>
            </a:r>
            <a:r>
              <a:rPr lang="zh-TW" altLang="en-US" dirty="0"/>
              <a:t>作分面繪圖</a:t>
            </a:r>
          </a:p>
        </p:txBody>
      </p:sp>
      <p:sp>
        <p:nvSpPr>
          <p:cNvPr id="3" name="文字版面配置區 2">
            <a:extLst>
              <a:ext uri="{FF2B5EF4-FFF2-40B4-BE49-F238E27FC236}">
                <a16:creationId xmlns:a16="http://schemas.microsoft.com/office/drawing/2014/main" id="{136EADA3-BE14-4E4F-8003-55FDD48E577B}"/>
              </a:ext>
            </a:extLst>
          </p:cNvPr>
          <p:cNvSpPr>
            <a:spLocks noGrp="1"/>
          </p:cNvSpPr>
          <p:nvPr>
            <p:ph type="body" idx="1"/>
          </p:nvPr>
        </p:nvSpPr>
        <p:spPr/>
        <p:txBody>
          <a:bodyPr/>
          <a:lstStyle/>
          <a:p>
            <a:r>
              <a:rPr lang="zh-TW" altLang="en-US" dirty="0"/>
              <a:t>使用 </a:t>
            </a:r>
            <a:r>
              <a:rPr lang="en-US" altLang="zh-TW" dirty="0" err="1"/>
              <a:t>FacetGrid</a:t>
            </a:r>
            <a:r>
              <a:rPr lang="en-US" altLang="zh-TW" dirty="0"/>
              <a:t> </a:t>
            </a:r>
            <a:r>
              <a:rPr lang="zh-TW" altLang="en-US" dirty="0"/>
              <a:t>搭配 </a:t>
            </a:r>
            <a:r>
              <a:rPr lang="en-US" altLang="zh-TW" dirty="0" err="1"/>
              <a:t>matplotlib.pyplot</a:t>
            </a:r>
            <a:r>
              <a:rPr lang="en-US" altLang="zh-TW" dirty="0"/>
              <a:t> </a:t>
            </a:r>
            <a:r>
              <a:rPr lang="zh-TW" altLang="en-US" dirty="0"/>
              <a:t>中的直方圖做繪製。</a:t>
            </a:r>
          </a:p>
          <a:p>
            <a:endParaRPr lang="zh-TW" altLang="en-US" dirty="0"/>
          </a:p>
        </p:txBody>
      </p:sp>
      <p:sp>
        <p:nvSpPr>
          <p:cNvPr id="5" name="矩形 4">
            <a:extLst>
              <a:ext uri="{FF2B5EF4-FFF2-40B4-BE49-F238E27FC236}">
                <a16:creationId xmlns:a16="http://schemas.microsoft.com/office/drawing/2014/main" id="{D6B5DA0E-D518-49A9-9E84-E541BE61E069}"/>
              </a:ext>
            </a:extLst>
          </p:cNvPr>
          <p:cNvSpPr/>
          <p:nvPr/>
        </p:nvSpPr>
        <p:spPr>
          <a:xfrm>
            <a:off x="4812731" y="4528761"/>
            <a:ext cx="6789336" cy="757130"/>
          </a:xfrm>
          <a:prstGeom prst="rect">
            <a:avLst/>
          </a:prstGeom>
        </p:spPr>
        <p:txBody>
          <a:bodyPr wrap="square">
            <a:spAutoFit/>
          </a:bodyPr>
          <a:lstStyle/>
          <a:p>
            <a:pPr marL="101598">
              <a:lnSpc>
                <a:spcPct val="90000"/>
              </a:lnSpc>
              <a:spcBef>
                <a:spcPts val="1067"/>
              </a:spcBef>
              <a:buClr>
                <a:schemeClr val="dk1"/>
              </a:buClr>
              <a:buSzPts val="2400"/>
            </a:pPr>
            <a:r>
              <a:rPr lang="zh-TW" altLang="en-US" sz="2400" dirty="0">
                <a:solidFill>
                  <a:srgbClr val="FF0000"/>
                </a:solidFill>
                <a:latin typeface="Microsoft JhengHei"/>
                <a:ea typeface="Microsoft JhengHei"/>
              </a:rPr>
              <a:t>在以下範例中，我們希望依照性別 </a:t>
            </a:r>
            <a:r>
              <a:rPr lang="en-US" altLang="zh-TW" sz="2400" dirty="0">
                <a:solidFill>
                  <a:srgbClr val="FF0000"/>
                </a:solidFill>
                <a:latin typeface="Microsoft JhengHei"/>
                <a:ea typeface="Microsoft JhengHei"/>
              </a:rPr>
              <a:t>( Sex ) </a:t>
            </a:r>
            <a:r>
              <a:rPr lang="zh-TW" altLang="en-US" sz="2400" dirty="0">
                <a:solidFill>
                  <a:srgbClr val="FF0000"/>
                </a:solidFill>
                <a:latin typeface="Microsoft JhengHei"/>
                <a:ea typeface="Microsoft JhengHei"/>
              </a:rPr>
              <a:t>與艙等 </a:t>
            </a:r>
            <a:r>
              <a:rPr lang="en-US" altLang="zh-TW" sz="2400" dirty="0">
                <a:solidFill>
                  <a:srgbClr val="FF0000"/>
                </a:solidFill>
                <a:latin typeface="Microsoft JhengHei"/>
                <a:ea typeface="Microsoft JhengHei"/>
              </a:rPr>
              <a:t>( </a:t>
            </a:r>
            <a:r>
              <a:rPr lang="en-US" altLang="zh-TW" sz="2400" dirty="0" err="1">
                <a:solidFill>
                  <a:srgbClr val="FF0000"/>
                </a:solidFill>
                <a:latin typeface="Microsoft JhengHei"/>
                <a:ea typeface="Microsoft JhengHei"/>
              </a:rPr>
              <a:t>Pclass</a:t>
            </a:r>
            <a:r>
              <a:rPr lang="en-US" altLang="zh-TW" sz="2400" dirty="0">
                <a:solidFill>
                  <a:srgbClr val="FF0000"/>
                </a:solidFill>
                <a:latin typeface="Microsoft JhengHei"/>
                <a:ea typeface="Microsoft JhengHei"/>
              </a:rPr>
              <a:t> ) </a:t>
            </a:r>
            <a:r>
              <a:rPr lang="zh-TW" altLang="en-US" sz="2400" dirty="0">
                <a:solidFill>
                  <a:srgbClr val="FF0000"/>
                </a:solidFill>
                <a:latin typeface="Microsoft JhengHei"/>
                <a:ea typeface="Microsoft JhengHei"/>
              </a:rPr>
              <a:t>的各個組合分別繪製年齡的直方圖。</a:t>
            </a:r>
          </a:p>
        </p:txBody>
      </p:sp>
      <p:pic>
        <p:nvPicPr>
          <p:cNvPr id="11" name="圖片 10">
            <a:extLst>
              <a:ext uri="{FF2B5EF4-FFF2-40B4-BE49-F238E27FC236}">
                <a16:creationId xmlns:a16="http://schemas.microsoft.com/office/drawing/2014/main" id="{1C971DAD-3EB7-4188-B330-0CA2D799A4AB}"/>
              </a:ext>
            </a:extLst>
          </p:cNvPr>
          <p:cNvPicPr>
            <a:picLocks noChangeAspect="1"/>
          </p:cNvPicPr>
          <p:nvPr/>
        </p:nvPicPr>
        <p:blipFill>
          <a:blip r:embed="rId2"/>
          <a:stretch>
            <a:fillRect/>
          </a:stretch>
        </p:blipFill>
        <p:spPr>
          <a:xfrm>
            <a:off x="748766" y="2448218"/>
            <a:ext cx="10747234" cy="1919677"/>
          </a:xfrm>
          <a:prstGeom prst="rect">
            <a:avLst/>
          </a:prstGeom>
        </p:spPr>
      </p:pic>
    </p:spTree>
    <p:extLst>
      <p:ext uri="{BB962C8B-B14F-4D97-AF65-F5344CB8AC3E}">
        <p14:creationId xmlns:p14="http://schemas.microsoft.com/office/powerpoint/2010/main" val="262742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33B09503-AA94-40A1-95E4-27777299F4EC}"/>
              </a:ext>
            </a:extLst>
          </p:cNvPr>
          <p:cNvSpPr>
            <a:spLocks noGrp="1"/>
          </p:cNvSpPr>
          <p:nvPr>
            <p:ph type="title"/>
          </p:nvPr>
        </p:nvSpPr>
        <p:spPr/>
        <p:txBody>
          <a:bodyPr/>
          <a:lstStyle/>
          <a:p>
            <a:pPr algn="ctr"/>
            <a:br>
              <a:rPr lang="en-US" altLang="zh-TW" dirty="0"/>
            </a:br>
            <a:r>
              <a:rPr lang="zh-TW" altLang="en-US" dirty="0"/>
              <a:t>課程內容</a:t>
            </a:r>
          </a:p>
        </p:txBody>
      </p:sp>
      <p:sp>
        <p:nvSpPr>
          <p:cNvPr id="5" name="副標題 4">
            <a:extLst>
              <a:ext uri="{FF2B5EF4-FFF2-40B4-BE49-F238E27FC236}">
                <a16:creationId xmlns:a16="http://schemas.microsoft.com/office/drawing/2014/main" id="{7E34D61A-2499-4E52-BC54-275004032FAD}"/>
              </a:ext>
            </a:extLst>
          </p:cNvPr>
          <p:cNvSpPr>
            <a:spLocks noGrp="1"/>
          </p:cNvSpPr>
          <p:nvPr>
            <p:ph type="subTitle" idx="1"/>
          </p:nvPr>
        </p:nvSpPr>
        <p:spPr/>
        <p:txBody>
          <a:bodyPr/>
          <a:lstStyle/>
          <a:p>
            <a:pPr marL="228600" lvl="0" indent="-50800" algn="ctr">
              <a:spcBef>
                <a:spcPts val="0"/>
              </a:spcBef>
              <a:spcAft>
                <a:spcPts val="600"/>
              </a:spcAft>
              <a:buClr>
                <a:schemeClr val="lt1"/>
              </a:buClr>
              <a:buSzPts val="2800"/>
            </a:pPr>
            <a:endParaRPr lang="zh-TW" altLang="en-US" dirty="0"/>
          </a:p>
          <a:p>
            <a:pPr marL="228600" lvl="0" indent="-50800" algn="ctr">
              <a:spcBef>
                <a:spcPts val="0"/>
              </a:spcBef>
              <a:spcAft>
                <a:spcPts val="600"/>
              </a:spcAft>
              <a:buClr>
                <a:schemeClr val="lt1"/>
              </a:buClr>
              <a:buSzPts val="2800"/>
            </a:pPr>
            <a:endParaRPr lang="zh-TW" altLang="en-US" dirty="0"/>
          </a:p>
          <a:p>
            <a:pPr marL="228600" lvl="0" indent="-50800" algn="ctr">
              <a:spcBef>
                <a:spcPts val="0"/>
              </a:spcBef>
              <a:spcAft>
                <a:spcPts val="600"/>
              </a:spcAft>
              <a:buClr>
                <a:schemeClr val="lt1"/>
              </a:buClr>
              <a:buSzPts val="2800"/>
            </a:pPr>
            <a:endParaRPr lang="zh-TW" altLang="en-US" dirty="0"/>
          </a:p>
          <a:p>
            <a:pPr marL="228600" lvl="0" indent="-50800" algn="ctr">
              <a:spcBef>
                <a:spcPts val="0"/>
              </a:spcBef>
              <a:spcAft>
                <a:spcPts val="600"/>
              </a:spcAft>
              <a:buClr>
                <a:schemeClr val="lt1"/>
              </a:buClr>
              <a:buSzPts val="2800"/>
            </a:pPr>
            <a:endParaRPr lang="zh-TW" altLang="en-US" dirty="0"/>
          </a:p>
          <a:p>
            <a:pPr marL="228600" lvl="0" indent="-50800" algn="ctr">
              <a:spcBef>
                <a:spcPts val="0"/>
              </a:spcBef>
              <a:spcAft>
                <a:spcPts val="600"/>
              </a:spcAft>
              <a:buClr>
                <a:schemeClr val="lt1"/>
              </a:buClr>
              <a:buSzPts val="2800"/>
            </a:pPr>
            <a:r>
              <a:rPr lang="en-US" altLang="zh-TW" dirty="0"/>
              <a:t>Data Visualization</a:t>
            </a:r>
            <a:endParaRPr lang="zh-TW" altLang="en-US" dirty="0"/>
          </a:p>
          <a:p>
            <a:endParaRPr lang="zh-TW" altLang="en-US" dirty="0"/>
          </a:p>
        </p:txBody>
      </p:sp>
      <p:sp>
        <p:nvSpPr>
          <p:cNvPr id="6" name="文字版面配置區 5">
            <a:extLst>
              <a:ext uri="{FF2B5EF4-FFF2-40B4-BE49-F238E27FC236}">
                <a16:creationId xmlns:a16="http://schemas.microsoft.com/office/drawing/2014/main" id="{69816DA2-DBDB-4E71-AF9C-A9D01570C975}"/>
              </a:ext>
            </a:extLst>
          </p:cNvPr>
          <p:cNvSpPr>
            <a:spLocks noGrp="1"/>
          </p:cNvSpPr>
          <p:nvPr>
            <p:ph type="body" idx="2"/>
          </p:nvPr>
        </p:nvSpPr>
        <p:spPr/>
        <p:txBody>
          <a:bodyPr/>
          <a:lstStyle/>
          <a:p>
            <a:endParaRPr lang="en-US" altLang="zh-TW" dirty="0"/>
          </a:p>
          <a:p>
            <a:endParaRPr lang="en-US" altLang="zh-TW" dirty="0"/>
          </a:p>
          <a:p>
            <a:endParaRPr lang="en-US" altLang="zh-TW" dirty="0"/>
          </a:p>
          <a:p>
            <a:endParaRPr lang="en-US" altLang="zh-TW" dirty="0"/>
          </a:p>
          <a:p>
            <a:r>
              <a:rPr lang="zh-TW" altLang="en-US" dirty="0"/>
              <a:t>載入套件</a:t>
            </a:r>
            <a:endParaRPr lang="en-US" altLang="zh-TW" dirty="0"/>
          </a:p>
          <a:p>
            <a:r>
              <a:rPr lang="zh-TW" altLang="en-US" dirty="0"/>
              <a:t>繪製基本統計圖</a:t>
            </a:r>
          </a:p>
          <a:p>
            <a:r>
              <a:rPr lang="zh-TW" altLang="en-US" dirty="0"/>
              <a:t>繪製進階統計圖</a:t>
            </a:r>
          </a:p>
          <a:p>
            <a:r>
              <a:rPr lang="zh-TW" altLang="en-US" dirty="0"/>
              <a:t>使用</a:t>
            </a:r>
            <a:r>
              <a:rPr lang="en-US" altLang="zh-TW" dirty="0" err="1"/>
              <a:t>FacetGrid</a:t>
            </a:r>
            <a:r>
              <a:rPr lang="zh-TW" altLang="en-US" dirty="0"/>
              <a:t>作分面繪圖</a:t>
            </a:r>
          </a:p>
          <a:p>
            <a:r>
              <a:rPr lang="zh-TW" altLang="en-US" dirty="0"/>
              <a:t>使用</a:t>
            </a:r>
            <a:r>
              <a:rPr lang="en-US" altLang="zh-TW" dirty="0"/>
              <a:t>matplotlib</a:t>
            </a:r>
            <a:r>
              <a:rPr lang="zh-TW" altLang="en-US" dirty="0"/>
              <a:t>作細部調整</a:t>
            </a:r>
          </a:p>
          <a:p>
            <a:endParaRPr lang="zh-TW" altLang="en-US" dirty="0"/>
          </a:p>
        </p:txBody>
      </p:sp>
    </p:spTree>
    <p:extLst>
      <p:ext uri="{BB962C8B-B14F-4D97-AF65-F5344CB8AC3E}">
        <p14:creationId xmlns:p14="http://schemas.microsoft.com/office/powerpoint/2010/main" val="425948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758573-E6DE-4F0B-9197-96759A754709}"/>
              </a:ext>
            </a:extLst>
          </p:cNvPr>
          <p:cNvSpPr>
            <a:spLocks noGrp="1"/>
          </p:cNvSpPr>
          <p:nvPr>
            <p:ph type="title"/>
          </p:nvPr>
        </p:nvSpPr>
        <p:spPr/>
        <p:txBody>
          <a:bodyPr/>
          <a:lstStyle/>
          <a:p>
            <a:r>
              <a:rPr lang="zh-TW" altLang="en-US" dirty="0"/>
              <a:t>使用 </a:t>
            </a:r>
            <a:r>
              <a:rPr lang="en-US" altLang="zh-TW" dirty="0" err="1"/>
              <a:t>FacetGrid</a:t>
            </a:r>
            <a:r>
              <a:rPr lang="en-US" altLang="zh-TW" dirty="0"/>
              <a:t> </a:t>
            </a:r>
            <a:r>
              <a:rPr lang="zh-TW" altLang="en-US" dirty="0"/>
              <a:t>作分面繪圖</a:t>
            </a:r>
          </a:p>
        </p:txBody>
      </p:sp>
      <p:sp>
        <p:nvSpPr>
          <p:cNvPr id="3" name="文字版面配置區 2">
            <a:extLst>
              <a:ext uri="{FF2B5EF4-FFF2-40B4-BE49-F238E27FC236}">
                <a16:creationId xmlns:a16="http://schemas.microsoft.com/office/drawing/2014/main" id="{076BBB84-AAAD-4993-B9C1-D5BE4C389042}"/>
              </a:ext>
            </a:extLst>
          </p:cNvPr>
          <p:cNvSpPr>
            <a:spLocks noGrp="1"/>
          </p:cNvSpPr>
          <p:nvPr>
            <p:ph type="body" idx="1"/>
          </p:nvPr>
        </p:nvSpPr>
        <p:spPr/>
        <p:txBody>
          <a:bodyPr/>
          <a:lstStyle/>
          <a:p>
            <a:endParaRPr lang="zh-TW" altLang="en-US"/>
          </a:p>
        </p:txBody>
      </p:sp>
      <p:pic>
        <p:nvPicPr>
          <p:cNvPr id="4" name="Picture 2">
            <a:extLst>
              <a:ext uri="{FF2B5EF4-FFF2-40B4-BE49-F238E27FC236}">
                <a16:creationId xmlns:a16="http://schemas.microsoft.com/office/drawing/2014/main" id="{B7D4FC76-C92A-4662-B4A3-1C5DC883F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781" y="1361400"/>
            <a:ext cx="7398038" cy="490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127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ECE4FE-FFED-44DA-A1A1-14967D2675F9}"/>
              </a:ext>
            </a:extLst>
          </p:cNvPr>
          <p:cNvSpPr>
            <a:spLocks noGrp="1"/>
          </p:cNvSpPr>
          <p:nvPr>
            <p:ph type="title"/>
          </p:nvPr>
        </p:nvSpPr>
        <p:spPr/>
        <p:txBody>
          <a:bodyPr/>
          <a:lstStyle/>
          <a:p>
            <a:r>
              <a:rPr lang="zh-TW" altLang="en-US" dirty="0"/>
              <a:t>使用 </a:t>
            </a:r>
            <a:r>
              <a:rPr lang="en-US" altLang="zh-TW" dirty="0" err="1"/>
              <a:t>FacetGrid</a:t>
            </a:r>
            <a:r>
              <a:rPr lang="en-US" altLang="zh-TW" dirty="0"/>
              <a:t> </a:t>
            </a:r>
            <a:r>
              <a:rPr lang="zh-TW" altLang="en-US" dirty="0"/>
              <a:t>作分面繪圖</a:t>
            </a:r>
          </a:p>
        </p:txBody>
      </p:sp>
      <p:sp>
        <p:nvSpPr>
          <p:cNvPr id="3" name="文字版面配置區 2">
            <a:extLst>
              <a:ext uri="{FF2B5EF4-FFF2-40B4-BE49-F238E27FC236}">
                <a16:creationId xmlns:a16="http://schemas.microsoft.com/office/drawing/2014/main" id="{FE2178D4-D5ED-4505-B9E6-5D186500FC27}"/>
              </a:ext>
            </a:extLst>
          </p:cNvPr>
          <p:cNvSpPr>
            <a:spLocks noGrp="1"/>
          </p:cNvSpPr>
          <p:nvPr>
            <p:ph type="body" idx="1"/>
          </p:nvPr>
        </p:nvSpPr>
        <p:spPr/>
        <p:txBody>
          <a:bodyPr/>
          <a:lstStyle/>
          <a:p>
            <a:r>
              <a:rPr lang="zh-TW" altLang="en-US" dirty="0"/>
              <a:t>依據性別與艙等觀察年齡與手足</a:t>
            </a:r>
            <a:r>
              <a:rPr lang="en-US" altLang="zh-TW" dirty="0"/>
              <a:t>/</a:t>
            </a:r>
            <a:r>
              <a:rPr lang="zh-TW" altLang="en-US" dirty="0"/>
              <a:t>伴侶同在船上數量的關聯。</a:t>
            </a:r>
          </a:p>
        </p:txBody>
      </p:sp>
      <p:pic>
        <p:nvPicPr>
          <p:cNvPr id="6" name="圖片 5">
            <a:extLst>
              <a:ext uri="{FF2B5EF4-FFF2-40B4-BE49-F238E27FC236}">
                <a16:creationId xmlns:a16="http://schemas.microsoft.com/office/drawing/2014/main" id="{FB2A22AF-813E-4DFF-A96B-67F0BCDE6C3C}"/>
              </a:ext>
            </a:extLst>
          </p:cNvPr>
          <p:cNvPicPr>
            <a:picLocks noChangeAspect="1"/>
          </p:cNvPicPr>
          <p:nvPr/>
        </p:nvPicPr>
        <p:blipFill>
          <a:blip r:embed="rId2"/>
          <a:stretch>
            <a:fillRect/>
          </a:stretch>
        </p:blipFill>
        <p:spPr>
          <a:xfrm>
            <a:off x="695601" y="2448218"/>
            <a:ext cx="10800400" cy="1919677"/>
          </a:xfrm>
          <a:prstGeom prst="rect">
            <a:avLst/>
          </a:prstGeom>
        </p:spPr>
      </p:pic>
    </p:spTree>
    <p:extLst>
      <p:ext uri="{BB962C8B-B14F-4D97-AF65-F5344CB8AC3E}">
        <p14:creationId xmlns:p14="http://schemas.microsoft.com/office/powerpoint/2010/main" val="3773086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1FB81E-D3BA-4DB2-BDCC-07E07968713C}"/>
              </a:ext>
            </a:extLst>
          </p:cNvPr>
          <p:cNvSpPr>
            <a:spLocks noGrp="1"/>
          </p:cNvSpPr>
          <p:nvPr>
            <p:ph type="title"/>
          </p:nvPr>
        </p:nvSpPr>
        <p:spPr/>
        <p:txBody>
          <a:bodyPr/>
          <a:lstStyle/>
          <a:p>
            <a:r>
              <a:rPr lang="zh-TW" altLang="en-US" dirty="0"/>
              <a:t>使用 </a:t>
            </a:r>
            <a:r>
              <a:rPr lang="en-US" altLang="zh-TW" dirty="0" err="1"/>
              <a:t>FacetGrid</a:t>
            </a:r>
            <a:r>
              <a:rPr lang="en-US" altLang="zh-TW" dirty="0"/>
              <a:t> </a:t>
            </a:r>
            <a:r>
              <a:rPr lang="zh-TW" altLang="en-US" dirty="0"/>
              <a:t>作分面繪圖</a:t>
            </a:r>
          </a:p>
        </p:txBody>
      </p:sp>
      <p:sp>
        <p:nvSpPr>
          <p:cNvPr id="3" name="文字版面配置區 2">
            <a:extLst>
              <a:ext uri="{FF2B5EF4-FFF2-40B4-BE49-F238E27FC236}">
                <a16:creationId xmlns:a16="http://schemas.microsoft.com/office/drawing/2014/main" id="{3F7E02F1-394F-4D9E-A0F5-BA61C81D63E8}"/>
              </a:ext>
            </a:extLst>
          </p:cNvPr>
          <p:cNvSpPr>
            <a:spLocks noGrp="1"/>
          </p:cNvSpPr>
          <p:nvPr>
            <p:ph type="body" idx="1"/>
          </p:nvPr>
        </p:nvSpPr>
        <p:spPr/>
        <p:txBody>
          <a:bodyPr/>
          <a:lstStyle/>
          <a:p>
            <a:endParaRPr lang="zh-TW" altLang="en-US"/>
          </a:p>
        </p:txBody>
      </p:sp>
      <p:pic>
        <p:nvPicPr>
          <p:cNvPr id="4" name="Picture 2">
            <a:extLst>
              <a:ext uri="{FF2B5EF4-FFF2-40B4-BE49-F238E27FC236}">
                <a16:creationId xmlns:a16="http://schemas.microsoft.com/office/drawing/2014/main" id="{5ED0C4FF-23DA-4D81-AEBF-BF1DB6B47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982" y="1361400"/>
            <a:ext cx="7398036" cy="490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524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077CF91-C26E-4E74-B9B1-FBD10964960A}"/>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使用</a:t>
            </a:r>
            <a:r>
              <a:rPr lang="en-US" altLang="zh-TW" dirty="0">
                <a:solidFill>
                  <a:srgbClr val="00B050"/>
                </a:solidFill>
              </a:rPr>
              <a:t>matplotlib</a:t>
            </a:r>
            <a:r>
              <a:rPr lang="zh-TW" altLang="en-US" dirty="0">
                <a:solidFill>
                  <a:srgbClr val="00B050"/>
                </a:solidFill>
              </a:rPr>
              <a:t>作細部調整</a:t>
            </a:r>
          </a:p>
        </p:txBody>
      </p:sp>
      <p:sp>
        <p:nvSpPr>
          <p:cNvPr id="3" name="副標題 2">
            <a:extLst>
              <a:ext uri="{FF2B5EF4-FFF2-40B4-BE49-F238E27FC236}">
                <a16:creationId xmlns:a16="http://schemas.microsoft.com/office/drawing/2014/main" id="{193A30B3-4D28-438D-A476-24355FF51C1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360005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603C25-D483-4D9B-8D7B-E13F368AAF2B}"/>
              </a:ext>
            </a:extLst>
          </p:cNvPr>
          <p:cNvSpPr>
            <a:spLocks noGrp="1"/>
          </p:cNvSpPr>
          <p:nvPr>
            <p:ph type="title"/>
          </p:nvPr>
        </p:nvSpPr>
        <p:spPr/>
        <p:txBody>
          <a:bodyPr/>
          <a:lstStyle/>
          <a:p>
            <a:r>
              <a:rPr lang="zh-TW" altLang="en-US" dirty="0"/>
              <a:t>使用 </a:t>
            </a:r>
            <a:r>
              <a:rPr lang="en-US" altLang="zh-TW" dirty="0"/>
              <a:t>matplotlib</a:t>
            </a:r>
            <a:r>
              <a:rPr lang="zh-TW" altLang="en-US" dirty="0"/>
              <a:t> 做細部調整</a:t>
            </a:r>
          </a:p>
        </p:txBody>
      </p:sp>
      <p:sp>
        <p:nvSpPr>
          <p:cNvPr id="3" name="文字版面配置區 2">
            <a:extLst>
              <a:ext uri="{FF2B5EF4-FFF2-40B4-BE49-F238E27FC236}">
                <a16:creationId xmlns:a16="http://schemas.microsoft.com/office/drawing/2014/main" id="{571D27A9-B947-44CE-8541-40F6FC16A440}"/>
              </a:ext>
            </a:extLst>
          </p:cNvPr>
          <p:cNvSpPr>
            <a:spLocks noGrp="1"/>
          </p:cNvSpPr>
          <p:nvPr>
            <p:ph type="body" idx="1"/>
          </p:nvPr>
        </p:nvSpPr>
        <p:spPr/>
        <p:txBody>
          <a:bodyPr/>
          <a:lstStyle/>
          <a:p>
            <a:r>
              <a:rPr lang="zh-TW" altLang="en-US" dirty="0"/>
              <a:t>雖然 </a:t>
            </a:r>
            <a:r>
              <a:rPr lang="en-US" altLang="zh-TW" dirty="0"/>
              <a:t>seaborn</a:t>
            </a:r>
            <a:r>
              <a:rPr lang="zh-TW" altLang="en-US" dirty="0"/>
              <a:t> 提供了簡潔方便又美觀的繪圖方式，然而在某些時刻我們仍然需要進行些許的調整或使用 </a:t>
            </a:r>
            <a:r>
              <a:rPr lang="en-US" altLang="zh-TW" dirty="0"/>
              <a:t>seaborn</a:t>
            </a:r>
            <a:r>
              <a:rPr lang="zh-TW" altLang="en-US" dirty="0"/>
              <a:t> 未提供的方法以符合需求。</a:t>
            </a:r>
            <a:endParaRPr lang="en-US" altLang="zh-TW" dirty="0"/>
          </a:p>
          <a:p>
            <a:endParaRPr lang="en-US" altLang="zh-TW" dirty="0"/>
          </a:p>
          <a:p>
            <a:r>
              <a:rPr lang="zh-TW" altLang="en-US" dirty="0"/>
              <a:t>由於先前提到 </a:t>
            </a:r>
            <a:r>
              <a:rPr lang="en-US" altLang="zh-TW" dirty="0"/>
              <a:t>seaborn</a:t>
            </a:r>
            <a:r>
              <a:rPr lang="zh-TW" altLang="en-US" dirty="0"/>
              <a:t> 是依據 </a:t>
            </a:r>
            <a:r>
              <a:rPr lang="en-US" altLang="zh-TW" dirty="0"/>
              <a:t>matplotlib</a:t>
            </a:r>
            <a:r>
              <a:rPr lang="zh-TW" altLang="en-US" dirty="0"/>
              <a:t> 為底層進行繪製的高階繪圖套件，因此兩者可相容。因此除了直接全部只用 </a:t>
            </a:r>
            <a:r>
              <a:rPr lang="en-US" altLang="zh-TW" dirty="0"/>
              <a:t>matplotlib</a:t>
            </a:r>
            <a:r>
              <a:rPr lang="zh-TW" altLang="en-US" dirty="0"/>
              <a:t> 的低階繪圖函數之外，我們也可以搭配著 </a:t>
            </a:r>
            <a:r>
              <a:rPr lang="en-US" altLang="zh-TW" dirty="0"/>
              <a:t>seaborn</a:t>
            </a:r>
            <a:r>
              <a:rPr lang="zh-TW" altLang="en-US" dirty="0"/>
              <a:t> 與 </a:t>
            </a:r>
            <a:r>
              <a:rPr lang="en-US" altLang="zh-TW" dirty="0"/>
              <a:t>matplotlib</a:t>
            </a:r>
            <a:r>
              <a:rPr lang="zh-TW" altLang="en-US" dirty="0"/>
              <a:t> 一起使用。</a:t>
            </a:r>
          </a:p>
        </p:txBody>
      </p:sp>
    </p:spTree>
    <p:extLst>
      <p:ext uri="{BB962C8B-B14F-4D97-AF65-F5344CB8AC3E}">
        <p14:creationId xmlns:p14="http://schemas.microsoft.com/office/powerpoint/2010/main" val="1946440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5317E8-4329-479B-B07A-24A67CA57433}"/>
              </a:ext>
            </a:extLst>
          </p:cNvPr>
          <p:cNvSpPr>
            <a:spLocks noGrp="1"/>
          </p:cNvSpPr>
          <p:nvPr>
            <p:ph type="title"/>
          </p:nvPr>
        </p:nvSpPr>
        <p:spPr/>
        <p:txBody>
          <a:bodyPr/>
          <a:lstStyle/>
          <a:p>
            <a:r>
              <a:rPr lang="zh-TW" altLang="en-US" dirty="0"/>
              <a:t>增加文字 </a:t>
            </a:r>
            <a:r>
              <a:rPr lang="en-US" altLang="zh-TW" dirty="0"/>
              <a:t>– text</a:t>
            </a:r>
            <a:endParaRPr lang="zh-TW" altLang="en-US" dirty="0"/>
          </a:p>
        </p:txBody>
      </p:sp>
      <p:sp>
        <p:nvSpPr>
          <p:cNvPr id="3" name="文字版面配置區 2">
            <a:extLst>
              <a:ext uri="{FF2B5EF4-FFF2-40B4-BE49-F238E27FC236}">
                <a16:creationId xmlns:a16="http://schemas.microsoft.com/office/drawing/2014/main" id="{24362110-7986-4520-8050-9D5B9D8AA2FD}"/>
              </a:ext>
            </a:extLst>
          </p:cNvPr>
          <p:cNvSpPr>
            <a:spLocks noGrp="1"/>
          </p:cNvSpPr>
          <p:nvPr>
            <p:ph type="body" idx="1"/>
          </p:nvPr>
        </p:nvSpPr>
        <p:spPr/>
        <p:txBody>
          <a:bodyPr/>
          <a:lstStyle/>
          <a:p>
            <a:endParaRPr lang="zh-TW" altLang="en-US" dirty="0"/>
          </a:p>
        </p:txBody>
      </p:sp>
      <p:pic>
        <p:nvPicPr>
          <p:cNvPr id="9" name="圖片 8">
            <a:extLst>
              <a:ext uri="{FF2B5EF4-FFF2-40B4-BE49-F238E27FC236}">
                <a16:creationId xmlns:a16="http://schemas.microsoft.com/office/drawing/2014/main" id="{9565319B-60A5-493D-97F5-03A9BA143864}"/>
              </a:ext>
            </a:extLst>
          </p:cNvPr>
          <p:cNvPicPr>
            <a:picLocks noChangeAspect="1"/>
          </p:cNvPicPr>
          <p:nvPr/>
        </p:nvPicPr>
        <p:blipFill>
          <a:blip r:embed="rId2"/>
          <a:stretch>
            <a:fillRect/>
          </a:stretch>
        </p:blipFill>
        <p:spPr>
          <a:xfrm>
            <a:off x="907600" y="1361400"/>
            <a:ext cx="10588400" cy="2197151"/>
          </a:xfrm>
          <a:prstGeom prst="rect">
            <a:avLst/>
          </a:prstGeom>
        </p:spPr>
      </p:pic>
      <p:pic>
        <p:nvPicPr>
          <p:cNvPr id="12" name="Picture 2">
            <a:extLst>
              <a:ext uri="{FF2B5EF4-FFF2-40B4-BE49-F238E27FC236}">
                <a16:creationId xmlns:a16="http://schemas.microsoft.com/office/drawing/2014/main" id="{B9250CFB-6BE6-4A86-B427-925CB244E2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600" y="3558550"/>
            <a:ext cx="3942545" cy="270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369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00D5F4-D79A-4198-920B-418F913A69F6}"/>
              </a:ext>
            </a:extLst>
          </p:cNvPr>
          <p:cNvSpPr>
            <a:spLocks noGrp="1"/>
          </p:cNvSpPr>
          <p:nvPr>
            <p:ph type="title"/>
          </p:nvPr>
        </p:nvSpPr>
        <p:spPr/>
        <p:txBody>
          <a:bodyPr/>
          <a:lstStyle/>
          <a:p>
            <a:r>
              <a:rPr lang="zh-TW" altLang="en-US" dirty="0"/>
              <a:t>儲存圖片 </a:t>
            </a:r>
            <a:r>
              <a:rPr lang="en-US" altLang="zh-TW" dirty="0"/>
              <a:t>– </a:t>
            </a:r>
            <a:r>
              <a:rPr lang="en-US" altLang="zh-TW" dirty="0" err="1"/>
              <a:t>savefig</a:t>
            </a:r>
            <a:endParaRPr lang="zh-TW" altLang="en-US" dirty="0"/>
          </a:p>
        </p:txBody>
      </p:sp>
      <p:sp>
        <p:nvSpPr>
          <p:cNvPr id="3" name="文字版面配置區 2">
            <a:extLst>
              <a:ext uri="{FF2B5EF4-FFF2-40B4-BE49-F238E27FC236}">
                <a16:creationId xmlns:a16="http://schemas.microsoft.com/office/drawing/2014/main" id="{E6E32514-189B-4C54-A58C-C4244668F134}"/>
              </a:ext>
            </a:extLst>
          </p:cNvPr>
          <p:cNvSpPr>
            <a:spLocks noGrp="1"/>
          </p:cNvSpPr>
          <p:nvPr>
            <p:ph type="body" idx="1"/>
          </p:nvPr>
        </p:nvSpPr>
        <p:spPr/>
        <p:txBody>
          <a:bodyPr/>
          <a:lstStyle/>
          <a:p>
            <a:endParaRPr lang="zh-TW" altLang="en-US"/>
          </a:p>
        </p:txBody>
      </p:sp>
      <p:pic>
        <p:nvPicPr>
          <p:cNvPr id="6" name="圖片 5">
            <a:extLst>
              <a:ext uri="{FF2B5EF4-FFF2-40B4-BE49-F238E27FC236}">
                <a16:creationId xmlns:a16="http://schemas.microsoft.com/office/drawing/2014/main" id="{ED79254D-3FA8-40FB-B822-A7F4724050E7}"/>
              </a:ext>
            </a:extLst>
          </p:cNvPr>
          <p:cNvPicPr>
            <a:picLocks noChangeAspect="1"/>
          </p:cNvPicPr>
          <p:nvPr/>
        </p:nvPicPr>
        <p:blipFill>
          <a:blip r:embed="rId2"/>
          <a:stretch>
            <a:fillRect/>
          </a:stretch>
        </p:blipFill>
        <p:spPr>
          <a:xfrm>
            <a:off x="907600" y="1361400"/>
            <a:ext cx="10588401" cy="1888489"/>
          </a:xfrm>
          <a:prstGeom prst="rect">
            <a:avLst/>
          </a:prstGeom>
        </p:spPr>
      </p:pic>
    </p:spTree>
    <p:extLst>
      <p:ext uri="{BB962C8B-B14F-4D97-AF65-F5344CB8AC3E}">
        <p14:creationId xmlns:p14="http://schemas.microsoft.com/office/powerpoint/2010/main" val="1987704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46A6D8-8333-41DF-8A84-28A1D329A36F}"/>
              </a:ext>
            </a:extLst>
          </p:cNvPr>
          <p:cNvSpPr>
            <a:spLocks noGrp="1"/>
          </p:cNvSpPr>
          <p:nvPr>
            <p:ph type="title"/>
          </p:nvPr>
        </p:nvSpPr>
        <p:spPr/>
        <p:txBody>
          <a:bodyPr/>
          <a:lstStyle/>
          <a:p>
            <a:r>
              <a:rPr lang="zh-TW" altLang="en-US" dirty="0"/>
              <a:t>資料視覺化小結</a:t>
            </a:r>
          </a:p>
        </p:txBody>
      </p:sp>
      <p:sp>
        <p:nvSpPr>
          <p:cNvPr id="3" name="文字版面配置區 2">
            <a:extLst>
              <a:ext uri="{FF2B5EF4-FFF2-40B4-BE49-F238E27FC236}">
                <a16:creationId xmlns:a16="http://schemas.microsoft.com/office/drawing/2014/main" id="{216A4805-0F3F-4D52-9ABD-B29EAA11FCF6}"/>
              </a:ext>
            </a:extLst>
          </p:cNvPr>
          <p:cNvSpPr>
            <a:spLocks noGrp="1"/>
          </p:cNvSpPr>
          <p:nvPr>
            <p:ph type="body" idx="1"/>
          </p:nvPr>
        </p:nvSpPr>
        <p:spPr/>
        <p:txBody>
          <a:bodyPr/>
          <a:lstStyle/>
          <a:p>
            <a:r>
              <a:rPr lang="zh-TW" altLang="en-US" dirty="0"/>
              <a:t>在這兩個部分中我們介紹了 </a:t>
            </a:r>
            <a:r>
              <a:rPr lang="en-US" altLang="zh-TW" dirty="0"/>
              <a:t>matplotlib</a:t>
            </a:r>
            <a:r>
              <a:rPr lang="zh-TW" altLang="en-US" dirty="0"/>
              <a:t> 與 </a:t>
            </a:r>
            <a:r>
              <a:rPr lang="en-US" altLang="zh-TW" dirty="0"/>
              <a:t>seaborn</a:t>
            </a:r>
            <a:r>
              <a:rPr lang="zh-TW" altLang="en-US" dirty="0"/>
              <a:t> 套件，以及如何繪製常見的統計圖。</a:t>
            </a:r>
            <a:endParaRPr lang="en-US" altLang="zh-TW" dirty="0"/>
          </a:p>
          <a:p>
            <a:endParaRPr lang="en-US" altLang="zh-TW" dirty="0"/>
          </a:p>
          <a:p>
            <a:r>
              <a:rPr lang="zh-TW" altLang="en-US"/>
              <a:t>然而</a:t>
            </a:r>
            <a:r>
              <a:rPr lang="zh-TW" altLang="en-US" dirty="0"/>
              <a:t>資料視覺化的精隨其實在於如何決定繪製何種圖表以利於增加我們對資料的認識，這部分就得靠大家的領域知識、經驗累積、甚至是創意發想，若有想法而不知該如何實踐的話，也不妨去參考他人的教學或是創意唷。</a:t>
            </a:r>
          </a:p>
          <a:p>
            <a:endParaRPr lang="zh-TW" altLang="en-US" dirty="0"/>
          </a:p>
        </p:txBody>
      </p:sp>
    </p:spTree>
    <p:extLst>
      <p:ext uri="{BB962C8B-B14F-4D97-AF65-F5344CB8AC3E}">
        <p14:creationId xmlns:p14="http://schemas.microsoft.com/office/powerpoint/2010/main" val="653853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1D2691BC-DE3D-4A39-8EF2-38623DA1E508}"/>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載入套件</a:t>
            </a:r>
          </a:p>
        </p:txBody>
      </p:sp>
      <p:sp>
        <p:nvSpPr>
          <p:cNvPr id="6" name="副標題 5">
            <a:extLst>
              <a:ext uri="{FF2B5EF4-FFF2-40B4-BE49-F238E27FC236}">
                <a16:creationId xmlns:a16="http://schemas.microsoft.com/office/drawing/2014/main" id="{B58D7D20-D3CA-46A6-876E-4B83F5D0D2E4}"/>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4934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CDCB3CB-DA98-4651-9F63-3CBA39CA6628}"/>
              </a:ext>
            </a:extLst>
          </p:cNvPr>
          <p:cNvSpPr>
            <a:spLocks noGrp="1"/>
          </p:cNvSpPr>
          <p:nvPr>
            <p:ph type="title"/>
          </p:nvPr>
        </p:nvSpPr>
        <p:spPr/>
        <p:txBody>
          <a:bodyPr/>
          <a:lstStyle/>
          <a:p>
            <a:r>
              <a:rPr lang="zh-TW" altLang="en-US" dirty="0"/>
              <a:t>載入套件</a:t>
            </a:r>
          </a:p>
        </p:txBody>
      </p:sp>
      <p:sp>
        <p:nvSpPr>
          <p:cNvPr id="5" name="文字版面配置區 4">
            <a:extLst>
              <a:ext uri="{FF2B5EF4-FFF2-40B4-BE49-F238E27FC236}">
                <a16:creationId xmlns:a16="http://schemas.microsoft.com/office/drawing/2014/main" id="{4D7D937A-6438-45FB-92EF-B7ACF60D1399}"/>
              </a:ext>
            </a:extLst>
          </p:cNvPr>
          <p:cNvSpPr>
            <a:spLocks noGrp="1"/>
          </p:cNvSpPr>
          <p:nvPr>
            <p:ph type="body" idx="1"/>
          </p:nvPr>
        </p:nvSpPr>
        <p:spPr/>
        <p:txBody>
          <a:bodyPr/>
          <a:lstStyle/>
          <a:p>
            <a:r>
              <a:rPr lang="zh-TW" altLang="en-US" dirty="0"/>
              <a:t>為了讓使用者能夠更方便地進行資料視覺化，也有人以 </a:t>
            </a:r>
            <a:r>
              <a:rPr lang="en-US" altLang="zh-TW" dirty="0"/>
              <a:t>matplotlib</a:t>
            </a:r>
            <a:r>
              <a:rPr lang="zh-TW" altLang="en-US" dirty="0"/>
              <a:t> 作為底層開發了較高階的繪圖套件，在這個單元中我們要教的 </a:t>
            </a:r>
            <a:r>
              <a:rPr lang="en-US" altLang="zh-TW" dirty="0"/>
              <a:t>seaborn</a:t>
            </a:r>
            <a:r>
              <a:rPr lang="zh-TW" altLang="en-US" dirty="0"/>
              <a:t> 套件就是這樣的一個存在。</a:t>
            </a:r>
          </a:p>
          <a:p>
            <a:endParaRPr lang="zh-TW" altLang="en-US" dirty="0"/>
          </a:p>
        </p:txBody>
      </p:sp>
      <p:pic>
        <p:nvPicPr>
          <p:cNvPr id="6" name="圖片 5">
            <a:extLst>
              <a:ext uri="{FF2B5EF4-FFF2-40B4-BE49-F238E27FC236}">
                <a16:creationId xmlns:a16="http://schemas.microsoft.com/office/drawing/2014/main" id="{A56DA658-1C8B-4540-9806-A62682BAFEB7}"/>
              </a:ext>
            </a:extLst>
          </p:cNvPr>
          <p:cNvPicPr>
            <a:picLocks noChangeAspect="1"/>
          </p:cNvPicPr>
          <p:nvPr/>
        </p:nvPicPr>
        <p:blipFill>
          <a:blip r:embed="rId2"/>
          <a:stretch>
            <a:fillRect/>
          </a:stretch>
        </p:blipFill>
        <p:spPr>
          <a:xfrm>
            <a:off x="907600" y="2826819"/>
            <a:ext cx="10588400" cy="3435781"/>
          </a:xfrm>
          <a:prstGeom prst="rect">
            <a:avLst/>
          </a:prstGeom>
        </p:spPr>
      </p:pic>
    </p:spTree>
    <p:extLst>
      <p:ext uri="{BB962C8B-B14F-4D97-AF65-F5344CB8AC3E}">
        <p14:creationId xmlns:p14="http://schemas.microsoft.com/office/powerpoint/2010/main" val="1579964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BB63E3-150D-4633-A442-0C808C94B3C9}"/>
              </a:ext>
            </a:extLst>
          </p:cNvPr>
          <p:cNvSpPr>
            <a:spLocks noGrp="1"/>
          </p:cNvSpPr>
          <p:nvPr>
            <p:ph type="title"/>
          </p:nvPr>
        </p:nvSpPr>
        <p:spPr/>
        <p:txBody>
          <a:bodyPr/>
          <a:lstStyle/>
          <a:p>
            <a:r>
              <a:rPr lang="zh-TW" altLang="en-US" dirty="0"/>
              <a:t>讀取資料</a:t>
            </a:r>
          </a:p>
        </p:txBody>
      </p:sp>
      <p:sp>
        <p:nvSpPr>
          <p:cNvPr id="3" name="文字版面配置區 2">
            <a:extLst>
              <a:ext uri="{FF2B5EF4-FFF2-40B4-BE49-F238E27FC236}">
                <a16:creationId xmlns:a16="http://schemas.microsoft.com/office/drawing/2014/main" id="{983A3EEF-2221-4B94-9B90-FAD682926D02}"/>
              </a:ext>
            </a:extLst>
          </p:cNvPr>
          <p:cNvSpPr>
            <a:spLocks noGrp="1"/>
          </p:cNvSpPr>
          <p:nvPr>
            <p:ph type="body" idx="1"/>
          </p:nvPr>
        </p:nvSpPr>
        <p:spPr/>
        <p:txBody>
          <a:bodyPr/>
          <a:lstStyle/>
          <a:p>
            <a:r>
              <a:rPr lang="zh-TW" altLang="en-US" dirty="0"/>
              <a:t>在此以鐵達尼號資料為範例。</a:t>
            </a:r>
          </a:p>
        </p:txBody>
      </p:sp>
      <p:pic>
        <p:nvPicPr>
          <p:cNvPr id="4" name="圖片 3">
            <a:extLst>
              <a:ext uri="{FF2B5EF4-FFF2-40B4-BE49-F238E27FC236}">
                <a16:creationId xmlns:a16="http://schemas.microsoft.com/office/drawing/2014/main" id="{9F6482C7-C80D-4018-B1C6-3F290F540067}"/>
              </a:ext>
            </a:extLst>
          </p:cNvPr>
          <p:cNvPicPr>
            <a:picLocks noChangeAspect="1"/>
          </p:cNvPicPr>
          <p:nvPr/>
        </p:nvPicPr>
        <p:blipFill>
          <a:blip r:embed="rId2"/>
          <a:stretch>
            <a:fillRect/>
          </a:stretch>
        </p:blipFill>
        <p:spPr>
          <a:xfrm>
            <a:off x="801667" y="3991040"/>
            <a:ext cx="10800400" cy="2271560"/>
          </a:xfrm>
          <a:prstGeom prst="rect">
            <a:avLst/>
          </a:prstGeom>
        </p:spPr>
      </p:pic>
    </p:spTree>
    <p:extLst>
      <p:ext uri="{BB962C8B-B14F-4D97-AF65-F5344CB8AC3E}">
        <p14:creationId xmlns:p14="http://schemas.microsoft.com/office/powerpoint/2010/main" val="122741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F3219E1-49F4-463B-BDD7-1D811BB81FF1}"/>
              </a:ext>
            </a:extLst>
          </p:cNvPr>
          <p:cNvSpPr>
            <a:spLocks noGrp="1"/>
          </p:cNvSpPr>
          <p:nvPr>
            <p:ph type="title"/>
          </p:nvPr>
        </p:nvSpPr>
        <p:spPr/>
        <p:txBody>
          <a:bodyPr/>
          <a:lstStyle/>
          <a:p>
            <a:r>
              <a:rPr lang="zh-TW" altLang="en-US" dirty="0"/>
              <a:t>資料欄位解釋</a:t>
            </a:r>
          </a:p>
        </p:txBody>
      </p:sp>
      <p:sp>
        <p:nvSpPr>
          <p:cNvPr id="3" name="文字版面配置區 2">
            <a:extLst>
              <a:ext uri="{FF2B5EF4-FFF2-40B4-BE49-F238E27FC236}">
                <a16:creationId xmlns:a16="http://schemas.microsoft.com/office/drawing/2014/main" id="{5F486F57-B538-4453-8020-24926273E232}"/>
              </a:ext>
            </a:extLst>
          </p:cNvPr>
          <p:cNvSpPr>
            <a:spLocks noGrp="1"/>
          </p:cNvSpPr>
          <p:nvPr>
            <p:ph type="body" idx="1"/>
          </p:nvPr>
        </p:nvSpPr>
        <p:spPr/>
        <p:txBody>
          <a:bodyPr/>
          <a:lstStyle/>
          <a:p>
            <a:endParaRPr lang="zh-TW" altLang="en-US"/>
          </a:p>
        </p:txBody>
      </p:sp>
      <p:graphicFrame>
        <p:nvGraphicFramePr>
          <p:cNvPr id="4" name="Google Shape;432;p38">
            <a:extLst>
              <a:ext uri="{FF2B5EF4-FFF2-40B4-BE49-F238E27FC236}">
                <a16:creationId xmlns:a16="http://schemas.microsoft.com/office/drawing/2014/main" id="{2BD9F46F-DF97-4FE9-AA0A-CE29EC19EB5A}"/>
              </a:ext>
            </a:extLst>
          </p:cNvPr>
          <p:cNvGraphicFramePr/>
          <p:nvPr>
            <p:extLst>
              <p:ext uri="{D42A27DB-BD31-4B8C-83A1-F6EECF244321}">
                <p14:modId xmlns:p14="http://schemas.microsoft.com/office/powerpoint/2010/main" val="22647044"/>
              </p:ext>
            </p:extLst>
          </p:nvPr>
        </p:nvGraphicFramePr>
        <p:xfrm>
          <a:off x="329750" y="1361400"/>
          <a:ext cx="11532500" cy="4266920"/>
        </p:xfrm>
        <a:graphic>
          <a:graphicData uri="http://schemas.openxmlformats.org/drawingml/2006/table">
            <a:tbl>
              <a:tblPr>
                <a:noFill/>
              </a:tblPr>
              <a:tblGrid>
                <a:gridCol w="1967267">
                  <a:extLst>
                    <a:ext uri="{9D8B030D-6E8A-4147-A177-3AD203B41FA5}">
                      <a16:colId xmlns:a16="http://schemas.microsoft.com/office/drawing/2014/main" val="20000"/>
                    </a:ext>
                  </a:extLst>
                </a:gridCol>
                <a:gridCol w="3356100">
                  <a:extLst>
                    <a:ext uri="{9D8B030D-6E8A-4147-A177-3AD203B41FA5}">
                      <a16:colId xmlns:a16="http://schemas.microsoft.com/office/drawing/2014/main" val="20001"/>
                    </a:ext>
                  </a:extLst>
                </a:gridCol>
                <a:gridCol w="1780100">
                  <a:extLst>
                    <a:ext uri="{9D8B030D-6E8A-4147-A177-3AD203B41FA5}">
                      <a16:colId xmlns:a16="http://schemas.microsoft.com/office/drawing/2014/main" val="20002"/>
                    </a:ext>
                  </a:extLst>
                </a:gridCol>
                <a:gridCol w="4429033">
                  <a:extLst>
                    <a:ext uri="{9D8B030D-6E8A-4147-A177-3AD203B41FA5}">
                      <a16:colId xmlns:a16="http://schemas.microsoft.com/office/drawing/2014/main" val="20003"/>
                    </a:ext>
                  </a:extLst>
                </a:gridCol>
              </a:tblGrid>
              <a:tr h="609560">
                <a:tc>
                  <a:txBody>
                    <a:bodyPr/>
                    <a:lstStyle/>
                    <a:p>
                      <a:pPr marL="0" marR="0" lvl="0" indent="0" algn="ctr" rtl="0">
                        <a:lnSpc>
                          <a:spcPct val="100000"/>
                        </a:lnSpc>
                        <a:spcBef>
                          <a:spcPts val="0"/>
                        </a:spcBef>
                        <a:spcAft>
                          <a:spcPts val="0"/>
                        </a:spcAft>
                        <a:buClr>
                          <a:srgbClr val="000000"/>
                        </a:buClr>
                        <a:buSzPts val="1500"/>
                        <a:buFont typeface="Arial"/>
                        <a:buNone/>
                      </a:pPr>
                      <a:r>
                        <a:rPr lang="zh-TW" sz="2400" b="1" u="none" strike="noStrike" cap="none">
                          <a:latin typeface="Arial"/>
                          <a:ea typeface="Arial"/>
                          <a:cs typeface="Arial"/>
                          <a:sym typeface="Arial"/>
                        </a:rPr>
                        <a:t>欄位名稱</a:t>
                      </a:r>
                      <a:endParaRPr sz="24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2400" b="1" u="none" strike="noStrike" cap="none">
                          <a:latin typeface="Arial"/>
                          <a:ea typeface="Arial"/>
                          <a:cs typeface="Arial"/>
                          <a:sym typeface="Arial"/>
                        </a:rPr>
                        <a:t>解釋</a:t>
                      </a:r>
                      <a:endParaRPr sz="24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zh-TW" sz="2400" b="1" u="none" strike="noStrike" cap="none">
                          <a:latin typeface="Arial"/>
                          <a:ea typeface="Arial"/>
                          <a:cs typeface="Arial"/>
                          <a:sym typeface="Arial"/>
                        </a:rPr>
                        <a:t>欄位名稱</a:t>
                      </a:r>
                      <a:endParaRPr sz="24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2400" b="1" u="none" strike="noStrike" cap="none">
                          <a:latin typeface="Arial"/>
                          <a:ea typeface="Arial"/>
                          <a:cs typeface="Arial"/>
                          <a:sym typeface="Arial"/>
                        </a:rPr>
                        <a:t>解釋</a:t>
                      </a:r>
                      <a:endParaRPr sz="24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09560">
                <a:tc>
                  <a:txBody>
                    <a:bodyPr/>
                    <a:lstStyle/>
                    <a:p>
                      <a:pPr marL="0" marR="0" lvl="0" indent="0" algn="l" rtl="0">
                        <a:lnSpc>
                          <a:spcPct val="100000"/>
                        </a:lnSpc>
                        <a:spcBef>
                          <a:spcPts val="0"/>
                        </a:spcBef>
                        <a:spcAft>
                          <a:spcPts val="0"/>
                        </a:spcAft>
                        <a:buClr>
                          <a:srgbClr val="000000"/>
                        </a:buClr>
                        <a:buSzPts val="1600"/>
                        <a:buFont typeface="Arial"/>
                        <a:buNone/>
                      </a:pPr>
                      <a:r>
                        <a:rPr lang="zh-TW" sz="2100" b="1" u="none" strike="noStrike" cap="none">
                          <a:latin typeface="Arial"/>
                          <a:ea typeface="Arial"/>
                          <a:cs typeface="Arial"/>
                          <a:sym typeface="Arial"/>
                        </a:rPr>
                        <a:t>PassengerId</a:t>
                      </a:r>
                      <a:endParaRPr sz="21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zh-TW" sz="2400" b="0" u="none" strike="noStrike" cap="none" dirty="0">
                          <a:latin typeface="Arial"/>
                          <a:ea typeface="Arial"/>
                          <a:cs typeface="Arial"/>
                          <a:sym typeface="Arial"/>
                        </a:rPr>
                        <a:t>乘客編號</a:t>
                      </a:r>
                      <a:endParaRPr sz="2400" b="0" u="none" strike="noStrike" cap="none" dirty="0">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2100" b="1" u="none" strike="noStrike" cap="none">
                          <a:latin typeface="Arial"/>
                          <a:ea typeface="Arial"/>
                          <a:cs typeface="Arial"/>
                          <a:sym typeface="Arial"/>
                        </a:rPr>
                        <a:t>SibSp</a:t>
                      </a:r>
                      <a:endParaRPr sz="21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zh-TW" sz="2400" b="0" u="none" strike="noStrike" cap="none">
                          <a:latin typeface="Arial"/>
                          <a:ea typeface="Arial"/>
                          <a:cs typeface="Arial"/>
                          <a:sym typeface="Arial"/>
                        </a:rPr>
                        <a:t>兄弟姊妹/配偶 亦在船上的數量</a:t>
                      </a:r>
                      <a:endParaRPr sz="2400" b="0"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09560">
                <a:tc>
                  <a:txBody>
                    <a:bodyPr/>
                    <a:lstStyle/>
                    <a:p>
                      <a:pPr marL="0" marR="0" lvl="0" indent="0" algn="ctr" rtl="0">
                        <a:lnSpc>
                          <a:spcPct val="100000"/>
                        </a:lnSpc>
                        <a:spcBef>
                          <a:spcPts val="0"/>
                        </a:spcBef>
                        <a:spcAft>
                          <a:spcPts val="0"/>
                        </a:spcAft>
                        <a:buClr>
                          <a:srgbClr val="000000"/>
                        </a:buClr>
                        <a:buSzPts val="1400"/>
                        <a:buFont typeface="Arial"/>
                        <a:buNone/>
                      </a:pPr>
                      <a:r>
                        <a:rPr lang="zh-TW" sz="2100" b="1" u="none" strike="noStrike" cap="none">
                          <a:latin typeface="Arial"/>
                          <a:ea typeface="Arial"/>
                          <a:cs typeface="Arial"/>
                          <a:sym typeface="Arial"/>
                        </a:rPr>
                        <a:t>Survived</a:t>
                      </a:r>
                      <a:endParaRPr sz="21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zh-TW" sz="2400" b="0" u="none" strike="noStrike" cap="none">
                          <a:latin typeface="Arial"/>
                          <a:ea typeface="Arial"/>
                          <a:cs typeface="Arial"/>
                          <a:sym typeface="Arial"/>
                        </a:rPr>
                        <a:t>存活 (1) 或是 死亡 (0)</a:t>
                      </a:r>
                      <a:endParaRPr sz="2400" b="0"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2100" b="1" u="none" strike="noStrike" cap="none">
                          <a:latin typeface="Arial"/>
                          <a:ea typeface="Arial"/>
                          <a:cs typeface="Arial"/>
                          <a:sym typeface="Arial"/>
                        </a:rPr>
                        <a:t>Parch</a:t>
                      </a:r>
                      <a:endParaRPr sz="21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zh-TW" sz="2400" b="0" u="none" strike="noStrike" cap="none">
                          <a:latin typeface="Arial"/>
                          <a:ea typeface="Arial"/>
                          <a:cs typeface="Arial"/>
                          <a:sym typeface="Arial"/>
                        </a:rPr>
                        <a:t>父母/小孩 亦在船上的數量</a:t>
                      </a:r>
                      <a:endParaRPr sz="2400" b="0"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609560">
                <a:tc>
                  <a:txBody>
                    <a:bodyPr/>
                    <a:lstStyle/>
                    <a:p>
                      <a:pPr marL="0" marR="0" lvl="0" indent="0" algn="ctr" rtl="0">
                        <a:lnSpc>
                          <a:spcPct val="100000"/>
                        </a:lnSpc>
                        <a:spcBef>
                          <a:spcPts val="0"/>
                        </a:spcBef>
                        <a:spcAft>
                          <a:spcPts val="0"/>
                        </a:spcAft>
                        <a:buClr>
                          <a:srgbClr val="000000"/>
                        </a:buClr>
                        <a:buSzPts val="1400"/>
                        <a:buFont typeface="Arial"/>
                        <a:buNone/>
                      </a:pPr>
                      <a:r>
                        <a:rPr lang="zh-TW" sz="2100" b="1" u="none" strike="noStrike" cap="none" dirty="0">
                          <a:latin typeface="Arial"/>
                          <a:ea typeface="Arial"/>
                          <a:cs typeface="Arial"/>
                          <a:sym typeface="Arial"/>
                        </a:rPr>
                        <a:t>Pclass</a:t>
                      </a:r>
                      <a:endParaRPr sz="2100" b="1" u="none" strike="noStrike" cap="none" dirty="0">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zh-TW" sz="2400" b="0" u="none" strike="noStrike" cap="none" dirty="0">
                          <a:latin typeface="Arial"/>
                          <a:ea typeface="Arial"/>
                          <a:cs typeface="Arial"/>
                          <a:sym typeface="Arial"/>
                        </a:rPr>
                        <a:t>艙等</a:t>
                      </a:r>
                      <a:endParaRPr sz="2400" b="0" u="none" strike="noStrike" cap="none" dirty="0">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2100" b="1" u="none" strike="noStrike" cap="none">
                          <a:latin typeface="Arial"/>
                          <a:ea typeface="Arial"/>
                          <a:cs typeface="Arial"/>
                          <a:sym typeface="Arial"/>
                        </a:rPr>
                        <a:t>Ticket</a:t>
                      </a:r>
                      <a:endParaRPr sz="21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zh-TW" sz="2400" b="0" u="none" strike="noStrike" cap="none">
                          <a:latin typeface="Arial"/>
                          <a:ea typeface="Arial"/>
                          <a:cs typeface="Arial"/>
                          <a:sym typeface="Arial"/>
                        </a:rPr>
                        <a:t>船票序號</a:t>
                      </a:r>
                      <a:endParaRPr sz="2400" b="0"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609560">
                <a:tc>
                  <a:txBody>
                    <a:bodyPr/>
                    <a:lstStyle/>
                    <a:p>
                      <a:pPr marL="0" marR="0" lvl="0" indent="0" algn="ctr" rtl="0">
                        <a:lnSpc>
                          <a:spcPct val="100000"/>
                        </a:lnSpc>
                        <a:spcBef>
                          <a:spcPts val="0"/>
                        </a:spcBef>
                        <a:spcAft>
                          <a:spcPts val="0"/>
                        </a:spcAft>
                        <a:buClr>
                          <a:srgbClr val="000000"/>
                        </a:buClr>
                        <a:buSzPts val="1400"/>
                        <a:buFont typeface="Arial"/>
                        <a:buNone/>
                      </a:pPr>
                      <a:r>
                        <a:rPr lang="zh-TW" sz="2100" b="1" u="none" strike="noStrike" cap="none">
                          <a:latin typeface="Arial"/>
                          <a:ea typeface="Arial"/>
                          <a:cs typeface="Arial"/>
                          <a:sym typeface="Arial"/>
                        </a:rPr>
                        <a:t>Name</a:t>
                      </a:r>
                      <a:endParaRPr sz="21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zh-TW" sz="2400" b="0" u="none" strike="noStrike" cap="none">
                          <a:latin typeface="Arial"/>
                          <a:ea typeface="Arial"/>
                          <a:cs typeface="Arial"/>
                          <a:sym typeface="Arial"/>
                        </a:rPr>
                        <a:t>乘客姓名</a:t>
                      </a:r>
                      <a:endParaRPr sz="2400" b="0"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2100" b="1" u="none" strike="noStrike" cap="none">
                          <a:latin typeface="Arial"/>
                          <a:ea typeface="Arial"/>
                          <a:cs typeface="Arial"/>
                          <a:sym typeface="Arial"/>
                        </a:rPr>
                        <a:t>Fare</a:t>
                      </a:r>
                      <a:endParaRPr sz="21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zh-TW" sz="2400" b="0" u="none" strike="noStrike" cap="none">
                          <a:latin typeface="Arial"/>
                          <a:ea typeface="Arial"/>
                          <a:cs typeface="Arial"/>
                          <a:sym typeface="Arial"/>
                        </a:rPr>
                        <a:t>票價</a:t>
                      </a:r>
                      <a:endParaRPr sz="2400" b="0"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609560">
                <a:tc>
                  <a:txBody>
                    <a:bodyPr/>
                    <a:lstStyle/>
                    <a:p>
                      <a:pPr marL="0" marR="0" lvl="0" indent="0" algn="ctr" rtl="0">
                        <a:lnSpc>
                          <a:spcPct val="100000"/>
                        </a:lnSpc>
                        <a:spcBef>
                          <a:spcPts val="0"/>
                        </a:spcBef>
                        <a:spcAft>
                          <a:spcPts val="0"/>
                        </a:spcAft>
                        <a:buClr>
                          <a:srgbClr val="000000"/>
                        </a:buClr>
                        <a:buSzPts val="1400"/>
                        <a:buFont typeface="Arial"/>
                        <a:buNone/>
                      </a:pPr>
                      <a:r>
                        <a:rPr lang="zh-TW" sz="2100" b="1" u="none" strike="noStrike" cap="none">
                          <a:latin typeface="Arial"/>
                          <a:ea typeface="Arial"/>
                          <a:cs typeface="Arial"/>
                          <a:sym typeface="Arial"/>
                        </a:rPr>
                        <a:t>Sex</a:t>
                      </a:r>
                      <a:endParaRPr sz="21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zh-TW" sz="2400" b="0" u="none" strike="noStrike" cap="none">
                          <a:latin typeface="Arial"/>
                          <a:ea typeface="Arial"/>
                          <a:cs typeface="Arial"/>
                          <a:sym typeface="Arial"/>
                        </a:rPr>
                        <a:t>乘客性別</a:t>
                      </a:r>
                      <a:endParaRPr sz="2400" b="0"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2100" b="1" u="none" strike="noStrike" cap="none">
                          <a:latin typeface="Arial"/>
                          <a:ea typeface="Arial"/>
                          <a:cs typeface="Arial"/>
                          <a:sym typeface="Arial"/>
                        </a:rPr>
                        <a:t>Cabin</a:t>
                      </a:r>
                      <a:endParaRPr sz="21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zh-TW" sz="2400" b="0" u="none" strike="noStrike" cap="none">
                          <a:latin typeface="Arial"/>
                          <a:ea typeface="Arial"/>
                          <a:cs typeface="Arial"/>
                          <a:sym typeface="Arial"/>
                        </a:rPr>
                        <a:t>船艙編號</a:t>
                      </a:r>
                      <a:endParaRPr sz="2400" b="0"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609560">
                <a:tc>
                  <a:txBody>
                    <a:bodyPr/>
                    <a:lstStyle/>
                    <a:p>
                      <a:pPr marL="0" marR="0" lvl="0" indent="0" algn="ctr" rtl="0">
                        <a:lnSpc>
                          <a:spcPct val="100000"/>
                        </a:lnSpc>
                        <a:spcBef>
                          <a:spcPts val="0"/>
                        </a:spcBef>
                        <a:spcAft>
                          <a:spcPts val="0"/>
                        </a:spcAft>
                        <a:buClr>
                          <a:srgbClr val="000000"/>
                        </a:buClr>
                        <a:buSzPts val="1400"/>
                        <a:buFont typeface="Arial"/>
                        <a:buNone/>
                      </a:pPr>
                      <a:r>
                        <a:rPr lang="zh-TW" sz="2100" b="1" u="none" strike="noStrike" cap="none">
                          <a:latin typeface="Arial"/>
                          <a:ea typeface="Arial"/>
                          <a:cs typeface="Arial"/>
                          <a:sym typeface="Arial"/>
                        </a:rPr>
                        <a:t>Age</a:t>
                      </a:r>
                      <a:endParaRPr sz="21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zh-TW" sz="2400" b="0" u="none" strike="noStrike" cap="none">
                          <a:latin typeface="Arial"/>
                          <a:ea typeface="Arial"/>
                          <a:cs typeface="Arial"/>
                          <a:sym typeface="Arial"/>
                        </a:rPr>
                        <a:t>乘客年齡</a:t>
                      </a:r>
                      <a:endParaRPr sz="2400" b="0"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zh-TW" sz="2100" b="1" u="none" strike="noStrike" cap="none">
                          <a:latin typeface="Arial"/>
                          <a:ea typeface="Arial"/>
                          <a:cs typeface="Arial"/>
                          <a:sym typeface="Arial"/>
                        </a:rPr>
                        <a:t>Embarked</a:t>
                      </a:r>
                      <a:endParaRPr sz="2100" b="1" u="none" strike="noStrike" cap="none">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zh-TW" sz="2400" b="0" u="none" strike="noStrike" cap="none" dirty="0">
                          <a:latin typeface="Arial"/>
                          <a:ea typeface="Arial"/>
                          <a:cs typeface="Arial"/>
                          <a:sym typeface="Arial"/>
                        </a:rPr>
                        <a:t>上船港口編號</a:t>
                      </a:r>
                      <a:endParaRPr sz="2400" b="0" u="none" strike="noStrike" cap="none" dirty="0">
                        <a:latin typeface="Arial"/>
                        <a:ea typeface="Arial"/>
                        <a:cs typeface="Arial"/>
                        <a:sym typeface="Arial"/>
                      </a:endParaRPr>
                    </a:p>
                  </a:txBody>
                  <a:tcPr marL="121900" marR="121900" marT="121900" marB="12190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05375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1D2691BC-DE3D-4A39-8EF2-38623DA1E508}"/>
              </a:ext>
            </a:extLst>
          </p:cNvPr>
          <p:cNvSpPr>
            <a:spLocks noGrp="1"/>
          </p:cNvSpPr>
          <p:nvPr>
            <p:ph type="title"/>
          </p:nvPr>
        </p:nvSpPr>
        <p:spPr/>
        <p:txBody>
          <a:bodyPr/>
          <a:lstStyle/>
          <a:p>
            <a:br>
              <a:rPr lang="en-US" altLang="zh-TW" dirty="0">
                <a:solidFill>
                  <a:srgbClr val="00B050"/>
                </a:solidFill>
              </a:rPr>
            </a:br>
            <a:r>
              <a:rPr lang="zh-TW" altLang="en-US" dirty="0">
                <a:solidFill>
                  <a:srgbClr val="00B050"/>
                </a:solidFill>
              </a:rPr>
              <a:t>繪製基本統計圖</a:t>
            </a:r>
          </a:p>
        </p:txBody>
      </p:sp>
      <p:sp>
        <p:nvSpPr>
          <p:cNvPr id="6" name="副標題 5">
            <a:extLst>
              <a:ext uri="{FF2B5EF4-FFF2-40B4-BE49-F238E27FC236}">
                <a16:creationId xmlns:a16="http://schemas.microsoft.com/office/drawing/2014/main" id="{B58D7D20-D3CA-46A6-876E-4B83F5D0D2E4}"/>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422124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ADFCBAD5-ACA0-4F78-AD5A-E2FB21DE792B}"/>
              </a:ext>
            </a:extLst>
          </p:cNvPr>
          <p:cNvSpPr>
            <a:spLocks noGrp="1"/>
          </p:cNvSpPr>
          <p:nvPr>
            <p:ph type="title"/>
          </p:nvPr>
        </p:nvSpPr>
        <p:spPr/>
        <p:txBody>
          <a:bodyPr/>
          <a:lstStyle/>
          <a:p>
            <a:r>
              <a:rPr lang="zh-TW" altLang="en-US" dirty="0"/>
              <a:t>繪製基本統計圖</a:t>
            </a:r>
          </a:p>
        </p:txBody>
      </p:sp>
      <p:sp>
        <p:nvSpPr>
          <p:cNvPr id="5" name="文字版面配置區 4">
            <a:extLst>
              <a:ext uri="{FF2B5EF4-FFF2-40B4-BE49-F238E27FC236}">
                <a16:creationId xmlns:a16="http://schemas.microsoft.com/office/drawing/2014/main" id="{FD98970D-25C6-4891-A844-B2C2905D2D3D}"/>
              </a:ext>
            </a:extLst>
          </p:cNvPr>
          <p:cNvSpPr>
            <a:spLocks noGrp="1"/>
          </p:cNvSpPr>
          <p:nvPr>
            <p:ph type="body" idx="1"/>
          </p:nvPr>
        </p:nvSpPr>
        <p:spPr/>
        <p:txBody>
          <a:bodyPr/>
          <a:lstStyle/>
          <a:p>
            <a:r>
              <a:rPr lang="zh-TW" altLang="en-US" dirty="0"/>
              <a:t>同樣地，我們先來看看在 </a:t>
            </a:r>
            <a:r>
              <a:rPr lang="en-US" altLang="zh-TW" dirty="0"/>
              <a:t>seaborn </a:t>
            </a:r>
            <a:r>
              <a:rPr lang="zh-TW" altLang="en-US" dirty="0"/>
              <a:t>中如何繪製基本的統計圖形，然而在此我們會試著增加一些進階的設定使圖形有更多的資訊量。</a:t>
            </a:r>
          </a:p>
        </p:txBody>
      </p:sp>
    </p:spTree>
    <p:extLst>
      <p:ext uri="{BB962C8B-B14F-4D97-AF65-F5344CB8AC3E}">
        <p14:creationId xmlns:p14="http://schemas.microsoft.com/office/powerpoint/2010/main" val="3350858285"/>
      </p:ext>
    </p:extLst>
  </p:cSld>
  <p:clrMapOvr>
    <a:masterClrMapping/>
  </p:clrMapOvr>
</p:sld>
</file>

<file path=ppt/theme/theme1.xml><?xml version="1.0" encoding="utf-8"?>
<a:theme xmlns:a="http://schemas.openxmlformats.org/drawingml/2006/main" name="PPTtemplat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技術班課程模版.pptx" id="{4571849E-8CDA-407E-8287-DF563F034946}" vid="{DFAD8269-D7DB-4BF0-A2D9-710524F37DEC}"/>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技術班課程模版</Template>
  <TotalTime>637</TotalTime>
  <Words>1459</Words>
  <Application>Microsoft Office PowerPoint</Application>
  <PresentationFormat>寬螢幕</PresentationFormat>
  <Paragraphs>162</Paragraphs>
  <Slides>37</Slides>
  <Notes>2</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37</vt:i4>
      </vt:variant>
    </vt:vector>
  </HeadingPairs>
  <TitlesOfParts>
    <vt:vector size="43" baseType="lpstr">
      <vt:lpstr>Microsoft JhengHei</vt:lpstr>
      <vt:lpstr>新細明體</vt:lpstr>
      <vt:lpstr>Arial</vt:lpstr>
      <vt:lpstr>Calibri</vt:lpstr>
      <vt:lpstr>Wingdings</vt:lpstr>
      <vt:lpstr>PPTtemplate</vt:lpstr>
      <vt:lpstr>Data Visualization Part 2</vt:lpstr>
      <vt:lpstr>PowerPoint 簡報</vt:lpstr>
      <vt:lpstr> 課程內容</vt:lpstr>
      <vt:lpstr> 載入套件</vt:lpstr>
      <vt:lpstr>載入套件</vt:lpstr>
      <vt:lpstr>讀取資料</vt:lpstr>
      <vt:lpstr>資料欄位解釋</vt:lpstr>
      <vt:lpstr> 繪製基本統計圖</vt:lpstr>
      <vt:lpstr>繪製基本統計圖</vt:lpstr>
      <vt:lpstr>直方圖 – distplot</vt:lpstr>
      <vt:lpstr>盒型圖 – boxplot</vt:lpstr>
      <vt:lpstr>長條圖 – barplot</vt:lpstr>
      <vt:lpstr>散佈圖 – scatterplot</vt:lpstr>
      <vt:lpstr>散佈圖 – regplot</vt:lpstr>
      <vt:lpstr> 繪製進階統計圖</vt:lpstr>
      <vt:lpstr>繪製進階統計圖</vt:lpstr>
      <vt:lpstr>小提琴圖 – violinplot</vt:lpstr>
      <vt:lpstr>小提琴圖 – violinplot</vt:lpstr>
      <vt:lpstr>小提琴圖 – violinplot</vt:lpstr>
      <vt:lpstr>多變量圖 – pairplot</vt:lpstr>
      <vt:lpstr>PowerPoint 簡報</vt:lpstr>
      <vt:lpstr>PowerPoint 簡報</vt:lpstr>
      <vt:lpstr>熱力圖 – heatmap</vt:lpstr>
      <vt:lpstr>熱力圖 – heatmap</vt:lpstr>
      <vt:lpstr>熱力圖 – heatmap</vt:lpstr>
      <vt:lpstr>熱力圖 – heatmap</vt:lpstr>
      <vt:lpstr> 使用 FacetGrid 作分面繪圖</vt:lpstr>
      <vt:lpstr>使用 FacetGrid 作分面繪圖</vt:lpstr>
      <vt:lpstr>使用 FacetGrid 作分面繪圖</vt:lpstr>
      <vt:lpstr>使用 FacetGrid 作分面繪圖</vt:lpstr>
      <vt:lpstr>使用 FacetGrid 作分面繪圖</vt:lpstr>
      <vt:lpstr>使用 FacetGrid 作分面繪圖</vt:lpstr>
      <vt:lpstr> 使用matplotlib作細部調整</vt:lpstr>
      <vt:lpstr>使用 matplotlib 做細部調整</vt:lpstr>
      <vt:lpstr>增加文字 – text</vt:lpstr>
      <vt:lpstr>儲存圖片 – savefig</vt:lpstr>
      <vt:lpstr>資料視覺化小結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wu86r</dc:creator>
  <cp:lastModifiedBy>wu86r</cp:lastModifiedBy>
  <cp:revision>182</cp:revision>
  <dcterms:created xsi:type="dcterms:W3CDTF">2022-12-20T09:10:10Z</dcterms:created>
  <dcterms:modified xsi:type="dcterms:W3CDTF">2023-02-05T14:14:55Z</dcterms:modified>
</cp:coreProperties>
</file>