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61"/>
  </p:notesMasterIdLst>
  <p:sldIdLst>
    <p:sldId id="603" r:id="rId2"/>
    <p:sldId id="272" r:id="rId3"/>
    <p:sldId id="266" r:id="rId4"/>
    <p:sldId id="588" r:id="rId5"/>
    <p:sldId id="589" r:id="rId6"/>
    <p:sldId id="532" r:id="rId7"/>
    <p:sldId id="554" r:id="rId8"/>
    <p:sldId id="555" r:id="rId9"/>
    <p:sldId id="556" r:id="rId10"/>
    <p:sldId id="585" r:id="rId11"/>
    <p:sldId id="584" r:id="rId12"/>
    <p:sldId id="557" r:id="rId13"/>
    <p:sldId id="558" r:id="rId14"/>
    <p:sldId id="559" r:id="rId15"/>
    <p:sldId id="560" r:id="rId16"/>
    <p:sldId id="593" r:id="rId17"/>
    <p:sldId id="562" r:id="rId18"/>
    <p:sldId id="561" r:id="rId19"/>
    <p:sldId id="594" r:id="rId20"/>
    <p:sldId id="570" r:id="rId21"/>
    <p:sldId id="572" r:id="rId22"/>
    <p:sldId id="571" r:id="rId23"/>
    <p:sldId id="595" r:id="rId24"/>
    <p:sldId id="574" r:id="rId25"/>
    <p:sldId id="575" r:id="rId26"/>
    <p:sldId id="576" r:id="rId27"/>
    <p:sldId id="577" r:id="rId28"/>
    <p:sldId id="586" r:id="rId29"/>
    <p:sldId id="578" r:id="rId30"/>
    <p:sldId id="579" r:id="rId31"/>
    <p:sldId id="580" r:id="rId32"/>
    <p:sldId id="581" r:id="rId33"/>
    <p:sldId id="596" r:id="rId34"/>
    <p:sldId id="564" r:id="rId35"/>
    <p:sldId id="565" r:id="rId36"/>
    <p:sldId id="566" r:id="rId37"/>
    <p:sldId id="567" r:id="rId38"/>
    <p:sldId id="568" r:id="rId39"/>
    <p:sldId id="590" r:id="rId40"/>
    <p:sldId id="591" r:id="rId41"/>
    <p:sldId id="600" r:id="rId42"/>
    <p:sldId id="549" r:id="rId43"/>
    <p:sldId id="550" r:id="rId44"/>
    <p:sldId id="601" r:id="rId45"/>
    <p:sldId id="553" r:id="rId46"/>
    <p:sldId id="551" r:id="rId47"/>
    <p:sldId id="592" r:id="rId48"/>
    <p:sldId id="543" r:id="rId49"/>
    <p:sldId id="597" r:id="rId50"/>
    <p:sldId id="544" r:id="rId51"/>
    <p:sldId id="545" r:id="rId52"/>
    <p:sldId id="546" r:id="rId53"/>
    <p:sldId id="547" r:id="rId54"/>
    <p:sldId id="602" r:id="rId55"/>
    <p:sldId id="583" r:id="rId56"/>
    <p:sldId id="548" r:id="rId57"/>
    <p:sldId id="552" r:id="rId58"/>
    <p:sldId id="587" r:id="rId59"/>
    <p:sldId id="582" r:id="rId6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預設章節" id="{ECA07A9E-E1CA-49CC-A2AD-0B5DBE27DF50}">
          <p14:sldIdLst>
            <p14:sldId id="603"/>
            <p14:sldId id="272"/>
            <p14:sldId id="266"/>
          </p14:sldIdLst>
        </p14:section>
        <p14:section name="操作多維陣列 ( Array Manipulation )" id="{DF7295B5-B4FE-4999-B4CE-FDB81F10BF0A}">
          <p14:sldIdLst>
            <p14:sldId id="588"/>
            <p14:sldId id="589"/>
            <p14:sldId id="532"/>
            <p14:sldId id="554"/>
            <p14:sldId id="555"/>
            <p14:sldId id="556"/>
            <p14:sldId id="585"/>
            <p14:sldId id="584"/>
            <p14:sldId id="557"/>
            <p14:sldId id="558"/>
            <p14:sldId id="559"/>
            <p14:sldId id="560"/>
            <p14:sldId id="593"/>
            <p14:sldId id="562"/>
            <p14:sldId id="561"/>
            <p14:sldId id="594"/>
            <p14:sldId id="570"/>
            <p14:sldId id="572"/>
            <p14:sldId id="571"/>
            <p14:sldId id="595"/>
            <p14:sldId id="574"/>
            <p14:sldId id="575"/>
            <p14:sldId id="576"/>
            <p14:sldId id="577"/>
            <p14:sldId id="586"/>
            <p14:sldId id="578"/>
            <p14:sldId id="579"/>
            <p14:sldId id="580"/>
            <p14:sldId id="581"/>
            <p14:sldId id="596"/>
            <p14:sldId id="564"/>
            <p14:sldId id="565"/>
            <p14:sldId id="566"/>
            <p14:sldId id="567"/>
            <p14:sldId id="568"/>
          </p14:sldIdLst>
        </p14:section>
        <p14:section name="合併或堆疊多個陣列 ( Array Concatenation / Stacking )" id="{06D4E40A-CB01-42B6-8DBC-F661DD9D0BD4}">
          <p14:sldIdLst>
            <p14:sldId id="590"/>
            <p14:sldId id="591"/>
            <p14:sldId id="600"/>
            <p14:sldId id="549"/>
            <p14:sldId id="550"/>
            <p14:sldId id="601"/>
            <p14:sldId id="553"/>
            <p14:sldId id="551"/>
          </p14:sldIdLst>
        </p14:section>
        <p14:section name="Numpy 內的其他模組" id="{9C252365-65B0-4D00-BB61-A566BF4BE8D2}">
          <p14:sldIdLst>
            <p14:sldId id="592"/>
            <p14:sldId id="543"/>
            <p14:sldId id="597"/>
            <p14:sldId id="544"/>
            <p14:sldId id="545"/>
            <p14:sldId id="546"/>
            <p14:sldId id="547"/>
            <p14:sldId id="602"/>
            <p14:sldId id="583"/>
            <p14:sldId id="548"/>
            <p14:sldId id="552"/>
            <p14:sldId id="587"/>
            <p14:sldId id="5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76" d="100"/>
          <a:sy n="76" d="100"/>
        </p:scale>
        <p:origin x="91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C7ABDA-1F67-4EEA-BD16-CFB4519D5FB9}" type="datetimeFigureOut">
              <a:rPr lang="zh-TW" altLang="en-US" smtClean="0"/>
              <a:t>2023/2/5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F640D4-CB58-4D51-B279-6DB0C85CA1C5}" type="slidenum">
              <a:rPr lang="zh-TW" altLang="en-US" smtClean="0"/>
              <a:t>‹#›</a:t>
            </a:fld>
            <a:endParaRPr lang="zh-TW" altLang="en-US"/>
          </a:p>
        </p:txBody>
      </p:sp>
    </p:spTree>
    <p:extLst>
      <p:ext uri="{BB962C8B-B14F-4D97-AF65-F5344CB8AC3E}">
        <p14:creationId xmlns:p14="http://schemas.microsoft.com/office/powerpoint/2010/main" val="4189173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 name="Google Shape;6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9F640D4-CB58-4D51-B279-6DB0C85CA1C5}" type="slidenum">
              <a:rPr lang="zh-TW" altLang="en-US" smtClean="0"/>
              <a:t>29</a:t>
            </a:fld>
            <a:endParaRPr lang="zh-TW" altLang="en-US"/>
          </a:p>
        </p:txBody>
      </p:sp>
    </p:spTree>
    <p:extLst>
      <p:ext uri="{BB962C8B-B14F-4D97-AF65-F5344CB8AC3E}">
        <p14:creationId xmlns:p14="http://schemas.microsoft.com/office/powerpoint/2010/main" val="2849727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9F640D4-CB58-4D51-B279-6DB0C85CA1C5}" type="slidenum">
              <a:rPr lang="zh-TW" altLang="en-US" smtClean="0"/>
              <a:t>30</a:t>
            </a:fld>
            <a:endParaRPr lang="zh-TW" altLang="en-US"/>
          </a:p>
        </p:txBody>
      </p:sp>
    </p:spTree>
    <p:extLst>
      <p:ext uri="{BB962C8B-B14F-4D97-AF65-F5344CB8AC3E}">
        <p14:creationId xmlns:p14="http://schemas.microsoft.com/office/powerpoint/2010/main" val="81711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9F640D4-CB58-4D51-B279-6DB0C85CA1C5}" type="slidenum">
              <a:rPr lang="zh-TW" altLang="en-US" smtClean="0"/>
              <a:t>31</a:t>
            </a:fld>
            <a:endParaRPr lang="zh-TW" altLang="en-US"/>
          </a:p>
        </p:txBody>
      </p:sp>
    </p:spTree>
    <p:extLst>
      <p:ext uri="{BB962C8B-B14F-4D97-AF65-F5344CB8AC3E}">
        <p14:creationId xmlns:p14="http://schemas.microsoft.com/office/powerpoint/2010/main" val="2580721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9F640D4-CB58-4D51-B279-6DB0C85CA1C5}" type="slidenum">
              <a:rPr lang="zh-TW" altLang="en-US" smtClean="0"/>
              <a:t>32</a:t>
            </a:fld>
            <a:endParaRPr lang="zh-TW" altLang="en-US"/>
          </a:p>
        </p:txBody>
      </p:sp>
    </p:spTree>
    <p:extLst>
      <p:ext uri="{BB962C8B-B14F-4D97-AF65-F5344CB8AC3E}">
        <p14:creationId xmlns:p14="http://schemas.microsoft.com/office/powerpoint/2010/main" val="772735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9551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9F640D4-CB58-4D51-B279-6DB0C85CA1C5}" type="slidenum">
              <a:rPr lang="zh-TW" altLang="en-US" smtClean="0"/>
              <a:t>37</a:t>
            </a:fld>
            <a:endParaRPr lang="zh-TW" altLang="en-US"/>
          </a:p>
        </p:txBody>
      </p:sp>
    </p:spTree>
    <p:extLst>
      <p:ext uri="{BB962C8B-B14F-4D97-AF65-F5344CB8AC3E}">
        <p14:creationId xmlns:p14="http://schemas.microsoft.com/office/powerpoint/2010/main" val="1418118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9F640D4-CB58-4D51-B279-6DB0C85CA1C5}" type="slidenum">
              <a:rPr lang="zh-TW" altLang="en-US" smtClean="0"/>
              <a:t>46</a:t>
            </a:fld>
            <a:endParaRPr lang="zh-TW" altLang="en-US"/>
          </a:p>
        </p:txBody>
      </p:sp>
    </p:spTree>
    <p:extLst>
      <p:ext uri="{BB962C8B-B14F-4D97-AF65-F5344CB8AC3E}">
        <p14:creationId xmlns:p14="http://schemas.microsoft.com/office/powerpoint/2010/main" val="2939610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9F640D4-CB58-4D51-B279-6DB0C85CA1C5}" type="slidenum">
              <a:rPr lang="zh-TW" altLang="en-US" smtClean="0"/>
              <a:t>51</a:t>
            </a:fld>
            <a:endParaRPr lang="zh-TW" altLang="en-US"/>
          </a:p>
        </p:txBody>
      </p:sp>
    </p:spTree>
    <p:extLst>
      <p:ext uri="{BB962C8B-B14F-4D97-AF65-F5344CB8AC3E}">
        <p14:creationId xmlns:p14="http://schemas.microsoft.com/office/powerpoint/2010/main" val="2556009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9F640D4-CB58-4D51-B279-6DB0C85CA1C5}" type="slidenum">
              <a:rPr lang="zh-TW" altLang="en-US" smtClean="0"/>
              <a:t>52</a:t>
            </a:fld>
            <a:endParaRPr lang="zh-TW" altLang="en-US"/>
          </a:p>
        </p:txBody>
      </p:sp>
    </p:spTree>
    <p:extLst>
      <p:ext uri="{BB962C8B-B14F-4D97-AF65-F5344CB8AC3E}">
        <p14:creationId xmlns:p14="http://schemas.microsoft.com/office/powerpoint/2010/main" val="1505811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9F640D4-CB58-4D51-B279-6DB0C85CA1C5}" type="slidenum">
              <a:rPr lang="zh-TW" altLang="en-US" smtClean="0"/>
              <a:t>53</a:t>
            </a:fld>
            <a:endParaRPr lang="zh-TW" altLang="en-US"/>
          </a:p>
        </p:txBody>
      </p:sp>
    </p:spTree>
    <p:extLst>
      <p:ext uri="{BB962C8B-B14F-4D97-AF65-F5344CB8AC3E}">
        <p14:creationId xmlns:p14="http://schemas.microsoft.com/office/powerpoint/2010/main" val="407518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26" name="Google Shape;12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9F640D4-CB58-4D51-B279-6DB0C85CA1C5}" type="slidenum">
              <a:rPr lang="zh-TW" altLang="en-US" smtClean="0"/>
              <a:t>55</a:t>
            </a:fld>
            <a:endParaRPr lang="zh-TW" altLang="en-US"/>
          </a:p>
        </p:txBody>
      </p:sp>
    </p:spTree>
    <p:extLst>
      <p:ext uri="{BB962C8B-B14F-4D97-AF65-F5344CB8AC3E}">
        <p14:creationId xmlns:p14="http://schemas.microsoft.com/office/powerpoint/2010/main" val="2490767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9F640D4-CB58-4D51-B279-6DB0C85CA1C5}" type="slidenum">
              <a:rPr lang="zh-TW" altLang="en-US" smtClean="0"/>
              <a:t>58</a:t>
            </a:fld>
            <a:endParaRPr lang="zh-TW" altLang="en-US"/>
          </a:p>
        </p:txBody>
      </p:sp>
    </p:spTree>
    <p:extLst>
      <p:ext uri="{BB962C8B-B14F-4D97-AF65-F5344CB8AC3E}">
        <p14:creationId xmlns:p14="http://schemas.microsoft.com/office/powerpoint/2010/main" val="3235337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6" name="Google Shape;14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7438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9613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5266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1670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9F640D4-CB58-4D51-B279-6DB0C85CA1C5}" type="slidenum">
              <a:rPr lang="zh-TW" altLang="en-US" smtClean="0"/>
              <a:t>27</a:t>
            </a:fld>
            <a:endParaRPr lang="zh-TW" altLang="en-US"/>
          </a:p>
        </p:txBody>
      </p:sp>
    </p:spTree>
    <p:extLst>
      <p:ext uri="{BB962C8B-B14F-4D97-AF65-F5344CB8AC3E}">
        <p14:creationId xmlns:p14="http://schemas.microsoft.com/office/powerpoint/2010/main" val="1419318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9F640D4-CB58-4D51-B279-6DB0C85CA1C5}" type="slidenum">
              <a:rPr lang="zh-TW" altLang="en-US" smtClean="0"/>
              <a:t>28</a:t>
            </a:fld>
            <a:endParaRPr lang="zh-TW" altLang="en-US"/>
          </a:p>
        </p:txBody>
      </p:sp>
    </p:spTree>
    <p:extLst>
      <p:ext uri="{BB962C8B-B14F-4D97-AF65-F5344CB8AC3E}">
        <p14:creationId xmlns:p14="http://schemas.microsoft.com/office/powerpoint/2010/main" val="20416647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及內容" type="obj">
  <p:cSld name="標題及內容">
    <p:spTree>
      <p:nvGrpSpPr>
        <p:cNvPr id="1" name="Shape 15"/>
        <p:cNvGrpSpPr/>
        <p:nvPr/>
      </p:nvGrpSpPr>
      <p:grpSpPr>
        <a:xfrm>
          <a:off x="0" y="0"/>
          <a:ext cx="0" cy="0"/>
          <a:chOff x="0" y="0"/>
          <a:chExt cx="0" cy="0"/>
        </a:xfrm>
      </p:grpSpPr>
      <p:pic>
        <p:nvPicPr>
          <p:cNvPr id="16" name="Google Shape;16;p3"/>
          <p:cNvPicPr preferRelativeResize="0"/>
          <p:nvPr/>
        </p:nvPicPr>
        <p:blipFill>
          <a:blip r:embed="rId2">
            <a:alphaModFix/>
          </a:blip>
          <a:stretch>
            <a:fillRect/>
          </a:stretch>
        </p:blipFill>
        <p:spPr>
          <a:xfrm>
            <a:off x="1" y="2977"/>
            <a:ext cx="12192004" cy="6852049"/>
          </a:xfrm>
          <a:prstGeom prst="rect">
            <a:avLst/>
          </a:prstGeom>
          <a:noFill/>
          <a:ln>
            <a:noFill/>
          </a:ln>
        </p:spPr>
      </p:pic>
      <p:sp>
        <p:nvSpPr>
          <p:cNvPr id="17" name="Google Shape;17;p3"/>
          <p:cNvSpPr txBox="1">
            <a:spLocks noGrp="1"/>
          </p:cNvSpPr>
          <p:nvPr>
            <p:ph type="subTitle" idx="1"/>
          </p:nvPr>
        </p:nvSpPr>
        <p:spPr>
          <a:xfrm>
            <a:off x="1633667" y="3286733"/>
            <a:ext cx="8834000" cy="1784800"/>
          </a:xfrm>
          <a:prstGeom prst="rect">
            <a:avLst/>
          </a:prstGeom>
        </p:spPr>
        <p:txBody>
          <a:bodyPr spcFirstLastPara="1" wrap="square" lIns="68575" tIns="34275" rIns="68575" bIns="34275" anchor="t" anchorCtr="0">
            <a:noAutofit/>
          </a:bodyPr>
          <a:lstStyle>
            <a:lvl1pPr lvl="0" algn="ctr" rtl="0">
              <a:spcBef>
                <a:spcPts val="1067"/>
              </a:spcBef>
              <a:spcAft>
                <a:spcPts val="0"/>
              </a:spcAft>
              <a:buSzPts val="2600"/>
              <a:buNone/>
              <a:defRPr sz="3467"/>
            </a:lvl1pPr>
            <a:lvl2pPr lvl="1" rtl="0">
              <a:spcBef>
                <a:spcPts val="533"/>
              </a:spcBef>
              <a:spcAft>
                <a:spcPts val="0"/>
              </a:spcAft>
              <a:buSzPts val="2600"/>
              <a:buNone/>
              <a:defRPr sz="3467"/>
            </a:lvl2pPr>
            <a:lvl3pPr lvl="2" rtl="0">
              <a:spcBef>
                <a:spcPts val="533"/>
              </a:spcBef>
              <a:spcAft>
                <a:spcPts val="0"/>
              </a:spcAft>
              <a:buSzPts val="2600"/>
              <a:buNone/>
              <a:defRPr sz="3467"/>
            </a:lvl3pPr>
            <a:lvl4pPr lvl="3" rtl="0">
              <a:spcBef>
                <a:spcPts val="533"/>
              </a:spcBef>
              <a:spcAft>
                <a:spcPts val="0"/>
              </a:spcAft>
              <a:buSzPts val="2600"/>
              <a:buNone/>
              <a:defRPr sz="3467"/>
            </a:lvl4pPr>
            <a:lvl5pPr lvl="4" rtl="0">
              <a:spcBef>
                <a:spcPts val="533"/>
              </a:spcBef>
              <a:spcAft>
                <a:spcPts val="0"/>
              </a:spcAft>
              <a:buSzPts val="2600"/>
              <a:buNone/>
              <a:defRPr sz="3467"/>
            </a:lvl5pPr>
            <a:lvl6pPr lvl="5" rtl="0">
              <a:spcBef>
                <a:spcPts val="533"/>
              </a:spcBef>
              <a:spcAft>
                <a:spcPts val="0"/>
              </a:spcAft>
              <a:buSzPts val="2600"/>
              <a:buNone/>
              <a:defRPr sz="3467"/>
            </a:lvl6pPr>
            <a:lvl7pPr lvl="6" rtl="0">
              <a:spcBef>
                <a:spcPts val="533"/>
              </a:spcBef>
              <a:spcAft>
                <a:spcPts val="0"/>
              </a:spcAft>
              <a:buSzPts val="2600"/>
              <a:buNone/>
              <a:defRPr sz="3467"/>
            </a:lvl7pPr>
            <a:lvl8pPr lvl="7" rtl="0">
              <a:spcBef>
                <a:spcPts val="533"/>
              </a:spcBef>
              <a:spcAft>
                <a:spcPts val="0"/>
              </a:spcAft>
              <a:buSzPts val="2600"/>
              <a:buNone/>
              <a:defRPr sz="3467"/>
            </a:lvl8pPr>
            <a:lvl9pPr lvl="8" rtl="0">
              <a:spcBef>
                <a:spcPts val="533"/>
              </a:spcBef>
              <a:spcAft>
                <a:spcPts val="0"/>
              </a:spcAft>
              <a:buSzPts val="2600"/>
              <a:buNone/>
              <a:defRPr sz="3467"/>
            </a:lvl9pPr>
          </a:lstStyle>
          <a:p>
            <a:r>
              <a:rPr lang="zh-TW" altLang="en-US"/>
              <a:t>按一下以編輯母片子標題樣式</a:t>
            </a:r>
            <a:endParaRPr/>
          </a:p>
        </p:txBody>
      </p:sp>
      <p:sp>
        <p:nvSpPr>
          <p:cNvPr id="18" name="Google Shape;18;p3"/>
          <p:cNvSpPr txBox="1">
            <a:spLocks noGrp="1"/>
          </p:cNvSpPr>
          <p:nvPr>
            <p:ph type="title"/>
          </p:nvPr>
        </p:nvSpPr>
        <p:spPr>
          <a:xfrm>
            <a:off x="838200" y="1786459"/>
            <a:ext cx="10515600" cy="1325600"/>
          </a:xfrm>
          <a:prstGeom prst="rect">
            <a:avLst/>
          </a:prstGeom>
          <a:noFill/>
          <a:ln>
            <a:noFill/>
          </a:ln>
        </p:spPr>
        <p:txBody>
          <a:bodyPr spcFirstLastPara="1" wrap="square" lIns="68575" tIns="34275" rIns="68575" bIns="34275" anchor="ctr" anchorCtr="0">
            <a:noAutofit/>
          </a:bodyPr>
          <a:lstStyle>
            <a:lvl1pPr lvl="0" algn="ctr" rtl="0">
              <a:lnSpc>
                <a:spcPct val="90000"/>
              </a:lnSpc>
              <a:spcBef>
                <a:spcPts val="0"/>
              </a:spcBef>
              <a:spcAft>
                <a:spcPts val="0"/>
              </a:spcAft>
              <a:buClr>
                <a:schemeClr val="dk1"/>
              </a:buClr>
              <a:buSzPts val="4000"/>
              <a:buFont typeface="Microsoft JhengHei"/>
              <a:buNone/>
              <a:defRPr sz="5333" b="1"/>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r>
              <a:rPr lang="zh-TW" altLang="en-US"/>
              <a:t>按一下以編輯母片標題樣式</a:t>
            </a:r>
            <a:endParaRPr/>
          </a:p>
        </p:txBody>
      </p:sp>
    </p:spTree>
    <p:extLst>
      <p:ext uri="{BB962C8B-B14F-4D97-AF65-F5344CB8AC3E}">
        <p14:creationId xmlns:p14="http://schemas.microsoft.com/office/powerpoint/2010/main" val="1376336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標題及內容">
  <p:cSld name="3_標題及內容">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45075" y="488693"/>
            <a:ext cx="11642123" cy="79641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580397"/>
              </a:buClr>
              <a:buSzPts val="4400"/>
              <a:buFont typeface="Arial"/>
              <a:buNone/>
              <a:defRPr>
                <a:solidFill>
                  <a:srgbClr val="58039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zh-TW" altLang="en-US"/>
              <a:t>按一下以編輯母片標題樣式</a:t>
            </a:r>
            <a:endParaRPr/>
          </a:p>
        </p:txBody>
      </p:sp>
      <p:sp>
        <p:nvSpPr>
          <p:cNvPr id="31" name="Google Shape;31;p8"/>
          <p:cNvSpPr txBox="1">
            <a:spLocks noGrp="1"/>
          </p:cNvSpPr>
          <p:nvPr>
            <p:ph type="body" idx="1"/>
          </p:nvPr>
        </p:nvSpPr>
        <p:spPr>
          <a:xfrm>
            <a:off x="245076" y="1482811"/>
            <a:ext cx="11642124" cy="5090984"/>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619428"/>
              </a:buClr>
              <a:buSzPts val="2800"/>
              <a:buChar char="•"/>
              <a:defRPr>
                <a:solidFill>
                  <a:srgbClr val="619428"/>
                </a:solidFill>
              </a:defRPr>
            </a:lvl1pPr>
            <a:lvl2pPr marL="914400" lvl="1" indent="-381000" algn="l">
              <a:lnSpc>
                <a:spcPct val="90000"/>
              </a:lnSpc>
              <a:spcBef>
                <a:spcPts val="500"/>
              </a:spcBef>
              <a:spcAft>
                <a:spcPts val="0"/>
              </a:spcAft>
              <a:buClr>
                <a:srgbClr val="619428"/>
              </a:buClr>
              <a:buSzPts val="2400"/>
              <a:buChar char="•"/>
              <a:defRPr>
                <a:solidFill>
                  <a:srgbClr val="619428"/>
                </a:solidFill>
              </a:defRPr>
            </a:lvl2pPr>
            <a:lvl3pPr marL="1371600" lvl="2" indent="-355600" algn="l">
              <a:lnSpc>
                <a:spcPct val="90000"/>
              </a:lnSpc>
              <a:spcBef>
                <a:spcPts val="500"/>
              </a:spcBef>
              <a:spcAft>
                <a:spcPts val="0"/>
              </a:spcAft>
              <a:buClr>
                <a:srgbClr val="619428"/>
              </a:buClr>
              <a:buSzPts val="2000"/>
              <a:buChar char="•"/>
              <a:defRPr>
                <a:solidFill>
                  <a:srgbClr val="619428"/>
                </a:solidFill>
              </a:defRPr>
            </a:lvl3pPr>
            <a:lvl4pPr marL="1828800" lvl="3" indent="-342900" algn="l">
              <a:lnSpc>
                <a:spcPct val="90000"/>
              </a:lnSpc>
              <a:spcBef>
                <a:spcPts val="500"/>
              </a:spcBef>
              <a:spcAft>
                <a:spcPts val="0"/>
              </a:spcAft>
              <a:buClr>
                <a:srgbClr val="619428"/>
              </a:buClr>
              <a:buSzPts val="1800"/>
              <a:buChar char="•"/>
              <a:defRPr>
                <a:solidFill>
                  <a:srgbClr val="619428"/>
                </a:solidFill>
              </a:defRPr>
            </a:lvl4pPr>
            <a:lvl5pPr marL="2286000" lvl="4" indent="-342900" algn="l">
              <a:lnSpc>
                <a:spcPct val="90000"/>
              </a:lnSpc>
              <a:spcBef>
                <a:spcPts val="500"/>
              </a:spcBef>
              <a:spcAft>
                <a:spcPts val="0"/>
              </a:spcAft>
              <a:buClr>
                <a:srgbClr val="619428"/>
              </a:buClr>
              <a:buSzPts val="1800"/>
              <a:buChar char="•"/>
              <a:defRPr>
                <a:solidFill>
                  <a:srgbClr val="61942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zh-TW" altLang="en-US"/>
              <a:t>按一下以編輯母片文字樣式</a:t>
            </a:r>
          </a:p>
        </p:txBody>
      </p:sp>
    </p:spTree>
    <p:extLst>
      <p:ext uri="{BB962C8B-B14F-4D97-AF65-F5344CB8AC3E}">
        <p14:creationId xmlns:p14="http://schemas.microsoft.com/office/powerpoint/2010/main" val="4014763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標題投影片" type="title">
  <p:cSld name="1_標題投影片">
    <p:spTree>
      <p:nvGrpSpPr>
        <p:cNvPr id="1" name="Shape 11"/>
        <p:cNvGrpSpPr/>
        <p:nvPr/>
      </p:nvGrpSpPr>
      <p:grpSpPr>
        <a:xfrm>
          <a:off x="0" y="0"/>
          <a:ext cx="0" cy="0"/>
          <a:chOff x="0" y="0"/>
          <a:chExt cx="0" cy="0"/>
        </a:xfrm>
      </p:grpSpPr>
      <p:pic>
        <p:nvPicPr>
          <p:cNvPr id="12" name="Google Shape;12;p2"/>
          <p:cNvPicPr preferRelativeResize="0"/>
          <p:nvPr/>
        </p:nvPicPr>
        <p:blipFill>
          <a:blip r:embed="rId2">
            <a:alphaModFix/>
          </a:blip>
          <a:stretch>
            <a:fillRect/>
          </a:stretch>
        </p:blipFill>
        <p:spPr>
          <a:xfrm>
            <a:off x="-5299" y="1"/>
            <a:ext cx="12192004" cy="6858001"/>
          </a:xfrm>
          <a:prstGeom prst="rect">
            <a:avLst/>
          </a:prstGeom>
          <a:noFill/>
          <a:ln>
            <a:noFill/>
          </a:ln>
        </p:spPr>
      </p:pic>
      <p:sp>
        <p:nvSpPr>
          <p:cNvPr id="13" name="Google Shape;13;p2"/>
          <p:cNvSpPr txBox="1">
            <a:spLocks noGrp="1"/>
          </p:cNvSpPr>
          <p:nvPr>
            <p:ph type="subTitle" idx="1"/>
          </p:nvPr>
        </p:nvSpPr>
        <p:spPr>
          <a:xfrm>
            <a:off x="2045333" y="3264300"/>
            <a:ext cx="8834000" cy="1181200"/>
          </a:xfrm>
          <a:prstGeom prst="rect">
            <a:avLst/>
          </a:prstGeom>
        </p:spPr>
        <p:txBody>
          <a:bodyPr spcFirstLastPara="1" wrap="square" lIns="68575" tIns="34275" rIns="68575" bIns="34275" anchor="t" anchorCtr="0">
            <a:noAutofit/>
          </a:bodyPr>
          <a:lstStyle>
            <a:lvl1pPr lvl="0" algn="l" rtl="0">
              <a:spcBef>
                <a:spcPts val="1067"/>
              </a:spcBef>
              <a:spcAft>
                <a:spcPts val="0"/>
              </a:spcAft>
              <a:buSzPts val="2400"/>
              <a:buNone/>
              <a:defRPr sz="2667" b="1">
                <a:solidFill>
                  <a:srgbClr val="434343"/>
                </a:solidFill>
              </a:defRPr>
            </a:lvl1pPr>
            <a:lvl2pPr lvl="1" algn="l" rtl="0">
              <a:spcBef>
                <a:spcPts val="533"/>
              </a:spcBef>
              <a:spcAft>
                <a:spcPts val="0"/>
              </a:spcAft>
              <a:buSzPts val="2000"/>
              <a:buNone/>
              <a:defRPr sz="2667">
                <a:solidFill>
                  <a:srgbClr val="434343"/>
                </a:solidFill>
              </a:defRPr>
            </a:lvl2pPr>
            <a:lvl3pPr lvl="2" algn="l" rtl="0">
              <a:spcBef>
                <a:spcPts val="533"/>
              </a:spcBef>
              <a:spcAft>
                <a:spcPts val="0"/>
              </a:spcAft>
              <a:buSzPts val="1800"/>
              <a:buNone/>
              <a:defRPr sz="2667">
                <a:solidFill>
                  <a:srgbClr val="434343"/>
                </a:solidFill>
              </a:defRPr>
            </a:lvl3pPr>
            <a:lvl4pPr lvl="3" algn="l" rtl="0">
              <a:spcBef>
                <a:spcPts val="533"/>
              </a:spcBef>
              <a:spcAft>
                <a:spcPts val="0"/>
              </a:spcAft>
              <a:buSzPts val="1400"/>
              <a:buNone/>
              <a:defRPr sz="2667">
                <a:solidFill>
                  <a:srgbClr val="434343"/>
                </a:solidFill>
              </a:defRPr>
            </a:lvl4pPr>
            <a:lvl5pPr lvl="4" algn="l" rtl="0">
              <a:spcBef>
                <a:spcPts val="533"/>
              </a:spcBef>
              <a:spcAft>
                <a:spcPts val="0"/>
              </a:spcAft>
              <a:buSzPts val="1400"/>
              <a:buNone/>
              <a:defRPr sz="2667">
                <a:solidFill>
                  <a:srgbClr val="434343"/>
                </a:solidFill>
              </a:defRPr>
            </a:lvl5pPr>
            <a:lvl6pPr lvl="5" algn="l" rtl="0">
              <a:spcBef>
                <a:spcPts val="533"/>
              </a:spcBef>
              <a:spcAft>
                <a:spcPts val="0"/>
              </a:spcAft>
              <a:buSzPts val="1400"/>
              <a:buNone/>
              <a:defRPr sz="2667">
                <a:solidFill>
                  <a:srgbClr val="434343"/>
                </a:solidFill>
              </a:defRPr>
            </a:lvl6pPr>
            <a:lvl7pPr lvl="6" algn="l" rtl="0">
              <a:spcBef>
                <a:spcPts val="533"/>
              </a:spcBef>
              <a:spcAft>
                <a:spcPts val="0"/>
              </a:spcAft>
              <a:buSzPts val="1400"/>
              <a:buNone/>
              <a:defRPr sz="2667">
                <a:solidFill>
                  <a:srgbClr val="434343"/>
                </a:solidFill>
              </a:defRPr>
            </a:lvl7pPr>
            <a:lvl8pPr lvl="7" algn="l" rtl="0">
              <a:spcBef>
                <a:spcPts val="533"/>
              </a:spcBef>
              <a:spcAft>
                <a:spcPts val="0"/>
              </a:spcAft>
              <a:buSzPts val="1400"/>
              <a:buNone/>
              <a:defRPr sz="2667">
                <a:solidFill>
                  <a:srgbClr val="434343"/>
                </a:solidFill>
              </a:defRPr>
            </a:lvl8pPr>
            <a:lvl9pPr lvl="8" algn="l" rtl="0">
              <a:spcBef>
                <a:spcPts val="533"/>
              </a:spcBef>
              <a:spcAft>
                <a:spcPts val="0"/>
              </a:spcAft>
              <a:buSzPts val="1400"/>
              <a:buNone/>
              <a:defRPr sz="2667">
                <a:solidFill>
                  <a:srgbClr val="434343"/>
                </a:solidFill>
              </a:defRPr>
            </a:lvl9pPr>
          </a:lstStyle>
          <a:p>
            <a:endParaRPr/>
          </a:p>
        </p:txBody>
      </p:sp>
      <p:sp>
        <p:nvSpPr>
          <p:cNvPr id="14" name="Google Shape;14;p2"/>
          <p:cNvSpPr txBox="1">
            <a:spLocks noGrp="1"/>
          </p:cNvSpPr>
          <p:nvPr>
            <p:ph type="title"/>
          </p:nvPr>
        </p:nvSpPr>
        <p:spPr>
          <a:xfrm>
            <a:off x="2045333" y="1569159"/>
            <a:ext cx="10515600" cy="1325600"/>
          </a:xfrm>
          <a:prstGeom prst="rect">
            <a:avLst/>
          </a:prstGeom>
        </p:spPr>
        <p:txBody>
          <a:bodyPr spcFirstLastPara="1" wrap="square" lIns="68575" tIns="34275" rIns="68575" bIns="34275" anchor="ctr" anchorCtr="0">
            <a:noAutofit/>
          </a:bodyPr>
          <a:lstStyle>
            <a:lvl1pPr lvl="0" algn="l" rtl="0">
              <a:spcBef>
                <a:spcPts val="0"/>
              </a:spcBef>
              <a:spcAft>
                <a:spcPts val="0"/>
              </a:spcAft>
              <a:buSzPts val="3200"/>
              <a:buNone/>
              <a:defRPr sz="6667" b="1">
                <a:solidFill>
                  <a:schemeClr val="lt1"/>
                </a:solidFill>
              </a:defRPr>
            </a:lvl1pPr>
            <a:lvl2pPr lvl="1" algn="l" rtl="0">
              <a:spcBef>
                <a:spcPts val="0"/>
              </a:spcBef>
              <a:spcAft>
                <a:spcPts val="0"/>
              </a:spcAft>
              <a:buSzPts val="1100"/>
              <a:buNone/>
              <a:defRPr sz="6667">
                <a:solidFill>
                  <a:schemeClr val="lt1"/>
                </a:solidFill>
              </a:defRPr>
            </a:lvl2pPr>
            <a:lvl3pPr lvl="2" algn="l" rtl="0">
              <a:spcBef>
                <a:spcPts val="0"/>
              </a:spcBef>
              <a:spcAft>
                <a:spcPts val="0"/>
              </a:spcAft>
              <a:buSzPts val="1100"/>
              <a:buNone/>
              <a:defRPr sz="6667">
                <a:solidFill>
                  <a:schemeClr val="lt1"/>
                </a:solidFill>
              </a:defRPr>
            </a:lvl3pPr>
            <a:lvl4pPr lvl="3" algn="l" rtl="0">
              <a:spcBef>
                <a:spcPts val="0"/>
              </a:spcBef>
              <a:spcAft>
                <a:spcPts val="0"/>
              </a:spcAft>
              <a:buSzPts val="1100"/>
              <a:buNone/>
              <a:defRPr sz="6667">
                <a:solidFill>
                  <a:schemeClr val="lt1"/>
                </a:solidFill>
              </a:defRPr>
            </a:lvl4pPr>
            <a:lvl5pPr lvl="4" algn="l" rtl="0">
              <a:spcBef>
                <a:spcPts val="0"/>
              </a:spcBef>
              <a:spcAft>
                <a:spcPts val="0"/>
              </a:spcAft>
              <a:buSzPts val="1100"/>
              <a:buNone/>
              <a:defRPr sz="6667">
                <a:solidFill>
                  <a:schemeClr val="lt1"/>
                </a:solidFill>
              </a:defRPr>
            </a:lvl5pPr>
            <a:lvl6pPr lvl="5" algn="l" rtl="0">
              <a:spcBef>
                <a:spcPts val="0"/>
              </a:spcBef>
              <a:spcAft>
                <a:spcPts val="0"/>
              </a:spcAft>
              <a:buSzPts val="1100"/>
              <a:buNone/>
              <a:defRPr sz="6667">
                <a:solidFill>
                  <a:schemeClr val="lt1"/>
                </a:solidFill>
              </a:defRPr>
            </a:lvl6pPr>
            <a:lvl7pPr lvl="6" algn="l" rtl="0">
              <a:spcBef>
                <a:spcPts val="0"/>
              </a:spcBef>
              <a:spcAft>
                <a:spcPts val="0"/>
              </a:spcAft>
              <a:buSzPts val="1100"/>
              <a:buNone/>
              <a:defRPr sz="6667">
                <a:solidFill>
                  <a:schemeClr val="lt1"/>
                </a:solidFill>
              </a:defRPr>
            </a:lvl7pPr>
            <a:lvl8pPr lvl="7" algn="l" rtl="0">
              <a:spcBef>
                <a:spcPts val="0"/>
              </a:spcBef>
              <a:spcAft>
                <a:spcPts val="0"/>
              </a:spcAft>
              <a:buSzPts val="1100"/>
              <a:buNone/>
              <a:defRPr sz="6667">
                <a:solidFill>
                  <a:schemeClr val="lt1"/>
                </a:solidFill>
              </a:defRPr>
            </a:lvl8pPr>
            <a:lvl9pPr lvl="8" algn="l" rtl="0">
              <a:spcBef>
                <a:spcPts val="0"/>
              </a:spcBef>
              <a:spcAft>
                <a:spcPts val="0"/>
              </a:spcAft>
              <a:buSzPts val="1100"/>
              <a:buNone/>
              <a:defRPr sz="6667">
                <a:solidFill>
                  <a:schemeClr val="lt1"/>
                </a:solidFill>
              </a:defRPr>
            </a:lvl9pPr>
          </a:lstStyle>
          <a:p>
            <a:endParaRPr/>
          </a:p>
        </p:txBody>
      </p:sp>
      <p:sp>
        <p:nvSpPr>
          <p:cNvPr id="15" name="Google Shape;15;p2"/>
          <p:cNvSpPr txBox="1">
            <a:spLocks noGrp="1"/>
          </p:cNvSpPr>
          <p:nvPr>
            <p:ph type="subTitle" idx="2"/>
          </p:nvPr>
        </p:nvSpPr>
        <p:spPr>
          <a:xfrm>
            <a:off x="2045333" y="4594367"/>
            <a:ext cx="8834000" cy="1054000"/>
          </a:xfrm>
          <a:prstGeom prst="rect">
            <a:avLst/>
          </a:prstGeom>
        </p:spPr>
        <p:txBody>
          <a:bodyPr spcFirstLastPara="1" wrap="square" lIns="68575" tIns="34275" rIns="68575" bIns="34275" anchor="t" anchorCtr="0">
            <a:noAutofit/>
          </a:bodyPr>
          <a:lstStyle>
            <a:lvl1pPr lvl="0" algn="l" rtl="0">
              <a:spcBef>
                <a:spcPts val="1067"/>
              </a:spcBef>
              <a:spcAft>
                <a:spcPts val="0"/>
              </a:spcAft>
              <a:buSzPts val="2400"/>
              <a:buNone/>
              <a:defRPr sz="1867" b="1">
                <a:solidFill>
                  <a:schemeClr val="lt1"/>
                </a:solidFill>
              </a:defRPr>
            </a:lvl1pPr>
            <a:lvl2pPr lvl="1" algn="l" rtl="0">
              <a:spcBef>
                <a:spcPts val="533"/>
              </a:spcBef>
              <a:spcAft>
                <a:spcPts val="0"/>
              </a:spcAft>
              <a:buSzPts val="2000"/>
              <a:buNone/>
              <a:defRPr sz="1867">
                <a:solidFill>
                  <a:schemeClr val="lt1"/>
                </a:solidFill>
              </a:defRPr>
            </a:lvl2pPr>
            <a:lvl3pPr lvl="2" algn="l" rtl="0">
              <a:spcBef>
                <a:spcPts val="533"/>
              </a:spcBef>
              <a:spcAft>
                <a:spcPts val="0"/>
              </a:spcAft>
              <a:buSzPts val="1800"/>
              <a:buNone/>
              <a:defRPr sz="1867">
                <a:solidFill>
                  <a:schemeClr val="lt1"/>
                </a:solidFill>
              </a:defRPr>
            </a:lvl3pPr>
            <a:lvl4pPr lvl="3" algn="l" rtl="0">
              <a:spcBef>
                <a:spcPts val="533"/>
              </a:spcBef>
              <a:spcAft>
                <a:spcPts val="0"/>
              </a:spcAft>
              <a:buSzPts val="1400"/>
              <a:buNone/>
              <a:defRPr sz="1867">
                <a:solidFill>
                  <a:schemeClr val="lt1"/>
                </a:solidFill>
              </a:defRPr>
            </a:lvl4pPr>
            <a:lvl5pPr lvl="4" algn="l" rtl="0">
              <a:spcBef>
                <a:spcPts val="533"/>
              </a:spcBef>
              <a:spcAft>
                <a:spcPts val="0"/>
              </a:spcAft>
              <a:buSzPts val="1400"/>
              <a:buNone/>
              <a:defRPr sz="1867">
                <a:solidFill>
                  <a:schemeClr val="lt1"/>
                </a:solidFill>
              </a:defRPr>
            </a:lvl5pPr>
            <a:lvl6pPr lvl="5" algn="l" rtl="0">
              <a:spcBef>
                <a:spcPts val="533"/>
              </a:spcBef>
              <a:spcAft>
                <a:spcPts val="0"/>
              </a:spcAft>
              <a:buSzPts val="1400"/>
              <a:buNone/>
              <a:defRPr sz="1867">
                <a:solidFill>
                  <a:schemeClr val="lt1"/>
                </a:solidFill>
              </a:defRPr>
            </a:lvl6pPr>
            <a:lvl7pPr lvl="6" algn="l" rtl="0">
              <a:spcBef>
                <a:spcPts val="533"/>
              </a:spcBef>
              <a:spcAft>
                <a:spcPts val="0"/>
              </a:spcAft>
              <a:buSzPts val="1400"/>
              <a:buNone/>
              <a:defRPr sz="1867">
                <a:solidFill>
                  <a:schemeClr val="lt1"/>
                </a:solidFill>
              </a:defRPr>
            </a:lvl7pPr>
            <a:lvl8pPr lvl="7" algn="l" rtl="0">
              <a:spcBef>
                <a:spcPts val="533"/>
              </a:spcBef>
              <a:spcAft>
                <a:spcPts val="0"/>
              </a:spcAft>
              <a:buSzPts val="1400"/>
              <a:buNone/>
              <a:defRPr sz="1867">
                <a:solidFill>
                  <a:schemeClr val="lt1"/>
                </a:solidFill>
              </a:defRPr>
            </a:lvl8pPr>
            <a:lvl9pPr lvl="8" algn="l" rtl="0">
              <a:spcBef>
                <a:spcPts val="533"/>
              </a:spcBef>
              <a:spcAft>
                <a:spcPts val="0"/>
              </a:spcAft>
              <a:buSzPts val="1400"/>
              <a:buNone/>
              <a:defRPr sz="1867">
                <a:solidFill>
                  <a:schemeClr val="lt1"/>
                </a:solidFill>
              </a:defRPr>
            </a:lvl9pPr>
          </a:lstStyle>
          <a:p>
            <a:endParaRPr/>
          </a:p>
        </p:txBody>
      </p:sp>
    </p:spTree>
    <p:extLst>
      <p:ext uri="{BB962C8B-B14F-4D97-AF65-F5344CB8AC3E}">
        <p14:creationId xmlns:p14="http://schemas.microsoft.com/office/powerpoint/2010/main" val="3013249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自訂版面配置">
  <p:cSld name="自訂版面配置">
    <p:spTree>
      <p:nvGrpSpPr>
        <p:cNvPr id="1"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a:stretch/>
        </p:blipFill>
        <p:spPr>
          <a:xfrm>
            <a:off x="1758903" y="298432"/>
            <a:ext cx="8333952" cy="6261133"/>
          </a:xfrm>
          <a:prstGeom prst="rect">
            <a:avLst/>
          </a:prstGeom>
          <a:noFill/>
          <a:ln>
            <a:noFill/>
          </a:ln>
        </p:spPr>
      </p:pic>
      <p:sp>
        <p:nvSpPr>
          <p:cNvPr id="21" name="Google Shape;21;p4"/>
          <p:cNvSpPr txBox="1"/>
          <p:nvPr/>
        </p:nvSpPr>
        <p:spPr>
          <a:xfrm>
            <a:off x="2616275" y="1037629"/>
            <a:ext cx="6959200" cy="3964000"/>
          </a:xfrm>
          <a:prstGeom prst="rect">
            <a:avLst/>
          </a:prstGeom>
          <a:noFill/>
          <a:ln>
            <a:noFill/>
          </a:ln>
        </p:spPr>
        <p:txBody>
          <a:bodyPr spcFirstLastPara="1" wrap="square" lIns="91433" tIns="45700" rIns="91433" bIns="45700"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zh-TW" altLang="en-US" sz="4000" b="1" i="0" u="none" strike="noStrike" cap="none">
                <a:solidFill>
                  <a:schemeClr val="dk1"/>
                </a:solidFill>
                <a:latin typeface="Microsoft JhengHei"/>
                <a:ea typeface="Microsoft JhengHei"/>
                <a:cs typeface="Microsoft JhengHei"/>
                <a:sym typeface="Microsoft JhengHei"/>
              </a:rPr>
              <a:t>「版權聲明頁」</a:t>
            </a:r>
            <a:endParaRPr sz="4000" b="1" i="0" u="none" strike="noStrike" cap="none">
              <a:solidFill>
                <a:schemeClr val="dk1"/>
              </a:solidFill>
              <a:latin typeface="Microsoft JhengHei"/>
              <a:ea typeface="Microsoft JhengHei"/>
              <a:cs typeface="Microsoft JhengHei"/>
              <a:sym typeface="Microsoft JhengHei"/>
            </a:endParaRPr>
          </a:p>
          <a:p>
            <a:pPr marL="0" marR="0" lvl="0" indent="0" algn="ctr" rtl="0">
              <a:lnSpc>
                <a:spcPct val="150000"/>
              </a:lnSpc>
              <a:spcBef>
                <a:spcPts val="0"/>
              </a:spcBef>
              <a:spcAft>
                <a:spcPts val="0"/>
              </a:spcAft>
              <a:buClr>
                <a:srgbClr val="000000"/>
              </a:buClr>
              <a:buSzPts val="1800"/>
              <a:buFont typeface="Arial"/>
              <a:buNone/>
            </a:pPr>
            <a:r>
              <a:rPr lang="zh-TW" altLang="en-US" sz="2400" b="0" i="0" u="none" strike="noStrike" cap="none">
                <a:solidFill>
                  <a:schemeClr val="dk1"/>
                </a:solidFill>
                <a:latin typeface="Microsoft JhengHei"/>
                <a:ea typeface="Microsoft JhengHei"/>
                <a:cs typeface="Microsoft JhengHei"/>
                <a:sym typeface="Microsoft JhengHei"/>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台灣人工智慧學校散佈權。</a:t>
            </a:r>
            <a:endParaRPr sz="2400" b="0" i="0" u="none" strike="noStrike" cap="none">
              <a:solidFill>
                <a:schemeClr val="dk1"/>
              </a:solidFill>
              <a:latin typeface="Microsoft JhengHei"/>
              <a:ea typeface="Microsoft JhengHei"/>
              <a:cs typeface="Microsoft JhengHei"/>
              <a:sym typeface="Microsoft JhengHei"/>
            </a:endParaRPr>
          </a:p>
        </p:txBody>
      </p:sp>
      <p:sp>
        <p:nvSpPr>
          <p:cNvPr id="22" name="Google Shape;22;p4"/>
          <p:cNvSpPr txBox="1"/>
          <p:nvPr/>
        </p:nvSpPr>
        <p:spPr>
          <a:xfrm>
            <a:off x="4968727" y="6321056"/>
            <a:ext cx="2254400" cy="369200"/>
          </a:xfrm>
          <a:prstGeom prst="rect">
            <a:avLst/>
          </a:prstGeom>
          <a:noFill/>
          <a:ln>
            <a:noFill/>
          </a:ln>
        </p:spPr>
        <p:txBody>
          <a:bodyPr spcFirstLastPara="1" wrap="square" lIns="91433" tIns="45700" rIns="91433"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ltLang="zh-TW" sz="1867" b="0" i="0" u="none" strike="noStrike" cap="none">
                <a:solidFill>
                  <a:schemeClr val="dk1"/>
                </a:solidFill>
                <a:latin typeface="Microsoft JhengHei"/>
                <a:ea typeface="Microsoft JhengHei"/>
                <a:cs typeface="Microsoft JhengHei"/>
                <a:sym typeface="Microsoft JhengHei"/>
              </a:rPr>
              <a:t>- </a:t>
            </a:r>
            <a:r>
              <a:rPr lang="zh-TW" altLang="en-US" sz="1867" b="0" i="0" u="none" strike="noStrike" cap="none">
                <a:solidFill>
                  <a:schemeClr val="dk1"/>
                </a:solidFill>
                <a:latin typeface="Microsoft JhengHei"/>
                <a:ea typeface="Microsoft JhengHei"/>
                <a:cs typeface="Microsoft JhengHei"/>
                <a:sym typeface="Microsoft JhengHei"/>
              </a:rPr>
              <a:t>台灣人工智慧學校  </a:t>
            </a:r>
            <a:endParaRPr sz="1867" b="0" i="0" u="none" strike="noStrike" cap="none">
              <a:solidFill>
                <a:schemeClr val="dk1"/>
              </a:solidFill>
              <a:latin typeface="Microsoft JhengHei"/>
              <a:ea typeface="Microsoft JhengHei"/>
              <a:cs typeface="Microsoft JhengHei"/>
              <a:sym typeface="Microsoft JhengHei"/>
            </a:endParaRPr>
          </a:p>
        </p:txBody>
      </p:sp>
    </p:spTree>
    <p:extLst>
      <p:ext uri="{BB962C8B-B14F-4D97-AF65-F5344CB8AC3E}">
        <p14:creationId xmlns:p14="http://schemas.microsoft.com/office/powerpoint/2010/main" val="58494321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章節標題">
    <p:spTree>
      <p:nvGrpSpPr>
        <p:cNvPr id="1" name="Shape 23"/>
        <p:cNvGrpSpPr/>
        <p:nvPr/>
      </p:nvGrpSpPr>
      <p:grpSpPr>
        <a:xfrm>
          <a:off x="0" y="0"/>
          <a:ext cx="0" cy="0"/>
          <a:chOff x="0" y="0"/>
          <a:chExt cx="0" cy="0"/>
        </a:xfrm>
      </p:grpSpPr>
      <p:pic>
        <p:nvPicPr>
          <p:cNvPr id="24" name="Google Shape;24;p5"/>
          <p:cNvPicPr preferRelativeResize="0"/>
          <p:nvPr/>
        </p:nvPicPr>
        <p:blipFill>
          <a:blip r:embed="rId2">
            <a:alphaModFix/>
          </a:blip>
          <a:stretch>
            <a:fillRect/>
          </a:stretch>
        </p:blipFill>
        <p:spPr>
          <a:xfrm>
            <a:off x="1" y="2977"/>
            <a:ext cx="12192004" cy="6852049"/>
          </a:xfrm>
          <a:prstGeom prst="rect">
            <a:avLst/>
          </a:prstGeom>
          <a:noFill/>
          <a:ln>
            <a:noFill/>
          </a:ln>
        </p:spPr>
      </p:pic>
      <p:sp>
        <p:nvSpPr>
          <p:cNvPr id="25" name="Google Shape;25;p5"/>
          <p:cNvSpPr txBox="1">
            <a:spLocks noGrp="1"/>
          </p:cNvSpPr>
          <p:nvPr>
            <p:ph type="title"/>
          </p:nvPr>
        </p:nvSpPr>
        <p:spPr>
          <a:xfrm>
            <a:off x="3463967" y="1996700"/>
            <a:ext cx="8652400" cy="1709200"/>
          </a:xfrm>
          <a:prstGeom prst="rect">
            <a:avLst/>
          </a:prstGeom>
        </p:spPr>
        <p:txBody>
          <a:bodyPr spcFirstLastPara="1" wrap="square" lIns="68575" tIns="34275" rIns="68575" bIns="34275" anchor="t" anchorCtr="0">
            <a:noAutofit/>
          </a:bodyPr>
          <a:lstStyle>
            <a:lvl1pPr lvl="0">
              <a:spcBef>
                <a:spcPts val="0"/>
              </a:spcBef>
              <a:spcAft>
                <a:spcPts val="0"/>
              </a:spcAft>
              <a:buSzPts val="4000"/>
              <a:buNone/>
              <a:defRPr sz="5333"/>
            </a:lvl1pPr>
            <a:lvl2pPr lvl="1">
              <a:spcBef>
                <a:spcPts val="0"/>
              </a:spcBef>
              <a:spcAft>
                <a:spcPts val="0"/>
              </a:spcAft>
              <a:buSzPts val="1200"/>
              <a:buNone/>
              <a:defRPr sz="2000"/>
            </a:lvl2pPr>
            <a:lvl3pPr lvl="2">
              <a:spcBef>
                <a:spcPts val="0"/>
              </a:spcBef>
              <a:spcAft>
                <a:spcPts val="0"/>
              </a:spcAft>
              <a:buSzPts val="1200"/>
              <a:buNone/>
              <a:defRPr sz="2000"/>
            </a:lvl3pPr>
            <a:lvl4pPr lvl="3">
              <a:spcBef>
                <a:spcPts val="0"/>
              </a:spcBef>
              <a:spcAft>
                <a:spcPts val="0"/>
              </a:spcAft>
              <a:buSzPts val="1200"/>
              <a:buNone/>
              <a:defRPr sz="2000"/>
            </a:lvl4pPr>
            <a:lvl5pPr lvl="4">
              <a:spcBef>
                <a:spcPts val="0"/>
              </a:spcBef>
              <a:spcAft>
                <a:spcPts val="0"/>
              </a:spcAft>
              <a:buSzPts val="1200"/>
              <a:buNone/>
              <a:defRPr sz="2000"/>
            </a:lvl5pPr>
            <a:lvl6pPr lvl="5">
              <a:spcBef>
                <a:spcPts val="0"/>
              </a:spcBef>
              <a:spcAft>
                <a:spcPts val="0"/>
              </a:spcAft>
              <a:buSzPts val="1200"/>
              <a:buNone/>
              <a:defRPr sz="2000"/>
            </a:lvl6pPr>
            <a:lvl7pPr lvl="6">
              <a:spcBef>
                <a:spcPts val="0"/>
              </a:spcBef>
              <a:spcAft>
                <a:spcPts val="0"/>
              </a:spcAft>
              <a:buSzPts val="1200"/>
              <a:buNone/>
              <a:defRPr sz="2000"/>
            </a:lvl7pPr>
            <a:lvl8pPr lvl="7">
              <a:spcBef>
                <a:spcPts val="0"/>
              </a:spcBef>
              <a:spcAft>
                <a:spcPts val="0"/>
              </a:spcAft>
              <a:buSzPts val="1200"/>
              <a:buNone/>
              <a:defRPr sz="2000"/>
            </a:lvl8pPr>
            <a:lvl9pPr lvl="8">
              <a:spcBef>
                <a:spcPts val="0"/>
              </a:spcBef>
              <a:spcAft>
                <a:spcPts val="0"/>
              </a:spcAft>
              <a:buSzPts val="1200"/>
              <a:buNone/>
              <a:defRPr sz="2000"/>
            </a:lvl9pPr>
          </a:lstStyle>
          <a:p>
            <a:r>
              <a:rPr lang="zh-TW" altLang="en-US"/>
              <a:t>按一下以編輯母片標題樣式</a:t>
            </a:r>
            <a:endParaRPr/>
          </a:p>
        </p:txBody>
      </p:sp>
      <p:sp>
        <p:nvSpPr>
          <p:cNvPr id="26" name="Google Shape;26;p5"/>
          <p:cNvSpPr txBox="1">
            <a:spLocks noGrp="1"/>
          </p:cNvSpPr>
          <p:nvPr>
            <p:ph type="subTitle" idx="1"/>
          </p:nvPr>
        </p:nvSpPr>
        <p:spPr>
          <a:xfrm>
            <a:off x="3463967" y="4023667"/>
            <a:ext cx="8380000" cy="862400"/>
          </a:xfrm>
          <a:prstGeom prst="rect">
            <a:avLst/>
          </a:prstGeom>
        </p:spPr>
        <p:txBody>
          <a:bodyPr spcFirstLastPara="1" wrap="square" lIns="68575" tIns="34275" rIns="68575" bIns="34275" anchor="t" anchorCtr="0">
            <a:noAutofit/>
          </a:bodyPr>
          <a:lstStyle>
            <a:lvl1pPr lvl="0">
              <a:spcBef>
                <a:spcPts val="1067"/>
              </a:spcBef>
              <a:spcAft>
                <a:spcPts val="0"/>
              </a:spcAft>
              <a:buSzPts val="2600"/>
              <a:buNone/>
              <a:defRPr sz="3467"/>
            </a:lvl1pPr>
            <a:lvl2pPr lvl="1">
              <a:spcBef>
                <a:spcPts val="533"/>
              </a:spcBef>
              <a:spcAft>
                <a:spcPts val="0"/>
              </a:spcAft>
              <a:buSzPts val="2000"/>
              <a:buNone/>
              <a:defRPr/>
            </a:lvl2pPr>
            <a:lvl3pPr lvl="2">
              <a:spcBef>
                <a:spcPts val="533"/>
              </a:spcBef>
              <a:spcAft>
                <a:spcPts val="0"/>
              </a:spcAft>
              <a:buSzPts val="1800"/>
              <a:buNone/>
              <a:defRPr/>
            </a:lvl3pPr>
            <a:lvl4pPr lvl="3">
              <a:spcBef>
                <a:spcPts val="533"/>
              </a:spcBef>
              <a:spcAft>
                <a:spcPts val="0"/>
              </a:spcAft>
              <a:buSzPts val="1400"/>
              <a:buNone/>
              <a:defRPr/>
            </a:lvl4pPr>
            <a:lvl5pPr lvl="4">
              <a:spcBef>
                <a:spcPts val="533"/>
              </a:spcBef>
              <a:spcAft>
                <a:spcPts val="0"/>
              </a:spcAft>
              <a:buSzPts val="1400"/>
              <a:buNone/>
              <a:defRPr/>
            </a:lvl5pPr>
            <a:lvl6pPr lvl="5">
              <a:spcBef>
                <a:spcPts val="533"/>
              </a:spcBef>
              <a:spcAft>
                <a:spcPts val="0"/>
              </a:spcAft>
              <a:buSzPts val="1400"/>
              <a:buNone/>
              <a:defRPr/>
            </a:lvl6pPr>
            <a:lvl7pPr lvl="6">
              <a:spcBef>
                <a:spcPts val="533"/>
              </a:spcBef>
              <a:spcAft>
                <a:spcPts val="0"/>
              </a:spcAft>
              <a:buSzPts val="1400"/>
              <a:buNone/>
              <a:defRPr/>
            </a:lvl7pPr>
            <a:lvl8pPr lvl="7">
              <a:spcBef>
                <a:spcPts val="533"/>
              </a:spcBef>
              <a:spcAft>
                <a:spcPts val="0"/>
              </a:spcAft>
              <a:buSzPts val="1400"/>
              <a:buNone/>
              <a:defRPr/>
            </a:lvl8pPr>
            <a:lvl9pPr lvl="8">
              <a:spcBef>
                <a:spcPts val="533"/>
              </a:spcBef>
              <a:spcAft>
                <a:spcPts val="0"/>
              </a:spcAft>
              <a:buSzPts val="1400"/>
              <a:buNone/>
              <a:defRPr/>
            </a:lvl9pPr>
          </a:lstStyle>
          <a:p>
            <a:r>
              <a:rPr lang="zh-TW" altLang="en-US"/>
              <a:t>按一下以編輯母片子標題樣式</a:t>
            </a:r>
            <a:endParaRPr/>
          </a:p>
        </p:txBody>
      </p:sp>
    </p:spTree>
    <p:extLst>
      <p:ext uri="{BB962C8B-B14F-4D97-AF65-F5344CB8AC3E}">
        <p14:creationId xmlns:p14="http://schemas.microsoft.com/office/powerpoint/2010/main" val="423481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只有標題">
  <p:cSld name="只有標題">
    <p:spTree>
      <p:nvGrpSpPr>
        <p:cNvPr id="1" name="Shape 27"/>
        <p:cNvGrpSpPr/>
        <p:nvPr/>
      </p:nvGrpSpPr>
      <p:grpSpPr>
        <a:xfrm>
          <a:off x="0" y="0"/>
          <a:ext cx="0" cy="0"/>
          <a:chOff x="0" y="0"/>
          <a:chExt cx="0" cy="0"/>
        </a:xfrm>
      </p:grpSpPr>
      <p:sp>
        <p:nvSpPr>
          <p:cNvPr id="28" name="Google Shape;28;p6"/>
          <p:cNvSpPr txBox="1"/>
          <p:nvPr/>
        </p:nvSpPr>
        <p:spPr>
          <a:xfrm>
            <a:off x="718533" y="275359"/>
            <a:ext cx="10515600" cy="1325600"/>
          </a:xfrm>
          <a:prstGeom prst="rect">
            <a:avLst/>
          </a:prstGeom>
          <a:noFill/>
          <a:ln>
            <a:noFill/>
          </a:ln>
        </p:spPr>
        <p:txBody>
          <a:bodyPr spcFirstLastPara="1" wrap="square" lIns="91433" tIns="45700" rIns="91433" bIns="45700" anchor="ctr" anchorCtr="0">
            <a:noAutofit/>
          </a:bodyPr>
          <a:lstStyle/>
          <a:p>
            <a:pPr marL="0" marR="0" lvl="0" indent="0" algn="l" rtl="0">
              <a:lnSpc>
                <a:spcPct val="90000"/>
              </a:lnSpc>
              <a:spcBef>
                <a:spcPts val="0"/>
              </a:spcBef>
              <a:spcAft>
                <a:spcPts val="0"/>
              </a:spcAft>
              <a:buClr>
                <a:schemeClr val="dk1"/>
              </a:buClr>
              <a:buSzPts val="3300"/>
              <a:buFont typeface="Microsoft JhengHei"/>
              <a:buNone/>
            </a:pPr>
            <a:r>
              <a:rPr lang="zh-TW" altLang="en-US" sz="4400" b="1" i="0" u="none" strike="noStrike" cap="none">
                <a:solidFill>
                  <a:schemeClr val="dk1"/>
                </a:solidFill>
                <a:latin typeface="Microsoft JhengHei"/>
                <a:ea typeface="Microsoft JhengHei"/>
                <a:cs typeface="Microsoft JhengHei"/>
                <a:sym typeface="Microsoft JhengHei"/>
              </a:rPr>
              <a:t>按一下以編輯母片標題樣式</a:t>
            </a:r>
            <a:endParaRPr sz="1467" b="0" i="0" u="none" strike="noStrike" cap="none">
              <a:solidFill>
                <a:srgbClr val="000000"/>
              </a:solidFill>
              <a:latin typeface="Arial"/>
              <a:ea typeface="Arial"/>
              <a:cs typeface="Arial"/>
              <a:sym typeface="Arial"/>
            </a:endParaRPr>
          </a:p>
        </p:txBody>
      </p:sp>
      <p:pic>
        <p:nvPicPr>
          <p:cNvPr id="29" name="Google Shape;29;p6"/>
          <p:cNvPicPr preferRelativeResize="0"/>
          <p:nvPr/>
        </p:nvPicPr>
        <p:blipFill rotWithShape="1">
          <a:blip r:embed="rId2">
            <a:alphaModFix/>
          </a:blip>
          <a:srcRect t="39" b="49"/>
          <a:stretch/>
        </p:blipFill>
        <p:spPr>
          <a:xfrm>
            <a:off x="0" y="4"/>
            <a:ext cx="12202632" cy="6857999"/>
          </a:xfrm>
          <a:prstGeom prst="rect">
            <a:avLst/>
          </a:prstGeom>
          <a:noFill/>
          <a:ln>
            <a:noFill/>
          </a:ln>
        </p:spPr>
      </p:pic>
      <p:sp>
        <p:nvSpPr>
          <p:cNvPr id="30" name="Google Shape;30;p6"/>
          <p:cNvSpPr txBox="1">
            <a:spLocks noGrp="1"/>
          </p:cNvSpPr>
          <p:nvPr>
            <p:ph type="title"/>
          </p:nvPr>
        </p:nvSpPr>
        <p:spPr>
          <a:xfrm>
            <a:off x="801667" y="173767"/>
            <a:ext cx="10800400" cy="983200"/>
          </a:xfrm>
          <a:prstGeom prst="rect">
            <a:avLst/>
          </a:prstGeom>
        </p:spPr>
        <p:txBody>
          <a:bodyPr spcFirstLastPara="1" wrap="square" lIns="68575" tIns="34275" rIns="68575" bIns="34275" anchor="ctr" anchorCtr="0">
            <a:noAutofit/>
          </a:bodyPr>
          <a:lstStyle>
            <a:lvl1pPr lvl="0">
              <a:spcBef>
                <a:spcPts val="0"/>
              </a:spcBef>
              <a:spcAft>
                <a:spcPts val="0"/>
              </a:spcAft>
              <a:buSzPts val="3200"/>
              <a:buNone/>
              <a:defRPr sz="4267"/>
            </a:lvl1pPr>
            <a:lvl2pPr lvl="1">
              <a:spcBef>
                <a:spcPts val="0"/>
              </a:spcBef>
              <a:spcAft>
                <a:spcPts val="0"/>
              </a:spcAft>
              <a:buSzPts val="4000"/>
              <a:buNone/>
              <a:defRPr sz="5333"/>
            </a:lvl2pPr>
            <a:lvl3pPr lvl="2">
              <a:spcBef>
                <a:spcPts val="0"/>
              </a:spcBef>
              <a:spcAft>
                <a:spcPts val="0"/>
              </a:spcAft>
              <a:buSzPts val="4000"/>
              <a:buNone/>
              <a:defRPr sz="5333"/>
            </a:lvl3pPr>
            <a:lvl4pPr lvl="3">
              <a:spcBef>
                <a:spcPts val="0"/>
              </a:spcBef>
              <a:spcAft>
                <a:spcPts val="0"/>
              </a:spcAft>
              <a:buSzPts val="4000"/>
              <a:buNone/>
              <a:defRPr sz="5333"/>
            </a:lvl4pPr>
            <a:lvl5pPr lvl="4">
              <a:spcBef>
                <a:spcPts val="0"/>
              </a:spcBef>
              <a:spcAft>
                <a:spcPts val="0"/>
              </a:spcAft>
              <a:buSzPts val="4000"/>
              <a:buNone/>
              <a:defRPr sz="5333"/>
            </a:lvl5pPr>
            <a:lvl6pPr lvl="5">
              <a:spcBef>
                <a:spcPts val="0"/>
              </a:spcBef>
              <a:spcAft>
                <a:spcPts val="0"/>
              </a:spcAft>
              <a:buSzPts val="4000"/>
              <a:buNone/>
              <a:defRPr sz="5333"/>
            </a:lvl6pPr>
            <a:lvl7pPr lvl="6">
              <a:spcBef>
                <a:spcPts val="0"/>
              </a:spcBef>
              <a:spcAft>
                <a:spcPts val="0"/>
              </a:spcAft>
              <a:buSzPts val="4000"/>
              <a:buNone/>
              <a:defRPr sz="5333"/>
            </a:lvl7pPr>
            <a:lvl8pPr lvl="7">
              <a:spcBef>
                <a:spcPts val="0"/>
              </a:spcBef>
              <a:spcAft>
                <a:spcPts val="0"/>
              </a:spcAft>
              <a:buSzPts val="4000"/>
              <a:buNone/>
              <a:defRPr sz="5333"/>
            </a:lvl8pPr>
            <a:lvl9pPr lvl="8">
              <a:spcBef>
                <a:spcPts val="0"/>
              </a:spcBef>
              <a:spcAft>
                <a:spcPts val="0"/>
              </a:spcAft>
              <a:buSzPts val="4000"/>
              <a:buNone/>
              <a:defRPr sz="5333"/>
            </a:lvl9pPr>
          </a:lstStyle>
          <a:p>
            <a:r>
              <a:rPr lang="zh-TW" altLang="en-US"/>
              <a:t>按一下以編輯母片標題樣式</a:t>
            </a:r>
            <a:endParaRPr/>
          </a:p>
        </p:txBody>
      </p:sp>
      <p:sp>
        <p:nvSpPr>
          <p:cNvPr id="31" name="Google Shape;31;p6"/>
          <p:cNvSpPr txBox="1">
            <a:spLocks noGrp="1"/>
          </p:cNvSpPr>
          <p:nvPr>
            <p:ph type="body" idx="1"/>
          </p:nvPr>
        </p:nvSpPr>
        <p:spPr>
          <a:xfrm>
            <a:off x="907600" y="1361400"/>
            <a:ext cx="10588400" cy="4901200"/>
          </a:xfrm>
          <a:prstGeom prst="rect">
            <a:avLst/>
          </a:prstGeom>
        </p:spPr>
        <p:txBody>
          <a:bodyPr spcFirstLastPara="1" wrap="square" lIns="68575" tIns="34275" rIns="68575" bIns="34275" anchor="t" anchorCtr="0">
            <a:noAutofit/>
          </a:bodyPr>
          <a:lstStyle>
            <a:lvl1pPr marL="609585" lvl="0" indent="-507987">
              <a:spcBef>
                <a:spcPts val="1067"/>
              </a:spcBef>
              <a:spcAft>
                <a:spcPts val="0"/>
              </a:spcAft>
              <a:buSzPts val="2400"/>
              <a:buChar char="•"/>
              <a:defRPr sz="3200"/>
            </a:lvl1pPr>
            <a:lvl2pPr marL="1219170" lvl="1" indent="-474121">
              <a:spcBef>
                <a:spcPts val="533"/>
              </a:spcBef>
              <a:spcAft>
                <a:spcPts val="0"/>
              </a:spcAft>
              <a:buSzPts val="2000"/>
              <a:buChar char="•"/>
              <a:defRPr sz="2667"/>
            </a:lvl2pPr>
            <a:lvl3pPr marL="1828754" lvl="2" indent="-457189">
              <a:spcBef>
                <a:spcPts val="533"/>
              </a:spcBef>
              <a:spcAft>
                <a:spcPts val="0"/>
              </a:spcAft>
              <a:buSzPts val="1800"/>
              <a:buChar char="•"/>
              <a:defRPr sz="2400"/>
            </a:lvl3pPr>
            <a:lvl4pPr marL="2438339" lvl="3" indent="-423323">
              <a:spcBef>
                <a:spcPts val="533"/>
              </a:spcBef>
              <a:spcAft>
                <a:spcPts val="0"/>
              </a:spcAft>
              <a:buSzPts val="1400"/>
              <a:buChar char="•"/>
              <a:defRPr/>
            </a:lvl4pPr>
            <a:lvl5pPr marL="3047924" lvl="4" indent="-423323">
              <a:spcBef>
                <a:spcPts val="533"/>
              </a:spcBef>
              <a:spcAft>
                <a:spcPts val="0"/>
              </a:spcAft>
              <a:buSzPts val="1400"/>
              <a:buChar char="•"/>
              <a:defRPr/>
            </a:lvl5pPr>
            <a:lvl6pPr marL="3657509" lvl="5" indent="-423323">
              <a:spcBef>
                <a:spcPts val="533"/>
              </a:spcBef>
              <a:spcAft>
                <a:spcPts val="0"/>
              </a:spcAft>
              <a:buSzPts val="1400"/>
              <a:buChar char="•"/>
              <a:defRPr/>
            </a:lvl6pPr>
            <a:lvl7pPr marL="4267093" lvl="6" indent="-423323">
              <a:spcBef>
                <a:spcPts val="533"/>
              </a:spcBef>
              <a:spcAft>
                <a:spcPts val="0"/>
              </a:spcAft>
              <a:buSzPts val="1400"/>
              <a:buChar char="•"/>
              <a:defRPr/>
            </a:lvl7pPr>
            <a:lvl8pPr marL="4876678" lvl="7" indent="-423323">
              <a:spcBef>
                <a:spcPts val="533"/>
              </a:spcBef>
              <a:spcAft>
                <a:spcPts val="0"/>
              </a:spcAft>
              <a:buSzPts val="1400"/>
              <a:buChar char="•"/>
              <a:defRPr/>
            </a:lvl8pPr>
            <a:lvl9pPr marL="5486263" lvl="8" indent="-423323">
              <a:spcBef>
                <a:spcPts val="533"/>
              </a:spcBef>
              <a:spcAft>
                <a:spcPts val="0"/>
              </a:spcAft>
              <a:buSzPts val="1400"/>
              <a:buChar char="•"/>
              <a:defRPr/>
            </a:lvl9pPr>
          </a:lstStyle>
          <a:p>
            <a:pPr lvl="0"/>
            <a:r>
              <a:rPr lang="zh-TW" altLang="en-US"/>
              <a:t>按一下以編輯母片文字樣式</a:t>
            </a:r>
          </a:p>
        </p:txBody>
      </p:sp>
    </p:spTree>
    <p:extLst>
      <p:ext uri="{BB962C8B-B14F-4D97-AF65-F5344CB8AC3E}">
        <p14:creationId xmlns:p14="http://schemas.microsoft.com/office/powerpoint/2010/main" val="2454668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空白 1">
  <p:cSld name="空白 1">
    <p:spTree>
      <p:nvGrpSpPr>
        <p:cNvPr id="1" name="Shape 32"/>
        <p:cNvGrpSpPr/>
        <p:nvPr/>
      </p:nvGrpSpPr>
      <p:grpSpPr>
        <a:xfrm>
          <a:off x="0" y="0"/>
          <a:ext cx="0" cy="0"/>
          <a:chOff x="0" y="0"/>
          <a:chExt cx="0" cy="0"/>
        </a:xfrm>
      </p:grpSpPr>
      <p:pic>
        <p:nvPicPr>
          <p:cNvPr id="33" name="Google Shape;33;p7"/>
          <p:cNvPicPr preferRelativeResize="0"/>
          <p:nvPr/>
        </p:nvPicPr>
        <p:blipFill rotWithShape="1">
          <a:blip r:embed="rId2">
            <a:alphaModFix/>
          </a:blip>
          <a:srcRect l="39" r="49"/>
          <a:stretch/>
        </p:blipFill>
        <p:spPr>
          <a:xfrm>
            <a:off x="1" y="0"/>
            <a:ext cx="12191996" cy="6858000"/>
          </a:xfrm>
          <a:prstGeom prst="rect">
            <a:avLst/>
          </a:prstGeom>
          <a:noFill/>
          <a:ln>
            <a:noFill/>
          </a:ln>
        </p:spPr>
      </p:pic>
      <p:sp>
        <p:nvSpPr>
          <p:cNvPr id="34" name="Google Shape;34;p7"/>
          <p:cNvSpPr txBox="1">
            <a:spLocks noGrp="1"/>
          </p:cNvSpPr>
          <p:nvPr>
            <p:ph type="title"/>
          </p:nvPr>
        </p:nvSpPr>
        <p:spPr>
          <a:xfrm>
            <a:off x="325800" y="358400"/>
            <a:ext cx="4528400" cy="1645200"/>
          </a:xfrm>
          <a:prstGeom prst="rect">
            <a:avLst/>
          </a:prstGeom>
        </p:spPr>
        <p:txBody>
          <a:bodyPr spcFirstLastPara="1" wrap="square" lIns="68575" tIns="34275" rIns="68575" bIns="34275" anchor="t" anchorCtr="0">
            <a:noAutofit/>
          </a:bodyPr>
          <a:lstStyle>
            <a:lvl1pPr lvl="0">
              <a:spcBef>
                <a:spcPts val="0"/>
              </a:spcBef>
              <a:spcAft>
                <a:spcPts val="0"/>
              </a:spcAft>
              <a:buSzPts val="32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r>
              <a:rPr lang="zh-TW" altLang="en-US"/>
              <a:t>按一下以編輯母片標題樣式</a:t>
            </a:r>
            <a:endParaRPr/>
          </a:p>
        </p:txBody>
      </p:sp>
      <p:sp>
        <p:nvSpPr>
          <p:cNvPr id="35" name="Google Shape;35;p7"/>
          <p:cNvSpPr txBox="1">
            <a:spLocks noGrp="1"/>
          </p:cNvSpPr>
          <p:nvPr>
            <p:ph type="subTitle" idx="1"/>
          </p:nvPr>
        </p:nvSpPr>
        <p:spPr>
          <a:xfrm>
            <a:off x="325800" y="2182833"/>
            <a:ext cx="4528400" cy="3730400"/>
          </a:xfrm>
          <a:prstGeom prst="rect">
            <a:avLst/>
          </a:prstGeom>
        </p:spPr>
        <p:txBody>
          <a:bodyPr spcFirstLastPara="1" wrap="square" lIns="68575" tIns="34275" rIns="68575" bIns="34275" anchor="t" anchorCtr="0">
            <a:noAutofit/>
          </a:bodyPr>
          <a:lstStyle>
            <a:lvl1pPr lvl="0">
              <a:spcBef>
                <a:spcPts val="1067"/>
              </a:spcBef>
              <a:spcAft>
                <a:spcPts val="0"/>
              </a:spcAft>
              <a:buSzPts val="2400"/>
              <a:buNone/>
              <a:defRPr/>
            </a:lvl1pPr>
            <a:lvl2pPr lvl="1">
              <a:spcBef>
                <a:spcPts val="533"/>
              </a:spcBef>
              <a:spcAft>
                <a:spcPts val="0"/>
              </a:spcAft>
              <a:buSzPts val="2000"/>
              <a:buNone/>
              <a:defRPr/>
            </a:lvl2pPr>
            <a:lvl3pPr lvl="2">
              <a:spcBef>
                <a:spcPts val="533"/>
              </a:spcBef>
              <a:spcAft>
                <a:spcPts val="0"/>
              </a:spcAft>
              <a:buSzPts val="1800"/>
              <a:buNone/>
              <a:defRPr/>
            </a:lvl3pPr>
            <a:lvl4pPr lvl="3">
              <a:spcBef>
                <a:spcPts val="533"/>
              </a:spcBef>
              <a:spcAft>
                <a:spcPts val="0"/>
              </a:spcAft>
              <a:buSzPts val="1400"/>
              <a:buNone/>
              <a:defRPr/>
            </a:lvl4pPr>
            <a:lvl5pPr lvl="4">
              <a:spcBef>
                <a:spcPts val="533"/>
              </a:spcBef>
              <a:spcAft>
                <a:spcPts val="0"/>
              </a:spcAft>
              <a:buSzPts val="1400"/>
              <a:buNone/>
              <a:defRPr/>
            </a:lvl5pPr>
            <a:lvl6pPr lvl="5">
              <a:spcBef>
                <a:spcPts val="533"/>
              </a:spcBef>
              <a:spcAft>
                <a:spcPts val="0"/>
              </a:spcAft>
              <a:buSzPts val="1400"/>
              <a:buNone/>
              <a:defRPr/>
            </a:lvl6pPr>
            <a:lvl7pPr lvl="6">
              <a:spcBef>
                <a:spcPts val="533"/>
              </a:spcBef>
              <a:spcAft>
                <a:spcPts val="0"/>
              </a:spcAft>
              <a:buSzPts val="1400"/>
              <a:buNone/>
              <a:defRPr/>
            </a:lvl7pPr>
            <a:lvl8pPr lvl="7">
              <a:spcBef>
                <a:spcPts val="533"/>
              </a:spcBef>
              <a:spcAft>
                <a:spcPts val="0"/>
              </a:spcAft>
              <a:buSzPts val="1400"/>
              <a:buNone/>
              <a:defRPr/>
            </a:lvl8pPr>
            <a:lvl9pPr lvl="8">
              <a:spcBef>
                <a:spcPts val="533"/>
              </a:spcBef>
              <a:spcAft>
                <a:spcPts val="0"/>
              </a:spcAft>
              <a:buSzPts val="1400"/>
              <a:buNone/>
              <a:defRPr/>
            </a:lvl9pPr>
          </a:lstStyle>
          <a:p>
            <a:r>
              <a:rPr lang="zh-TW" altLang="en-US"/>
              <a:t>按一下以編輯母片子標題樣式</a:t>
            </a:r>
            <a:endParaRPr/>
          </a:p>
        </p:txBody>
      </p:sp>
      <p:sp>
        <p:nvSpPr>
          <p:cNvPr id="36" name="Google Shape;36;p7"/>
          <p:cNvSpPr txBox="1">
            <a:spLocks noGrp="1"/>
          </p:cNvSpPr>
          <p:nvPr>
            <p:ph type="body" idx="2"/>
          </p:nvPr>
        </p:nvSpPr>
        <p:spPr>
          <a:xfrm>
            <a:off x="5701400" y="358400"/>
            <a:ext cx="5864400" cy="6124800"/>
          </a:xfrm>
          <a:prstGeom prst="rect">
            <a:avLst/>
          </a:prstGeom>
        </p:spPr>
        <p:txBody>
          <a:bodyPr spcFirstLastPara="1" wrap="square" lIns="68575" tIns="34275" rIns="68575" bIns="34275" anchor="t" anchorCtr="0">
            <a:noAutofit/>
          </a:bodyPr>
          <a:lstStyle>
            <a:lvl1pPr marL="609585" lvl="0" indent="-507987">
              <a:spcBef>
                <a:spcPts val="1067"/>
              </a:spcBef>
              <a:spcAft>
                <a:spcPts val="0"/>
              </a:spcAft>
              <a:buSzPts val="2400"/>
              <a:buChar char="•"/>
              <a:defRPr/>
            </a:lvl1pPr>
            <a:lvl2pPr marL="1219170" lvl="1" indent="-474121">
              <a:spcBef>
                <a:spcPts val="533"/>
              </a:spcBef>
              <a:spcAft>
                <a:spcPts val="0"/>
              </a:spcAft>
              <a:buSzPts val="2000"/>
              <a:buChar char="•"/>
              <a:defRPr/>
            </a:lvl2pPr>
            <a:lvl3pPr marL="1828754" lvl="2" indent="-457189">
              <a:spcBef>
                <a:spcPts val="533"/>
              </a:spcBef>
              <a:spcAft>
                <a:spcPts val="0"/>
              </a:spcAft>
              <a:buSzPts val="1800"/>
              <a:buChar char="•"/>
              <a:defRPr/>
            </a:lvl3pPr>
            <a:lvl4pPr marL="2438339" lvl="3" indent="-423323">
              <a:spcBef>
                <a:spcPts val="533"/>
              </a:spcBef>
              <a:spcAft>
                <a:spcPts val="0"/>
              </a:spcAft>
              <a:buSzPts val="1400"/>
              <a:buChar char="•"/>
              <a:defRPr/>
            </a:lvl4pPr>
            <a:lvl5pPr marL="3047924" lvl="4" indent="-423323">
              <a:spcBef>
                <a:spcPts val="533"/>
              </a:spcBef>
              <a:spcAft>
                <a:spcPts val="0"/>
              </a:spcAft>
              <a:buSzPts val="1400"/>
              <a:buChar char="•"/>
              <a:defRPr/>
            </a:lvl5pPr>
            <a:lvl6pPr marL="3657509" lvl="5" indent="-423323">
              <a:spcBef>
                <a:spcPts val="533"/>
              </a:spcBef>
              <a:spcAft>
                <a:spcPts val="0"/>
              </a:spcAft>
              <a:buSzPts val="1400"/>
              <a:buChar char="•"/>
              <a:defRPr/>
            </a:lvl6pPr>
            <a:lvl7pPr marL="4267093" lvl="6" indent="-423323">
              <a:spcBef>
                <a:spcPts val="533"/>
              </a:spcBef>
              <a:spcAft>
                <a:spcPts val="0"/>
              </a:spcAft>
              <a:buSzPts val="1400"/>
              <a:buChar char="•"/>
              <a:defRPr/>
            </a:lvl7pPr>
            <a:lvl8pPr marL="4876678" lvl="7" indent="-423323">
              <a:spcBef>
                <a:spcPts val="533"/>
              </a:spcBef>
              <a:spcAft>
                <a:spcPts val="0"/>
              </a:spcAft>
              <a:buSzPts val="1400"/>
              <a:buChar char="•"/>
              <a:defRPr/>
            </a:lvl8pPr>
            <a:lvl9pPr marL="5486263" lvl="8" indent="-423323">
              <a:spcBef>
                <a:spcPts val="533"/>
              </a:spcBef>
              <a:spcAft>
                <a:spcPts val="0"/>
              </a:spcAft>
              <a:buSzPts val="1400"/>
              <a:buChar char="•"/>
              <a:defRPr/>
            </a:lvl9pPr>
          </a:lstStyle>
          <a:p>
            <a:pPr lvl="0"/>
            <a:r>
              <a:rPr lang="zh-TW" altLang="en-US"/>
              <a:t>按一下以編輯母片文字樣式</a:t>
            </a:r>
          </a:p>
        </p:txBody>
      </p:sp>
    </p:spTree>
    <p:extLst>
      <p:ext uri="{BB962C8B-B14F-4D97-AF65-F5344CB8AC3E}">
        <p14:creationId xmlns:p14="http://schemas.microsoft.com/office/powerpoint/2010/main" val="364566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空白">
  <p:cSld name="空白">
    <p:spTree>
      <p:nvGrpSpPr>
        <p:cNvPr id="1" name="Shape 37"/>
        <p:cNvGrpSpPr/>
        <p:nvPr/>
      </p:nvGrpSpPr>
      <p:grpSpPr>
        <a:xfrm>
          <a:off x="0" y="0"/>
          <a:ext cx="0" cy="0"/>
          <a:chOff x="0" y="0"/>
          <a:chExt cx="0" cy="0"/>
        </a:xfrm>
      </p:grpSpPr>
      <p:pic>
        <p:nvPicPr>
          <p:cNvPr id="38" name="Google Shape;38;p8"/>
          <p:cNvPicPr preferRelativeResize="0"/>
          <p:nvPr/>
        </p:nvPicPr>
        <p:blipFill>
          <a:blip r:embed="rId2">
            <a:alphaModFix/>
          </a:blip>
          <a:stretch>
            <a:fillRect/>
          </a:stretch>
        </p:blipFill>
        <p:spPr>
          <a:xfrm>
            <a:off x="1" y="1"/>
            <a:ext cx="12191996" cy="6857999"/>
          </a:xfrm>
          <a:prstGeom prst="rect">
            <a:avLst/>
          </a:prstGeom>
          <a:noFill/>
          <a:ln>
            <a:noFill/>
          </a:ln>
        </p:spPr>
      </p:pic>
    </p:spTree>
    <p:extLst>
      <p:ext uri="{BB962C8B-B14F-4D97-AF65-F5344CB8AC3E}">
        <p14:creationId xmlns:p14="http://schemas.microsoft.com/office/powerpoint/2010/main" val="2063599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名言語錄">
  <p:cSld name="名言語錄">
    <p:spTree>
      <p:nvGrpSpPr>
        <p:cNvPr id="1" name="Shape 34"/>
        <p:cNvGrpSpPr/>
        <p:nvPr/>
      </p:nvGrpSpPr>
      <p:grpSpPr>
        <a:xfrm>
          <a:off x="0" y="0"/>
          <a:ext cx="0" cy="0"/>
          <a:chOff x="0" y="0"/>
          <a:chExt cx="0" cy="0"/>
        </a:xfrm>
      </p:grpSpPr>
      <p:sp>
        <p:nvSpPr>
          <p:cNvPr id="38" name="Google Shape;38;p94"/>
          <p:cNvSpPr txBox="1">
            <a:spLocks noGrp="1"/>
          </p:cNvSpPr>
          <p:nvPr>
            <p:ph type="sldNum" idx="12"/>
          </p:nvPr>
        </p:nvSpPr>
        <p:spPr>
          <a:xfrm>
            <a:off x="5977052" y="6536531"/>
            <a:ext cx="233200" cy="2388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9pPr>
          </a:lstStyle>
          <a:p>
            <a:fld id="{00000000-1234-1234-1234-123412341234}" type="slidenum">
              <a:rPr lang="en-US" altLang="zh-TW" smtClean="0"/>
              <a:pPr/>
              <a:t>‹#›</a:t>
            </a:fld>
            <a:endParaRPr lang="zh-TW" altLang="en-US"/>
          </a:p>
        </p:txBody>
      </p:sp>
    </p:spTree>
    <p:extLst>
      <p:ext uri="{BB962C8B-B14F-4D97-AF65-F5344CB8AC3E}">
        <p14:creationId xmlns:p14="http://schemas.microsoft.com/office/powerpoint/2010/main" val="607096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兩個內容">
  <p:cSld name="2_兩個內容">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a:off x="961770" y="365125"/>
            <a:ext cx="3807938"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zh-TW" altLang="en-US"/>
              <a:t>按一下以編輯母片標題樣式</a:t>
            </a:r>
            <a:endParaRPr/>
          </a:p>
        </p:txBody>
      </p:sp>
      <p:sp>
        <p:nvSpPr>
          <p:cNvPr id="48" name="Google Shape;48;p13"/>
          <p:cNvSpPr txBox="1">
            <a:spLocks noGrp="1"/>
          </p:cNvSpPr>
          <p:nvPr>
            <p:ph type="body" idx="1"/>
          </p:nvPr>
        </p:nvSpPr>
        <p:spPr>
          <a:xfrm>
            <a:off x="961770" y="1825625"/>
            <a:ext cx="3807938" cy="3957337"/>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lt1"/>
              </a:buClr>
              <a:buSzPts val="2800"/>
              <a:buChar char="•"/>
              <a:defRPr>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zh-TW" altLang="en-US"/>
              <a:t>按一下以編輯母片文字樣式</a:t>
            </a:r>
          </a:p>
        </p:txBody>
      </p:sp>
      <p:sp>
        <p:nvSpPr>
          <p:cNvPr id="49" name="Google Shape;49;p13"/>
          <p:cNvSpPr txBox="1">
            <a:spLocks noGrp="1"/>
          </p:cNvSpPr>
          <p:nvPr>
            <p:ph type="body" idx="2"/>
          </p:nvPr>
        </p:nvSpPr>
        <p:spPr>
          <a:xfrm>
            <a:off x="5338119" y="365124"/>
            <a:ext cx="6524367" cy="6233383"/>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7030A0"/>
              </a:buClr>
              <a:buSzPts val="2800"/>
              <a:buChar char="•"/>
              <a:defRPr>
                <a:solidFill>
                  <a:srgbClr val="7030A0"/>
                </a:solidFill>
              </a:defRPr>
            </a:lvl1pPr>
            <a:lvl2pPr marL="914400" lvl="1" indent="-381000" algn="l">
              <a:lnSpc>
                <a:spcPct val="90000"/>
              </a:lnSpc>
              <a:spcBef>
                <a:spcPts val="500"/>
              </a:spcBef>
              <a:spcAft>
                <a:spcPts val="0"/>
              </a:spcAft>
              <a:buClr>
                <a:srgbClr val="7030A0"/>
              </a:buClr>
              <a:buSzPts val="2400"/>
              <a:buChar char="•"/>
              <a:defRPr>
                <a:solidFill>
                  <a:srgbClr val="7030A0"/>
                </a:solidFill>
              </a:defRPr>
            </a:lvl2pPr>
            <a:lvl3pPr marL="1371600" lvl="2" indent="-355600" algn="l">
              <a:lnSpc>
                <a:spcPct val="90000"/>
              </a:lnSpc>
              <a:spcBef>
                <a:spcPts val="500"/>
              </a:spcBef>
              <a:spcAft>
                <a:spcPts val="0"/>
              </a:spcAft>
              <a:buClr>
                <a:srgbClr val="7030A0"/>
              </a:buClr>
              <a:buSzPts val="2000"/>
              <a:buChar char="•"/>
              <a:defRPr>
                <a:solidFill>
                  <a:srgbClr val="7030A0"/>
                </a:solidFill>
              </a:defRPr>
            </a:lvl3pPr>
            <a:lvl4pPr marL="1828800" lvl="3" indent="-342900" algn="l">
              <a:lnSpc>
                <a:spcPct val="90000"/>
              </a:lnSpc>
              <a:spcBef>
                <a:spcPts val="500"/>
              </a:spcBef>
              <a:spcAft>
                <a:spcPts val="0"/>
              </a:spcAft>
              <a:buClr>
                <a:srgbClr val="7030A0"/>
              </a:buClr>
              <a:buSzPts val="1800"/>
              <a:buChar char="•"/>
              <a:defRPr>
                <a:solidFill>
                  <a:srgbClr val="7030A0"/>
                </a:solidFill>
              </a:defRPr>
            </a:lvl4pPr>
            <a:lvl5pPr marL="2286000" lvl="4" indent="-342900" algn="l">
              <a:lnSpc>
                <a:spcPct val="90000"/>
              </a:lnSpc>
              <a:spcBef>
                <a:spcPts val="500"/>
              </a:spcBef>
              <a:spcAft>
                <a:spcPts val="0"/>
              </a:spcAft>
              <a:buClr>
                <a:srgbClr val="7030A0"/>
              </a:buClr>
              <a:buSzPts val="1800"/>
              <a:buChar char="•"/>
              <a:defRPr>
                <a:solidFill>
                  <a:srgbClr val="7030A0"/>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zh-TW" altLang="en-US"/>
              <a:t>按一下以編輯母片文字樣式</a:t>
            </a:r>
          </a:p>
        </p:txBody>
      </p:sp>
    </p:spTree>
    <p:extLst>
      <p:ext uri="{BB962C8B-B14F-4D97-AF65-F5344CB8AC3E}">
        <p14:creationId xmlns:p14="http://schemas.microsoft.com/office/powerpoint/2010/main" val="109562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標題投影片">
  <p:cSld name="2_標題投影片">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831850" y="1709739"/>
            <a:ext cx="10515600" cy="17192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70C0"/>
              </a:buClr>
              <a:buSzPts val="6000"/>
              <a:buFont typeface="Arial"/>
              <a:buNone/>
              <a:defRPr sz="60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zh-TW" altLang="en-US"/>
              <a:t>按一下以編輯母片標題樣式</a:t>
            </a:r>
            <a:endParaRPr/>
          </a:p>
        </p:txBody>
      </p:sp>
      <p:sp>
        <p:nvSpPr>
          <p:cNvPr id="19" name="Google Shape;19;p4"/>
          <p:cNvSpPr txBox="1">
            <a:spLocks noGrp="1"/>
          </p:cNvSpPr>
          <p:nvPr>
            <p:ph type="body" idx="1"/>
          </p:nvPr>
        </p:nvSpPr>
        <p:spPr>
          <a:xfrm>
            <a:off x="838200" y="3648074"/>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02060"/>
              </a:buClr>
              <a:buSzPts val="2400"/>
              <a:buNone/>
              <a:defRPr sz="2400">
                <a:solidFill>
                  <a:srgbClr val="002060"/>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pPr lvl="0"/>
            <a:r>
              <a:rPr lang="zh-TW" altLang="en-US"/>
              <a:t>按一下以編輯母片文字樣式</a:t>
            </a:r>
          </a:p>
        </p:txBody>
      </p:sp>
    </p:spTree>
    <p:extLst>
      <p:ext uri="{BB962C8B-B14F-4D97-AF65-F5344CB8AC3E}">
        <p14:creationId xmlns:p14="http://schemas.microsoft.com/office/powerpoint/2010/main" val="3900802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6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200"/>
              <a:buFont typeface="Microsoft JhengHei"/>
              <a:buNone/>
              <a:defRPr sz="3200" b="0" i="0" u="none" strike="noStrike" cap="none">
                <a:solidFill>
                  <a:schemeClr val="dk1"/>
                </a:solidFill>
                <a:latin typeface="Microsoft JhengHei"/>
                <a:ea typeface="Microsoft JhengHei"/>
                <a:cs typeface="Microsoft JhengHei"/>
                <a:sym typeface="Microsoft JhengHe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Microsoft JhengHei"/>
                <a:ea typeface="Microsoft JhengHei"/>
                <a:cs typeface="Microsoft JhengHei"/>
                <a:sym typeface="Microsoft JhengHei"/>
              </a:defRPr>
            </a:lvl1pPr>
            <a:lvl2pPr marL="914400" marR="0" lvl="1" indent="-355600" algn="l" rtl="0">
              <a:lnSpc>
                <a:spcPct val="90000"/>
              </a:lnSpc>
              <a:spcBef>
                <a:spcPts val="400"/>
              </a:spcBef>
              <a:spcAft>
                <a:spcPts val="0"/>
              </a:spcAft>
              <a:buClr>
                <a:schemeClr val="dk1"/>
              </a:buClr>
              <a:buSzPts val="2000"/>
              <a:buFont typeface="Arial"/>
              <a:buChar char="•"/>
              <a:defRPr sz="2000" b="0" i="0" u="none" strike="noStrike" cap="none">
                <a:solidFill>
                  <a:schemeClr val="dk1"/>
                </a:solidFill>
                <a:latin typeface="Microsoft JhengHei"/>
                <a:ea typeface="Microsoft JhengHei"/>
                <a:cs typeface="Microsoft JhengHei"/>
                <a:sym typeface="Microsoft JhengHe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9pPr>
          </a:lstStyle>
          <a:p>
            <a:endParaRPr/>
          </a:p>
        </p:txBody>
      </p:sp>
      <p:sp>
        <p:nvSpPr>
          <p:cNvPr id="8" name="Google Shape;8;p1"/>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200" b="0" i="0" u="none" strike="noStrike" cap="none">
                <a:solidFill>
                  <a:srgbClr val="888888"/>
                </a:solidFill>
                <a:latin typeface="Microsoft JhengHei"/>
                <a:ea typeface="Microsoft JhengHei"/>
                <a:cs typeface="Microsoft JhengHei"/>
                <a:sym typeface="Microsoft JhengHei"/>
              </a:defRPr>
            </a:lvl1pPr>
            <a:lvl2pPr marR="0" lvl="1"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2pPr>
            <a:lvl3pPr marR="0" lvl="2"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3pPr>
            <a:lvl4pPr marR="0" lvl="3"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4pPr>
            <a:lvl5pPr marR="0" lvl="4"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5pPr>
            <a:lvl6pPr marR="0" lvl="5"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6pPr>
            <a:lvl7pPr marR="0" lvl="6"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7pPr>
            <a:lvl8pPr marR="0" lvl="7"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8pPr>
            <a:lvl9pPr marR="0" lvl="8"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9pPr>
          </a:lstStyle>
          <a:p>
            <a:fld id="{4DBD5266-BE22-4875-8DCE-1F6D8E8BB70D}" type="datetimeFigureOut">
              <a:rPr lang="zh-TW" altLang="en-US" smtClean="0"/>
              <a:t>2023/2/5</a:t>
            </a:fld>
            <a:endParaRPr lang="zh-TW" altLang="en-US"/>
          </a:p>
        </p:txBody>
      </p:sp>
      <p:sp>
        <p:nvSpPr>
          <p:cNvPr id="9" name="Google Shape;9;p1"/>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200" b="0" i="0" u="none" strike="noStrike" cap="none">
                <a:solidFill>
                  <a:srgbClr val="888888"/>
                </a:solidFill>
                <a:latin typeface="Microsoft JhengHei"/>
                <a:ea typeface="Microsoft JhengHei"/>
                <a:cs typeface="Microsoft JhengHei"/>
                <a:sym typeface="Microsoft JhengHei"/>
              </a:defRPr>
            </a:lvl1pPr>
            <a:lvl2pPr marR="0" lvl="1"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2pPr>
            <a:lvl3pPr marR="0" lvl="2"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3pPr>
            <a:lvl4pPr marR="0" lvl="3"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4pPr>
            <a:lvl5pPr marR="0" lvl="4"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5pPr>
            <a:lvl6pPr marR="0" lvl="5"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6pPr>
            <a:lvl7pPr marR="0" lvl="6"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7pPr>
            <a:lvl8pPr marR="0" lvl="7"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8pPr>
            <a:lvl9pPr marR="0" lvl="8"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9pPr>
          </a:lstStyle>
          <a:p>
            <a:endParaRPr lang="zh-TW" altLang="en-US"/>
          </a:p>
        </p:txBody>
      </p:sp>
      <p:sp>
        <p:nvSpPr>
          <p:cNvPr id="10" name="Google Shape;10;p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1pPr>
            <a:lvl2pPr marL="0" marR="0" lvl="1"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2pPr>
            <a:lvl3pPr marL="0" marR="0" lvl="2"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3pPr>
            <a:lvl4pPr marL="0" marR="0" lvl="3"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4pPr>
            <a:lvl5pPr marL="0" marR="0" lvl="4"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5pPr>
            <a:lvl6pPr marL="0" marR="0" lvl="5"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6pPr>
            <a:lvl7pPr marL="0" marR="0" lvl="6"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7pPr>
            <a:lvl8pPr marL="0" marR="0" lvl="7"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8pPr>
            <a:lvl9pPr marL="0" marR="0" lvl="8"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9pPr>
          </a:lstStyle>
          <a:p>
            <a:fld id="{B8987552-1262-4470-A866-AEE09591254A}" type="slidenum">
              <a:rPr lang="zh-TW" altLang="en-US" smtClean="0"/>
              <a:t>‹#›</a:t>
            </a:fld>
            <a:endParaRPr lang="zh-TW" altLang="en-US"/>
          </a:p>
        </p:txBody>
      </p:sp>
    </p:spTree>
    <p:extLst>
      <p:ext uri="{BB962C8B-B14F-4D97-AF65-F5344CB8AC3E}">
        <p14:creationId xmlns:p14="http://schemas.microsoft.com/office/powerpoint/2010/main" val="1645014030"/>
      </p:ext>
    </p:extLst>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2045333" y="1569159"/>
            <a:ext cx="10515600" cy="1325600"/>
          </a:xfrm>
          <a:prstGeom prst="rect">
            <a:avLst/>
          </a:prstGeom>
        </p:spPr>
        <p:txBody>
          <a:bodyPr spcFirstLastPara="1" wrap="square" lIns="91433" tIns="45700" rIns="91433" bIns="45700" anchor="ctr" anchorCtr="0">
            <a:noAutofit/>
          </a:bodyPr>
          <a:lstStyle/>
          <a:p>
            <a:r>
              <a:rPr lang="en-US" altLang="zh-TW" dirty="0" err="1"/>
              <a:t>Numpy</a:t>
            </a:r>
            <a:r>
              <a:rPr lang="en-US" altLang="zh-TW" dirty="0"/>
              <a:t> tutorial</a:t>
            </a:r>
            <a:r>
              <a:rPr lang="zh-TW" altLang="en-US" dirty="0"/>
              <a:t> </a:t>
            </a:r>
            <a:r>
              <a:rPr lang="en-US" altLang="zh-TW"/>
              <a:t>Part 2</a:t>
            </a:r>
            <a:endParaRPr dirty="0"/>
          </a:p>
        </p:txBody>
      </p:sp>
      <p:sp>
        <p:nvSpPr>
          <p:cNvPr id="67" name="Google Shape;67;p13"/>
          <p:cNvSpPr txBox="1">
            <a:spLocks noGrp="1"/>
          </p:cNvSpPr>
          <p:nvPr>
            <p:ph type="subTitle" idx="1"/>
          </p:nvPr>
        </p:nvSpPr>
        <p:spPr>
          <a:xfrm>
            <a:off x="2045333" y="3264300"/>
            <a:ext cx="8834000" cy="1181200"/>
          </a:xfrm>
          <a:prstGeom prst="rect">
            <a:avLst/>
          </a:prstGeom>
        </p:spPr>
        <p:txBody>
          <a:bodyPr spcFirstLastPara="1" wrap="square" lIns="91433" tIns="45700" rIns="91433" bIns="45700" anchor="t" anchorCtr="0">
            <a:noAutofit/>
          </a:bodyPr>
          <a:lstStyle/>
          <a:p>
            <a:pPr marL="0" indent="0"/>
            <a:endParaRPr dirty="0"/>
          </a:p>
        </p:txBody>
      </p:sp>
      <p:sp>
        <p:nvSpPr>
          <p:cNvPr id="68" name="Google Shape;68;p13"/>
          <p:cNvSpPr txBox="1">
            <a:spLocks noGrp="1"/>
          </p:cNvSpPr>
          <p:nvPr>
            <p:ph type="subTitle" idx="2"/>
          </p:nvPr>
        </p:nvSpPr>
        <p:spPr>
          <a:xfrm>
            <a:off x="2045333" y="4594367"/>
            <a:ext cx="8834000" cy="1054000"/>
          </a:xfrm>
          <a:prstGeom prst="rect">
            <a:avLst/>
          </a:prstGeom>
        </p:spPr>
        <p:txBody>
          <a:bodyPr spcFirstLastPara="1" wrap="square" lIns="91433" tIns="45700" rIns="91433" bIns="45700" anchor="t" anchorCtr="0">
            <a:noAutofit/>
          </a:bodyPr>
          <a:lstStyle/>
          <a:p>
            <a:pPr marL="0" indent="0"/>
            <a:r>
              <a:rPr lang="zh-TW" altLang="en-US" dirty="0"/>
              <a:t>台灣人工智慧學校</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A2D9B7-A13C-DA5A-8568-20A10A5453E8}"/>
              </a:ext>
            </a:extLst>
          </p:cNvPr>
          <p:cNvSpPr>
            <a:spLocks noGrp="1"/>
          </p:cNvSpPr>
          <p:nvPr>
            <p:ph type="title"/>
          </p:nvPr>
        </p:nvSpPr>
        <p:spPr/>
        <p:txBody>
          <a:bodyPr/>
          <a:lstStyle/>
          <a:p>
            <a:r>
              <a:rPr lang="zh-TW" altLang="en-US" dirty="0"/>
              <a:t>改變陣列維度 </a:t>
            </a:r>
            <a:r>
              <a:rPr lang="en-US" altLang="zh-TW" dirty="0"/>
              <a:t>- reshape</a:t>
            </a:r>
            <a:endParaRPr lang="zh-TW" altLang="en-US" dirty="0"/>
          </a:p>
        </p:txBody>
      </p:sp>
      <p:sp>
        <p:nvSpPr>
          <p:cNvPr id="3" name="文字版面配置區 2">
            <a:extLst>
              <a:ext uri="{FF2B5EF4-FFF2-40B4-BE49-F238E27FC236}">
                <a16:creationId xmlns:a16="http://schemas.microsoft.com/office/drawing/2014/main" id="{7D4AC8B0-2D16-7F61-32FB-553F7A4F46BF}"/>
              </a:ext>
            </a:extLst>
          </p:cNvPr>
          <p:cNvSpPr>
            <a:spLocks noGrp="1"/>
          </p:cNvSpPr>
          <p:nvPr>
            <p:ph type="body" idx="1"/>
          </p:nvPr>
        </p:nvSpPr>
        <p:spPr/>
        <p:txBody>
          <a:bodyPr/>
          <a:lstStyle/>
          <a:p>
            <a:endParaRPr lang="en-US" altLang="zh-TW" sz="2800" dirty="0"/>
          </a:p>
          <a:p>
            <a:endParaRPr lang="en-US" altLang="zh-TW" sz="2800" dirty="0"/>
          </a:p>
          <a:p>
            <a:r>
              <a:rPr lang="zh-TW" altLang="en-US" sz="2800" dirty="0"/>
              <a:t>原先儲存 [ 0, 1, 2, 3, 4, 5 ] 共六個元素的陣列維度也可以是 ( 3, 2 ) 的二維陣列。</a:t>
            </a:r>
            <a:endParaRPr lang="zh-TW" altLang="en-US" dirty="0"/>
          </a:p>
        </p:txBody>
      </p:sp>
      <p:sp>
        <p:nvSpPr>
          <p:cNvPr id="16" name="Google Shape;625;p88">
            <a:extLst>
              <a:ext uri="{FF2B5EF4-FFF2-40B4-BE49-F238E27FC236}">
                <a16:creationId xmlns:a16="http://schemas.microsoft.com/office/drawing/2014/main" id="{E52A822A-FCD5-91A8-B219-AB4A3073028D}"/>
              </a:ext>
            </a:extLst>
          </p:cNvPr>
          <p:cNvSpPr/>
          <p:nvPr/>
        </p:nvSpPr>
        <p:spPr>
          <a:xfrm>
            <a:off x="907600" y="1361400"/>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accent1"/>
                </a:solidFill>
              </a:rPr>
              <a:t>A</a:t>
            </a:r>
            <a:r>
              <a:rPr lang="en-US" altLang="zh-TW" sz="2400" b="1" dirty="0" err="1">
                <a:solidFill>
                  <a:schemeClr val="dk1"/>
                </a:solidFill>
              </a:rPr>
              <a:t>.reshape</a:t>
            </a:r>
            <a:r>
              <a:rPr lang="en-US" altLang="zh-TW" sz="2400" b="1" dirty="0">
                <a:solidFill>
                  <a:schemeClr val="dk1"/>
                </a:solidFill>
              </a:rPr>
              <a:t> ( </a:t>
            </a:r>
            <a:r>
              <a:rPr lang="en-US" altLang="zh-TW" sz="2400" b="1" dirty="0">
                <a:solidFill>
                  <a:schemeClr val="accent1"/>
                </a:solidFill>
              </a:rPr>
              <a:t>dim</a:t>
            </a:r>
            <a:r>
              <a:rPr lang="en-US" altLang="zh-TW" sz="2400" b="1" dirty="0">
                <a:solidFill>
                  <a:schemeClr val="dk1"/>
                </a:solidFill>
              </a:rPr>
              <a:t> )		# </a:t>
            </a:r>
            <a:r>
              <a:rPr lang="zh-TW" altLang="en-US" sz="2400" b="1" dirty="0">
                <a:solidFill>
                  <a:schemeClr val="dk1"/>
                </a:solidFill>
              </a:rPr>
              <a:t>將陣列 </a:t>
            </a:r>
            <a:r>
              <a:rPr lang="en-US" altLang="zh-TW" sz="2400" b="1" dirty="0">
                <a:solidFill>
                  <a:schemeClr val="accent1"/>
                </a:solidFill>
              </a:rPr>
              <a:t>A </a:t>
            </a:r>
            <a:r>
              <a:rPr lang="zh-TW" altLang="en-US" sz="2400" b="1" dirty="0">
                <a:solidFill>
                  <a:schemeClr val="tx1"/>
                </a:solidFill>
              </a:rPr>
              <a:t>的維度改為 </a:t>
            </a:r>
            <a:r>
              <a:rPr lang="en-US" altLang="zh-TW" sz="2400" b="1" dirty="0">
                <a:solidFill>
                  <a:schemeClr val="accent1"/>
                </a:solidFill>
              </a:rPr>
              <a:t>dim</a:t>
            </a:r>
            <a:r>
              <a:rPr lang="zh-TW" altLang="en-US" sz="2400" b="1" dirty="0">
                <a:solidFill>
                  <a:schemeClr val="dk1"/>
                </a:solidFill>
              </a:rPr>
              <a:t> </a:t>
            </a:r>
            <a:endParaRPr sz="2400" b="1" dirty="0">
              <a:solidFill>
                <a:schemeClr val="dk1"/>
              </a:solidFill>
            </a:endParaRPr>
          </a:p>
        </p:txBody>
      </p:sp>
      <p:pic>
        <p:nvPicPr>
          <p:cNvPr id="9" name="圖片 8">
            <a:extLst>
              <a:ext uri="{FF2B5EF4-FFF2-40B4-BE49-F238E27FC236}">
                <a16:creationId xmlns:a16="http://schemas.microsoft.com/office/drawing/2014/main" id="{38E46906-46F3-5213-C18B-3968A1292E42}"/>
              </a:ext>
            </a:extLst>
          </p:cNvPr>
          <p:cNvPicPr>
            <a:picLocks noChangeAspect="1"/>
          </p:cNvPicPr>
          <p:nvPr/>
        </p:nvPicPr>
        <p:blipFill>
          <a:blip r:embed="rId2"/>
          <a:stretch>
            <a:fillRect/>
          </a:stretch>
        </p:blipFill>
        <p:spPr>
          <a:xfrm>
            <a:off x="907601" y="3429990"/>
            <a:ext cx="7557974" cy="2832609"/>
          </a:xfrm>
          <a:prstGeom prst="rect">
            <a:avLst/>
          </a:prstGeom>
        </p:spPr>
      </p:pic>
    </p:spTree>
    <p:extLst>
      <p:ext uri="{BB962C8B-B14F-4D97-AF65-F5344CB8AC3E}">
        <p14:creationId xmlns:p14="http://schemas.microsoft.com/office/powerpoint/2010/main" val="2128605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A2D9B7-A13C-DA5A-8568-20A10A5453E8}"/>
              </a:ext>
            </a:extLst>
          </p:cNvPr>
          <p:cNvSpPr>
            <a:spLocks noGrp="1"/>
          </p:cNvSpPr>
          <p:nvPr>
            <p:ph type="title"/>
          </p:nvPr>
        </p:nvSpPr>
        <p:spPr/>
        <p:txBody>
          <a:bodyPr/>
          <a:lstStyle/>
          <a:p>
            <a:r>
              <a:rPr lang="zh-TW" altLang="en-US" dirty="0"/>
              <a:t>改變陣列維度 </a:t>
            </a:r>
            <a:r>
              <a:rPr lang="en-US" altLang="zh-TW" dirty="0"/>
              <a:t>- reshape</a:t>
            </a:r>
            <a:endParaRPr lang="zh-TW" altLang="en-US" dirty="0"/>
          </a:p>
        </p:txBody>
      </p:sp>
      <p:sp>
        <p:nvSpPr>
          <p:cNvPr id="3" name="文字版面配置區 2">
            <a:extLst>
              <a:ext uri="{FF2B5EF4-FFF2-40B4-BE49-F238E27FC236}">
                <a16:creationId xmlns:a16="http://schemas.microsoft.com/office/drawing/2014/main" id="{7D4AC8B0-2D16-7F61-32FB-553F7A4F46BF}"/>
              </a:ext>
            </a:extLst>
          </p:cNvPr>
          <p:cNvSpPr>
            <a:spLocks noGrp="1"/>
          </p:cNvSpPr>
          <p:nvPr>
            <p:ph type="body" idx="1"/>
          </p:nvPr>
        </p:nvSpPr>
        <p:spPr/>
        <p:txBody>
          <a:bodyPr/>
          <a:lstStyle/>
          <a:p>
            <a:endParaRPr lang="en-US" altLang="zh-TW" sz="2800" dirty="0"/>
          </a:p>
          <a:p>
            <a:endParaRPr lang="en-US" altLang="zh-TW" sz="2800" dirty="0"/>
          </a:p>
          <a:p>
            <a:r>
              <a:rPr lang="zh-TW" altLang="en-US" sz="2800" dirty="0"/>
              <a:t>原先儲存 [ 0, 1, 2, 3, 4, 5 ] 共六個元素的陣列維度甚至可以是 ( 2, 3, 1 ) 的三維陣列。</a:t>
            </a:r>
            <a:endParaRPr lang="zh-TW" altLang="en-US" sz="2800" dirty="0">
              <a:solidFill>
                <a:srgbClr val="FF0000"/>
              </a:solidFill>
            </a:endParaRPr>
          </a:p>
        </p:txBody>
      </p:sp>
      <p:sp>
        <p:nvSpPr>
          <p:cNvPr id="7" name="Google Shape;625;p88">
            <a:extLst>
              <a:ext uri="{FF2B5EF4-FFF2-40B4-BE49-F238E27FC236}">
                <a16:creationId xmlns:a16="http://schemas.microsoft.com/office/drawing/2014/main" id="{4CA019F8-D18B-094E-AC06-A60A16E4D19D}"/>
              </a:ext>
            </a:extLst>
          </p:cNvPr>
          <p:cNvSpPr/>
          <p:nvPr/>
        </p:nvSpPr>
        <p:spPr>
          <a:xfrm>
            <a:off x="907598" y="1361400"/>
            <a:ext cx="10588401"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accent1"/>
                </a:solidFill>
              </a:rPr>
              <a:t>A</a:t>
            </a:r>
            <a:r>
              <a:rPr lang="en-US" altLang="zh-TW" sz="2400" b="1" dirty="0" err="1">
                <a:solidFill>
                  <a:schemeClr val="dk1"/>
                </a:solidFill>
              </a:rPr>
              <a:t>.reshape</a:t>
            </a:r>
            <a:r>
              <a:rPr lang="en-US" altLang="zh-TW" sz="2400" b="1" dirty="0">
                <a:solidFill>
                  <a:schemeClr val="dk1"/>
                </a:solidFill>
              </a:rPr>
              <a:t> ( </a:t>
            </a:r>
            <a:r>
              <a:rPr lang="en-US" altLang="zh-TW" sz="2400" b="1" dirty="0">
                <a:solidFill>
                  <a:schemeClr val="accent1"/>
                </a:solidFill>
              </a:rPr>
              <a:t>dim</a:t>
            </a:r>
            <a:r>
              <a:rPr lang="en-US" altLang="zh-TW" sz="2400" b="1" dirty="0">
                <a:solidFill>
                  <a:schemeClr val="dk1"/>
                </a:solidFill>
              </a:rPr>
              <a:t> )		# </a:t>
            </a:r>
            <a:r>
              <a:rPr lang="zh-TW" altLang="en-US" sz="2400" b="1" dirty="0">
                <a:solidFill>
                  <a:schemeClr val="dk1"/>
                </a:solidFill>
              </a:rPr>
              <a:t>將陣列 </a:t>
            </a:r>
            <a:r>
              <a:rPr lang="en-US" altLang="zh-TW" sz="2400" b="1" dirty="0">
                <a:solidFill>
                  <a:schemeClr val="accent1"/>
                </a:solidFill>
              </a:rPr>
              <a:t>A </a:t>
            </a:r>
            <a:r>
              <a:rPr lang="zh-TW" altLang="en-US" sz="2400" b="1" dirty="0">
                <a:solidFill>
                  <a:schemeClr val="tx1"/>
                </a:solidFill>
              </a:rPr>
              <a:t>的維度改為 </a:t>
            </a:r>
            <a:r>
              <a:rPr lang="en-US" altLang="zh-TW" sz="2400" b="1" dirty="0">
                <a:solidFill>
                  <a:schemeClr val="accent1"/>
                </a:solidFill>
              </a:rPr>
              <a:t>dim</a:t>
            </a:r>
            <a:r>
              <a:rPr lang="zh-TW" altLang="en-US" sz="2400" b="1" dirty="0">
                <a:solidFill>
                  <a:schemeClr val="dk1"/>
                </a:solidFill>
              </a:rPr>
              <a:t> </a:t>
            </a:r>
            <a:endParaRPr sz="2400" b="1" dirty="0">
              <a:solidFill>
                <a:schemeClr val="dk1"/>
              </a:solidFill>
            </a:endParaRPr>
          </a:p>
        </p:txBody>
      </p:sp>
      <p:pic>
        <p:nvPicPr>
          <p:cNvPr id="4" name="圖片 3">
            <a:extLst>
              <a:ext uri="{FF2B5EF4-FFF2-40B4-BE49-F238E27FC236}">
                <a16:creationId xmlns:a16="http://schemas.microsoft.com/office/drawing/2014/main" id="{759F3BA5-81FE-BD90-6DC6-4DEF18476CA3}"/>
              </a:ext>
            </a:extLst>
          </p:cNvPr>
          <p:cNvPicPr>
            <a:picLocks noChangeAspect="1"/>
          </p:cNvPicPr>
          <p:nvPr/>
        </p:nvPicPr>
        <p:blipFill>
          <a:blip r:embed="rId2"/>
          <a:stretch>
            <a:fillRect/>
          </a:stretch>
        </p:blipFill>
        <p:spPr>
          <a:xfrm>
            <a:off x="907600" y="3432461"/>
            <a:ext cx="5699677" cy="2830139"/>
          </a:xfrm>
          <a:prstGeom prst="rect">
            <a:avLst/>
          </a:prstGeom>
        </p:spPr>
      </p:pic>
      <p:sp>
        <p:nvSpPr>
          <p:cNvPr id="8" name="文字方塊 7">
            <a:extLst>
              <a:ext uri="{FF2B5EF4-FFF2-40B4-BE49-F238E27FC236}">
                <a16:creationId xmlns:a16="http://schemas.microsoft.com/office/drawing/2014/main" id="{B8C8E087-5A7A-2DCD-F771-ED20123F582A}"/>
              </a:ext>
            </a:extLst>
          </p:cNvPr>
          <p:cNvSpPr txBox="1"/>
          <p:nvPr/>
        </p:nvSpPr>
        <p:spPr>
          <a:xfrm>
            <a:off x="3918857" y="5837868"/>
            <a:ext cx="7683210" cy="424732"/>
          </a:xfrm>
          <a:prstGeom prst="rect">
            <a:avLst/>
          </a:prstGeom>
          <a:noFill/>
        </p:spPr>
        <p:txBody>
          <a:bodyPr wrap="square">
            <a:spAutoFit/>
          </a:bodyPr>
          <a:lstStyle/>
          <a:p>
            <a:pPr marL="101598">
              <a:lnSpc>
                <a:spcPct val="90000"/>
              </a:lnSpc>
              <a:spcBef>
                <a:spcPts val="1067"/>
              </a:spcBef>
              <a:buClr>
                <a:schemeClr val="dk1"/>
              </a:buClr>
              <a:buSzPts val="2400"/>
            </a:pPr>
            <a:r>
              <a:rPr lang="zh-TW" altLang="en-US" sz="2400" dirty="0">
                <a:solidFill>
                  <a:srgbClr val="FF0000"/>
                </a:solidFill>
                <a:latin typeface="Microsoft JhengHei"/>
                <a:ea typeface="Microsoft JhengHei"/>
              </a:rPr>
              <a:t>唯一的需求就是改變後陣列的元素總數需與改變前相同。</a:t>
            </a:r>
          </a:p>
        </p:txBody>
      </p:sp>
    </p:spTree>
    <p:extLst>
      <p:ext uri="{BB962C8B-B14F-4D97-AF65-F5344CB8AC3E}">
        <p14:creationId xmlns:p14="http://schemas.microsoft.com/office/powerpoint/2010/main" val="3529081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4B0C16-799C-FBFD-DC3D-4EBAE5F4B8E7}"/>
              </a:ext>
            </a:extLst>
          </p:cNvPr>
          <p:cNvSpPr>
            <a:spLocks noGrp="1"/>
          </p:cNvSpPr>
          <p:nvPr>
            <p:ph type="title"/>
          </p:nvPr>
        </p:nvSpPr>
        <p:spPr/>
        <p:txBody>
          <a:bodyPr/>
          <a:lstStyle/>
          <a:p>
            <a:r>
              <a:rPr lang="zh-TW" altLang="en-US" dirty="0"/>
              <a:t>改變陣列維度 </a:t>
            </a:r>
            <a:r>
              <a:rPr lang="en-US" altLang="zh-TW" dirty="0"/>
              <a:t>- reshape</a:t>
            </a:r>
            <a:endParaRPr lang="zh-TW" altLang="en-US" dirty="0"/>
          </a:p>
        </p:txBody>
      </p:sp>
      <p:sp>
        <p:nvSpPr>
          <p:cNvPr id="3" name="文字版面配置區 2">
            <a:extLst>
              <a:ext uri="{FF2B5EF4-FFF2-40B4-BE49-F238E27FC236}">
                <a16:creationId xmlns:a16="http://schemas.microsoft.com/office/drawing/2014/main" id="{FCA25393-B34C-441E-1E78-2C6F70920048}"/>
              </a:ext>
            </a:extLst>
          </p:cNvPr>
          <p:cNvSpPr>
            <a:spLocks noGrp="1"/>
          </p:cNvSpPr>
          <p:nvPr>
            <p:ph type="body" idx="1"/>
          </p:nvPr>
        </p:nvSpPr>
        <p:spPr/>
        <p:txBody>
          <a:bodyPr/>
          <a:lstStyle/>
          <a:p>
            <a:r>
              <a:rPr lang="zh-TW" altLang="en-US" dirty="0"/>
              <a:t>如果懶得算要轉換的維度，也可以給予 </a:t>
            </a:r>
            <a:r>
              <a:rPr lang="en-US" altLang="zh-TW" dirty="0"/>
              <a:t>-1 </a:t>
            </a:r>
            <a:r>
              <a:rPr lang="zh-TW" altLang="en-US" dirty="0"/>
              <a:t>讓 </a:t>
            </a:r>
            <a:r>
              <a:rPr lang="en-US" altLang="zh-TW" dirty="0" err="1"/>
              <a:t>numpy</a:t>
            </a:r>
            <a:r>
              <a:rPr lang="zh-TW" altLang="en-US" dirty="0"/>
              <a:t> 自已計算</a:t>
            </a:r>
          </a:p>
        </p:txBody>
      </p:sp>
      <p:pic>
        <p:nvPicPr>
          <p:cNvPr id="5" name="圖片 4">
            <a:extLst>
              <a:ext uri="{FF2B5EF4-FFF2-40B4-BE49-F238E27FC236}">
                <a16:creationId xmlns:a16="http://schemas.microsoft.com/office/drawing/2014/main" id="{1A36EB74-0024-F0F2-08F7-B54CBB7F4456}"/>
              </a:ext>
            </a:extLst>
          </p:cNvPr>
          <p:cNvPicPr>
            <a:picLocks noChangeAspect="1"/>
          </p:cNvPicPr>
          <p:nvPr/>
        </p:nvPicPr>
        <p:blipFill>
          <a:blip r:embed="rId2"/>
          <a:stretch>
            <a:fillRect/>
          </a:stretch>
        </p:blipFill>
        <p:spPr>
          <a:xfrm>
            <a:off x="907600" y="3429000"/>
            <a:ext cx="8295328" cy="2833600"/>
          </a:xfrm>
          <a:prstGeom prst="rect">
            <a:avLst/>
          </a:prstGeom>
        </p:spPr>
      </p:pic>
    </p:spTree>
    <p:extLst>
      <p:ext uri="{BB962C8B-B14F-4D97-AF65-F5344CB8AC3E}">
        <p14:creationId xmlns:p14="http://schemas.microsoft.com/office/powerpoint/2010/main" val="314280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44DFEE-68C4-2BF3-94D1-578890BF164A}"/>
              </a:ext>
            </a:extLst>
          </p:cNvPr>
          <p:cNvSpPr>
            <a:spLocks noGrp="1"/>
          </p:cNvSpPr>
          <p:nvPr>
            <p:ph type="title"/>
          </p:nvPr>
        </p:nvSpPr>
        <p:spPr>
          <a:xfrm>
            <a:off x="801666" y="173767"/>
            <a:ext cx="11390333" cy="983200"/>
          </a:xfrm>
        </p:spPr>
        <p:txBody>
          <a:bodyPr/>
          <a:lstStyle/>
          <a:p>
            <a:r>
              <a:rPr lang="zh-TW" altLang="en-US" dirty="0"/>
              <a:t>改變陣列維度 </a:t>
            </a:r>
            <a:r>
              <a:rPr lang="en-US" altLang="zh-TW" dirty="0"/>
              <a:t>- </a:t>
            </a:r>
            <a:r>
              <a:rPr lang="en-US" altLang="zh-TW" dirty="0" err="1"/>
              <a:t>expand_dims</a:t>
            </a:r>
            <a:r>
              <a:rPr lang="en-US" altLang="zh-TW" dirty="0"/>
              <a:t> </a:t>
            </a:r>
            <a:r>
              <a:rPr lang="zh-TW" altLang="en-US" dirty="0"/>
              <a:t>與 </a:t>
            </a:r>
            <a:r>
              <a:rPr lang="en-US" altLang="zh-TW" dirty="0"/>
              <a:t>squeeze </a:t>
            </a:r>
            <a:r>
              <a:rPr lang="zh-TW" altLang="en-US" dirty="0"/>
              <a:t>功能</a:t>
            </a:r>
          </a:p>
        </p:txBody>
      </p:sp>
      <p:sp>
        <p:nvSpPr>
          <p:cNvPr id="3" name="文字版面配置區 2">
            <a:extLst>
              <a:ext uri="{FF2B5EF4-FFF2-40B4-BE49-F238E27FC236}">
                <a16:creationId xmlns:a16="http://schemas.microsoft.com/office/drawing/2014/main" id="{BDD92828-7AFD-8D0F-892D-204C37CF57F1}"/>
              </a:ext>
            </a:extLst>
          </p:cNvPr>
          <p:cNvSpPr>
            <a:spLocks noGrp="1"/>
          </p:cNvSpPr>
          <p:nvPr>
            <p:ph type="body" idx="1"/>
          </p:nvPr>
        </p:nvSpPr>
        <p:spPr/>
        <p:txBody>
          <a:bodyPr/>
          <a:lstStyle/>
          <a:p>
            <a:r>
              <a:rPr lang="zh-TW" altLang="en-US" dirty="0"/>
              <a:t>相較於 </a:t>
            </a:r>
            <a:r>
              <a:rPr lang="en-US" altLang="zh-TW" dirty="0"/>
              <a:t>reshape</a:t>
            </a:r>
            <a:r>
              <a:rPr lang="zh-TW" altLang="en-US" dirty="0"/>
              <a:t> 強大且彈性的功能，</a:t>
            </a:r>
            <a:r>
              <a:rPr lang="en-US" altLang="zh-TW" dirty="0" err="1"/>
              <a:t>expand_dims</a:t>
            </a:r>
            <a:r>
              <a:rPr lang="zh-TW" altLang="en-US" dirty="0"/>
              <a:t> 與 </a:t>
            </a:r>
            <a:r>
              <a:rPr lang="en-US" altLang="zh-TW" dirty="0"/>
              <a:t>squeeze</a:t>
            </a:r>
            <a:r>
              <a:rPr lang="zh-TW" altLang="en-US" dirty="0"/>
              <a:t> 各自負責的是在不改變陣列形狀的前提下增加或是減少維度。</a:t>
            </a:r>
          </a:p>
        </p:txBody>
      </p:sp>
    </p:spTree>
    <p:extLst>
      <p:ext uri="{BB962C8B-B14F-4D97-AF65-F5344CB8AC3E}">
        <p14:creationId xmlns:p14="http://schemas.microsoft.com/office/powerpoint/2010/main" val="1951119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44DFEE-68C4-2BF3-94D1-578890BF164A}"/>
              </a:ext>
            </a:extLst>
          </p:cNvPr>
          <p:cNvSpPr>
            <a:spLocks noGrp="1"/>
          </p:cNvSpPr>
          <p:nvPr>
            <p:ph type="title"/>
          </p:nvPr>
        </p:nvSpPr>
        <p:spPr>
          <a:xfrm>
            <a:off x="801666" y="173767"/>
            <a:ext cx="11390333" cy="983200"/>
          </a:xfrm>
        </p:spPr>
        <p:txBody>
          <a:bodyPr/>
          <a:lstStyle/>
          <a:p>
            <a:r>
              <a:rPr lang="zh-TW" altLang="en-US" dirty="0"/>
              <a:t>改變陣列維度 </a:t>
            </a:r>
            <a:r>
              <a:rPr lang="en-US" altLang="zh-TW" dirty="0"/>
              <a:t>- </a:t>
            </a:r>
            <a:r>
              <a:rPr lang="en-US" altLang="zh-TW" dirty="0" err="1"/>
              <a:t>expand_dims</a:t>
            </a:r>
            <a:r>
              <a:rPr lang="en-US" altLang="zh-TW" dirty="0"/>
              <a:t> </a:t>
            </a:r>
            <a:r>
              <a:rPr lang="zh-TW" altLang="en-US" dirty="0"/>
              <a:t>與 </a:t>
            </a:r>
            <a:r>
              <a:rPr lang="en-US" altLang="zh-TW" dirty="0"/>
              <a:t>squeeze </a:t>
            </a:r>
            <a:r>
              <a:rPr lang="zh-TW" altLang="en-US" dirty="0"/>
              <a:t>功能</a:t>
            </a:r>
          </a:p>
        </p:txBody>
      </p:sp>
      <p:sp>
        <p:nvSpPr>
          <p:cNvPr id="3" name="文字版面配置區 2">
            <a:extLst>
              <a:ext uri="{FF2B5EF4-FFF2-40B4-BE49-F238E27FC236}">
                <a16:creationId xmlns:a16="http://schemas.microsoft.com/office/drawing/2014/main" id="{BDD92828-7AFD-8D0F-892D-204C37CF57F1}"/>
              </a:ext>
            </a:extLst>
          </p:cNvPr>
          <p:cNvSpPr>
            <a:spLocks noGrp="1"/>
          </p:cNvSpPr>
          <p:nvPr>
            <p:ph type="body" idx="1"/>
          </p:nvPr>
        </p:nvSpPr>
        <p:spPr/>
        <p:txBody>
          <a:bodyPr/>
          <a:lstStyle/>
          <a:p>
            <a:endParaRPr lang="en-US" altLang="zh-TW" dirty="0"/>
          </a:p>
          <a:p>
            <a:endParaRPr lang="en-US" altLang="zh-TW" dirty="0"/>
          </a:p>
          <a:p>
            <a:r>
              <a:rPr lang="zh-TW" altLang="en-US" dirty="0"/>
              <a:t>在這邊我們加在第一個軸，因此 </a:t>
            </a:r>
            <a:r>
              <a:rPr lang="en-US" altLang="zh-TW" dirty="0"/>
              <a:t>axis = 0</a:t>
            </a:r>
            <a:r>
              <a:rPr lang="zh-TW" altLang="en-US" dirty="0"/>
              <a:t>。</a:t>
            </a:r>
            <a:endParaRPr lang="en-US" altLang="zh-TW" dirty="0"/>
          </a:p>
        </p:txBody>
      </p:sp>
      <p:sp>
        <p:nvSpPr>
          <p:cNvPr id="4" name="Google Shape;625;p88">
            <a:extLst>
              <a:ext uri="{FF2B5EF4-FFF2-40B4-BE49-F238E27FC236}">
                <a16:creationId xmlns:a16="http://schemas.microsoft.com/office/drawing/2014/main" id="{9156A7EA-2C8B-E710-00DB-6B780812A825}"/>
              </a:ext>
            </a:extLst>
          </p:cNvPr>
          <p:cNvSpPr/>
          <p:nvPr/>
        </p:nvSpPr>
        <p:spPr>
          <a:xfrm>
            <a:off x="907600" y="1361400"/>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np.expand_dims</a:t>
            </a:r>
            <a:r>
              <a:rPr lang="en-US" altLang="zh-TW" sz="2400" b="1" dirty="0">
                <a:solidFill>
                  <a:schemeClr val="dk1"/>
                </a:solidFill>
              </a:rPr>
              <a:t> ( </a:t>
            </a:r>
            <a:r>
              <a:rPr lang="en-US" altLang="zh-TW" sz="2400" b="1" dirty="0">
                <a:solidFill>
                  <a:schemeClr val="accent1"/>
                </a:solidFill>
              </a:rPr>
              <a:t>x</a:t>
            </a:r>
            <a:r>
              <a:rPr lang="en-US" altLang="zh-TW" sz="2400" b="1" dirty="0">
                <a:solidFill>
                  <a:schemeClr val="dk1"/>
                </a:solidFill>
              </a:rPr>
              <a:t>, axis</a:t>
            </a:r>
            <a:r>
              <a:rPr lang="zh-TW" altLang="en-US" sz="2400" b="1" dirty="0">
                <a:solidFill>
                  <a:schemeClr val="dk1"/>
                </a:solidFill>
              </a:rPr>
              <a:t> </a:t>
            </a:r>
            <a:r>
              <a:rPr lang="en-US" altLang="zh-TW" sz="2400" b="1" dirty="0">
                <a:solidFill>
                  <a:schemeClr val="dk1"/>
                </a:solidFill>
              </a:rPr>
              <a:t>=</a:t>
            </a:r>
            <a:r>
              <a:rPr lang="zh-TW" altLang="en-US" sz="2400" b="1" dirty="0">
                <a:solidFill>
                  <a:schemeClr val="dk1"/>
                </a:solidFill>
              </a:rPr>
              <a:t> </a:t>
            </a:r>
            <a:r>
              <a:rPr lang="en-US" altLang="zh-TW" sz="2400" b="1" dirty="0">
                <a:solidFill>
                  <a:schemeClr val="accent1"/>
                </a:solidFill>
              </a:rPr>
              <a:t>0</a:t>
            </a:r>
            <a:r>
              <a:rPr lang="en-US" altLang="zh-TW" sz="2400" b="1" dirty="0">
                <a:solidFill>
                  <a:schemeClr val="dk1"/>
                </a:solidFill>
              </a:rPr>
              <a:t> )		# </a:t>
            </a:r>
            <a:r>
              <a:rPr lang="zh-TW" altLang="en-US" sz="2400" b="1" dirty="0">
                <a:solidFill>
                  <a:schemeClr val="dk1"/>
                </a:solidFill>
              </a:rPr>
              <a:t>在 </a:t>
            </a:r>
            <a:r>
              <a:rPr lang="en-US" altLang="zh-TW" sz="2400" b="1" dirty="0">
                <a:solidFill>
                  <a:schemeClr val="dk1"/>
                </a:solidFill>
              </a:rPr>
              <a:t>x </a:t>
            </a:r>
            <a:r>
              <a:rPr lang="zh-TW" altLang="en-US" sz="2400" b="1" dirty="0">
                <a:solidFill>
                  <a:schemeClr val="dk1"/>
                </a:solidFill>
              </a:rPr>
              <a:t>這個陣列額外增加一個維度</a:t>
            </a:r>
            <a:endParaRPr sz="2400" b="1" dirty="0">
              <a:solidFill>
                <a:schemeClr val="dk1"/>
              </a:solidFill>
            </a:endParaRPr>
          </a:p>
        </p:txBody>
      </p:sp>
      <p:pic>
        <p:nvPicPr>
          <p:cNvPr id="6" name="圖片 5">
            <a:extLst>
              <a:ext uri="{FF2B5EF4-FFF2-40B4-BE49-F238E27FC236}">
                <a16:creationId xmlns:a16="http://schemas.microsoft.com/office/drawing/2014/main" id="{1A350990-32ED-5DF6-C82A-F4BF5BDCABE1}"/>
              </a:ext>
            </a:extLst>
          </p:cNvPr>
          <p:cNvPicPr>
            <a:picLocks noChangeAspect="1"/>
          </p:cNvPicPr>
          <p:nvPr/>
        </p:nvPicPr>
        <p:blipFill>
          <a:blip r:embed="rId2"/>
          <a:stretch>
            <a:fillRect/>
          </a:stretch>
        </p:blipFill>
        <p:spPr>
          <a:xfrm>
            <a:off x="907600" y="3431215"/>
            <a:ext cx="7243342" cy="2903418"/>
          </a:xfrm>
          <a:prstGeom prst="rect">
            <a:avLst/>
          </a:prstGeom>
        </p:spPr>
      </p:pic>
    </p:spTree>
    <p:extLst>
      <p:ext uri="{BB962C8B-B14F-4D97-AF65-F5344CB8AC3E}">
        <p14:creationId xmlns:p14="http://schemas.microsoft.com/office/powerpoint/2010/main" val="1589391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44DFEE-68C4-2BF3-94D1-578890BF164A}"/>
              </a:ext>
            </a:extLst>
          </p:cNvPr>
          <p:cNvSpPr>
            <a:spLocks noGrp="1"/>
          </p:cNvSpPr>
          <p:nvPr>
            <p:ph type="title"/>
          </p:nvPr>
        </p:nvSpPr>
        <p:spPr>
          <a:xfrm>
            <a:off x="801666" y="173767"/>
            <a:ext cx="11390333" cy="983200"/>
          </a:xfrm>
        </p:spPr>
        <p:txBody>
          <a:bodyPr/>
          <a:lstStyle/>
          <a:p>
            <a:r>
              <a:rPr lang="zh-TW" altLang="en-US" dirty="0"/>
              <a:t>改變陣列維度 </a:t>
            </a:r>
            <a:r>
              <a:rPr lang="en-US" altLang="zh-TW" dirty="0"/>
              <a:t>- </a:t>
            </a:r>
            <a:r>
              <a:rPr lang="en-US" altLang="zh-TW" dirty="0" err="1"/>
              <a:t>expand_dims</a:t>
            </a:r>
            <a:r>
              <a:rPr lang="en-US" altLang="zh-TW" dirty="0"/>
              <a:t> </a:t>
            </a:r>
            <a:r>
              <a:rPr lang="zh-TW" altLang="en-US" dirty="0"/>
              <a:t>與 </a:t>
            </a:r>
            <a:r>
              <a:rPr lang="en-US" altLang="zh-TW" dirty="0"/>
              <a:t>squeeze </a:t>
            </a:r>
            <a:r>
              <a:rPr lang="zh-TW" altLang="en-US" dirty="0"/>
              <a:t>功能</a:t>
            </a:r>
          </a:p>
        </p:txBody>
      </p:sp>
      <p:sp>
        <p:nvSpPr>
          <p:cNvPr id="3" name="文字版面配置區 2">
            <a:extLst>
              <a:ext uri="{FF2B5EF4-FFF2-40B4-BE49-F238E27FC236}">
                <a16:creationId xmlns:a16="http://schemas.microsoft.com/office/drawing/2014/main" id="{BDD92828-7AFD-8D0F-892D-204C37CF57F1}"/>
              </a:ext>
            </a:extLst>
          </p:cNvPr>
          <p:cNvSpPr>
            <a:spLocks noGrp="1"/>
          </p:cNvSpPr>
          <p:nvPr>
            <p:ph type="body" idx="1"/>
          </p:nvPr>
        </p:nvSpPr>
        <p:spPr/>
        <p:txBody>
          <a:bodyPr/>
          <a:lstStyle/>
          <a:p>
            <a:endParaRPr lang="en-US" altLang="zh-TW" dirty="0"/>
          </a:p>
          <a:p>
            <a:endParaRPr lang="en-US" altLang="zh-TW" dirty="0"/>
          </a:p>
        </p:txBody>
      </p:sp>
      <p:sp>
        <p:nvSpPr>
          <p:cNvPr id="4" name="Google Shape;625;p88">
            <a:extLst>
              <a:ext uri="{FF2B5EF4-FFF2-40B4-BE49-F238E27FC236}">
                <a16:creationId xmlns:a16="http://schemas.microsoft.com/office/drawing/2014/main" id="{9156A7EA-2C8B-E710-00DB-6B780812A825}"/>
              </a:ext>
            </a:extLst>
          </p:cNvPr>
          <p:cNvSpPr/>
          <p:nvPr/>
        </p:nvSpPr>
        <p:spPr>
          <a:xfrm>
            <a:off x="907600" y="1358651"/>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np.squeeze</a:t>
            </a:r>
            <a:r>
              <a:rPr lang="en-US" altLang="zh-TW" sz="2400" b="1" dirty="0">
                <a:solidFill>
                  <a:schemeClr val="dk1"/>
                </a:solidFill>
              </a:rPr>
              <a:t> ( </a:t>
            </a:r>
            <a:r>
              <a:rPr lang="en-US" altLang="zh-TW" sz="2400" b="1" dirty="0">
                <a:solidFill>
                  <a:schemeClr val="accent1"/>
                </a:solidFill>
              </a:rPr>
              <a:t>x</a:t>
            </a:r>
            <a:r>
              <a:rPr lang="en-US" altLang="zh-TW" sz="2400" b="1" dirty="0">
                <a:solidFill>
                  <a:schemeClr val="dk1"/>
                </a:solidFill>
              </a:rPr>
              <a:t> )		#</a:t>
            </a:r>
            <a:r>
              <a:rPr lang="zh-TW" altLang="en-US" sz="2400" b="1" dirty="0">
                <a:solidFill>
                  <a:schemeClr val="dk1"/>
                </a:solidFill>
              </a:rPr>
              <a:t> 將 </a:t>
            </a:r>
            <a:r>
              <a:rPr lang="en-US" altLang="zh-TW" sz="2400" b="1" dirty="0">
                <a:solidFill>
                  <a:schemeClr val="dk1"/>
                </a:solidFill>
              </a:rPr>
              <a:t>x </a:t>
            </a:r>
            <a:r>
              <a:rPr lang="zh-TW" altLang="en-US" sz="2400" b="1" dirty="0">
                <a:solidFill>
                  <a:schemeClr val="dk1"/>
                </a:solidFill>
              </a:rPr>
              <a:t>這個陣列裡面多的維度壓縮</a:t>
            </a:r>
            <a:endParaRPr sz="2400" b="1" dirty="0">
              <a:solidFill>
                <a:schemeClr val="dk1"/>
              </a:solidFill>
            </a:endParaRPr>
          </a:p>
        </p:txBody>
      </p:sp>
      <p:pic>
        <p:nvPicPr>
          <p:cNvPr id="6" name="圖片 5">
            <a:extLst>
              <a:ext uri="{FF2B5EF4-FFF2-40B4-BE49-F238E27FC236}">
                <a16:creationId xmlns:a16="http://schemas.microsoft.com/office/drawing/2014/main" id="{465A9C05-21D2-7231-AF6F-095D60AF26C0}"/>
              </a:ext>
            </a:extLst>
          </p:cNvPr>
          <p:cNvPicPr>
            <a:picLocks noChangeAspect="1"/>
          </p:cNvPicPr>
          <p:nvPr/>
        </p:nvPicPr>
        <p:blipFill>
          <a:blip r:embed="rId2"/>
          <a:stretch>
            <a:fillRect/>
          </a:stretch>
        </p:blipFill>
        <p:spPr>
          <a:xfrm>
            <a:off x="907600" y="2671770"/>
            <a:ext cx="8138077" cy="3590830"/>
          </a:xfrm>
          <a:prstGeom prst="rect">
            <a:avLst/>
          </a:prstGeom>
        </p:spPr>
      </p:pic>
      <p:sp>
        <p:nvSpPr>
          <p:cNvPr id="9" name="矩形 8">
            <a:extLst>
              <a:ext uri="{FF2B5EF4-FFF2-40B4-BE49-F238E27FC236}">
                <a16:creationId xmlns:a16="http://schemas.microsoft.com/office/drawing/2014/main" id="{E1276CE6-C8E9-6166-C408-6C4223F52696}"/>
              </a:ext>
            </a:extLst>
          </p:cNvPr>
          <p:cNvSpPr/>
          <p:nvPr/>
        </p:nvSpPr>
        <p:spPr>
          <a:xfrm>
            <a:off x="934065" y="2740655"/>
            <a:ext cx="6754761" cy="11897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60B60171-56C5-2211-DC4A-4066200C33ED}"/>
              </a:ext>
            </a:extLst>
          </p:cNvPr>
          <p:cNvSpPr txBox="1"/>
          <p:nvPr/>
        </p:nvSpPr>
        <p:spPr>
          <a:xfrm>
            <a:off x="7688826" y="2956941"/>
            <a:ext cx="3474893" cy="757130"/>
          </a:xfrm>
          <a:prstGeom prst="rect">
            <a:avLst/>
          </a:prstGeom>
          <a:noFill/>
        </p:spPr>
        <p:txBody>
          <a:bodyPr wrap="square" rtlCol="0">
            <a:spAutoFit/>
          </a:bodyPr>
          <a:lstStyle/>
          <a:p>
            <a:pPr marL="101598">
              <a:lnSpc>
                <a:spcPct val="90000"/>
              </a:lnSpc>
              <a:spcBef>
                <a:spcPts val="1067"/>
              </a:spcBef>
              <a:buClr>
                <a:schemeClr val="dk1"/>
              </a:buClr>
              <a:buSzPts val="2400"/>
            </a:pPr>
            <a:r>
              <a:rPr lang="zh-TW" altLang="en-US" sz="2400" dirty="0">
                <a:solidFill>
                  <a:srgbClr val="FF0000"/>
                </a:solidFill>
                <a:latin typeface="Microsoft JhengHei"/>
                <a:ea typeface="Microsoft JhengHei"/>
              </a:rPr>
              <a:t>先使用 </a:t>
            </a:r>
            <a:r>
              <a:rPr lang="en-US" altLang="zh-TW" sz="2400" dirty="0" err="1">
                <a:solidFill>
                  <a:srgbClr val="FF0000"/>
                </a:solidFill>
                <a:latin typeface="Microsoft JhengHei"/>
                <a:ea typeface="Microsoft JhengHei"/>
              </a:rPr>
              <a:t>expand_dims</a:t>
            </a:r>
            <a:r>
              <a:rPr lang="en-US" altLang="zh-TW" sz="2400" dirty="0">
                <a:solidFill>
                  <a:srgbClr val="FF0000"/>
                </a:solidFill>
                <a:latin typeface="Microsoft JhengHei"/>
                <a:ea typeface="Microsoft JhengHei"/>
              </a:rPr>
              <a:t> </a:t>
            </a:r>
            <a:r>
              <a:rPr lang="zh-TW" altLang="en-US" sz="2400" dirty="0">
                <a:solidFill>
                  <a:srgbClr val="FF0000"/>
                </a:solidFill>
                <a:latin typeface="Microsoft JhengHei"/>
                <a:ea typeface="Microsoft JhengHei"/>
              </a:rPr>
              <a:t>增加一個維度</a:t>
            </a:r>
          </a:p>
        </p:txBody>
      </p:sp>
    </p:spTree>
    <p:extLst>
      <p:ext uri="{BB962C8B-B14F-4D97-AF65-F5344CB8AC3E}">
        <p14:creationId xmlns:p14="http://schemas.microsoft.com/office/powerpoint/2010/main" val="386538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txBox="1">
            <a:spLocks noGrp="1"/>
          </p:cNvSpPr>
          <p:nvPr>
            <p:ph type="title"/>
          </p:nvPr>
        </p:nvSpPr>
        <p:spPr>
          <a:prstGeom prst="rect">
            <a:avLst/>
          </a:prstGeom>
          <a:noFill/>
          <a:ln>
            <a:noFill/>
          </a:ln>
        </p:spPr>
        <p:txBody>
          <a:bodyPr spcFirstLastPara="1" vert="horz" wrap="square" lIns="35700" tIns="35700" rIns="35700" bIns="35700" rtlCol="0" anchor="t" anchorCtr="0">
            <a:noAutofit/>
          </a:bodyPr>
          <a:lstStyle/>
          <a:p>
            <a:r>
              <a:rPr lang="zh-TW" altLang="en-US" sz="5330" dirty="0">
                <a:solidFill>
                  <a:srgbClr val="00B050"/>
                </a:solidFill>
                <a:latin typeface="Microsoft JhengHei"/>
                <a:ea typeface="Microsoft JhengHei"/>
              </a:rPr>
              <a:t>操作多維陣列 </a:t>
            </a:r>
            <a:br>
              <a:rPr lang="en-US" altLang="zh-TW" sz="5330" dirty="0">
                <a:solidFill>
                  <a:srgbClr val="00B050"/>
                </a:solidFill>
                <a:latin typeface="Microsoft JhengHei"/>
                <a:ea typeface="Microsoft JhengHei"/>
              </a:rPr>
            </a:br>
            <a:r>
              <a:rPr lang="en-US" altLang="zh-TW" sz="5330" dirty="0">
                <a:solidFill>
                  <a:srgbClr val="00B050"/>
                </a:solidFill>
                <a:latin typeface="Microsoft JhengHei"/>
                <a:ea typeface="Microsoft JhengHei"/>
              </a:rPr>
              <a:t>( Array Manipulation )</a:t>
            </a:r>
            <a:endParaRPr lang="zh-TW" altLang="en-US" sz="5330" dirty="0">
              <a:solidFill>
                <a:srgbClr val="00B050"/>
              </a:solidFill>
            </a:endParaRPr>
          </a:p>
        </p:txBody>
      </p:sp>
      <p:sp>
        <p:nvSpPr>
          <p:cNvPr id="160" name="Google Shape;160;p7"/>
          <p:cNvSpPr txBox="1">
            <a:spLocks noGrp="1"/>
          </p:cNvSpPr>
          <p:nvPr>
            <p:ph type="subTitle" idx="1"/>
          </p:nvPr>
        </p:nvSpPr>
        <p:spPr>
          <a:prstGeom prst="rect">
            <a:avLst/>
          </a:prstGeom>
          <a:noFill/>
          <a:ln>
            <a:noFill/>
          </a:ln>
        </p:spPr>
        <p:txBody>
          <a:bodyPr spcFirstLastPara="1" vert="horz" wrap="square" lIns="35700" tIns="35700" rIns="35700" bIns="35700" rtlCol="0" anchor="t" anchorCtr="0">
            <a:noAutofit/>
          </a:bodyPr>
          <a:lstStyle/>
          <a:p>
            <a:pPr marL="0" indent="0">
              <a:lnSpc>
                <a:spcPct val="100000"/>
              </a:lnSpc>
              <a:spcBef>
                <a:spcPts val="0"/>
              </a:spcBef>
              <a:buClr>
                <a:schemeClr val="dk2"/>
              </a:buClr>
              <a:buSzPts val="1800"/>
            </a:pPr>
            <a:r>
              <a:rPr lang="zh-TW" altLang="en-US" sz="3470" dirty="0">
                <a:solidFill>
                  <a:srgbClr val="A6AAA9"/>
                </a:solidFill>
                <a:latin typeface="Arial"/>
                <a:cs typeface="Arial"/>
              </a:rPr>
              <a:t>取得陣列元素 </a:t>
            </a:r>
            <a:r>
              <a:rPr lang="en-US" altLang="zh-TW" sz="3470" dirty="0">
                <a:solidFill>
                  <a:srgbClr val="A6AAA9"/>
                </a:solidFill>
                <a:latin typeface="Arial"/>
                <a:cs typeface="Arial"/>
              </a:rPr>
              <a:t>/ </a:t>
            </a:r>
            <a:r>
              <a:rPr lang="zh-TW" altLang="en-US" sz="3470" dirty="0">
                <a:solidFill>
                  <a:srgbClr val="A6AAA9"/>
                </a:solidFill>
                <a:latin typeface="Arial"/>
                <a:cs typeface="Arial"/>
              </a:rPr>
              <a:t>片段</a:t>
            </a:r>
            <a:endParaRPr lang="en-US" altLang="zh-TW" sz="3470" dirty="0">
              <a:solidFill>
                <a:srgbClr val="A6AAA9"/>
              </a:solidFill>
              <a:latin typeface="Arial"/>
              <a:cs typeface="Arial"/>
              <a:sym typeface="Arial"/>
            </a:endParaRPr>
          </a:p>
        </p:txBody>
      </p:sp>
      <p:sp>
        <p:nvSpPr>
          <p:cNvPr id="161" name="Google Shape;161;p7"/>
          <p:cNvSpPr txBox="1">
            <a:spLocks noGrp="1"/>
          </p:cNvSpPr>
          <p:nvPr>
            <p:ph type="sldNum" idx="4294967295"/>
          </p:nvPr>
        </p:nvSpPr>
        <p:spPr>
          <a:xfrm>
            <a:off x="11549063" y="6537325"/>
            <a:ext cx="642937" cy="320675"/>
          </a:xfrm>
          <a:prstGeom prst="rect">
            <a:avLst/>
          </a:prstGeom>
          <a:noFill/>
          <a:ln>
            <a:noFill/>
          </a:ln>
        </p:spPr>
        <p:txBody>
          <a:bodyPr spcFirstLastPara="1" vert="horz" wrap="square" lIns="35700" tIns="35700" rIns="35700" bIns="35700" rtlCol="0" anchor="t" anchorCtr="0">
            <a:noAutofit/>
          </a:bodyPr>
          <a:lstStyle/>
          <a:p>
            <a:fld id="{00000000-1234-1234-1234-123412341234}" type="slidenum">
              <a:rPr lang="en-US" altLang="zh-TW"/>
              <a:pPr/>
              <a:t>16</a:t>
            </a:fld>
            <a:endParaRPr dirty="0"/>
          </a:p>
        </p:txBody>
      </p:sp>
    </p:spTree>
    <p:extLst>
      <p:ext uri="{BB962C8B-B14F-4D97-AF65-F5344CB8AC3E}">
        <p14:creationId xmlns:p14="http://schemas.microsoft.com/office/powerpoint/2010/main" val="2724719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44DFEE-68C4-2BF3-94D1-578890BF164A}"/>
              </a:ext>
            </a:extLst>
          </p:cNvPr>
          <p:cNvSpPr>
            <a:spLocks noGrp="1"/>
          </p:cNvSpPr>
          <p:nvPr>
            <p:ph type="title"/>
          </p:nvPr>
        </p:nvSpPr>
        <p:spPr/>
        <p:txBody>
          <a:bodyPr>
            <a:normAutofit/>
          </a:bodyPr>
          <a:lstStyle/>
          <a:p>
            <a:r>
              <a:rPr lang="zh-TW" altLang="en-US" dirty="0"/>
              <a:t>取得陣列元素</a:t>
            </a:r>
          </a:p>
        </p:txBody>
      </p:sp>
      <p:sp>
        <p:nvSpPr>
          <p:cNvPr id="3" name="文字版面配置區 2">
            <a:extLst>
              <a:ext uri="{FF2B5EF4-FFF2-40B4-BE49-F238E27FC236}">
                <a16:creationId xmlns:a16="http://schemas.microsoft.com/office/drawing/2014/main" id="{BDD92828-7AFD-8D0F-892D-204C37CF57F1}"/>
              </a:ext>
            </a:extLst>
          </p:cNvPr>
          <p:cNvSpPr>
            <a:spLocks noGrp="1"/>
          </p:cNvSpPr>
          <p:nvPr>
            <p:ph type="body" idx="1"/>
          </p:nvPr>
        </p:nvSpPr>
        <p:spPr/>
        <p:txBody>
          <a:bodyPr/>
          <a:lstStyle/>
          <a:p>
            <a:r>
              <a:rPr lang="zh-TW" altLang="en-US" dirty="0"/>
              <a:t>如果我們想要取出一個或多個陣列的元素的話，我們就需要使用陣列內元素的索引去取得元素本身。</a:t>
            </a:r>
            <a:endParaRPr lang="en-US" altLang="zh-TW" dirty="0"/>
          </a:p>
          <a:p>
            <a:endParaRPr lang="en-US" altLang="zh-TW" dirty="0"/>
          </a:p>
          <a:p>
            <a:r>
              <a:rPr lang="zh-TW" altLang="en-US" dirty="0"/>
              <a:t>陣列元素索引的使用方式與 </a:t>
            </a:r>
            <a:r>
              <a:rPr lang="en-US" altLang="zh-TW" dirty="0"/>
              <a:t>list </a:t>
            </a:r>
            <a:r>
              <a:rPr lang="zh-TW" altLang="en-US" dirty="0"/>
              <a:t>其實非常類似，只要在陣列後面以中括號 </a:t>
            </a:r>
            <a:r>
              <a:rPr lang="en-US" altLang="zh-TW" dirty="0"/>
              <a:t>( [   ] ) </a:t>
            </a:r>
            <a:r>
              <a:rPr lang="zh-TW" altLang="en-US" dirty="0"/>
              <a:t>並在裡面填入索引就可以了，差異在於陣列的維度是多維的，因此陣列元素的索引也是多維的。</a:t>
            </a:r>
            <a:endParaRPr lang="en-US" altLang="zh-TW" dirty="0"/>
          </a:p>
          <a:p>
            <a:endParaRPr lang="en-US" altLang="zh-TW" dirty="0"/>
          </a:p>
          <a:p>
            <a:r>
              <a:rPr lang="zh-TW" altLang="en-US" dirty="0"/>
              <a:t>在陣列中要取得某一部份的元素我們同樣可以利用和列表 </a:t>
            </a:r>
            <a:r>
              <a:rPr lang="en-US" altLang="zh-TW" dirty="0"/>
              <a:t>(</a:t>
            </a:r>
            <a:r>
              <a:rPr lang="zh-TW" altLang="en-US" dirty="0"/>
              <a:t> </a:t>
            </a:r>
            <a:r>
              <a:rPr lang="en-US" altLang="zh-TW" dirty="0"/>
              <a:t>list</a:t>
            </a:r>
            <a:r>
              <a:rPr lang="zh-TW" altLang="en-US" dirty="0"/>
              <a:t> </a:t>
            </a:r>
            <a:r>
              <a:rPr lang="en-US" altLang="zh-TW" dirty="0"/>
              <a:t>)</a:t>
            </a:r>
            <a:r>
              <a:rPr lang="zh-TW" altLang="en-US" dirty="0"/>
              <a:t> 相似的辦法。</a:t>
            </a:r>
            <a:endParaRPr lang="en-US" altLang="zh-TW" dirty="0"/>
          </a:p>
          <a:p>
            <a:pPr marL="50800" indent="0">
              <a:buNone/>
            </a:pPr>
            <a:endParaRPr lang="en-US" altLang="zh-TW" dirty="0"/>
          </a:p>
        </p:txBody>
      </p:sp>
    </p:spTree>
    <p:extLst>
      <p:ext uri="{BB962C8B-B14F-4D97-AF65-F5344CB8AC3E}">
        <p14:creationId xmlns:p14="http://schemas.microsoft.com/office/powerpoint/2010/main" val="3855137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44DFEE-68C4-2BF3-94D1-578890BF164A}"/>
              </a:ext>
            </a:extLst>
          </p:cNvPr>
          <p:cNvSpPr>
            <a:spLocks noGrp="1"/>
          </p:cNvSpPr>
          <p:nvPr>
            <p:ph type="title"/>
          </p:nvPr>
        </p:nvSpPr>
        <p:spPr/>
        <p:txBody>
          <a:bodyPr>
            <a:normAutofit fontScale="90000"/>
          </a:bodyPr>
          <a:lstStyle/>
          <a:p>
            <a:r>
              <a:rPr lang="zh-TW" altLang="en-US" dirty="0"/>
              <a:t>取得陣列元素 </a:t>
            </a:r>
            <a:r>
              <a:rPr lang="en-US" altLang="zh-TW" dirty="0"/>
              <a:t>- </a:t>
            </a:r>
            <a:r>
              <a:rPr lang="en-US" altLang="zh-TW" dirty="0" err="1"/>
              <a:t>expand_dims</a:t>
            </a:r>
            <a:r>
              <a:rPr lang="en-US" altLang="zh-TW" dirty="0"/>
              <a:t> </a:t>
            </a:r>
            <a:r>
              <a:rPr lang="zh-TW" altLang="en-US" dirty="0"/>
              <a:t>與 </a:t>
            </a:r>
            <a:r>
              <a:rPr lang="en-US" altLang="zh-TW" dirty="0"/>
              <a:t>squeeze </a:t>
            </a:r>
            <a:r>
              <a:rPr lang="zh-TW" altLang="en-US" dirty="0"/>
              <a:t>功能</a:t>
            </a:r>
          </a:p>
        </p:txBody>
      </p:sp>
      <p:sp>
        <p:nvSpPr>
          <p:cNvPr id="4" name="文字版面配置區 3">
            <a:extLst>
              <a:ext uri="{FF2B5EF4-FFF2-40B4-BE49-F238E27FC236}">
                <a16:creationId xmlns:a16="http://schemas.microsoft.com/office/drawing/2014/main" id="{2E65EBDE-3732-680F-04FB-871424549F6C}"/>
              </a:ext>
            </a:extLst>
          </p:cNvPr>
          <p:cNvSpPr>
            <a:spLocks noGrp="1"/>
          </p:cNvSpPr>
          <p:nvPr>
            <p:ph type="body" idx="1"/>
          </p:nvPr>
        </p:nvSpPr>
        <p:spPr/>
        <p:txBody>
          <a:bodyPr/>
          <a:lstStyle/>
          <a:p>
            <a:endParaRPr lang="zh-TW" altLang="en-US"/>
          </a:p>
        </p:txBody>
      </p:sp>
      <p:grpSp>
        <p:nvGrpSpPr>
          <p:cNvPr id="6" name="群組 5">
            <a:extLst>
              <a:ext uri="{FF2B5EF4-FFF2-40B4-BE49-F238E27FC236}">
                <a16:creationId xmlns:a16="http://schemas.microsoft.com/office/drawing/2014/main" id="{9A032717-7868-7F57-14D2-2005C2F591C7}"/>
              </a:ext>
            </a:extLst>
          </p:cNvPr>
          <p:cNvGrpSpPr/>
          <p:nvPr/>
        </p:nvGrpSpPr>
        <p:grpSpPr>
          <a:xfrm>
            <a:off x="907601" y="1361401"/>
            <a:ext cx="7489148" cy="4901200"/>
            <a:chOff x="907600" y="1361400"/>
            <a:chExt cx="7769407" cy="5090985"/>
          </a:xfrm>
        </p:grpSpPr>
        <p:pic>
          <p:nvPicPr>
            <p:cNvPr id="5" name="圖片 4">
              <a:extLst>
                <a:ext uri="{FF2B5EF4-FFF2-40B4-BE49-F238E27FC236}">
                  <a16:creationId xmlns:a16="http://schemas.microsoft.com/office/drawing/2014/main" id="{AC4350E9-A4FF-4A53-C687-0CCFBA46EB05}"/>
                </a:ext>
              </a:extLst>
            </p:cNvPr>
            <p:cNvPicPr>
              <a:picLocks noChangeAspect="1"/>
            </p:cNvPicPr>
            <p:nvPr/>
          </p:nvPicPr>
          <p:blipFill>
            <a:blip r:embed="rId2"/>
            <a:stretch>
              <a:fillRect/>
            </a:stretch>
          </p:blipFill>
          <p:spPr>
            <a:xfrm>
              <a:off x="907601" y="1361400"/>
              <a:ext cx="6683554" cy="2180635"/>
            </a:xfrm>
            <a:prstGeom prst="rect">
              <a:avLst/>
            </a:prstGeom>
          </p:spPr>
        </p:pic>
        <p:pic>
          <p:nvPicPr>
            <p:cNvPr id="7" name="圖片 6">
              <a:extLst>
                <a:ext uri="{FF2B5EF4-FFF2-40B4-BE49-F238E27FC236}">
                  <a16:creationId xmlns:a16="http://schemas.microsoft.com/office/drawing/2014/main" id="{AB124EF4-D273-8A93-F724-D4FA4FED733B}"/>
                </a:ext>
              </a:extLst>
            </p:cNvPr>
            <p:cNvPicPr>
              <a:picLocks noChangeAspect="1"/>
            </p:cNvPicPr>
            <p:nvPr/>
          </p:nvPicPr>
          <p:blipFill>
            <a:blip r:embed="rId3"/>
            <a:stretch>
              <a:fillRect/>
            </a:stretch>
          </p:blipFill>
          <p:spPr>
            <a:xfrm>
              <a:off x="907600" y="3542035"/>
              <a:ext cx="7769407" cy="2910350"/>
            </a:xfrm>
            <a:prstGeom prst="rect">
              <a:avLst/>
            </a:prstGeom>
          </p:spPr>
        </p:pic>
      </p:grpSp>
    </p:spTree>
    <p:extLst>
      <p:ext uri="{BB962C8B-B14F-4D97-AF65-F5344CB8AC3E}">
        <p14:creationId xmlns:p14="http://schemas.microsoft.com/office/powerpoint/2010/main" val="2537684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txBox="1">
            <a:spLocks noGrp="1"/>
          </p:cNvSpPr>
          <p:nvPr>
            <p:ph type="title"/>
          </p:nvPr>
        </p:nvSpPr>
        <p:spPr>
          <a:prstGeom prst="rect">
            <a:avLst/>
          </a:prstGeom>
          <a:noFill/>
          <a:ln>
            <a:noFill/>
          </a:ln>
        </p:spPr>
        <p:txBody>
          <a:bodyPr spcFirstLastPara="1" vert="horz" wrap="square" lIns="35700" tIns="35700" rIns="35700" bIns="35700" rtlCol="0" anchor="t" anchorCtr="0">
            <a:noAutofit/>
          </a:bodyPr>
          <a:lstStyle/>
          <a:p>
            <a:r>
              <a:rPr lang="zh-TW" altLang="en-US" sz="5330" dirty="0">
                <a:solidFill>
                  <a:srgbClr val="00B050"/>
                </a:solidFill>
                <a:latin typeface="Microsoft JhengHei"/>
                <a:ea typeface="Microsoft JhengHei"/>
              </a:rPr>
              <a:t>操作多維陣列 </a:t>
            </a:r>
            <a:br>
              <a:rPr lang="en-US" altLang="zh-TW" sz="5330" dirty="0">
                <a:solidFill>
                  <a:srgbClr val="00B050"/>
                </a:solidFill>
                <a:latin typeface="Microsoft JhengHei"/>
                <a:ea typeface="Microsoft JhengHei"/>
              </a:rPr>
            </a:br>
            <a:r>
              <a:rPr lang="en-US" altLang="zh-TW" sz="5330" dirty="0">
                <a:solidFill>
                  <a:srgbClr val="00B050"/>
                </a:solidFill>
                <a:latin typeface="Microsoft JhengHei"/>
                <a:ea typeface="Microsoft JhengHei"/>
              </a:rPr>
              <a:t>( Array Manipulation )</a:t>
            </a:r>
            <a:endParaRPr lang="zh-TW" altLang="en-US" sz="5330" dirty="0">
              <a:solidFill>
                <a:srgbClr val="00B050"/>
              </a:solidFill>
            </a:endParaRPr>
          </a:p>
        </p:txBody>
      </p:sp>
      <p:sp>
        <p:nvSpPr>
          <p:cNvPr id="160" name="Google Shape;160;p7"/>
          <p:cNvSpPr txBox="1">
            <a:spLocks noGrp="1"/>
          </p:cNvSpPr>
          <p:nvPr>
            <p:ph type="subTitle" idx="1"/>
          </p:nvPr>
        </p:nvSpPr>
        <p:spPr>
          <a:prstGeom prst="rect">
            <a:avLst/>
          </a:prstGeom>
          <a:noFill/>
          <a:ln>
            <a:noFill/>
          </a:ln>
        </p:spPr>
        <p:txBody>
          <a:bodyPr spcFirstLastPara="1" vert="horz" wrap="square" lIns="35700" tIns="35700" rIns="35700" bIns="35700" rtlCol="0" anchor="t" anchorCtr="0">
            <a:noAutofit/>
          </a:bodyPr>
          <a:lstStyle/>
          <a:p>
            <a:pPr marL="0" indent="0">
              <a:lnSpc>
                <a:spcPct val="100000"/>
              </a:lnSpc>
              <a:spcBef>
                <a:spcPts val="0"/>
              </a:spcBef>
              <a:buClr>
                <a:schemeClr val="dk2"/>
              </a:buClr>
              <a:buSzPts val="1800"/>
            </a:pPr>
            <a:r>
              <a:rPr lang="zh-TW" altLang="en-US" sz="3470" dirty="0">
                <a:solidFill>
                  <a:srgbClr val="A6AAA9"/>
                </a:solidFill>
                <a:latin typeface="Arial"/>
                <a:cs typeface="Arial"/>
              </a:rPr>
              <a:t>陣列搜尋與判斷</a:t>
            </a:r>
            <a:endParaRPr lang="en-US" altLang="zh-TW" sz="3470" dirty="0">
              <a:solidFill>
                <a:srgbClr val="A6AAA9"/>
              </a:solidFill>
              <a:latin typeface="Arial"/>
              <a:cs typeface="Arial"/>
              <a:sym typeface="Arial"/>
            </a:endParaRPr>
          </a:p>
        </p:txBody>
      </p:sp>
      <p:sp>
        <p:nvSpPr>
          <p:cNvPr id="161" name="Google Shape;161;p7"/>
          <p:cNvSpPr txBox="1">
            <a:spLocks noGrp="1"/>
          </p:cNvSpPr>
          <p:nvPr>
            <p:ph type="sldNum" idx="4294967295"/>
          </p:nvPr>
        </p:nvSpPr>
        <p:spPr>
          <a:xfrm>
            <a:off x="11549063" y="6537325"/>
            <a:ext cx="642937" cy="320675"/>
          </a:xfrm>
          <a:prstGeom prst="rect">
            <a:avLst/>
          </a:prstGeom>
          <a:noFill/>
          <a:ln>
            <a:noFill/>
          </a:ln>
        </p:spPr>
        <p:txBody>
          <a:bodyPr spcFirstLastPara="1" vert="horz" wrap="square" lIns="35700" tIns="35700" rIns="35700" bIns="35700" rtlCol="0" anchor="t" anchorCtr="0">
            <a:noAutofit/>
          </a:bodyPr>
          <a:lstStyle/>
          <a:p>
            <a:fld id="{00000000-1234-1234-1234-123412341234}" type="slidenum">
              <a:rPr lang="en-US" altLang="zh-TW"/>
              <a:pPr/>
              <a:t>19</a:t>
            </a:fld>
            <a:endParaRPr dirty="0"/>
          </a:p>
        </p:txBody>
      </p:sp>
    </p:spTree>
    <p:extLst>
      <p:ext uri="{BB962C8B-B14F-4D97-AF65-F5344CB8AC3E}">
        <p14:creationId xmlns:p14="http://schemas.microsoft.com/office/powerpoint/2010/main" val="2566777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
          <p:cNvSpPr txBox="1">
            <a:spLocks noGrp="1"/>
          </p:cNvSpPr>
          <p:nvPr>
            <p:ph type="sldNum" idx="4294967295"/>
          </p:nvPr>
        </p:nvSpPr>
        <p:spPr>
          <a:xfrm>
            <a:off x="0" y="6535738"/>
            <a:ext cx="233363" cy="239712"/>
          </a:xfrm>
          <a:prstGeom prst="rect">
            <a:avLst/>
          </a:prstGeom>
          <a:noFill/>
          <a:ln>
            <a:noFill/>
          </a:ln>
        </p:spPr>
        <p:txBody>
          <a:bodyPr spcFirstLastPara="1" vert="horz" wrap="square" lIns="35700" tIns="35700" rIns="35700" bIns="35700" rtlCol="0" anchor="t" anchorCtr="0">
            <a:noAutofit/>
          </a:bodyPr>
          <a:lstStyle/>
          <a:p>
            <a:fld id="{00000000-1234-1234-1234-123412341234}" type="slidenum">
              <a:rPr lang="en-US" altLang="zh-TW"/>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1C60B86-9B8F-0F6B-D6F7-1BE0EFCD3933}"/>
              </a:ext>
            </a:extLst>
          </p:cNvPr>
          <p:cNvSpPr>
            <a:spLocks noGrp="1"/>
          </p:cNvSpPr>
          <p:nvPr>
            <p:ph type="title"/>
          </p:nvPr>
        </p:nvSpPr>
        <p:spPr/>
        <p:txBody>
          <a:bodyPr/>
          <a:lstStyle/>
          <a:p>
            <a:r>
              <a:rPr lang="zh-TW" altLang="en-US" dirty="0"/>
              <a:t>陣列搜尋與判斷 </a:t>
            </a:r>
            <a:r>
              <a:rPr lang="en-US" altLang="zh-TW" dirty="0"/>
              <a:t>- condition</a:t>
            </a:r>
            <a:endParaRPr lang="zh-TW" altLang="en-US" dirty="0"/>
          </a:p>
        </p:txBody>
      </p:sp>
      <p:sp>
        <p:nvSpPr>
          <p:cNvPr id="5" name="文字版面配置區 4">
            <a:extLst>
              <a:ext uri="{FF2B5EF4-FFF2-40B4-BE49-F238E27FC236}">
                <a16:creationId xmlns:a16="http://schemas.microsoft.com/office/drawing/2014/main" id="{EC6A4F62-9BB6-4A37-E1CF-2A6CD5689E9D}"/>
              </a:ext>
            </a:extLst>
          </p:cNvPr>
          <p:cNvSpPr>
            <a:spLocks noGrp="1"/>
          </p:cNvSpPr>
          <p:nvPr>
            <p:ph type="body" idx="1"/>
          </p:nvPr>
        </p:nvSpPr>
        <p:spPr/>
        <p:txBody>
          <a:bodyPr/>
          <a:lstStyle/>
          <a:p>
            <a:r>
              <a:rPr lang="zh-TW" altLang="en-US" dirty="0"/>
              <a:t>在一個陣列中我們也可以做搜尋或是每個元素的判斷，讓我們來看一下要如何操作吧。</a:t>
            </a:r>
          </a:p>
        </p:txBody>
      </p:sp>
      <p:pic>
        <p:nvPicPr>
          <p:cNvPr id="13" name="圖片 12">
            <a:extLst>
              <a:ext uri="{FF2B5EF4-FFF2-40B4-BE49-F238E27FC236}">
                <a16:creationId xmlns:a16="http://schemas.microsoft.com/office/drawing/2014/main" id="{7E62E8AA-1539-E092-7C0B-F7A060E7E052}"/>
              </a:ext>
            </a:extLst>
          </p:cNvPr>
          <p:cNvPicPr>
            <a:picLocks noChangeAspect="1"/>
          </p:cNvPicPr>
          <p:nvPr/>
        </p:nvPicPr>
        <p:blipFill>
          <a:blip r:embed="rId2"/>
          <a:stretch>
            <a:fillRect/>
          </a:stretch>
        </p:blipFill>
        <p:spPr>
          <a:xfrm>
            <a:off x="860545" y="2962464"/>
            <a:ext cx="10588400" cy="3300136"/>
          </a:xfrm>
          <a:prstGeom prst="rect">
            <a:avLst/>
          </a:prstGeom>
        </p:spPr>
      </p:pic>
      <p:sp>
        <p:nvSpPr>
          <p:cNvPr id="6" name="矩形 5">
            <a:extLst>
              <a:ext uri="{FF2B5EF4-FFF2-40B4-BE49-F238E27FC236}">
                <a16:creationId xmlns:a16="http://schemas.microsoft.com/office/drawing/2014/main" id="{428529AC-1458-40C7-C16E-CF2EC88A5CBF}"/>
              </a:ext>
            </a:extLst>
          </p:cNvPr>
          <p:cNvSpPr/>
          <p:nvPr/>
        </p:nvSpPr>
        <p:spPr>
          <a:xfrm>
            <a:off x="907600" y="2992664"/>
            <a:ext cx="3598606" cy="10520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BF10C779-CCEF-C098-738F-2A54B7B4A9E5}"/>
              </a:ext>
            </a:extLst>
          </p:cNvPr>
          <p:cNvSpPr txBox="1"/>
          <p:nvPr/>
        </p:nvSpPr>
        <p:spPr>
          <a:xfrm>
            <a:off x="4506206" y="3306906"/>
            <a:ext cx="3864078" cy="424732"/>
          </a:xfrm>
          <a:prstGeom prst="rect">
            <a:avLst/>
          </a:prstGeom>
          <a:noFill/>
        </p:spPr>
        <p:txBody>
          <a:bodyPr wrap="square" rtlCol="0">
            <a:spAutoFit/>
          </a:bodyPr>
          <a:lstStyle/>
          <a:p>
            <a:pPr marL="101598">
              <a:lnSpc>
                <a:spcPct val="90000"/>
              </a:lnSpc>
              <a:spcBef>
                <a:spcPts val="1067"/>
              </a:spcBef>
              <a:buClr>
                <a:schemeClr val="dk1"/>
              </a:buClr>
              <a:buSzPts val="2400"/>
            </a:pPr>
            <a:r>
              <a:rPr lang="zh-TW" altLang="en-US" sz="2400" dirty="0">
                <a:solidFill>
                  <a:srgbClr val="FF0000"/>
                </a:solidFill>
                <a:latin typeface="Microsoft JhengHei"/>
                <a:ea typeface="Microsoft JhengHei"/>
              </a:rPr>
              <a:t>該陣列為 </a:t>
            </a:r>
            <a:r>
              <a:rPr lang="en-US" altLang="zh-TW" sz="2400" dirty="0">
                <a:solidFill>
                  <a:srgbClr val="FF0000"/>
                </a:solidFill>
                <a:latin typeface="Microsoft JhengHei"/>
                <a:ea typeface="Microsoft JhengHei"/>
              </a:rPr>
              <a:t>[ 0, 1, 2, 3, 4, 5 ]</a:t>
            </a:r>
            <a:endParaRPr lang="zh-TW" altLang="en-US" sz="2400" dirty="0">
              <a:solidFill>
                <a:srgbClr val="FF0000"/>
              </a:solidFill>
              <a:latin typeface="Microsoft JhengHei"/>
              <a:ea typeface="Microsoft JhengHei"/>
            </a:endParaRPr>
          </a:p>
        </p:txBody>
      </p:sp>
      <p:sp>
        <p:nvSpPr>
          <p:cNvPr id="10" name="文字方塊 9">
            <a:extLst>
              <a:ext uri="{FF2B5EF4-FFF2-40B4-BE49-F238E27FC236}">
                <a16:creationId xmlns:a16="http://schemas.microsoft.com/office/drawing/2014/main" id="{B31A07F2-AFA6-47F8-8DCF-B3599C513B73}"/>
              </a:ext>
            </a:extLst>
          </p:cNvPr>
          <p:cNvSpPr txBox="1"/>
          <p:nvPr/>
        </p:nvSpPr>
        <p:spPr>
          <a:xfrm>
            <a:off x="6096000" y="5259962"/>
            <a:ext cx="5265319" cy="757130"/>
          </a:xfrm>
          <a:prstGeom prst="rect">
            <a:avLst/>
          </a:prstGeom>
          <a:noFill/>
        </p:spPr>
        <p:txBody>
          <a:bodyPr wrap="square">
            <a:spAutoFit/>
          </a:bodyPr>
          <a:lstStyle/>
          <a:p>
            <a:pPr marL="101598">
              <a:lnSpc>
                <a:spcPct val="90000"/>
              </a:lnSpc>
              <a:spcBef>
                <a:spcPts val="1067"/>
              </a:spcBef>
              <a:buClr>
                <a:schemeClr val="dk1"/>
              </a:buClr>
              <a:buSzPts val="2400"/>
            </a:pPr>
            <a:r>
              <a:rPr lang="zh-TW" altLang="en-US" sz="2400" dirty="0">
                <a:solidFill>
                  <a:srgbClr val="FF0000"/>
                </a:solidFill>
                <a:latin typeface="Microsoft JhengHei"/>
                <a:ea typeface="Microsoft JhengHei"/>
              </a:rPr>
              <a:t>這個只有 </a:t>
            </a:r>
            <a:r>
              <a:rPr lang="en-US" altLang="zh-TW" sz="2400" dirty="0">
                <a:solidFill>
                  <a:srgbClr val="FF0000"/>
                </a:solidFill>
                <a:latin typeface="Microsoft JhengHei"/>
                <a:ea typeface="Microsoft JhengHei"/>
              </a:rPr>
              <a:t>True / </a:t>
            </a:r>
            <a:r>
              <a:rPr lang="en-US" altLang="zh-TW" sz="2400" dirty="0" err="1">
                <a:solidFill>
                  <a:srgbClr val="FF0000"/>
                </a:solidFill>
                <a:latin typeface="Microsoft JhengHei"/>
                <a:ea typeface="Microsoft JhengHei"/>
              </a:rPr>
              <a:t>Fasle</a:t>
            </a:r>
            <a:r>
              <a:rPr lang="en-US" altLang="zh-TW" sz="2400" dirty="0">
                <a:solidFill>
                  <a:srgbClr val="FF0000"/>
                </a:solidFill>
                <a:latin typeface="Microsoft JhengHei"/>
                <a:ea typeface="Microsoft JhengHei"/>
              </a:rPr>
              <a:t> </a:t>
            </a:r>
            <a:r>
              <a:rPr lang="zh-TW" altLang="en-US" sz="2400" dirty="0">
                <a:solidFill>
                  <a:srgbClr val="FF0000"/>
                </a:solidFill>
                <a:latin typeface="Microsoft JhengHei"/>
                <a:ea typeface="Microsoft JhengHei"/>
              </a:rPr>
              <a:t>的陣列也被稱為布林遮罩 </a:t>
            </a:r>
            <a:r>
              <a:rPr lang="en-US" altLang="zh-TW" sz="2400" dirty="0">
                <a:solidFill>
                  <a:srgbClr val="FF0000"/>
                </a:solidFill>
                <a:latin typeface="Microsoft JhengHei"/>
                <a:ea typeface="Microsoft JhengHei"/>
              </a:rPr>
              <a:t>(</a:t>
            </a:r>
            <a:r>
              <a:rPr lang="zh-TW" altLang="en-US" sz="2400" dirty="0">
                <a:solidFill>
                  <a:srgbClr val="FF0000"/>
                </a:solidFill>
                <a:latin typeface="Microsoft JhengHei"/>
                <a:ea typeface="Microsoft JhengHei"/>
              </a:rPr>
              <a:t> </a:t>
            </a:r>
            <a:r>
              <a:rPr lang="en-US" altLang="zh-TW" sz="2400" dirty="0" err="1">
                <a:solidFill>
                  <a:srgbClr val="FF0000"/>
                </a:solidFill>
                <a:latin typeface="Microsoft JhengHei"/>
                <a:ea typeface="Microsoft JhengHei"/>
              </a:rPr>
              <a:t>boolean</a:t>
            </a:r>
            <a:r>
              <a:rPr lang="en-US" altLang="zh-TW" sz="2400" dirty="0">
                <a:solidFill>
                  <a:srgbClr val="FF0000"/>
                </a:solidFill>
                <a:latin typeface="Microsoft JhengHei"/>
                <a:ea typeface="Microsoft JhengHei"/>
              </a:rPr>
              <a:t> mask</a:t>
            </a:r>
            <a:r>
              <a:rPr lang="zh-TW" altLang="en-US" sz="2400" dirty="0">
                <a:solidFill>
                  <a:srgbClr val="FF0000"/>
                </a:solidFill>
                <a:latin typeface="Microsoft JhengHei"/>
                <a:ea typeface="Microsoft JhengHei"/>
              </a:rPr>
              <a:t> </a:t>
            </a:r>
            <a:r>
              <a:rPr lang="en-US" altLang="zh-TW" sz="2400" dirty="0">
                <a:solidFill>
                  <a:srgbClr val="FF0000"/>
                </a:solidFill>
                <a:latin typeface="Microsoft JhengHei"/>
                <a:ea typeface="Microsoft JhengHei"/>
              </a:rPr>
              <a:t>)</a:t>
            </a:r>
          </a:p>
        </p:txBody>
      </p:sp>
      <p:sp>
        <p:nvSpPr>
          <p:cNvPr id="11" name="矩形 10">
            <a:extLst>
              <a:ext uri="{FF2B5EF4-FFF2-40B4-BE49-F238E27FC236}">
                <a16:creationId xmlns:a16="http://schemas.microsoft.com/office/drawing/2014/main" id="{12B3F918-476D-34B6-B755-626609FDB157}"/>
              </a:ext>
            </a:extLst>
          </p:cNvPr>
          <p:cNvSpPr/>
          <p:nvPr/>
        </p:nvSpPr>
        <p:spPr>
          <a:xfrm>
            <a:off x="907600" y="5014453"/>
            <a:ext cx="5188400" cy="12481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1681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1C60B86-9B8F-0F6B-D6F7-1BE0EFCD3933}"/>
              </a:ext>
            </a:extLst>
          </p:cNvPr>
          <p:cNvSpPr>
            <a:spLocks noGrp="1"/>
          </p:cNvSpPr>
          <p:nvPr>
            <p:ph type="title"/>
          </p:nvPr>
        </p:nvSpPr>
        <p:spPr/>
        <p:txBody>
          <a:bodyPr/>
          <a:lstStyle/>
          <a:p>
            <a:r>
              <a:rPr lang="zh-TW" altLang="en-US" dirty="0"/>
              <a:t>陣列搜尋與判斷 </a:t>
            </a:r>
            <a:r>
              <a:rPr lang="en-US" altLang="zh-TW" dirty="0"/>
              <a:t>- condition</a:t>
            </a:r>
            <a:endParaRPr lang="zh-TW" altLang="en-US" dirty="0"/>
          </a:p>
        </p:txBody>
      </p:sp>
      <p:sp>
        <p:nvSpPr>
          <p:cNvPr id="5" name="文字版面配置區 4">
            <a:extLst>
              <a:ext uri="{FF2B5EF4-FFF2-40B4-BE49-F238E27FC236}">
                <a16:creationId xmlns:a16="http://schemas.microsoft.com/office/drawing/2014/main" id="{EC6A4F62-9BB6-4A37-E1CF-2A6CD5689E9D}"/>
              </a:ext>
            </a:extLst>
          </p:cNvPr>
          <p:cNvSpPr>
            <a:spLocks noGrp="1"/>
          </p:cNvSpPr>
          <p:nvPr>
            <p:ph type="body" idx="1"/>
          </p:nvPr>
        </p:nvSpPr>
        <p:spPr/>
        <p:txBody>
          <a:bodyPr/>
          <a:lstStyle/>
          <a:p>
            <a:r>
              <a:rPr lang="zh-TW" altLang="en-US" dirty="0"/>
              <a:t>我們也可以使用判斷過後的遮罩幫助我們取出陣列中的元素。</a:t>
            </a:r>
            <a:endParaRPr lang="en-US" altLang="zh-TW" dirty="0"/>
          </a:p>
          <a:p>
            <a:endParaRPr lang="zh-TW" altLang="en-US" dirty="0"/>
          </a:p>
          <a:p>
            <a:r>
              <a:rPr lang="zh-TW" altLang="en-US" dirty="0"/>
              <a:t>也可以應用這樣個方法直接取代陣列中的元素數值</a:t>
            </a:r>
          </a:p>
        </p:txBody>
      </p:sp>
      <p:pic>
        <p:nvPicPr>
          <p:cNvPr id="6" name="圖片 5">
            <a:extLst>
              <a:ext uri="{FF2B5EF4-FFF2-40B4-BE49-F238E27FC236}">
                <a16:creationId xmlns:a16="http://schemas.microsoft.com/office/drawing/2014/main" id="{79167EF5-5541-C9E0-C9BC-B42B0D7D0E57}"/>
              </a:ext>
            </a:extLst>
          </p:cNvPr>
          <p:cNvPicPr>
            <a:picLocks noChangeAspect="1"/>
          </p:cNvPicPr>
          <p:nvPr/>
        </p:nvPicPr>
        <p:blipFill>
          <a:blip r:embed="rId2"/>
          <a:stretch>
            <a:fillRect/>
          </a:stretch>
        </p:blipFill>
        <p:spPr>
          <a:xfrm>
            <a:off x="907600" y="3812000"/>
            <a:ext cx="10376800" cy="2449319"/>
          </a:xfrm>
          <a:prstGeom prst="rect">
            <a:avLst/>
          </a:prstGeom>
        </p:spPr>
      </p:pic>
      <p:pic>
        <p:nvPicPr>
          <p:cNvPr id="11" name="圖片 10">
            <a:extLst>
              <a:ext uri="{FF2B5EF4-FFF2-40B4-BE49-F238E27FC236}">
                <a16:creationId xmlns:a16="http://schemas.microsoft.com/office/drawing/2014/main" id="{F9FF34BE-A13C-2BA1-D1B4-037E18161932}"/>
              </a:ext>
            </a:extLst>
          </p:cNvPr>
          <p:cNvPicPr>
            <a:picLocks noChangeAspect="1"/>
          </p:cNvPicPr>
          <p:nvPr/>
        </p:nvPicPr>
        <p:blipFill>
          <a:blip r:embed="rId3"/>
          <a:stretch>
            <a:fillRect/>
          </a:stretch>
        </p:blipFill>
        <p:spPr>
          <a:xfrm>
            <a:off x="5869061" y="3812000"/>
            <a:ext cx="5415339" cy="2474343"/>
          </a:xfrm>
          <a:prstGeom prst="rect">
            <a:avLst/>
          </a:prstGeom>
        </p:spPr>
      </p:pic>
    </p:spTree>
    <p:extLst>
      <p:ext uri="{BB962C8B-B14F-4D97-AF65-F5344CB8AC3E}">
        <p14:creationId xmlns:p14="http://schemas.microsoft.com/office/powerpoint/2010/main" val="3157678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73E142-90F9-BE60-B3F1-D4BF5C851105}"/>
              </a:ext>
            </a:extLst>
          </p:cNvPr>
          <p:cNvSpPr>
            <a:spLocks noGrp="1"/>
          </p:cNvSpPr>
          <p:nvPr>
            <p:ph type="title"/>
          </p:nvPr>
        </p:nvSpPr>
        <p:spPr/>
        <p:txBody>
          <a:bodyPr/>
          <a:lstStyle/>
          <a:p>
            <a:r>
              <a:rPr lang="zh-TW" altLang="en-US" dirty="0"/>
              <a:t>陣列搜尋與判斷 </a:t>
            </a:r>
            <a:r>
              <a:rPr lang="en-US" altLang="zh-TW" dirty="0"/>
              <a:t>– argmax</a:t>
            </a:r>
            <a:endParaRPr lang="zh-TW" altLang="en-US" dirty="0"/>
          </a:p>
        </p:txBody>
      </p:sp>
      <p:sp>
        <p:nvSpPr>
          <p:cNvPr id="3" name="文字版面配置區 2">
            <a:extLst>
              <a:ext uri="{FF2B5EF4-FFF2-40B4-BE49-F238E27FC236}">
                <a16:creationId xmlns:a16="http://schemas.microsoft.com/office/drawing/2014/main" id="{12D1AC9A-F85C-B637-A64D-2F5D8820B29B}"/>
              </a:ext>
            </a:extLst>
          </p:cNvPr>
          <p:cNvSpPr>
            <a:spLocks noGrp="1"/>
          </p:cNvSpPr>
          <p:nvPr>
            <p:ph type="body" idx="1"/>
          </p:nvPr>
        </p:nvSpPr>
        <p:spPr/>
        <p:txBody>
          <a:bodyPr/>
          <a:lstStyle/>
          <a:p>
            <a:endParaRPr lang="en-US" altLang="zh-TW" dirty="0"/>
          </a:p>
          <a:p>
            <a:pPr marL="50800" indent="0">
              <a:buNone/>
            </a:pPr>
            <a:endParaRPr lang="en-US" altLang="zh-TW" dirty="0"/>
          </a:p>
          <a:p>
            <a:r>
              <a:rPr lang="zh-TW" altLang="en-US" dirty="0"/>
              <a:t>使用 </a:t>
            </a:r>
            <a:r>
              <a:rPr lang="en-US" altLang="zh-TW" dirty="0"/>
              <a:t>argmax</a:t>
            </a:r>
            <a:r>
              <a:rPr lang="zh-TW" altLang="en-US" dirty="0"/>
              <a:t> 去找陣列中最大的元素索引。</a:t>
            </a:r>
          </a:p>
        </p:txBody>
      </p:sp>
      <p:sp>
        <p:nvSpPr>
          <p:cNvPr id="4" name="Google Shape;625;p88">
            <a:extLst>
              <a:ext uri="{FF2B5EF4-FFF2-40B4-BE49-F238E27FC236}">
                <a16:creationId xmlns:a16="http://schemas.microsoft.com/office/drawing/2014/main" id="{4C9F7BD0-85AD-519F-190A-7D45F5AFFF77}"/>
              </a:ext>
            </a:extLst>
          </p:cNvPr>
          <p:cNvSpPr/>
          <p:nvPr/>
        </p:nvSpPr>
        <p:spPr>
          <a:xfrm>
            <a:off x="907600" y="1361400"/>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np.argmax</a:t>
            </a:r>
            <a:r>
              <a:rPr lang="en-US" altLang="zh-TW" sz="2400" b="1" dirty="0">
                <a:solidFill>
                  <a:schemeClr val="dk1"/>
                </a:solidFill>
              </a:rPr>
              <a:t> ( </a:t>
            </a:r>
            <a:r>
              <a:rPr lang="en-US" altLang="zh-TW" sz="2400" b="1" dirty="0">
                <a:solidFill>
                  <a:schemeClr val="accent1"/>
                </a:solidFill>
              </a:rPr>
              <a:t>x </a:t>
            </a:r>
            <a:r>
              <a:rPr lang="en-US" altLang="zh-TW" sz="2400" b="1" dirty="0">
                <a:solidFill>
                  <a:schemeClr val="dk1"/>
                </a:solidFill>
              </a:rPr>
              <a:t>)	# </a:t>
            </a:r>
            <a:r>
              <a:rPr lang="zh-TW" altLang="en-US" sz="2400" b="1" dirty="0">
                <a:solidFill>
                  <a:schemeClr val="dk1"/>
                </a:solidFill>
              </a:rPr>
              <a:t> </a:t>
            </a:r>
            <a:r>
              <a:rPr lang="en-US" altLang="zh-TW" sz="2400" b="1" dirty="0">
                <a:solidFill>
                  <a:schemeClr val="accent1"/>
                </a:solidFill>
              </a:rPr>
              <a:t>x</a:t>
            </a:r>
            <a:r>
              <a:rPr lang="en-US" altLang="zh-TW" sz="2400" b="1" dirty="0">
                <a:solidFill>
                  <a:schemeClr val="dk1"/>
                </a:solidFill>
              </a:rPr>
              <a:t> </a:t>
            </a:r>
            <a:r>
              <a:rPr lang="zh-TW" altLang="en-US" sz="2400" b="1" dirty="0">
                <a:solidFill>
                  <a:schemeClr val="dk1"/>
                </a:solidFill>
              </a:rPr>
              <a:t>這個陣列內最大的元素索引</a:t>
            </a:r>
            <a:endParaRPr sz="2400" b="1" dirty="0">
              <a:solidFill>
                <a:schemeClr val="dk1"/>
              </a:solidFill>
            </a:endParaRPr>
          </a:p>
        </p:txBody>
      </p:sp>
      <p:pic>
        <p:nvPicPr>
          <p:cNvPr id="6" name="圖片 5">
            <a:extLst>
              <a:ext uri="{FF2B5EF4-FFF2-40B4-BE49-F238E27FC236}">
                <a16:creationId xmlns:a16="http://schemas.microsoft.com/office/drawing/2014/main" id="{31897ADD-8322-8B60-D3CD-FC71A95F4C82}"/>
              </a:ext>
            </a:extLst>
          </p:cNvPr>
          <p:cNvPicPr>
            <a:picLocks noChangeAspect="1"/>
          </p:cNvPicPr>
          <p:nvPr/>
        </p:nvPicPr>
        <p:blipFill>
          <a:blip r:embed="rId2"/>
          <a:stretch>
            <a:fillRect/>
          </a:stretch>
        </p:blipFill>
        <p:spPr>
          <a:xfrm>
            <a:off x="907600" y="3423320"/>
            <a:ext cx="9357277" cy="2839280"/>
          </a:xfrm>
          <a:prstGeom prst="rect">
            <a:avLst/>
          </a:prstGeom>
        </p:spPr>
      </p:pic>
    </p:spTree>
    <p:extLst>
      <p:ext uri="{BB962C8B-B14F-4D97-AF65-F5344CB8AC3E}">
        <p14:creationId xmlns:p14="http://schemas.microsoft.com/office/powerpoint/2010/main" val="1411417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txBox="1">
            <a:spLocks noGrp="1"/>
          </p:cNvSpPr>
          <p:nvPr>
            <p:ph type="title"/>
          </p:nvPr>
        </p:nvSpPr>
        <p:spPr>
          <a:prstGeom prst="rect">
            <a:avLst/>
          </a:prstGeom>
          <a:noFill/>
          <a:ln>
            <a:noFill/>
          </a:ln>
        </p:spPr>
        <p:txBody>
          <a:bodyPr spcFirstLastPara="1" vert="horz" wrap="square" lIns="35700" tIns="35700" rIns="35700" bIns="35700" rtlCol="0" anchor="t" anchorCtr="0">
            <a:noAutofit/>
          </a:bodyPr>
          <a:lstStyle/>
          <a:p>
            <a:r>
              <a:rPr lang="zh-TW" altLang="en-US" sz="5330" dirty="0">
                <a:solidFill>
                  <a:srgbClr val="00B050"/>
                </a:solidFill>
                <a:latin typeface="Microsoft JhengHei"/>
                <a:ea typeface="Microsoft JhengHei"/>
              </a:rPr>
              <a:t>操作多維陣列 </a:t>
            </a:r>
            <a:br>
              <a:rPr lang="en-US" altLang="zh-TW" sz="5330" dirty="0">
                <a:solidFill>
                  <a:srgbClr val="00B050"/>
                </a:solidFill>
                <a:latin typeface="Microsoft JhengHei"/>
                <a:ea typeface="Microsoft JhengHei"/>
              </a:rPr>
            </a:br>
            <a:r>
              <a:rPr lang="en-US" altLang="zh-TW" sz="5330" dirty="0">
                <a:solidFill>
                  <a:srgbClr val="00B050"/>
                </a:solidFill>
                <a:latin typeface="Microsoft JhengHei"/>
                <a:ea typeface="Microsoft JhengHei"/>
              </a:rPr>
              <a:t>( Array Manipulation )</a:t>
            </a:r>
            <a:endParaRPr lang="zh-TW" altLang="en-US" sz="5330" dirty="0">
              <a:solidFill>
                <a:srgbClr val="00B050"/>
              </a:solidFill>
            </a:endParaRPr>
          </a:p>
        </p:txBody>
      </p:sp>
      <p:sp>
        <p:nvSpPr>
          <p:cNvPr id="160" name="Google Shape;160;p7"/>
          <p:cNvSpPr txBox="1">
            <a:spLocks noGrp="1"/>
          </p:cNvSpPr>
          <p:nvPr>
            <p:ph type="subTitle" idx="1"/>
          </p:nvPr>
        </p:nvSpPr>
        <p:spPr>
          <a:prstGeom prst="rect">
            <a:avLst/>
          </a:prstGeom>
          <a:noFill/>
          <a:ln>
            <a:noFill/>
          </a:ln>
        </p:spPr>
        <p:txBody>
          <a:bodyPr spcFirstLastPara="1" vert="horz" wrap="square" lIns="35700" tIns="35700" rIns="35700" bIns="35700" rtlCol="0" anchor="t" anchorCtr="0">
            <a:noAutofit/>
          </a:bodyPr>
          <a:lstStyle/>
          <a:p>
            <a:pPr marL="0" indent="0">
              <a:lnSpc>
                <a:spcPct val="100000"/>
              </a:lnSpc>
              <a:spcBef>
                <a:spcPts val="0"/>
              </a:spcBef>
              <a:buClr>
                <a:schemeClr val="dk2"/>
              </a:buClr>
              <a:buSzPts val="1800"/>
            </a:pPr>
            <a:r>
              <a:rPr lang="zh-TW" altLang="en-US" sz="3470" dirty="0">
                <a:solidFill>
                  <a:srgbClr val="A6AAA9"/>
                </a:solidFill>
                <a:latin typeface="Arial"/>
                <a:cs typeface="Arial"/>
              </a:rPr>
              <a:t>重複陣列元素</a:t>
            </a:r>
            <a:endParaRPr lang="en-US" altLang="zh-TW" sz="3470" dirty="0">
              <a:solidFill>
                <a:srgbClr val="A6AAA9"/>
              </a:solidFill>
              <a:latin typeface="Arial"/>
              <a:cs typeface="Arial"/>
              <a:sym typeface="Arial"/>
            </a:endParaRPr>
          </a:p>
        </p:txBody>
      </p:sp>
      <p:sp>
        <p:nvSpPr>
          <p:cNvPr id="161" name="Google Shape;161;p7"/>
          <p:cNvSpPr txBox="1">
            <a:spLocks noGrp="1"/>
          </p:cNvSpPr>
          <p:nvPr>
            <p:ph type="sldNum" idx="4294967295"/>
          </p:nvPr>
        </p:nvSpPr>
        <p:spPr>
          <a:xfrm>
            <a:off x="11549063" y="6537325"/>
            <a:ext cx="642937" cy="320675"/>
          </a:xfrm>
          <a:prstGeom prst="rect">
            <a:avLst/>
          </a:prstGeom>
          <a:noFill/>
          <a:ln>
            <a:noFill/>
          </a:ln>
        </p:spPr>
        <p:txBody>
          <a:bodyPr spcFirstLastPara="1" vert="horz" wrap="square" lIns="35700" tIns="35700" rIns="35700" bIns="35700" rtlCol="0" anchor="t" anchorCtr="0">
            <a:noAutofit/>
          </a:bodyPr>
          <a:lstStyle/>
          <a:p>
            <a:fld id="{00000000-1234-1234-1234-123412341234}" type="slidenum">
              <a:rPr lang="en-US" altLang="zh-TW"/>
              <a:pPr/>
              <a:t>23</a:t>
            </a:fld>
            <a:endParaRPr dirty="0"/>
          </a:p>
        </p:txBody>
      </p:sp>
    </p:spTree>
    <p:extLst>
      <p:ext uri="{BB962C8B-B14F-4D97-AF65-F5344CB8AC3E}">
        <p14:creationId xmlns:p14="http://schemas.microsoft.com/office/powerpoint/2010/main" val="1271599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3A140669-655F-A0AB-F011-C40281B62354}"/>
              </a:ext>
            </a:extLst>
          </p:cNvPr>
          <p:cNvSpPr>
            <a:spLocks noGrp="1"/>
          </p:cNvSpPr>
          <p:nvPr>
            <p:ph type="title"/>
          </p:nvPr>
        </p:nvSpPr>
        <p:spPr/>
        <p:txBody>
          <a:bodyPr/>
          <a:lstStyle/>
          <a:p>
            <a:r>
              <a:rPr lang="zh-TW" altLang="en-US" dirty="0"/>
              <a:t>重複陣列元素</a:t>
            </a:r>
          </a:p>
        </p:txBody>
      </p:sp>
      <p:sp>
        <p:nvSpPr>
          <p:cNvPr id="5" name="文字版面配置區 4">
            <a:extLst>
              <a:ext uri="{FF2B5EF4-FFF2-40B4-BE49-F238E27FC236}">
                <a16:creationId xmlns:a16="http://schemas.microsoft.com/office/drawing/2014/main" id="{F5E1F166-1AB1-508A-5DD0-16415F020B02}"/>
              </a:ext>
            </a:extLst>
          </p:cNvPr>
          <p:cNvSpPr>
            <a:spLocks noGrp="1"/>
          </p:cNvSpPr>
          <p:nvPr>
            <p:ph type="body" idx="1"/>
          </p:nvPr>
        </p:nvSpPr>
        <p:spPr/>
        <p:txBody>
          <a:bodyPr/>
          <a:lstStyle/>
          <a:p>
            <a:r>
              <a:rPr lang="zh-TW" altLang="en-US" dirty="0"/>
              <a:t>如果需要快速複製陣列中的元素，我們可以使用 </a:t>
            </a:r>
            <a:r>
              <a:rPr lang="en-US" altLang="zh-TW" dirty="0"/>
              <a:t>repeat</a:t>
            </a:r>
            <a:r>
              <a:rPr lang="zh-TW" altLang="en-US" dirty="0"/>
              <a:t> 函數功能，而若需要做的是重複整個陣列內容則可以用 </a:t>
            </a:r>
            <a:r>
              <a:rPr lang="en-US" altLang="zh-TW" dirty="0"/>
              <a:t>tile</a:t>
            </a:r>
            <a:r>
              <a:rPr lang="zh-TW" altLang="en-US" dirty="0"/>
              <a:t> 函數做到這件事情。</a:t>
            </a:r>
          </a:p>
        </p:txBody>
      </p:sp>
    </p:spTree>
    <p:extLst>
      <p:ext uri="{BB962C8B-B14F-4D97-AF65-F5344CB8AC3E}">
        <p14:creationId xmlns:p14="http://schemas.microsoft.com/office/powerpoint/2010/main" val="806135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D5DBD1-46E5-0448-4BBB-0A95D3CF762D}"/>
              </a:ext>
            </a:extLst>
          </p:cNvPr>
          <p:cNvSpPr>
            <a:spLocks noGrp="1"/>
          </p:cNvSpPr>
          <p:nvPr>
            <p:ph type="title"/>
          </p:nvPr>
        </p:nvSpPr>
        <p:spPr/>
        <p:txBody>
          <a:bodyPr/>
          <a:lstStyle/>
          <a:p>
            <a:r>
              <a:rPr lang="zh-TW" altLang="en-US" dirty="0"/>
              <a:t>重複陣列元素 </a:t>
            </a:r>
            <a:r>
              <a:rPr lang="en-US" altLang="zh-TW" dirty="0"/>
              <a:t>- </a:t>
            </a:r>
            <a:r>
              <a:rPr lang="en-US" altLang="zh-TW" dirty="0" err="1"/>
              <a:t>np.repeat</a:t>
            </a:r>
            <a:endParaRPr lang="zh-TW" altLang="en-US" dirty="0"/>
          </a:p>
        </p:txBody>
      </p:sp>
      <p:sp>
        <p:nvSpPr>
          <p:cNvPr id="3" name="文字版面配置區 2">
            <a:extLst>
              <a:ext uri="{FF2B5EF4-FFF2-40B4-BE49-F238E27FC236}">
                <a16:creationId xmlns:a16="http://schemas.microsoft.com/office/drawing/2014/main" id="{536480EC-67F6-0092-D84B-E21ADA36CCA9}"/>
              </a:ext>
            </a:extLst>
          </p:cNvPr>
          <p:cNvSpPr>
            <a:spLocks noGrp="1"/>
          </p:cNvSpPr>
          <p:nvPr>
            <p:ph type="body" idx="1"/>
          </p:nvPr>
        </p:nvSpPr>
        <p:spPr/>
        <p:txBody>
          <a:bodyPr/>
          <a:lstStyle/>
          <a:p>
            <a:endParaRPr lang="en-US" altLang="zh-TW" dirty="0"/>
          </a:p>
          <a:p>
            <a:endParaRPr lang="en-US" altLang="zh-TW" dirty="0"/>
          </a:p>
          <a:p>
            <a:r>
              <a:rPr lang="zh-TW" altLang="en-US" dirty="0"/>
              <a:t>重複陣列中的元素兩次，預設會將陣列攤平成一維陣列。</a:t>
            </a:r>
          </a:p>
        </p:txBody>
      </p:sp>
      <p:sp>
        <p:nvSpPr>
          <p:cNvPr id="6" name="Google Shape;625;p88">
            <a:extLst>
              <a:ext uri="{FF2B5EF4-FFF2-40B4-BE49-F238E27FC236}">
                <a16:creationId xmlns:a16="http://schemas.microsoft.com/office/drawing/2014/main" id="{A67539B1-3D3D-3CD5-4EF8-538228C3A8AF}"/>
              </a:ext>
            </a:extLst>
          </p:cNvPr>
          <p:cNvSpPr/>
          <p:nvPr/>
        </p:nvSpPr>
        <p:spPr>
          <a:xfrm>
            <a:off x="907600" y="1482811"/>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np.repeat</a:t>
            </a:r>
            <a:r>
              <a:rPr lang="en-US" altLang="zh-TW" sz="2400" b="1" dirty="0">
                <a:solidFill>
                  <a:schemeClr val="dk1"/>
                </a:solidFill>
              </a:rPr>
              <a:t> ( </a:t>
            </a:r>
            <a:r>
              <a:rPr lang="en-US" altLang="zh-TW" sz="2400" b="1" dirty="0">
                <a:solidFill>
                  <a:schemeClr val="accent1"/>
                </a:solidFill>
              </a:rPr>
              <a:t>x</a:t>
            </a:r>
            <a:r>
              <a:rPr lang="en-US" altLang="zh-TW" sz="2400" b="1" dirty="0">
                <a:solidFill>
                  <a:schemeClr val="dk1"/>
                </a:solidFill>
              </a:rPr>
              <a:t> , repeats = </a:t>
            </a:r>
            <a:r>
              <a:rPr lang="en-US" altLang="zh-TW" sz="2400" b="1" dirty="0">
                <a:solidFill>
                  <a:schemeClr val="accent1"/>
                </a:solidFill>
              </a:rPr>
              <a:t>n</a:t>
            </a:r>
            <a:r>
              <a:rPr lang="zh-TW" altLang="en-US" sz="2400" b="1" dirty="0">
                <a:solidFill>
                  <a:schemeClr val="dk1"/>
                </a:solidFill>
              </a:rPr>
              <a:t> </a:t>
            </a:r>
            <a:r>
              <a:rPr lang="en-US" altLang="zh-TW" sz="2400" b="1" dirty="0">
                <a:solidFill>
                  <a:schemeClr val="dk1"/>
                </a:solidFill>
              </a:rPr>
              <a:t>)	# </a:t>
            </a:r>
            <a:r>
              <a:rPr lang="zh-TW" altLang="en-US" sz="2400" b="1" dirty="0">
                <a:solidFill>
                  <a:schemeClr val="dk1"/>
                </a:solidFill>
              </a:rPr>
              <a:t> 將 </a:t>
            </a:r>
            <a:r>
              <a:rPr lang="en-US" altLang="zh-TW" sz="2400" b="1" dirty="0">
                <a:solidFill>
                  <a:schemeClr val="accent1"/>
                </a:solidFill>
              </a:rPr>
              <a:t>x</a:t>
            </a:r>
            <a:r>
              <a:rPr lang="en-US" altLang="zh-TW" sz="2400" b="1" dirty="0">
                <a:solidFill>
                  <a:schemeClr val="dk1"/>
                </a:solidFill>
              </a:rPr>
              <a:t> </a:t>
            </a:r>
            <a:r>
              <a:rPr lang="zh-TW" altLang="en-US" sz="2400" b="1" dirty="0">
                <a:solidFill>
                  <a:schemeClr val="dk1"/>
                </a:solidFill>
              </a:rPr>
              <a:t>這個陣列中的元素重複 </a:t>
            </a:r>
            <a:r>
              <a:rPr lang="en-US" altLang="zh-TW" sz="2400" b="1" dirty="0">
                <a:solidFill>
                  <a:schemeClr val="accent1"/>
                </a:solidFill>
              </a:rPr>
              <a:t>n</a:t>
            </a:r>
            <a:r>
              <a:rPr lang="en-US" altLang="zh-TW" sz="2400" b="1" dirty="0">
                <a:solidFill>
                  <a:schemeClr val="dk1"/>
                </a:solidFill>
              </a:rPr>
              <a:t> </a:t>
            </a:r>
            <a:r>
              <a:rPr lang="zh-TW" altLang="en-US" sz="2400" b="1" dirty="0">
                <a:solidFill>
                  <a:schemeClr val="dk1"/>
                </a:solidFill>
              </a:rPr>
              <a:t>次</a:t>
            </a:r>
            <a:endParaRPr sz="2400" b="1" dirty="0">
              <a:solidFill>
                <a:schemeClr val="dk1"/>
              </a:solidFill>
            </a:endParaRPr>
          </a:p>
        </p:txBody>
      </p:sp>
      <p:pic>
        <p:nvPicPr>
          <p:cNvPr id="10" name="圖片 9">
            <a:extLst>
              <a:ext uri="{FF2B5EF4-FFF2-40B4-BE49-F238E27FC236}">
                <a16:creationId xmlns:a16="http://schemas.microsoft.com/office/drawing/2014/main" id="{03883067-6ED6-E91A-EB95-3C01DB835CD8}"/>
              </a:ext>
            </a:extLst>
          </p:cNvPr>
          <p:cNvPicPr>
            <a:picLocks noChangeAspect="1"/>
          </p:cNvPicPr>
          <p:nvPr/>
        </p:nvPicPr>
        <p:blipFill>
          <a:blip r:embed="rId2"/>
          <a:stretch>
            <a:fillRect/>
          </a:stretch>
        </p:blipFill>
        <p:spPr>
          <a:xfrm>
            <a:off x="907600" y="3935050"/>
            <a:ext cx="10588400" cy="2327550"/>
          </a:xfrm>
          <a:prstGeom prst="rect">
            <a:avLst/>
          </a:prstGeom>
        </p:spPr>
      </p:pic>
    </p:spTree>
    <p:extLst>
      <p:ext uri="{BB962C8B-B14F-4D97-AF65-F5344CB8AC3E}">
        <p14:creationId xmlns:p14="http://schemas.microsoft.com/office/powerpoint/2010/main" val="1206060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D5DBD1-46E5-0448-4BBB-0A95D3CF762D}"/>
              </a:ext>
            </a:extLst>
          </p:cNvPr>
          <p:cNvSpPr>
            <a:spLocks noGrp="1"/>
          </p:cNvSpPr>
          <p:nvPr>
            <p:ph type="title"/>
          </p:nvPr>
        </p:nvSpPr>
        <p:spPr/>
        <p:txBody>
          <a:bodyPr/>
          <a:lstStyle/>
          <a:p>
            <a:r>
              <a:rPr lang="zh-TW" altLang="en-US" dirty="0"/>
              <a:t>重複陣列元素 </a:t>
            </a:r>
            <a:r>
              <a:rPr lang="en-US" altLang="zh-TW" dirty="0"/>
              <a:t>- </a:t>
            </a:r>
            <a:r>
              <a:rPr lang="en-US" altLang="zh-TW" dirty="0" err="1"/>
              <a:t>np.repeat</a:t>
            </a:r>
            <a:endParaRPr lang="zh-TW" altLang="en-US" dirty="0"/>
          </a:p>
        </p:txBody>
      </p:sp>
      <p:sp>
        <p:nvSpPr>
          <p:cNvPr id="3" name="文字版面配置區 2">
            <a:extLst>
              <a:ext uri="{FF2B5EF4-FFF2-40B4-BE49-F238E27FC236}">
                <a16:creationId xmlns:a16="http://schemas.microsoft.com/office/drawing/2014/main" id="{536480EC-67F6-0092-D84B-E21ADA36CCA9}"/>
              </a:ext>
            </a:extLst>
          </p:cNvPr>
          <p:cNvSpPr>
            <a:spLocks noGrp="1"/>
          </p:cNvSpPr>
          <p:nvPr>
            <p:ph type="body" idx="1"/>
          </p:nvPr>
        </p:nvSpPr>
        <p:spPr/>
        <p:txBody>
          <a:bodyPr/>
          <a:lstStyle/>
          <a:p>
            <a:endParaRPr lang="en-US" altLang="zh-TW" dirty="0"/>
          </a:p>
          <a:p>
            <a:endParaRPr lang="en-US" altLang="zh-TW" dirty="0"/>
          </a:p>
          <a:p>
            <a:r>
              <a:rPr lang="zh-TW" altLang="en-US" dirty="0"/>
              <a:t>指定每個元素的重複次數。</a:t>
            </a:r>
          </a:p>
        </p:txBody>
      </p:sp>
      <p:sp>
        <p:nvSpPr>
          <p:cNvPr id="6" name="Google Shape;625;p88">
            <a:extLst>
              <a:ext uri="{FF2B5EF4-FFF2-40B4-BE49-F238E27FC236}">
                <a16:creationId xmlns:a16="http://schemas.microsoft.com/office/drawing/2014/main" id="{A67539B1-3D3D-3CD5-4EF8-538228C3A8AF}"/>
              </a:ext>
            </a:extLst>
          </p:cNvPr>
          <p:cNvSpPr/>
          <p:nvPr/>
        </p:nvSpPr>
        <p:spPr>
          <a:xfrm>
            <a:off x="907600" y="1482811"/>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np.repeat</a:t>
            </a:r>
            <a:r>
              <a:rPr lang="en-US" altLang="zh-TW" sz="2400" b="1" dirty="0">
                <a:solidFill>
                  <a:schemeClr val="dk1"/>
                </a:solidFill>
              </a:rPr>
              <a:t> ( </a:t>
            </a:r>
            <a:r>
              <a:rPr lang="en-US" altLang="zh-TW" sz="2400" b="1" dirty="0">
                <a:solidFill>
                  <a:schemeClr val="accent1"/>
                </a:solidFill>
              </a:rPr>
              <a:t>x</a:t>
            </a:r>
            <a:r>
              <a:rPr lang="en-US" altLang="zh-TW" sz="2400" b="1" dirty="0">
                <a:solidFill>
                  <a:schemeClr val="dk1"/>
                </a:solidFill>
              </a:rPr>
              <a:t> , repeats = </a:t>
            </a:r>
            <a:r>
              <a:rPr lang="en-US" altLang="zh-TW" sz="2400" b="1" dirty="0">
                <a:solidFill>
                  <a:schemeClr val="accent1"/>
                </a:solidFill>
              </a:rPr>
              <a:t>n</a:t>
            </a:r>
            <a:r>
              <a:rPr lang="en-US" altLang="zh-TW" sz="2400" b="1" dirty="0">
                <a:solidFill>
                  <a:schemeClr val="dk1"/>
                </a:solidFill>
              </a:rPr>
              <a:t> )	#  </a:t>
            </a:r>
            <a:r>
              <a:rPr lang="zh-TW" altLang="en-US" sz="2400" b="1" dirty="0">
                <a:solidFill>
                  <a:schemeClr val="dk1"/>
                </a:solidFill>
              </a:rPr>
              <a:t>將 </a:t>
            </a:r>
            <a:r>
              <a:rPr lang="en-US" altLang="zh-TW" sz="2400" b="1" dirty="0">
                <a:solidFill>
                  <a:schemeClr val="accent1"/>
                </a:solidFill>
              </a:rPr>
              <a:t>x</a:t>
            </a:r>
            <a:r>
              <a:rPr lang="en-US" altLang="zh-TW" sz="2400" b="1" dirty="0">
                <a:solidFill>
                  <a:schemeClr val="dk1"/>
                </a:solidFill>
              </a:rPr>
              <a:t> </a:t>
            </a:r>
            <a:r>
              <a:rPr lang="zh-TW" altLang="en-US" sz="2400" b="1" dirty="0">
                <a:solidFill>
                  <a:schemeClr val="dk1"/>
                </a:solidFill>
              </a:rPr>
              <a:t>這個陣列中的元素重複 </a:t>
            </a:r>
            <a:r>
              <a:rPr lang="en-US" altLang="zh-TW" sz="2400" b="1" dirty="0">
                <a:solidFill>
                  <a:schemeClr val="accent1"/>
                </a:solidFill>
              </a:rPr>
              <a:t>n</a:t>
            </a:r>
            <a:r>
              <a:rPr lang="en-US" altLang="zh-TW" sz="2400" b="1" dirty="0">
                <a:solidFill>
                  <a:schemeClr val="dk1"/>
                </a:solidFill>
              </a:rPr>
              <a:t> </a:t>
            </a:r>
            <a:r>
              <a:rPr lang="zh-TW" altLang="en-US" sz="2400" b="1" dirty="0">
                <a:solidFill>
                  <a:schemeClr val="dk1"/>
                </a:solidFill>
              </a:rPr>
              <a:t>次</a:t>
            </a:r>
          </a:p>
        </p:txBody>
      </p:sp>
      <p:pic>
        <p:nvPicPr>
          <p:cNvPr id="5" name="圖片 4">
            <a:extLst>
              <a:ext uri="{FF2B5EF4-FFF2-40B4-BE49-F238E27FC236}">
                <a16:creationId xmlns:a16="http://schemas.microsoft.com/office/drawing/2014/main" id="{540CC560-A61A-E5D0-E30F-3CD9DBF0F4A5}"/>
              </a:ext>
            </a:extLst>
          </p:cNvPr>
          <p:cNvPicPr>
            <a:picLocks noChangeAspect="1"/>
          </p:cNvPicPr>
          <p:nvPr/>
        </p:nvPicPr>
        <p:blipFill>
          <a:blip r:embed="rId2"/>
          <a:stretch>
            <a:fillRect/>
          </a:stretch>
        </p:blipFill>
        <p:spPr>
          <a:xfrm>
            <a:off x="907600" y="3935050"/>
            <a:ext cx="10588400" cy="2327550"/>
          </a:xfrm>
          <a:prstGeom prst="rect">
            <a:avLst/>
          </a:prstGeom>
        </p:spPr>
      </p:pic>
    </p:spTree>
    <p:extLst>
      <p:ext uri="{BB962C8B-B14F-4D97-AF65-F5344CB8AC3E}">
        <p14:creationId xmlns:p14="http://schemas.microsoft.com/office/powerpoint/2010/main" val="4007331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5D832E-C892-9F59-09ED-E99B097D9410}"/>
              </a:ext>
            </a:extLst>
          </p:cNvPr>
          <p:cNvSpPr>
            <a:spLocks noGrp="1"/>
          </p:cNvSpPr>
          <p:nvPr>
            <p:ph type="title"/>
          </p:nvPr>
        </p:nvSpPr>
        <p:spPr/>
        <p:txBody>
          <a:bodyPr/>
          <a:lstStyle/>
          <a:p>
            <a:r>
              <a:rPr lang="zh-TW" altLang="en-US" dirty="0"/>
              <a:t>重複陣列元素 </a:t>
            </a:r>
            <a:r>
              <a:rPr lang="en-US" altLang="zh-TW" dirty="0"/>
              <a:t>- </a:t>
            </a:r>
            <a:r>
              <a:rPr lang="en-US" altLang="zh-TW" dirty="0" err="1"/>
              <a:t>np.repeat</a:t>
            </a:r>
            <a:endParaRPr lang="zh-TW" altLang="en-US" dirty="0"/>
          </a:p>
        </p:txBody>
      </p:sp>
      <p:sp>
        <p:nvSpPr>
          <p:cNvPr id="3" name="文字版面配置區 2">
            <a:extLst>
              <a:ext uri="{FF2B5EF4-FFF2-40B4-BE49-F238E27FC236}">
                <a16:creationId xmlns:a16="http://schemas.microsoft.com/office/drawing/2014/main" id="{4691FE40-E630-AEF4-AD10-761D5516856E}"/>
              </a:ext>
            </a:extLst>
          </p:cNvPr>
          <p:cNvSpPr>
            <a:spLocks noGrp="1"/>
          </p:cNvSpPr>
          <p:nvPr>
            <p:ph type="body" idx="1"/>
          </p:nvPr>
        </p:nvSpPr>
        <p:spPr/>
        <p:txBody>
          <a:bodyPr/>
          <a:lstStyle/>
          <a:p>
            <a:endParaRPr lang="en-US" altLang="zh-TW" dirty="0"/>
          </a:p>
          <a:p>
            <a:endParaRPr lang="en-US" altLang="zh-TW" dirty="0"/>
          </a:p>
          <a:p>
            <a:r>
              <a:rPr lang="zh-TW" altLang="en-US" dirty="0"/>
              <a:t>以 </a:t>
            </a:r>
            <a:r>
              <a:rPr lang="en-US" altLang="zh-TW" dirty="0"/>
              <a:t>axis</a:t>
            </a:r>
            <a:r>
              <a:rPr lang="zh-TW" altLang="en-US" dirty="0"/>
              <a:t> 參數指定要重複時所依據的維度</a:t>
            </a:r>
            <a:endParaRPr lang="en-US" altLang="zh-TW" dirty="0"/>
          </a:p>
          <a:p>
            <a:pPr lvl="1">
              <a:buFont typeface="Wingdings" panose="05000000000000000000" pitchFamily="2" charset="2"/>
              <a:buChar char="Ø"/>
            </a:pPr>
            <a:endParaRPr lang="en-US" altLang="zh-TW" dirty="0"/>
          </a:p>
        </p:txBody>
      </p:sp>
      <p:sp>
        <p:nvSpPr>
          <p:cNvPr id="4" name="Google Shape;625;p88">
            <a:extLst>
              <a:ext uri="{FF2B5EF4-FFF2-40B4-BE49-F238E27FC236}">
                <a16:creationId xmlns:a16="http://schemas.microsoft.com/office/drawing/2014/main" id="{CC8F9F38-FE48-ADF8-0AA1-05DCD618471E}"/>
              </a:ext>
            </a:extLst>
          </p:cNvPr>
          <p:cNvSpPr/>
          <p:nvPr/>
        </p:nvSpPr>
        <p:spPr>
          <a:xfrm>
            <a:off x="907599" y="1361399"/>
            <a:ext cx="10482468"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np.repeat</a:t>
            </a:r>
            <a:r>
              <a:rPr lang="en-US" altLang="zh-TW" sz="2400" b="1" dirty="0">
                <a:solidFill>
                  <a:schemeClr val="dk1"/>
                </a:solidFill>
              </a:rPr>
              <a:t> ( </a:t>
            </a:r>
            <a:r>
              <a:rPr lang="en-US" altLang="zh-TW" sz="2400" b="1" dirty="0">
                <a:solidFill>
                  <a:schemeClr val="accent1"/>
                </a:solidFill>
              </a:rPr>
              <a:t>x</a:t>
            </a:r>
            <a:r>
              <a:rPr lang="en-US" altLang="zh-TW" sz="2400" b="1" dirty="0">
                <a:solidFill>
                  <a:schemeClr val="dk1"/>
                </a:solidFill>
              </a:rPr>
              <a:t>, repeats = </a:t>
            </a:r>
            <a:r>
              <a:rPr lang="en-US" altLang="zh-TW" sz="2400" b="1" dirty="0">
                <a:solidFill>
                  <a:schemeClr val="accent1"/>
                </a:solidFill>
              </a:rPr>
              <a:t>n</a:t>
            </a:r>
            <a:r>
              <a:rPr lang="en-US" altLang="zh-TW" sz="2400" b="1" dirty="0">
                <a:solidFill>
                  <a:schemeClr val="dk1"/>
                </a:solidFill>
              </a:rPr>
              <a:t>,</a:t>
            </a:r>
            <a:r>
              <a:rPr lang="zh-TW" altLang="en-US" sz="2400" b="1" dirty="0">
                <a:solidFill>
                  <a:schemeClr val="dk1"/>
                </a:solidFill>
              </a:rPr>
              <a:t> </a:t>
            </a:r>
            <a:r>
              <a:rPr lang="en-US" altLang="zh-TW" sz="2400" b="1" dirty="0">
                <a:solidFill>
                  <a:schemeClr val="dk1"/>
                </a:solidFill>
              </a:rPr>
              <a:t>axis = </a:t>
            </a:r>
            <a:r>
              <a:rPr lang="en-US" altLang="zh-TW" sz="2400" b="1" dirty="0">
                <a:solidFill>
                  <a:schemeClr val="accent1"/>
                </a:solidFill>
              </a:rPr>
              <a:t>m</a:t>
            </a:r>
            <a:r>
              <a:rPr lang="en-US" altLang="zh-TW" sz="2400" b="1" dirty="0">
                <a:solidFill>
                  <a:schemeClr val="dk1"/>
                </a:solidFill>
              </a:rPr>
              <a:t>)</a:t>
            </a:r>
          </a:p>
          <a:p>
            <a:pPr>
              <a:lnSpc>
                <a:spcPct val="115000"/>
              </a:lnSpc>
              <a:buClr>
                <a:schemeClr val="dk1"/>
              </a:buClr>
              <a:buSzPts val="1100"/>
            </a:pPr>
            <a:r>
              <a:rPr lang="en-US" altLang="zh-TW" sz="2400" b="1" dirty="0">
                <a:solidFill>
                  <a:schemeClr val="dk1"/>
                </a:solidFill>
              </a:rPr>
              <a:t># </a:t>
            </a:r>
            <a:r>
              <a:rPr lang="zh-TW" altLang="en-US" sz="2400" b="1" dirty="0">
                <a:solidFill>
                  <a:schemeClr val="dk1"/>
                </a:solidFill>
              </a:rPr>
              <a:t> 將 </a:t>
            </a:r>
            <a:r>
              <a:rPr lang="en-US" altLang="zh-TW" sz="2400" b="1" dirty="0">
                <a:solidFill>
                  <a:schemeClr val="accent1"/>
                </a:solidFill>
              </a:rPr>
              <a:t>x</a:t>
            </a:r>
            <a:r>
              <a:rPr lang="en-US" altLang="zh-TW" sz="2400" b="1" dirty="0">
                <a:solidFill>
                  <a:schemeClr val="dk1"/>
                </a:solidFill>
              </a:rPr>
              <a:t> </a:t>
            </a:r>
            <a:r>
              <a:rPr lang="zh-TW" altLang="en-US" sz="2400" b="1" dirty="0">
                <a:solidFill>
                  <a:schemeClr val="dk1"/>
                </a:solidFill>
              </a:rPr>
              <a:t>這個陣列中的元素，依據第 </a:t>
            </a:r>
            <a:r>
              <a:rPr lang="en-US" altLang="zh-TW" sz="2400" b="1" dirty="0">
                <a:solidFill>
                  <a:schemeClr val="accent1"/>
                </a:solidFill>
              </a:rPr>
              <a:t>m</a:t>
            </a:r>
            <a:r>
              <a:rPr lang="en-US" altLang="zh-TW" sz="2400" b="1" dirty="0">
                <a:solidFill>
                  <a:schemeClr val="dk1"/>
                </a:solidFill>
              </a:rPr>
              <a:t> </a:t>
            </a:r>
            <a:r>
              <a:rPr lang="zh-TW" altLang="en-US" sz="2400" b="1" dirty="0">
                <a:solidFill>
                  <a:schemeClr val="dk1"/>
                </a:solidFill>
              </a:rPr>
              <a:t>維度，重複 </a:t>
            </a:r>
            <a:r>
              <a:rPr lang="en-US" altLang="zh-TW" sz="2400" b="1" dirty="0">
                <a:solidFill>
                  <a:schemeClr val="accent1"/>
                </a:solidFill>
              </a:rPr>
              <a:t>n</a:t>
            </a:r>
            <a:r>
              <a:rPr lang="en-US" altLang="zh-TW" sz="2400" b="1" dirty="0">
                <a:solidFill>
                  <a:schemeClr val="dk1"/>
                </a:solidFill>
              </a:rPr>
              <a:t> </a:t>
            </a:r>
            <a:r>
              <a:rPr lang="zh-TW" altLang="en-US" sz="2400" b="1" dirty="0">
                <a:solidFill>
                  <a:schemeClr val="dk1"/>
                </a:solidFill>
              </a:rPr>
              <a:t>次</a:t>
            </a:r>
            <a:endParaRPr sz="2400" b="1" dirty="0">
              <a:solidFill>
                <a:schemeClr val="dk1"/>
              </a:solidFill>
            </a:endParaRPr>
          </a:p>
        </p:txBody>
      </p:sp>
      <p:sp>
        <p:nvSpPr>
          <p:cNvPr id="10" name="文字方塊 9">
            <a:extLst>
              <a:ext uri="{FF2B5EF4-FFF2-40B4-BE49-F238E27FC236}">
                <a16:creationId xmlns:a16="http://schemas.microsoft.com/office/drawing/2014/main" id="{3F379F22-1FBE-619D-C692-74149ED53E6E}"/>
              </a:ext>
            </a:extLst>
          </p:cNvPr>
          <p:cNvSpPr txBox="1"/>
          <p:nvPr/>
        </p:nvSpPr>
        <p:spPr>
          <a:xfrm>
            <a:off x="6626712" y="3797470"/>
            <a:ext cx="1955202" cy="461665"/>
          </a:xfrm>
          <a:prstGeom prst="rect">
            <a:avLst/>
          </a:prstGeom>
          <a:noFill/>
        </p:spPr>
        <p:txBody>
          <a:bodyPr wrap="square">
            <a:spAutoFit/>
          </a:bodyPr>
          <a:lstStyle/>
          <a:p>
            <a:r>
              <a:rPr lang="en-US" altLang="zh-TW" sz="2400" dirty="0">
                <a:solidFill>
                  <a:srgbClr val="FF0000"/>
                </a:solidFill>
              </a:rPr>
              <a:t>(</a:t>
            </a:r>
            <a:r>
              <a:rPr lang="zh-TW" altLang="en-US" sz="2400" dirty="0">
                <a:solidFill>
                  <a:srgbClr val="FF0000"/>
                </a:solidFill>
              </a:rPr>
              <a:t> </a:t>
            </a:r>
            <a:r>
              <a:rPr lang="en-US" altLang="zh-TW" sz="2400" dirty="0">
                <a:solidFill>
                  <a:srgbClr val="FF0000"/>
                </a:solidFill>
              </a:rPr>
              <a:t>ex.</a:t>
            </a:r>
            <a:r>
              <a:rPr lang="zh-TW" altLang="en-US" sz="2400" dirty="0">
                <a:solidFill>
                  <a:srgbClr val="FF0000"/>
                </a:solidFill>
              </a:rPr>
              <a:t> </a:t>
            </a:r>
            <a:r>
              <a:rPr lang="en-US" altLang="zh-TW" sz="2400" dirty="0">
                <a:solidFill>
                  <a:srgbClr val="FF0000"/>
                </a:solidFill>
              </a:rPr>
              <a:t>[</a:t>
            </a:r>
            <a:r>
              <a:rPr lang="zh-TW" altLang="en-US" sz="2400" dirty="0">
                <a:solidFill>
                  <a:srgbClr val="FF0000"/>
                </a:solidFill>
              </a:rPr>
              <a:t> </a:t>
            </a:r>
            <a:r>
              <a:rPr lang="en-US" altLang="zh-TW" sz="2400" dirty="0">
                <a:solidFill>
                  <a:srgbClr val="FF0000"/>
                </a:solidFill>
              </a:rPr>
              <a:t>0, 1</a:t>
            </a:r>
            <a:r>
              <a:rPr lang="zh-TW" altLang="en-US" sz="2400" dirty="0">
                <a:solidFill>
                  <a:srgbClr val="FF0000"/>
                </a:solidFill>
              </a:rPr>
              <a:t> </a:t>
            </a:r>
            <a:r>
              <a:rPr lang="en-US" altLang="zh-TW" sz="2400" dirty="0">
                <a:solidFill>
                  <a:srgbClr val="FF0000"/>
                </a:solidFill>
              </a:rPr>
              <a:t>]</a:t>
            </a:r>
            <a:r>
              <a:rPr lang="zh-TW" altLang="en-US" sz="2400" dirty="0">
                <a:solidFill>
                  <a:srgbClr val="FF0000"/>
                </a:solidFill>
              </a:rPr>
              <a:t> </a:t>
            </a:r>
            <a:r>
              <a:rPr lang="en-US" altLang="zh-TW" sz="2400" dirty="0">
                <a:solidFill>
                  <a:srgbClr val="FF0000"/>
                </a:solidFill>
              </a:rPr>
              <a:t>)</a:t>
            </a:r>
            <a:endParaRPr lang="zh-TW" altLang="en-US" sz="2400" dirty="0">
              <a:solidFill>
                <a:srgbClr val="FF0000"/>
              </a:solidFill>
            </a:endParaRPr>
          </a:p>
        </p:txBody>
      </p:sp>
      <p:pic>
        <p:nvPicPr>
          <p:cNvPr id="6" name="圖片 5">
            <a:extLst>
              <a:ext uri="{FF2B5EF4-FFF2-40B4-BE49-F238E27FC236}">
                <a16:creationId xmlns:a16="http://schemas.microsoft.com/office/drawing/2014/main" id="{6576596A-DD7A-FD6F-84E9-448B9DEC3986}"/>
              </a:ext>
            </a:extLst>
          </p:cNvPr>
          <p:cNvPicPr>
            <a:picLocks noChangeAspect="1"/>
          </p:cNvPicPr>
          <p:nvPr/>
        </p:nvPicPr>
        <p:blipFill>
          <a:blip r:embed="rId3"/>
          <a:stretch>
            <a:fillRect/>
          </a:stretch>
        </p:blipFill>
        <p:spPr>
          <a:xfrm>
            <a:off x="907601" y="3426189"/>
            <a:ext cx="9150800" cy="2836410"/>
          </a:xfrm>
          <a:prstGeom prst="rect">
            <a:avLst/>
          </a:prstGeom>
        </p:spPr>
      </p:pic>
      <p:sp>
        <p:nvSpPr>
          <p:cNvPr id="11" name="矩形 10">
            <a:extLst>
              <a:ext uri="{FF2B5EF4-FFF2-40B4-BE49-F238E27FC236}">
                <a16:creationId xmlns:a16="http://schemas.microsoft.com/office/drawing/2014/main" id="{D9270541-85C7-9F98-DC8F-6399C5A967B6}"/>
              </a:ext>
            </a:extLst>
          </p:cNvPr>
          <p:cNvSpPr/>
          <p:nvPr/>
        </p:nvSpPr>
        <p:spPr>
          <a:xfrm>
            <a:off x="5731293" y="4156804"/>
            <a:ext cx="1683538" cy="7570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6466DFAE-B22F-9D92-FE41-A98676C3D30B}"/>
              </a:ext>
            </a:extLst>
          </p:cNvPr>
          <p:cNvSpPr txBox="1"/>
          <p:nvPr/>
        </p:nvSpPr>
        <p:spPr>
          <a:xfrm>
            <a:off x="5731293" y="5273222"/>
            <a:ext cx="6100916" cy="757130"/>
          </a:xfrm>
          <a:prstGeom prst="rect">
            <a:avLst/>
          </a:prstGeom>
          <a:noFill/>
        </p:spPr>
        <p:txBody>
          <a:bodyPr wrap="square">
            <a:spAutoFit/>
          </a:bodyPr>
          <a:lstStyle/>
          <a:p>
            <a:pPr marL="101598" lvl="1">
              <a:lnSpc>
                <a:spcPct val="90000"/>
              </a:lnSpc>
              <a:spcBef>
                <a:spcPts val="1067"/>
              </a:spcBef>
              <a:buClr>
                <a:schemeClr val="dk1"/>
              </a:buClr>
              <a:buSzPts val="2400"/>
            </a:pPr>
            <a:r>
              <a:rPr lang="zh-TW" altLang="en-US" sz="2400" dirty="0">
                <a:solidFill>
                  <a:srgbClr val="FF0000"/>
                </a:solidFill>
                <a:latin typeface="Microsoft JhengHei"/>
                <a:ea typeface="Microsoft JhengHei"/>
                <a:sym typeface="Microsoft JhengHei"/>
              </a:rPr>
              <a:t>指定 </a:t>
            </a:r>
            <a:r>
              <a:rPr lang="en-US" altLang="zh-TW" sz="2400" dirty="0">
                <a:solidFill>
                  <a:srgbClr val="FF0000"/>
                </a:solidFill>
                <a:latin typeface="Microsoft JhengHei"/>
                <a:ea typeface="Microsoft JhengHei"/>
                <a:sym typeface="Microsoft JhengHei"/>
              </a:rPr>
              <a:t>axis = 0</a:t>
            </a:r>
            <a:r>
              <a:rPr lang="zh-TW" altLang="en-US" sz="2400" dirty="0">
                <a:solidFill>
                  <a:srgbClr val="FF0000"/>
                </a:solidFill>
                <a:latin typeface="Microsoft JhengHei"/>
                <a:ea typeface="Microsoft JhengHei"/>
                <a:sym typeface="Microsoft JhengHei"/>
              </a:rPr>
              <a:t>，</a:t>
            </a:r>
            <a:r>
              <a:rPr lang="en-US" altLang="zh-TW" sz="2400" dirty="0" err="1">
                <a:solidFill>
                  <a:srgbClr val="FF0000"/>
                </a:solidFill>
                <a:latin typeface="Microsoft JhengHei"/>
                <a:ea typeface="Microsoft JhengHei"/>
                <a:sym typeface="Microsoft JhengHei"/>
              </a:rPr>
              <a:t>numpy</a:t>
            </a:r>
            <a:r>
              <a:rPr lang="zh-TW" altLang="en-US" sz="2400" dirty="0">
                <a:solidFill>
                  <a:srgbClr val="FF0000"/>
                </a:solidFill>
                <a:latin typeface="Microsoft JhengHei"/>
                <a:ea typeface="Microsoft JhengHei"/>
                <a:sym typeface="Microsoft JhengHei"/>
              </a:rPr>
              <a:t> 就會將第一軸 </a:t>
            </a:r>
            <a:r>
              <a:rPr lang="en-US" altLang="zh-TW" sz="2400" dirty="0">
                <a:solidFill>
                  <a:srgbClr val="FF0000"/>
                </a:solidFill>
                <a:latin typeface="Microsoft JhengHei"/>
                <a:ea typeface="Microsoft JhengHei"/>
                <a:sym typeface="Microsoft JhengHei"/>
              </a:rPr>
              <a:t>index</a:t>
            </a:r>
            <a:r>
              <a:rPr lang="zh-TW" altLang="en-US" sz="2400" dirty="0">
                <a:solidFill>
                  <a:srgbClr val="FF0000"/>
                </a:solidFill>
                <a:latin typeface="Microsoft JhengHei"/>
                <a:ea typeface="Microsoft JhengHei"/>
                <a:sym typeface="Microsoft JhengHei"/>
              </a:rPr>
              <a:t> 相同的元素當作同一組做重複。</a:t>
            </a:r>
          </a:p>
        </p:txBody>
      </p:sp>
    </p:spTree>
    <p:extLst>
      <p:ext uri="{BB962C8B-B14F-4D97-AF65-F5344CB8AC3E}">
        <p14:creationId xmlns:p14="http://schemas.microsoft.com/office/powerpoint/2010/main" val="1041913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5D832E-C892-9F59-09ED-E99B097D9410}"/>
              </a:ext>
            </a:extLst>
          </p:cNvPr>
          <p:cNvSpPr>
            <a:spLocks noGrp="1"/>
          </p:cNvSpPr>
          <p:nvPr>
            <p:ph type="title"/>
          </p:nvPr>
        </p:nvSpPr>
        <p:spPr/>
        <p:txBody>
          <a:bodyPr/>
          <a:lstStyle/>
          <a:p>
            <a:r>
              <a:rPr lang="zh-TW" altLang="en-US" dirty="0"/>
              <a:t>重複陣列元素 </a:t>
            </a:r>
            <a:r>
              <a:rPr lang="en-US" altLang="zh-TW" dirty="0"/>
              <a:t>- </a:t>
            </a:r>
            <a:r>
              <a:rPr lang="en-US" altLang="zh-TW" dirty="0" err="1"/>
              <a:t>np.repeat</a:t>
            </a:r>
            <a:endParaRPr lang="zh-TW" altLang="en-US" dirty="0"/>
          </a:p>
        </p:txBody>
      </p:sp>
      <p:sp>
        <p:nvSpPr>
          <p:cNvPr id="3" name="文字版面配置區 2">
            <a:extLst>
              <a:ext uri="{FF2B5EF4-FFF2-40B4-BE49-F238E27FC236}">
                <a16:creationId xmlns:a16="http://schemas.microsoft.com/office/drawing/2014/main" id="{4691FE40-E630-AEF4-AD10-761D5516856E}"/>
              </a:ext>
            </a:extLst>
          </p:cNvPr>
          <p:cNvSpPr>
            <a:spLocks noGrp="1"/>
          </p:cNvSpPr>
          <p:nvPr>
            <p:ph type="body" idx="1"/>
          </p:nvPr>
        </p:nvSpPr>
        <p:spPr/>
        <p:txBody>
          <a:bodyPr/>
          <a:lstStyle/>
          <a:p>
            <a:endParaRPr lang="en-US" altLang="zh-TW" dirty="0"/>
          </a:p>
          <a:p>
            <a:endParaRPr lang="en-US" altLang="zh-TW" dirty="0"/>
          </a:p>
          <a:p>
            <a:r>
              <a:rPr lang="zh-TW" altLang="en-US" dirty="0"/>
              <a:t>以 </a:t>
            </a:r>
            <a:r>
              <a:rPr lang="en-US" altLang="zh-TW" dirty="0"/>
              <a:t>axis</a:t>
            </a:r>
            <a:r>
              <a:rPr lang="zh-TW" altLang="en-US" dirty="0"/>
              <a:t> 參數指定要重複時所依據的維度</a:t>
            </a:r>
            <a:endParaRPr lang="en-US" altLang="zh-TW" dirty="0"/>
          </a:p>
        </p:txBody>
      </p:sp>
      <p:sp>
        <p:nvSpPr>
          <p:cNvPr id="4" name="Google Shape;625;p88">
            <a:extLst>
              <a:ext uri="{FF2B5EF4-FFF2-40B4-BE49-F238E27FC236}">
                <a16:creationId xmlns:a16="http://schemas.microsoft.com/office/drawing/2014/main" id="{CC8F9F38-FE48-ADF8-0AA1-05DCD618471E}"/>
              </a:ext>
            </a:extLst>
          </p:cNvPr>
          <p:cNvSpPr/>
          <p:nvPr/>
        </p:nvSpPr>
        <p:spPr>
          <a:xfrm>
            <a:off x="907598" y="1361400"/>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np.repeat</a:t>
            </a:r>
            <a:r>
              <a:rPr lang="en-US" altLang="zh-TW" sz="2400" b="1" dirty="0">
                <a:solidFill>
                  <a:schemeClr val="dk1"/>
                </a:solidFill>
              </a:rPr>
              <a:t> ( </a:t>
            </a:r>
            <a:r>
              <a:rPr lang="en-US" altLang="zh-TW" sz="2400" b="1" dirty="0">
                <a:solidFill>
                  <a:schemeClr val="accent1"/>
                </a:solidFill>
              </a:rPr>
              <a:t>x</a:t>
            </a:r>
            <a:r>
              <a:rPr lang="en-US" altLang="zh-TW" sz="2400" b="1" dirty="0">
                <a:solidFill>
                  <a:schemeClr val="dk1"/>
                </a:solidFill>
              </a:rPr>
              <a:t>, repeats = </a:t>
            </a:r>
            <a:r>
              <a:rPr lang="en-US" altLang="zh-TW" sz="2400" b="1" dirty="0">
                <a:solidFill>
                  <a:schemeClr val="accent1"/>
                </a:solidFill>
              </a:rPr>
              <a:t>n</a:t>
            </a:r>
            <a:r>
              <a:rPr lang="en-US" altLang="zh-TW" sz="2400" b="1" dirty="0">
                <a:solidFill>
                  <a:schemeClr val="dk1"/>
                </a:solidFill>
              </a:rPr>
              <a:t>,</a:t>
            </a:r>
            <a:r>
              <a:rPr lang="zh-TW" altLang="en-US" sz="2400" b="1" dirty="0">
                <a:solidFill>
                  <a:schemeClr val="dk1"/>
                </a:solidFill>
              </a:rPr>
              <a:t> </a:t>
            </a:r>
            <a:r>
              <a:rPr lang="en-US" altLang="zh-TW" sz="2400" b="1" dirty="0">
                <a:solidFill>
                  <a:schemeClr val="dk1"/>
                </a:solidFill>
              </a:rPr>
              <a:t>axis = </a:t>
            </a:r>
            <a:r>
              <a:rPr lang="en-US" altLang="zh-TW" sz="2400" b="1" dirty="0">
                <a:solidFill>
                  <a:schemeClr val="accent1"/>
                </a:solidFill>
              </a:rPr>
              <a:t>m</a:t>
            </a:r>
            <a:r>
              <a:rPr lang="en-US" altLang="zh-TW" sz="2400" b="1" dirty="0">
                <a:solidFill>
                  <a:schemeClr val="dk1"/>
                </a:solidFill>
              </a:rPr>
              <a:t>)</a:t>
            </a:r>
          </a:p>
          <a:p>
            <a:pPr>
              <a:lnSpc>
                <a:spcPct val="115000"/>
              </a:lnSpc>
              <a:buClr>
                <a:schemeClr val="dk1"/>
              </a:buClr>
              <a:buSzPts val="1100"/>
            </a:pPr>
            <a:r>
              <a:rPr lang="en-US" altLang="zh-TW" sz="2400" b="1" dirty="0">
                <a:solidFill>
                  <a:schemeClr val="dk1"/>
                </a:solidFill>
              </a:rPr>
              <a:t># </a:t>
            </a:r>
            <a:r>
              <a:rPr lang="zh-TW" altLang="en-US" sz="2400" b="1" dirty="0">
                <a:solidFill>
                  <a:schemeClr val="dk1"/>
                </a:solidFill>
              </a:rPr>
              <a:t> 將 </a:t>
            </a:r>
            <a:r>
              <a:rPr lang="en-US" altLang="zh-TW" sz="2400" b="1" dirty="0">
                <a:solidFill>
                  <a:schemeClr val="accent1"/>
                </a:solidFill>
              </a:rPr>
              <a:t>x</a:t>
            </a:r>
            <a:r>
              <a:rPr lang="en-US" altLang="zh-TW" sz="2400" b="1" dirty="0">
                <a:solidFill>
                  <a:schemeClr val="dk1"/>
                </a:solidFill>
              </a:rPr>
              <a:t> </a:t>
            </a:r>
            <a:r>
              <a:rPr lang="zh-TW" altLang="en-US" sz="2400" b="1" dirty="0">
                <a:solidFill>
                  <a:schemeClr val="dk1"/>
                </a:solidFill>
              </a:rPr>
              <a:t>這個陣列中的元素，依據第 </a:t>
            </a:r>
            <a:r>
              <a:rPr lang="en-US" altLang="zh-TW" sz="2400" b="1" dirty="0">
                <a:solidFill>
                  <a:schemeClr val="accent1"/>
                </a:solidFill>
              </a:rPr>
              <a:t>m</a:t>
            </a:r>
            <a:r>
              <a:rPr lang="en-US" altLang="zh-TW" sz="2400" b="1" dirty="0">
                <a:solidFill>
                  <a:schemeClr val="dk1"/>
                </a:solidFill>
              </a:rPr>
              <a:t> </a:t>
            </a:r>
            <a:r>
              <a:rPr lang="zh-TW" altLang="en-US" sz="2400" b="1" dirty="0">
                <a:solidFill>
                  <a:schemeClr val="dk1"/>
                </a:solidFill>
              </a:rPr>
              <a:t>維度，重複 </a:t>
            </a:r>
            <a:r>
              <a:rPr lang="en-US" altLang="zh-TW" sz="2400" b="1" dirty="0">
                <a:solidFill>
                  <a:schemeClr val="accent1"/>
                </a:solidFill>
              </a:rPr>
              <a:t>n</a:t>
            </a:r>
            <a:r>
              <a:rPr lang="en-US" altLang="zh-TW" sz="2400" b="1" dirty="0">
                <a:solidFill>
                  <a:schemeClr val="dk1"/>
                </a:solidFill>
              </a:rPr>
              <a:t> </a:t>
            </a:r>
            <a:r>
              <a:rPr lang="zh-TW" altLang="en-US" sz="2400" b="1" dirty="0">
                <a:solidFill>
                  <a:schemeClr val="dk1"/>
                </a:solidFill>
              </a:rPr>
              <a:t>次</a:t>
            </a:r>
            <a:endParaRPr sz="2400" b="1" dirty="0">
              <a:solidFill>
                <a:schemeClr val="dk1"/>
              </a:solidFill>
            </a:endParaRPr>
          </a:p>
        </p:txBody>
      </p:sp>
      <p:pic>
        <p:nvPicPr>
          <p:cNvPr id="8" name="圖片 7">
            <a:extLst>
              <a:ext uri="{FF2B5EF4-FFF2-40B4-BE49-F238E27FC236}">
                <a16:creationId xmlns:a16="http://schemas.microsoft.com/office/drawing/2014/main" id="{2315F447-4F03-16B9-13EC-08E1977F9E4A}"/>
              </a:ext>
            </a:extLst>
          </p:cNvPr>
          <p:cNvPicPr>
            <a:picLocks noChangeAspect="1"/>
          </p:cNvPicPr>
          <p:nvPr/>
        </p:nvPicPr>
        <p:blipFill>
          <a:blip r:embed="rId3"/>
          <a:stretch>
            <a:fillRect/>
          </a:stretch>
        </p:blipFill>
        <p:spPr>
          <a:xfrm>
            <a:off x="801667" y="3593159"/>
            <a:ext cx="10588400" cy="2669441"/>
          </a:xfrm>
          <a:prstGeom prst="rect">
            <a:avLst/>
          </a:prstGeom>
        </p:spPr>
      </p:pic>
      <p:sp>
        <p:nvSpPr>
          <p:cNvPr id="10" name="文字方塊 9">
            <a:extLst>
              <a:ext uri="{FF2B5EF4-FFF2-40B4-BE49-F238E27FC236}">
                <a16:creationId xmlns:a16="http://schemas.microsoft.com/office/drawing/2014/main" id="{8BFB376A-7F49-6A94-6381-3C25FBAC49E1}"/>
              </a:ext>
            </a:extLst>
          </p:cNvPr>
          <p:cNvSpPr txBox="1"/>
          <p:nvPr/>
        </p:nvSpPr>
        <p:spPr>
          <a:xfrm>
            <a:off x="6398579" y="5342256"/>
            <a:ext cx="6100916" cy="757130"/>
          </a:xfrm>
          <a:prstGeom prst="rect">
            <a:avLst/>
          </a:prstGeom>
          <a:noFill/>
        </p:spPr>
        <p:txBody>
          <a:bodyPr wrap="square">
            <a:spAutoFit/>
          </a:bodyPr>
          <a:lstStyle/>
          <a:p>
            <a:pPr marL="101598" lvl="1">
              <a:lnSpc>
                <a:spcPct val="90000"/>
              </a:lnSpc>
              <a:spcBef>
                <a:spcPts val="1067"/>
              </a:spcBef>
              <a:buClr>
                <a:schemeClr val="dk1"/>
              </a:buClr>
              <a:buSzPts val="2400"/>
            </a:pPr>
            <a:r>
              <a:rPr lang="zh-TW" altLang="en-US" sz="2400" dirty="0">
                <a:solidFill>
                  <a:srgbClr val="FF0000"/>
                </a:solidFill>
                <a:latin typeface="Microsoft JhengHei"/>
                <a:ea typeface="Microsoft JhengHei"/>
                <a:sym typeface="Microsoft JhengHei"/>
              </a:rPr>
              <a:t>指定 </a:t>
            </a:r>
            <a:r>
              <a:rPr lang="en-US" altLang="zh-TW" sz="2400" dirty="0">
                <a:solidFill>
                  <a:srgbClr val="FF0000"/>
                </a:solidFill>
                <a:latin typeface="Microsoft JhengHei"/>
                <a:ea typeface="Microsoft JhengHei"/>
                <a:sym typeface="Microsoft JhengHei"/>
              </a:rPr>
              <a:t>axis = 1</a:t>
            </a:r>
            <a:r>
              <a:rPr lang="zh-TW" altLang="en-US" sz="2400" dirty="0">
                <a:solidFill>
                  <a:srgbClr val="FF0000"/>
                </a:solidFill>
                <a:latin typeface="Microsoft JhengHei"/>
                <a:ea typeface="Microsoft JhengHei"/>
                <a:sym typeface="Microsoft JhengHei"/>
              </a:rPr>
              <a:t>，</a:t>
            </a:r>
            <a:r>
              <a:rPr lang="en-US" altLang="zh-TW" sz="2400" dirty="0" err="1">
                <a:solidFill>
                  <a:srgbClr val="FF0000"/>
                </a:solidFill>
                <a:latin typeface="Microsoft JhengHei"/>
                <a:ea typeface="Microsoft JhengHei"/>
                <a:sym typeface="Microsoft JhengHei"/>
              </a:rPr>
              <a:t>numpy</a:t>
            </a:r>
            <a:r>
              <a:rPr lang="zh-TW" altLang="en-US" sz="2400" dirty="0">
                <a:solidFill>
                  <a:srgbClr val="FF0000"/>
                </a:solidFill>
                <a:latin typeface="Microsoft JhengHei"/>
                <a:ea typeface="Microsoft JhengHei"/>
                <a:sym typeface="Microsoft JhengHei"/>
              </a:rPr>
              <a:t> 就會將第二軸 </a:t>
            </a:r>
            <a:r>
              <a:rPr lang="en-US" altLang="zh-TW" sz="2400" dirty="0">
                <a:solidFill>
                  <a:srgbClr val="FF0000"/>
                </a:solidFill>
                <a:latin typeface="Microsoft JhengHei"/>
                <a:ea typeface="Microsoft JhengHei"/>
                <a:sym typeface="Microsoft JhengHei"/>
              </a:rPr>
              <a:t>index</a:t>
            </a:r>
            <a:r>
              <a:rPr lang="zh-TW" altLang="en-US" sz="2400" dirty="0">
                <a:solidFill>
                  <a:srgbClr val="FF0000"/>
                </a:solidFill>
                <a:latin typeface="Microsoft JhengHei"/>
                <a:ea typeface="Microsoft JhengHei"/>
                <a:sym typeface="Microsoft JhengHei"/>
              </a:rPr>
              <a:t> 相同的元素當作同一組做重複。</a:t>
            </a:r>
          </a:p>
        </p:txBody>
      </p:sp>
      <p:sp>
        <p:nvSpPr>
          <p:cNvPr id="11" name="矩形 10">
            <a:extLst>
              <a:ext uri="{FF2B5EF4-FFF2-40B4-BE49-F238E27FC236}">
                <a16:creationId xmlns:a16="http://schemas.microsoft.com/office/drawing/2014/main" id="{1678DDA2-BD73-43B5-3CF0-4CFD806BE986}"/>
              </a:ext>
            </a:extLst>
          </p:cNvPr>
          <p:cNvSpPr/>
          <p:nvPr/>
        </p:nvSpPr>
        <p:spPr>
          <a:xfrm>
            <a:off x="6398579" y="4421959"/>
            <a:ext cx="1683538" cy="7570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81937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5D832E-C892-9F59-09ED-E99B097D9410}"/>
              </a:ext>
            </a:extLst>
          </p:cNvPr>
          <p:cNvSpPr>
            <a:spLocks noGrp="1"/>
          </p:cNvSpPr>
          <p:nvPr>
            <p:ph type="title"/>
          </p:nvPr>
        </p:nvSpPr>
        <p:spPr/>
        <p:txBody>
          <a:bodyPr/>
          <a:lstStyle/>
          <a:p>
            <a:r>
              <a:rPr lang="zh-TW" altLang="en-US" dirty="0"/>
              <a:t>重複陣列元素 </a:t>
            </a:r>
            <a:r>
              <a:rPr lang="en-US" altLang="zh-TW" dirty="0"/>
              <a:t>- </a:t>
            </a:r>
            <a:r>
              <a:rPr lang="en-US" altLang="zh-TW" dirty="0" err="1"/>
              <a:t>np.tile</a:t>
            </a:r>
            <a:endParaRPr lang="zh-TW" altLang="en-US" dirty="0"/>
          </a:p>
        </p:txBody>
      </p:sp>
      <p:sp>
        <p:nvSpPr>
          <p:cNvPr id="3" name="文字版面配置區 2">
            <a:extLst>
              <a:ext uri="{FF2B5EF4-FFF2-40B4-BE49-F238E27FC236}">
                <a16:creationId xmlns:a16="http://schemas.microsoft.com/office/drawing/2014/main" id="{4691FE40-E630-AEF4-AD10-761D5516856E}"/>
              </a:ext>
            </a:extLst>
          </p:cNvPr>
          <p:cNvSpPr>
            <a:spLocks noGrp="1"/>
          </p:cNvSpPr>
          <p:nvPr>
            <p:ph type="body" idx="1"/>
          </p:nvPr>
        </p:nvSpPr>
        <p:spPr/>
        <p:txBody>
          <a:bodyPr/>
          <a:lstStyle/>
          <a:p>
            <a:endParaRPr lang="en-US" altLang="zh-TW" dirty="0"/>
          </a:p>
          <a:p>
            <a:endParaRPr lang="en-US" altLang="zh-TW" dirty="0"/>
          </a:p>
          <a:p>
            <a:r>
              <a:rPr lang="zh-TW" altLang="en-US" dirty="0"/>
              <a:t>預設在重複時會沿著最後一個維度 </a:t>
            </a:r>
            <a:r>
              <a:rPr lang="en-US" altLang="zh-TW" dirty="0"/>
              <a:t>( </a:t>
            </a:r>
            <a:r>
              <a:rPr lang="zh-TW" altLang="en-US" dirty="0"/>
              <a:t>在這邊是 </a:t>
            </a:r>
            <a:r>
              <a:rPr lang="en-US" altLang="zh-TW" dirty="0"/>
              <a:t>axis = 1 ) </a:t>
            </a:r>
            <a:r>
              <a:rPr lang="zh-TW" altLang="en-US" dirty="0"/>
              <a:t>增加。</a:t>
            </a:r>
          </a:p>
        </p:txBody>
      </p:sp>
      <p:sp>
        <p:nvSpPr>
          <p:cNvPr id="4" name="Google Shape;625;p88">
            <a:extLst>
              <a:ext uri="{FF2B5EF4-FFF2-40B4-BE49-F238E27FC236}">
                <a16:creationId xmlns:a16="http://schemas.microsoft.com/office/drawing/2014/main" id="{CC8F9F38-FE48-ADF8-0AA1-05DCD618471E}"/>
              </a:ext>
            </a:extLst>
          </p:cNvPr>
          <p:cNvSpPr/>
          <p:nvPr/>
        </p:nvSpPr>
        <p:spPr>
          <a:xfrm>
            <a:off x="907598" y="1361400"/>
            <a:ext cx="10694469"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np.tile</a:t>
            </a:r>
            <a:r>
              <a:rPr lang="en-US" altLang="zh-TW" sz="2400" b="1" dirty="0">
                <a:solidFill>
                  <a:schemeClr val="dk1"/>
                </a:solidFill>
              </a:rPr>
              <a:t> ( </a:t>
            </a:r>
            <a:r>
              <a:rPr lang="en-US" altLang="zh-TW" sz="2400" b="1" dirty="0">
                <a:solidFill>
                  <a:schemeClr val="accent1"/>
                </a:solidFill>
              </a:rPr>
              <a:t>x</a:t>
            </a:r>
            <a:r>
              <a:rPr lang="en-US" altLang="zh-TW" sz="2400" b="1" dirty="0">
                <a:solidFill>
                  <a:schemeClr val="dk1"/>
                </a:solidFill>
              </a:rPr>
              <a:t>, reps = </a:t>
            </a:r>
            <a:r>
              <a:rPr lang="en-US" altLang="zh-TW" sz="2400" b="1" dirty="0">
                <a:solidFill>
                  <a:schemeClr val="accent1"/>
                </a:solidFill>
              </a:rPr>
              <a:t>n</a:t>
            </a:r>
            <a:r>
              <a:rPr lang="en-US" altLang="zh-TW" sz="2400" b="1" dirty="0">
                <a:solidFill>
                  <a:schemeClr val="dk1"/>
                </a:solidFill>
              </a:rPr>
              <a:t> )	#  </a:t>
            </a:r>
            <a:r>
              <a:rPr lang="zh-TW" altLang="en-US" sz="2400" b="1" dirty="0">
                <a:solidFill>
                  <a:schemeClr val="dk1"/>
                </a:solidFill>
              </a:rPr>
              <a:t>將 </a:t>
            </a:r>
            <a:r>
              <a:rPr lang="en-US" altLang="zh-TW" sz="2400" b="1" dirty="0">
                <a:solidFill>
                  <a:schemeClr val="accent1"/>
                </a:solidFill>
              </a:rPr>
              <a:t>x</a:t>
            </a:r>
            <a:r>
              <a:rPr lang="en-US" altLang="zh-TW" sz="2400" b="1" dirty="0">
                <a:solidFill>
                  <a:schemeClr val="dk1"/>
                </a:solidFill>
              </a:rPr>
              <a:t> </a:t>
            </a:r>
            <a:r>
              <a:rPr lang="zh-TW" altLang="en-US" sz="2400" b="1" dirty="0">
                <a:solidFill>
                  <a:schemeClr val="dk1"/>
                </a:solidFill>
              </a:rPr>
              <a:t>這個陣列中的元素，重複 </a:t>
            </a:r>
            <a:r>
              <a:rPr lang="en-US" altLang="zh-TW" sz="2400" b="1" dirty="0">
                <a:solidFill>
                  <a:schemeClr val="accent1"/>
                </a:solidFill>
              </a:rPr>
              <a:t>n</a:t>
            </a:r>
            <a:r>
              <a:rPr lang="en-US" altLang="zh-TW" sz="2400" b="1" dirty="0">
                <a:solidFill>
                  <a:schemeClr val="dk1"/>
                </a:solidFill>
              </a:rPr>
              <a:t> </a:t>
            </a:r>
            <a:r>
              <a:rPr lang="zh-TW" altLang="en-US" sz="2400" b="1" dirty="0">
                <a:solidFill>
                  <a:schemeClr val="dk1"/>
                </a:solidFill>
              </a:rPr>
              <a:t>次</a:t>
            </a:r>
          </a:p>
        </p:txBody>
      </p:sp>
      <p:pic>
        <p:nvPicPr>
          <p:cNvPr id="9" name="圖片 8">
            <a:extLst>
              <a:ext uri="{FF2B5EF4-FFF2-40B4-BE49-F238E27FC236}">
                <a16:creationId xmlns:a16="http://schemas.microsoft.com/office/drawing/2014/main" id="{EA418FC3-316E-6210-14E9-66A276DA1CC9}"/>
              </a:ext>
            </a:extLst>
          </p:cNvPr>
          <p:cNvPicPr>
            <a:picLocks noChangeAspect="1"/>
          </p:cNvPicPr>
          <p:nvPr/>
        </p:nvPicPr>
        <p:blipFill>
          <a:blip r:embed="rId3"/>
          <a:stretch>
            <a:fillRect/>
          </a:stretch>
        </p:blipFill>
        <p:spPr>
          <a:xfrm>
            <a:off x="907598" y="3593159"/>
            <a:ext cx="10588400" cy="2669439"/>
          </a:xfrm>
          <a:prstGeom prst="rect">
            <a:avLst/>
          </a:prstGeom>
        </p:spPr>
      </p:pic>
    </p:spTree>
    <p:extLst>
      <p:ext uri="{BB962C8B-B14F-4D97-AF65-F5344CB8AC3E}">
        <p14:creationId xmlns:p14="http://schemas.microsoft.com/office/powerpoint/2010/main" val="3536025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400"/>
              <a:buFont typeface="Microsoft JhengHei"/>
              <a:buNone/>
            </a:pPr>
            <a:r>
              <a:rPr lang="zh-TW" altLang="en-US" dirty="0"/>
              <a:t>課程內容</a:t>
            </a:r>
          </a:p>
        </p:txBody>
      </p:sp>
      <p:sp>
        <p:nvSpPr>
          <p:cNvPr id="149" name="Google Shape;149;p28"/>
          <p:cNvSpPr txBox="1">
            <a:spLocks noGrp="1"/>
          </p:cNvSpPr>
          <p:nvPr>
            <p:ph type="subTitle" idx="1"/>
          </p:nvPr>
        </p:nvSpPr>
        <p:spPr/>
        <p:txBody>
          <a:bodyPr spcFirstLastPara="1" wrap="square" lIns="91425" tIns="45700" rIns="91425" bIns="45700" anchor="t" anchorCtr="0">
            <a:normAutofit/>
          </a:bodyPr>
          <a:lstStyle/>
          <a:p>
            <a:pPr marL="609585" indent="-507987" algn="ctr"/>
            <a:endParaRPr lang="en-US" altLang="zh-TW" dirty="0"/>
          </a:p>
          <a:p>
            <a:pPr marL="609585" indent="-507987" algn="ctr"/>
            <a:endParaRPr lang="en-US" altLang="zh-TW" dirty="0"/>
          </a:p>
          <a:p>
            <a:pPr marL="609585" indent="-507987" algn="ctr"/>
            <a:endParaRPr lang="en-US" altLang="zh-TW" dirty="0"/>
          </a:p>
          <a:p>
            <a:pPr marL="609585" indent="-507987" algn="ctr"/>
            <a:r>
              <a:rPr lang="en-US" altLang="zh-TW" dirty="0" err="1"/>
              <a:t>Numpy</a:t>
            </a:r>
            <a:r>
              <a:rPr lang="en-US" altLang="zh-TW" dirty="0"/>
              <a:t> tutorial</a:t>
            </a:r>
          </a:p>
        </p:txBody>
      </p:sp>
      <p:sp>
        <p:nvSpPr>
          <p:cNvPr id="150" name="Google Shape;150;p28"/>
          <p:cNvSpPr txBox="1">
            <a:spLocks noGrp="1"/>
          </p:cNvSpPr>
          <p:nvPr>
            <p:ph type="body" idx="2"/>
          </p:nvPr>
        </p:nvSpPr>
        <p:spPr/>
        <p:txBody>
          <a:bodyPr spcFirstLastPara="1" wrap="square" lIns="91425" tIns="45700" rIns="91425" bIns="45700" anchor="t" anchorCtr="0">
            <a:normAutofit/>
          </a:bodyPr>
          <a:lstStyle/>
          <a:p>
            <a:pPr marL="609585" indent="-507987"/>
            <a:endParaRPr lang="en-US" altLang="zh-TW" dirty="0"/>
          </a:p>
          <a:p>
            <a:pPr marL="609585" indent="-507987"/>
            <a:endParaRPr lang="en-US" altLang="zh-TW" dirty="0"/>
          </a:p>
          <a:p>
            <a:pPr marL="609585" indent="-507987"/>
            <a:endParaRPr lang="en-US" altLang="zh-TW" dirty="0"/>
          </a:p>
          <a:p>
            <a:pPr marL="101598" indent="0">
              <a:buNone/>
            </a:pPr>
            <a:endParaRPr lang="en-US" altLang="zh-TW" dirty="0"/>
          </a:p>
          <a:p>
            <a:pPr marL="609585" indent="-507987"/>
            <a:r>
              <a:rPr lang="zh-TW" altLang="en-US" dirty="0"/>
              <a:t>操作多維陣列 </a:t>
            </a:r>
            <a:r>
              <a:rPr lang="en-US" altLang="zh-TW" dirty="0"/>
              <a:t>( Array Manipulation )</a:t>
            </a:r>
          </a:p>
          <a:p>
            <a:pPr marL="609585" indent="-507987"/>
            <a:r>
              <a:rPr lang="zh-TW" altLang="en-US" dirty="0"/>
              <a:t>合併或堆疊多個陣列 </a:t>
            </a:r>
            <a:r>
              <a:rPr lang="en-US" altLang="zh-TW" dirty="0"/>
              <a:t>( Array Concatenation / Stacking )</a:t>
            </a:r>
          </a:p>
          <a:p>
            <a:pPr marL="609585" indent="-507987"/>
            <a:r>
              <a:rPr lang="en-US" altLang="zh-TW" dirty="0" err="1"/>
              <a:t>Numpy</a:t>
            </a:r>
            <a:r>
              <a:rPr lang="en-US" altLang="zh-TW" dirty="0"/>
              <a:t> </a:t>
            </a:r>
            <a:r>
              <a:rPr lang="zh-TW" altLang="en-US" dirty="0"/>
              <a:t>內的其他模組</a:t>
            </a:r>
            <a:endParaRPr lang="en-US" altLang="zh-TW" dirty="0"/>
          </a:p>
          <a:p>
            <a:pPr marL="228600" lvl="0" indent="-50800" algn="ctr" rtl="0">
              <a:spcBef>
                <a:spcPts val="0"/>
              </a:spcBef>
              <a:spcAft>
                <a:spcPts val="600"/>
              </a:spcAft>
              <a:buClr>
                <a:schemeClr val="lt1"/>
              </a:buClr>
              <a:buSzPts val="2800"/>
              <a:buNone/>
            </a:pPr>
            <a:endParaRPr lang="en-US" altLang="zh-TW" dirty="0"/>
          </a:p>
          <a:p>
            <a:pPr marL="228600" lvl="0" indent="-50800" algn="ctr" rtl="0">
              <a:spcBef>
                <a:spcPts val="0"/>
              </a:spcBef>
              <a:spcAft>
                <a:spcPts val="600"/>
              </a:spcAft>
              <a:buClr>
                <a:schemeClr val="lt1"/>
              </a:buClr>
              <a:buSzPts val="2800"/>
              <a:buNone/>
            </a:pPr>
            <a:endParaRPr lang="en-US" altLang="zh-TW" dirty="0"/>
          </a:p>
          <a:p>
            <a:pPr marL="228600" lvl="0" indent="-50800" algn="ctr" rtl="0">
              <a:spcBef>
                <a:spcPts val="0"/>
              </a:spcBef>
              <a:spcAft>
                <a:spcPts val="600"/>
              </a:spcAft>
              <a:buClr>
                <a:schemeClr val="lt1"/>
              </a:buClr>
              <a:buSzPts val="2800"/>
              <a:buNone/>
            </a:pPr>
            <a:endParaRPr lang="en-US" altLang="zh-TW" dirty="0"/>
          </a:p>
          <a:p>
            <a:pPr marL="228600" lvl="0" indent="-50800" algn="ctr" rtl="0">
              <a:spcBef>
                <a:spcPts val="0"/>
              </a:spcBef>
              <a:spcAft>
                <a:spcPts val="600"/>
              </a:spcAft>
              <a:buClr>
                <a:schemeClr val="lt1"/>
              </a:buClr>
              <a:buSzPts val="2800"/>
              <a:buNone/>
            </a:pPr>
            <a:endParaRPr lang="en-US" altLang="zh-TW" dirty="0"/>
          </a:p>
          <a:p>
            <a:pPr marL="228600" lvl="0" indent="-50800" algn="ctr" rtl="0">
              <a:spcBef>
                <a:spcPts val="0"/>
              </a:spcBef>
              <a:spcAft>
                <a:spcPts val="600"/>
              </a:spcAft>
              <a:buClr>
                <a:schemeClr val="lt1"/>
              </a:buClr>
              <a:buSzPts val="2800"/>
              <a:buNone/>
            </a:pPr>
            <a:endParaRPr lang="zh-TW"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5D832E-C892-9F59-09ED-E99B097D9410}"/>
              </a:ext>
            </a:extLst>
          </p:cNvPr>
          <p:cNvSpPr>
            <a:spLocks noGrp="1"/>
          </p:cNvSpPr>
          <p:nvPr>
            <p:ph type="title"/>
          </p:nvPr>
        </p:nvSpPr>
        <p:spPr/>
        <p:txBody>
          <a:bodyPr/>
          <a:lstStyle/>
          <a:p>
            <a:r>
              <a:rPr lang="zh-TW" altLang="en-US" dirty="0"/>
              <a:t>重複陣列元素 </a:t>
            </a:r>
            <a:r>
              <a:rPr lang="en-US" altLang="zh-TW" dirty="0"/>
              <a:t>- </a:t>
            </a:r>
            <a:r>
              <a:rPr lang="en-US" altLang="zh-TW" dirty="0" err="1"/>
              <a:t>np.tile</a:t>
            </a:r>
            <a:endParaRPr lang="zh-TW" altLang="en-US" dirty="0"/>
          </a:p>
        </p:txBody>
      </p:sp>
      <p:sp>
        <p:nvSpPr>
          <p:cNvPr id="3" name="文字版面配置區 2">
            <a:extLst>
              <a:ext uri="{FF2B5EF4-FFF2-40B4-BE49-F238E27FC236}">
                <a16:creationId xmlns:a16="http://schemas.microsoft.com/office/drawing/2014/main" id="{4691FE40-E630-AEF4-AD10-761D5516856E}"/>
              </a:ext>
            </a:extLst>
          </p:cNvPr>
          <p:cNvSpPr>
            <a:spLocks noGrp="1"/>
          </p:cNvSpPr>
          <p:nvPr>
            <p:ph type="body" idx="1"/>
          </p:nvPr>
        </p:nvSpPr>
        <p:spPr/>
        <p:txBody>
          <a:bodyPr/>
          <a:lstStyle/>
          <a:p>
            <a:endParaRPr lang="en-US" altLang="zh-TW" dirty="0"/>
          </a:p>
          <a:p>
            <a:endParaRPr lang="en-US" altLang="zh-TW" dirty="0"/>
          </a:p>
          <a:p>
            <a:r>
              <a:rPr lang="zh-TW" altLang="en-US" dirty="0"/>
              <a:t>在 </a:t>
            </a:r>
            <a:r>
              <a:rPr lang="en-US" altLang="zh-TW" dirty="0"/>
              <a:t>reps </a:t>
            </a:r>
            <a:r>
              <a:rPr lang="zh-TW" altLang="en-US" dirty="0"/>
              <a:t>參數中也可以指定每個維度的重複次數。</a:t>
            </a:r>
          </a:p>
        </p:txBody>
      </p:sp>
      <p:sp>
        <p:nvSpPr>
          <p:cNvPr id="4" name="Google Shape;625;p88">
            <a:extLst>
              <a:ext uri="{FF2B5EF4-FFF2-40B4-BE49-F238E27FC236}">
                <a16:creationId xmlns:a16="http://schemas.microsoft.com/office/drawing/2014/main" id="{CC8F9F38-FE48-ADF8-0AA1-05DCD618471E}"/>
              </a:ext>
            </a:extLst>
          </p:cNvPr>
          <p:cNvSpPr/>
          <p:nvPr/>
        </p:nvSpPr>
        <p:spPr>
          <a:xfrm>
            <a:off x="907600" y="1361400"/>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np.tile</a:t>
            </a:r>
            <a:r>
              <a:rPr lang="en-US" altLang="zh-TW" sz="2400" b="1" dirty="0">
                <a:solidFill>
                  <a:schemeClr val="dk1"/>
                </a:solidFill>
              </a:rPr>
              <a:t> ( </a:t>
            </a:r>
            <a:r>
              <a:rPr lang="en-US" altLang="zh-TW" sz="2400" b="1" dirty="0">
                <a:solidFill>
                  <a:schemeClr val="accent1"/>
                </a:solidFill>
              </a:rPr>
              <a:t>x</a:t>
            </a:r>
            <a:r>
              <a:rPr lang="en-US" altLang="zh-TW" sz="2400" b="1" dirty="0">
                <a:solidFill>
                  <a:schemeClr val="dk1"/>
                </a:solidFill>
              </a:rPr>
              <a:t>, reps = </a:t>
            </a:r>
            <a:r>
              <a:rPr lang="en-US" altLang="zh-TW" sz="2400" b="1" dirty="0">
                <a:solidFill>
                  <a:schemeClr val="accent1"/>
                </a:solidFill>
              </a:rPr>
              <a:t>n</a:t>
            </a:r>
            <a:r>
              <a:rPr lang="en-US" altLang="zh-TW" sz="2400" b="1" dirty="0">
                <a:solidFill>
                  <a:schemeClr val="dk1"/>
                </a:solidFill>
              </a:rPr>
              <a:t> )	# </a:t>
            </a:r>
            <a:r>
              <a:rPr lang="zh-TW" altLang="en-US" sz="2400" b="1" dirty="0">
                <a:solidFill>
                  <a:schemeClr val="dk1"/>
                </a:solidFill>
              </a:rPr>
              <a:t> 將 </a:t>
            </a:r>
            <a:r>
              <a:rPr lang="en-US" altLang="zh-TW" sz="2400" b="1" dirty="0">
                <a:solidFill>
                  <a:schemeClr val="accent1"/>
                </a:solidFill>
              </a:rPr>
              <a:t>x</a:t>
            </a:r>
            <a:r>
              <a:rPr lang="en-US" altLang="zh-TW" sz="2400" b="1" dirty="0">
                <a:solidFill>
                  <a:schemeClr val="dk1"/>
                </a:solidFill>
              </a:rPr>
              <a:t> </a:t>
            </a:r>
            <a:r>
              <a:rPr lang="zh-TW" altLang="en-US" sz="2400" b="1" dirty="0">
                <a:solidFill>
                  <a:schemeClr val="dk1"/>
                </a:solidFill>
              </a:rPr>
              <a:t>這個陣列中的元素，重複 </a:t>
            </a:r>
            <a:r>
              <a:rPr lang="en-US" altLang="zh-TW" sz="2400" b="1" dirty="0">
                <a:solidFill>
                  <a:schemeClr val="accent1"/>
                </a:solidFill>
              </a:rPr>
              <a:t>n</a:t>
            </a:r>
            <a:r>
              <a:rPr lang="en-US" altLang="zh-TW" sz="2400" b="1" dirty="0">
                <a:solidFill>
                  <a:schemeClr val="dk1"/>
                </a:solidFill>
              </a:rPr>
              <a:t> </a:t>
            </a:r>
            <a:r>
              <a:rPr lang="zh-TW" altLang="en-US" sz="2400" b="1" dirty="0">
                <a:solidFill>
                  <a:schemeClr val="dk1"/>
                </a:solidFill>
              </a:rPr>
              <a:t>次</a:t>
            </a:r>
            <a:endParaRPr sz="2400" b="1" dirty="0">
              <a:solidFill>
                <a:schemeClr val="dk1"/>
              </a:solidFill>
            </a:endParaRPr>
          </a:p>
        </p:txBody>
      </p:sp>
      <p:pic>
        <p:nvPicPr>
          <p:cNvPr id="7" name="圖片 6">
            <a:extLst>
              <a:ext uri="{FF2B5EF4-FFF2-40B4-BE49-F238E27FC236}">
                <a16:creationId xmlns:a16="http://schemas.microsoft.com/office/drawing/2014/main" id="{3FCFCFF6-198C-2B2A-1843-AF90F446F14E}"/>
              </a:ext>
            </a:extLst>
          </p:cNvPr>
          <p:cNvPicPr>
            <a:picLocks noChangeAspect="1"/>
          </p:cNvPicPr>
          <p:nvPr/>
        </p:nvPicPr>
        <p:blipFill>
          <a:blip r:embed="rId3"/>
          <a:stretch>
            <a:fillRect/>
          </a:stretch>
        </p:blipFill>
        <p:spPr>
          <a:xfrm>
            <a:off x="907599" y="3593160"/>
            <a:ext cx="10588401" cy="2669439"/>
          </a:xfrm>
          <a:prstGeom prst="rect">
            <a:avLst/>
          </a:prstGeom>
        </p:spPr>
      </p:pic>
    </p:spTree>
    <p:extLst>
      <p:ext uri="{BB962C8B-B14F-4D97-AF65-F5344CB8AC3E}">
        <p14:creationId xmlns:p14="http://schemas.microsoft.com/office/powerpoint/2010/main" val="2373015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5D832E-C892-9F59-09ED-E99B097D9410}"/>
              </a:ext>
            </a:extLst>
          </p:cNvPr>
          <p:cNvSpPr>
            <a:spLocks noGrp="1"/>
          </p:cNvSpPr>
          <p:nvPr>
            <p:ph type="title"/>
          </p:nvPr>
        </p:nvSpPr>
        <p:spPr/>
        <p:txBody>
          <a:bodyPr/>
          <a:lstStyle/>
          <a:p>
            <a:r>
              <a:rPr lang="zh-TW" altLang="en-US" dirty="0"/>
              <a:t>重複陣列元素 </a:t>
            </a:r>
            <a:r>
              <a:rPr lang="en-US" altLang="zh-TW" dirty="0"/>
              <a:t>- </a:t>
            </a:r>
            <a:r>
              <a:rPr lang="en-US" altLang="zh-TW" dirty="0" err="1"/>
              <a:t>np.tile</a:t>
            </a:r>
            <a:endParaRPr lang="zh-TW" altLang="en-US" dirty="0"/>
          </a:p>
        </p:txBody>
      </p:sp>
      <p:sp>
        <p:nvSpPr>
          <p:cNvPr id="3" name="文字版面配置區 2">
            <a:extLst>
              <a:ext uri="{FF2B5EF4-FFF2-40B4-BE49-F238E27FC236}">
                <a16:creationId xmlns:a16="http://schemas.microsoft.com/office/drawing/2014/main" id="{4691FE40-E630-AEF4-AD10-761D5516856E}"/>
              </a:ext>
            </a:extLst>
          </p:cNvPr>
          <p:cNvSpPr>
            <a:spLocks noGrp="1"/>
          </p:cNvSpPr>
          <p:nvPr>
            <p:ph type="body" idx="1"/>
          </p:nvPr>
        </p:nvSpPr>
        <p:spPr/>
        <p:txBody>
          <a:bodyPr/>
          <a:lstStyle/>
          <a:p>
            <a:endParaRPr lang="en-US" altLang="zh-TW" dirty="0"/>
          </a:p>
          <a:p>
            <a:endParaRPr lang="en-US" altLang="zh-TW" dirty="0"/>
          </a:p>
          <a:p>
            <a:r>
              <a:rPr lang="zh-TW" altLang="en-US" dirty="0"/>
              <a:t>設定在第一個維度重複兩次，第二個維度不做重複動作。</a:t>
            </a:r>
          </a:p>
        </p:txBody>
      </p:sp>
      <p:sp>
        <p:nvSpPr>
          <p:cNvPr id="4" name="Google Shape;625;p88">
            <a:extLst>
              <a:ext uri="{FF2B5EF4-FFF2-40B4-BE49-F238E27FC236}">
                <a16:creationId xmlns:a16="http://schemas.microsoft.com/office/drawing/2014/main" id="{CC8F9F38-FE48-ADF8-0AA1-05DCD618471E}"/>
              </a:ext>
            </a:extLst>
          </p:cNvPr>
          <p:cNvSpPr/>
          <p:nvPr/>
        </p:nvSpPr>
        <p:spPr>
          <a:xfrm>
            <a:off x="907600" y="1361400"/>
            <a:ext cx="10694467"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np.tile</a:t>
            </a:r>
            <a:r>
              <a:rPr lang="en-US" altLang="zh-TW" sz="2400" b="1" dirty="0">
                <a:solidFill>
                  <a:schemeClr val="dk1"/>
                </a:solidFill>
              </a:rPr>
              <a:t> ( </a:t>
            </a:r>
            <a:r>
              <a:rPr lang="en-US" altLang="zh-TW" sz="2400" b="1" dirty="0">
                <a:solidFill>
                  <a:schemeClr val="accent1"/>
                </a:solidFill>
              </a:rPr>
              <a:t>x</a:t>
            </a:r>
            <a:r>
              <a:rPr lang="en-US" altLang="zh-TW" sz="2400" b="1" dirty="0">
                <a:solidFill>
                  <a:schemeClr val="dk1"/>
                </a:solidFill>
              </a:rPr>
              <a:t>, reps = </a:t>
            </a:r>
            <a:r>
              <a:rPr lang="en-US" altLang="zh-TW" sz="2400" b="1" dirty="0">
                <a:solidFill>
                  <a:schemeClr val="accent1"/>
                </a:solidFill>
              </a:rPr>
              <a:t>n</a:t>
            </a:r>
            <a:r>
              <a:rPr lang="en-US" altLang="zh-TW" sz="2400" b="1" dirty="0">
                <a:solidFill>
                  <a:schemeClr val="dk1"/>
                </a:solidFill>
              </a:rPr>
              <a:t> )	#  </a:t>
            </a:r>
            <a:r>
              <a:rPr lang="zh-TW" altLang="en-US" sz="2400" b="1" dirty="0">
                <a:solidFill>
                  <a:schemeClr val="dk1"/>
                </a:solidFill>
              </a:rPr>
              <a:t>將 </a:t>
            </a:r>
            <a:r>
              <a:rPr lang="en-US" altLang="zh-TW" sz="2400" b="1" dirty="0">
                <a:solidFill>
                  <a:schemeClr val="accent1"/>
                </a:solidFill>
              </a:rPr>
              <a:t>x</a:t>
            </a:r>
            <a:r>
              <a:rPr lang="en-US" altLang="zh-TW" sz="2400" b="1" dirty="0">
                <a:solidFill>
                  <a:schemeClr val="dk1"/>
                </a:solidFill>
              </a:rPr>
              <a:t> </a:t>
            </a:r>
            <a:r>
              <a:rPr lang="zh-TW" altLang="en-US" sz="2400" b="1" dirty="0">
                <a:solidFill>
                  <a:schemeClr val="dk1"/>
                </a:solidFill>
              </a:rPr>
              <a:t>這個陣列中的元素，重複 </a:t>
            </a:r>
            <a:r>
              <a:rPr lang="en-US" altLang="zh-TW" sz="2400" b="1" dirty="0">
                <a:solidFill>
                  <a:schemeClr val="accent1"/>
                </a:solidFill>
              </a:rPr>
              <a:t>n</a:t>
            </a:r>
            <a:r>
              <a:rPr lang="en-US" altLang="zh-TW" sz="2400" b="1" dirty="0">
                <a:solidFill>
                  <a:schemeClr val="dk1"/>
                </a:solidFill>
              </a:rPr>
              <a:t> </a:t>
            </a:r>
            <a:r>
              <a:rPr lang="zh-TW" altLang="en-US" sz="2400" b="1" dirty="0">
                <a:solidFill>
                  <a:schemeClr val="dk1"/>
                </a:solidFill>
              </a:rPr>
              <a:t>次</a:t>
            </a:r>
          </a:p>
        </p:txBody>
      </p:sp>
      <p:pic>
        <p:nvPicPr>
          <p:cNvPr id="9" name="圖片 8">
            <a:extLst>
              <a:ext uri="{FF2B5EF4-FFF2-40B4-BE49-F238E27FC236}">
                <a16:creationId xmlns:a16="http://schemas.microsoft.com/office/drawing/2014/main" id="{FB8F5C0D-EAC3-3EB1-340C-B5AABF0DA607}"/>
              </a:ext>
            </a:extLst>
          </p:cNvPr>
          <p:cNvPicPr>
            <a:picLocks noChangeAspect="1"/>
          </p:cNvPicPr>
          <p:nvPr/>
        </p:nvPicPr>
        <p:blipFill>
          <a:blip r:embed="rId3"/>
          <a:stretch>
            <a:fillRect/>
          </a:stretch>
        </p:blipFill>
        <p:spPr>
          <a:xfrm>
            <a:off x="907600" y="3426135"/>
            <a:ext cx="9229458" cy="2836465"/>
          </a:xfrm>
          <a:prstGeom prst="rect">
            <a:avLst/>
          </a:prstGeom>
        </p:spPr>
      </p:pic>
    </p:spTree>
    <p:extLst>
      <p:ext uri="{BB962C8B-B14F-4D97-AF65-F5344CB8AC3E}">
        <p14:creationId xmlns:p14="http://schemas.microsoft.com/office/powerpoint/2010/main" val="1469072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5D832E-C892-9F59-09ED-E99B097D9410}"/>
              </a:ext>
            </a:extLst>
          </p:cNvPr>
          <p:cNvSpPr>
            <a:spLocks noGrp="1"/>
          </p:cNvSpPr>
          <p:nvPr>
            <p:ph type="title"/>
          </p:nvPr>
        </p:nvSpPr>
        <p:spPr/>
        <p:txBody>
          <a:bodyPr/>
          <a:lstStyle/>
          <a:p>
            <a:r>
              <a:rPr lang="zh-TW" altLang="en-US" dirty="0"/>
              <a:t>重複陣列元素 </a:t>
            </a:r>
            <a:r>
              <a:rPr lang="en-US" altLang="zh-TW" dirty="0"/>
              <a:t>- </a:t>
            </a:r>
            <a:r>
              <a:rPr lang="en-US" altLang="zh-TW" dirty="0" err="1"/>
              <a:t>np.tile</a:t>
            </a:r>
            <a:endParaRPr lang="zh-TW" altLang="en-US" dirty="0"/>
          </a:p>
        </p:txBody>
      </p:sp>
      <p:sp>
        <p:nvSpPr>
          <p:cNvPr id="3" name="文字版面配置區 2">
            <a:extLst>
              <a:ext uri="{FF2B5EF4-FFF2-40B4-BE49-F238E27FC236}">
                <a16:creationId xmlns:a16="http://schemas.microsoft.com/office/drawing/2014/main" id="{4691FE40-E630-AEF4-AD10-761D5516856E}"/>
              </a:ext>
            </a:extLst>
          </p:cNvPr>
          <p:cNvSpPr>
            <a:spLocks noGrp="1"/>
          </p:cNvSpPr>
          <p:nvPr>
            <p:ph type="body" idx="1"/>
          </p:nvPr>
        </p:nvSpPr>
        <p:spPr/>
        <p:txBody>
          <a:bodyPr/>
          <a:lstStyle/>
          <a:p>
            <a:pPr marL="101598" indent="0">
              <a:buNone/>
            </a:pPr>
            <a:endParaRPr lang="en-US" altLang="zh-TW" dirty="0"/>
          </a:p>
          <a:p>
            <a:pPr marL="101598" indent="0">
              <a:buNone/>
            </a:pPr>
            <a:endParaRPr lang="en-US" altLang="zh-TW" dirty="0"/>
          </a:p>
          <a:p>
            <a:r>
              <a:rPr lang="zh-TW" altLang="en-US" dirty="0"/>
              <a:t>若 </a:t>
            </a:r>
            <a:r>
              <a:rPr lang="en-US" altLang="zh-TW" dirty="0"/>
              <a:t>reps</a:t>
            </a:r>
            <a:r>
              <a:rPr lang="zh-TW" altLang="en-US" dirty="0"/>
              <a:t> 參數中填入的維度大於原本陣列的維度，則會自動增加陣列維度。</a:t>
            </a:r>
          </a:p>
        </p:txBody>
      </p:sp>
      <p:sp>
        <p:nvSpPr>
          <p:cNvPr id="4" name="Google Shape;625;p88">
            <a:extLst>
              <a:ext uri="{FF2B5EF4-FFF2-40B4-BE49-F238E27FC236}">
                <a16:creationId xmlns:a16="http://schemas.microsoft.com/office/drawing/2014/main" id="{CC8F9F38-FE48-ADF8-0AA1-05DCD618471E}"/>
              </a:ext>
            </a:extLst>
          </p:cNvPr>
          <p:cNvSpPr/>
          <p:nvPr/>
        </p:nvSpPr>
        <p:spPr>
          <a:xfrm>
            <a:off x="907600" y="1356159"/>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np.tile</a:t>
            </a:r>
            <a:r>
              <a:rPr lang="en-US" altLang="zh-TW" sz="2400" b="1" dirty="0">
                <a:solidFill>
                  <a:schemeClr val="dk1"/>
                </a:solidFill>
              </a:rPr>
              <a:t> ( </a:t>
            </a:r>
            <a:r>
              <a:rPr lang="en-US" altLang="zh-TW" sz="2400" b="1" dirty="0">
                <a:solidFill>
                  <a:schemeClr val="accent1"/>
                </a:solidFill>
              </a:rPr>
              <a:t>x</a:t>
            </a:r>
            <a:r>
              <a:rPr lang="en-US" altLang="zh-TW" sz="2400" b="1" dirty="0">
                <a:solidFill>
                  <a:schemeClr val="dk1"/>
                </a:solidFill>
              </a:rPr>
              <a:t>, reps = </a:t>
            </a:r>
            <a:r>
              <a:rPr lang="en-US" altLang="zh-TW" sz="2400" b="1" dirty="0">
                <a:solidFill>
                  <a:schemeClr val="accent1"/>
                </a:solidFill>
              </a:rPr>
              <a:t>n</a:t>
            </a:r>
            <a:r>
              <a:rPr lang="en-US" altLang="zh-TW" sz="2400" b="1" dirty="0">
                <a:solidFill>
                  <a:schemeClr val="dk1"/>
                </a:solidFill>
              </a:rPr>
              <a:t> )	#  </a:t>
            </a:r>
            <a:r>
              <a:rPr lang="zh-TW" altLang="en-US" sz="2400" b="1" dirty="0">
                <a:solidFill>
                  <a:schemeClr val="dk1"/>
                </a:solidFill>
              </a:rPr>
              <a:t>將 </a:t>
            </a:r>
            <a:r>
              <a:rPr lang="en-US" altLang="zh-TW" sz="2400" b="1" dirty="0">
                <a:solidFill>
                  <a:schemeClr val="accent1"/>
                </a:solidFill>
              </a:rPr>
              <a:t>x</a:t>
            </a:r>
            <a:r>
              <a:rPr lang="en-US" altLang="zh-TW" sz="2400" b="1" dirty="0">
                <a:solidFill>
                  <a:schemeClr val="dk1"/>
                </a:solidFill>
              </a:rPr>
              <a:t> </a:t>
            </a:r>
            <a:r>
              <a:rPr lang="zh-TW" altLang="en-US" sz="2400" b="1" dirty="0">
                <a:solidFill>
                  <a:schemeClr val="dk1"/>
                </a:solidFill>
              </a:rPr>
              <a:t>這個陣列中的元素，重複 </a:t>
            </a:r>
            <a:r>
              <a:rPr lang="en-US" altLang="zh-TW" sz="2400" b="1" dirty="0">
                <a:solidFill>
                  <a:schemeClr val="accent1"/>
                </a:solidFill>
              </a:rPr>
              <a:t>n</a:t>
            </a:r>
            <a:r>
              <a:rPr lang="en-US" altLang="zh-TW" sz="2400" b="1" dirty="0">
                <a:solidFill>
                  <a:schemeClr val="dk1"/>
                </a:solidFill>
              </a:rPr>
              <a:t> </a:t>
            </a:r>
            <a:r>
              <a:rPr lang="zh-TW" altLang="en-US" sz="2400" b="1" dirty="0">
                <a:solidFill>
                  <a:schemeClr val="dk1"/>
                </a:solidFill>
              </a:rPr>
              <a:t>次</a:t>
            </a:r>
          </a:p>
        </p:txBody>
      </p:sp>
      <p:pic>
        <p:nvPicPr>
          <p:cNvPr id="13" name="圖片 12">
            <a:extLst>
              <a:ext uri="{FF2B5EF4-FFF2-40B4-BE49-F238E27FC236}">
                <a16:creationId xmlns:a16="http://schemas.microsoft.com/office/drawing/2014/main" id="{89A99283-603C-53FE-5CDE-56D99CB1E36A}"/>
              </a:ext>
            </a:extLst>
          </p:cNvPr>
          <p:cNvPicPr>
            <a:picLocks noChangeAspect="1"/>
          </p:cNvPicPr>
          <p:nvPr/>
        </p:nvPicPr>
        <p:blipFill>
          <a:blip r:embed="rId3"/>
          <a:stretch>
            <a:fillRect/>
          </a:stretch>
        </p:blipFill>
        <p:spPr>
          <a:xfrm>
            <a:off x="907599" y="3526877"/>
            <a:ext cx="6038299" cy="2710878"/>
          </a:xfrm>
          <a:prstGeom prst="rect">
            <a:avLst/>
          </a:prstGeom>
        </p:spPr>
      </p:pic>
      <p:sp>
        <p:nvSpPr>
          <p:cNvPr id="10" name="矩形 9">
            <a:extLst>
              <a:ext uri="{FF2B5EF4-FFF2-40B4-BE49-F238E27FC236}">
                <a16:creationId xmlns:a16="http://schemas.microsoft.com/office/drawing/2014/main" id="{CA22F4A5-AA32-AA73-4845-612047A35181}"/>
              </a:ext>
            </a:extLst>
          </p:cNvPr>
          <p:cNvSpPr/>
          <p:nvPr/>
        </p:nvSpPr>
        <p:spPr>
          <a:xfrm>
            <a:off x="907601" y="4350437"/>
            <a:ext cx="1831364" cy="19121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2" name="群組 11">
            <a:extLst>
              <a:ext uri="{FF2B5EF4-FFF2-40B4-BE49-F238E27FC236}">
                <a16:creationId xmlns:a16="http://schemas.microsoft.com/office/drawing/2014/main" id="{D915415C-AC7B-B6D2-ED5C-6C3C1906C9E2}"/>
              </a:ext>
            </a:extLst>
          </p:cNvPr>
          <p:cNvGrpSpPr/>
          <p:nvPr/>
        </p:nvGrpSpPr>
        <p:grpSpPr>
          <a:xfrm>
            <a:off x="5870267" y="4695586"/>
            <a:ext cx="6015059" cy="1221865"/>
            <a:chOff x="5183649" y="4974539"/>
            <a:chExt cx="6015059" cy="1221865"/>
          </a:xfrm>
        </p:grpSpPr>
        <p:pic>
          <p:nvPicPr>
            <p:cNvPr id="9" name="圖片 8">
              <a:extLst>
                <a:ext uri="{FF2B5EF4-FFF2-40B4-BE49-F238E27FC236}">
                  <a16:creationId xmlns:a16="http://schemas.microsoft.com/office/drawing/2014/main" id="{22DA6269-3FA5-54B5-4FCA-FDD8E1B70E0F}"/>
                </a:ext>
              </a:extLst>
            </p:cNvPr>
            <p:cNvPicPr>
              <a:picLocks noChangeAspect="1"/>
            </p:cNvPicPr>
            <p:nvPr/>
          </p:nvPicPr>
          <p:blipFill>
            <a:blip r:embed="rId4"/>
            <a:stretch>
              <a:fillRect/>
            </a:stretch>
          </p:blipFill>
          <p:spPr>
            <a:xfrm>
              <a:off x="5183649" y="5017841"/>
              <a:ext cx="6015059" cy="1178563"/>
            </a:xfrm>
            <a:prstGeom prst="rect">
              <a:avLst/>
            </a:prstGeom>
          </p:spPr>
        </p:pic>
        <p:sp>
          <p:nvSpPr>
            <p:cNvPr id="11" name="矩形 10">
              <a:extLst>
                <a:ext uri="{FF2B5EF4-FFF2-40B4-BE49-F238E27FC236}">
                  <a16:creationId xmlns:a16="http://schemas.microsoft.com/office/drawing/2014/main" id="{ED6C8006-7314-FC27-EE53-2E666E71C37A}"/>
                </a:ext>
              </a:extLst>
            </p:cNvPr>
            <p:cNvSpPr/>
            <p:nvPr/>
          </p:nvSpPr>
          <p:spPr>
            <a:xfrm>
              <a:off x="5183649" y="4974539"/>
              <a:ext cx="6015059" cy="12218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4" name="文字方塊 13">
            <a:extLst>
              <a:ext uri="{FF2B5EF4-FFF2-40B4-BE49-F238E27FC236}">
                <a16:creationId xmlns:a16="http://schemas.microsoft.com/office/drawing/2014/main" id="{48BA2843-87B5-BFE3-1741-C5AC9EE992AA}"/>
              </a:ext>
            </a:extLst>
          </p:cNvPr>
          <p:cNvSpPr txBox="1"/>
          <p:nvPr/>
        </p:nvSpPr>
        <p:spPr>
          <a:xfrm>
            <a:off x="3236092" y="4855397"/>
            <a:ext cx="2137047" cy="424732"/>
          </a:xfrm>
          <a:prstGeom prst="rect">
            <a:avLst/>
          </a:prstGeom>
          <a:noFill/>
        </p:spPr>
        <p:txBody>
          <a:bodyPr wrap="square">
            <a:spAutoFit/>
          </a:bodyPr>
          <a:lstStyle/>
          <a:p>
            <a:pPr marL="101598">
              <a:lnSpc>
                <a:spcPct val="90000"/>
              </a:lnSpc>
              <a:spcBef>
                <a:spcPts val="1067"/>
              </a:spcBef>
              <a:buClr>
                <a:schemeClr val="dk1"/>
              </a:buClr>
              <a:buSzPts val="2400"/>
            </a:pPr>
            <a:r>
              <a:rPr lang="zh-TW" altLang="en-US" sz="2400" dirty="0">
                <a:solidFill>
                  <a:srgbClr val="FF0000"/>
                </a:solidFill>
                <a:latin typeface="Microsoft JhengHei"/>
                <a:ea typeface="Microsoft JhengHei"/>
              </a:rPr>
              <a:t>增加陣列維度</a:t>
            </a:r>
          </a:p>
        </p:txBody>
      </p:sp>
      <p:cxnSp>
        <p:nvCxnSpPr>
          <p:cNvPr id="16" name="直線單箭頭接點 15">
            <a:extLst>
              <a:ext uri="{FF2B5EF4-FFF2-40B4-BE49-F238E27FC236}">
                <a16:creationId xmlns:a16="http://schemas.microsoft.com/office/drawing/2014/main" id="{883C048F-4024-A93F-5BFD-CFA76C73EE09}"/>
              </a:ext>
            </a:extLst>
          </p:cNvPr>
          <p:cNvCxnSpPr>
            <a:cxnSpLocks/>
            <a:stCxn id="10" idx="3"/>
            <a:endCxn id="11" idx="1"/>
          </p:cNvCxnSpPr>
          <p:nvPr/>
        </p:nvCxnSpPr>
        <p:spPr>
          <a:xfrm>
            <a:off x="2738965" y="5306519"/>
            <a:ext cx="313130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B9AD56C5-B809-C181-2D30-657E1915C66B}"/>
              </a:ext>
            </a:extLst>
          </p:cNvPr>
          <p:cNvSpPr txBox="1"/>
          <p:nvPr/>
        </p:nvSpPr>
        <p:spPr>
          <a:xfrm>
            <a:off x="2775881" y="5328169"/>
            <a:ext cx="3094385" cy="424732"/>
          </a:xfrm>
          <a:prstGeom prst="rect">
            <a:avLst/>
          </a:prstGeom>
          <a:noFill/>
        </p:spPr>
        <p:txBody>
          <a:bodyPr wrap="square">
            <a:spAutoFit/>
          </a:bodyPr>
          <a:lstStyle/>
          <a:p>
            <a:pPr marL="101598">
              <a:lnSpc>
                <a:spcPct val="90000"/>
              </a:lnSpc>
              <a:spcBef>
                <a:spcPts val="1067"/>
              </a:spcBef>
              <a:buClr>
                <a:schemeClr val="dk1"/>
              </a:buClr>
              <a:buSzPts val="2400"/>
            </a:pPr>
            <a:r>
              <a:rPr lang="en-US" altLang="zh-TW" sz="2400" dirty="0">
                <a:solidFill>
                  <a:srgbClr val="FF0000"/>
                </a:solidFill>
                <a:latin typeface="Microsoft JhengHei"/>
                <a:ea typeface="Microsoft JhengHei"/>
              </a:rPr>
              <a:t>(2, 2) </a:t>
            </a:r>
            <a:r>
              <a:rPr lang="zh-TW" altLang="en-US" sz="2400" dirty="0">
                <a:solidFill>
                  <a:srgbClr val="FF0000"/>
                </a:solidFill>
                <a:latin typeface="Microsoft JhengHei"/>
                <a:ea typeface="Microsoft JhengHei"/>
              </a:rPr>
              <a:t>變成 </a:t>
            </a:r>
            <a:r>
              <a:rPr lang="en-US" altLang="zh-TW" sz="2400" dirty="0">
                <a:solidFill>
                  <a:srgbClr val="FF0000"/>
                </a:solidFill>
                <a:latin typeface="Microsoft JhengHei"/>
                <a:ea typeface="Microsoft JhengHei"/>
              </a:rPr>
              <a:t>(2, 4, 4)</a:t>
            </a:r>
            <a:endParaRPr lang="zh-TW" altLang="en-US" sz="2400" dirty="0">
              <a:solidFill>
                <a:srgbClr val="FF0000"/>
              </a:solidFill>
              <a:latin typeface="Microsoft JhengHei"/>
              <a:ea typeface="Microsoft JhengHei"/>
            </a:endParaRPr>
          </a:p>
        </p:txBody>
      </p:sp>
    </p:spTree>
    <p:extLst>
      <p:ext uri="{BB962C8B-B14F-4D97-AF65-F5344CB8AC3E}">
        <p14:creationId xmlns:p14="http://schemas.microsoft.com/office/powerpoint/2010/main" val="1962800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txBox="1">
            <a:spLocks noGrp="1"/>
          </p:cNvSpPr>
          <p:nvPr>
            <p:ph type="title"/>
          </p:nvPr>
        </p:nvSpPr>
        <p:spPr>
          <a:prstGeom prst="rect">
            <a:avLst/>
          </a:prstGeom>
          <a:noFill/>
          <a:ln>
            <a:noFill/>
          </a:ln>
        </p:spPr>
        <p:txBody>
          <a:bodyPr spcFirstLastPara="1" vert="horz" wrap="square" lIns="35700" tIns="35700" rIns="35700" bIns="35700" rtlCol="0" anchor="t" anchorCtr="0">
            <a:noAutofit/>
          </a:bodyPr>
          <a:lstStyle/>
          <a:p>
            <a:r>
              <a:rPr lang="zh-TW" altLang="en-US" sz="5330" dirty="0">
                <a:solidFill>
                  <a:srgbClr val="00B050"/>
                </a:solidFill>
                <a:latin typeface="Microsoft JhengHei"/>
                <a:ea typeface="Microsoft JhengHei"/>
              </a:rPr>
              <a:t>操作多維陣列 </a:t>
            </a:r>
            <a:br>
              <a:rPr lang="en-US" altLang="zh-TW" sz="5330" dirty="0">
                <a:solidFill>
                  <a:srgbClr val="00B050"/>
                </a:solidFill>
                <a:latin typeface="Microsoft JhengHei"/>
                <a:ea typeface="Microsoft JhengHei"/>
              </a:rPr>
            </a:br>
            <a:r>
              <a:rPr lang="en-US" altLang="zh-TW" sz="5330" dirty="0">
                <a:solidFill>
                  <a:srgbClr val="00B050"/>
                </a:solidFill>
                <a:latin typeface="Microsoft JhengHei"/>
                <a:ea typeface="Microsoft JhengHei"/>
              </a:rPr>
              <a:t>( Array Manipulation )</a:t>
            </a:r>
            <a:endParaRPr lang="zh-TW" altLang="en-US" sz="5330" dirty="0">
              <a:solidFill>
                <a:srgbClr val="00B050"/>
              </a:solidFill>
            </a:endParaRPr>
          </a:p>
        </p:txBody>
      </p:sp>
      <p:sp>
        <p:nvSpPr>
          <p:cNvPr id="160" name="Google Shape;160;p7"/>
          <p:cNvSpPr txBox="1">
            <a:spLocks noGrp="1"/>
          </p:cNvSpPr>
          <p:nvPr>
            <p:ph type="subTitle" idx="1"/>
          </p:nvPr>
        </p:nvSpPr>
        <p:spPr>
          <a:prstGeom prst="rect">
            <a:avLst/>
          </a:prstGeom>
          <a:noFill/>
          <a:ln>
            <a:noFill/>
          </a:ln>
        </p:spPr>
        <p:txBody>
          <a:bodyPr spcFirstLastPara="1" vert="horz" wrap="square" lIns="35700" tIns="35700" rIns="35700" bIns="35700" rtlCol="0" anchor="t" anchorCtr="0">
            <a:noAutofit/>
          </a:bodyPr>
          <a:lstStyle/>
          <a:p>
            <a:pPr marL="0" indent="0">
              <a:lnSpc>
                <a:spcPct val="100000"/>
              </a:lnSpc>
              <a:spcBef>
                <a:spcPts val="0"/>
              </a:spcBef>
              <a:buClr>
                <a:schemeClr val="dk2"/>
              </a:buClr>
              <a:buSzPts val="1800"/>
            </a:pPr>
            <a:r>
              <a:rPr lang="zh-TW" altLang="en-US" sz="3470" dirty="0">
                <a:solidFill>
                  <a:srgbClr val="A6AAA9"/>
                </a:solidFill>
                <a:latin typeface="Arial"/>
                <a:cs typeface="Arial"/>
              </a:rPr>
              <a:t>排序陣列內元素</a:t>
            </a:r>
            <a:endParaRPr lang="en-US" altLang="zh-TW" sz="3470" dirty="0">
              <a:solidFill>
                <a:srgbClr val="A6AAA9"/>
              </a:solidFill>
              <a:latin typeface="Arial"/>
              <a:cs typeface="Arial"/>
              <a:sym typeface="Arial"/>
            </a:endParaRPr>
          </a:p>
        </p:txBody>
      </p:sp>
      <p:sp>
        <p:nvSpPr>
          <p:cNvPr id="161" name="Google Shape;161;p7"/>
          <p:cNvSpPr txBox="1">
            <a:spLocks noGrp="1"/>
          </p:cNvSpPr>
          <p:nvPr>
            <p:ph type="sldNum" idx="4294967295"/>
          </p:nvPr>
        </p:nvSpPr>
        <p:spPr>
          <a:xfrm>
            <a:off x="11549063" y="6537325"/>
            <a:ext cx="642937" cy="320675"/>
          </a:xfrm>
          <a:prstGeom prst="rect">
            <a:avLst/>
          </a:prstGeom>
          <a:noFill/>
          <a:ln>
            <a:noFill/>
          </a:ln>
        </p:spPr>
        <p:txBody>
          <a:bodyPr spcFirstLastPara="1" vert="horz" wrap="square" lIns="35700" tIns="35700" rIns="35700" bIns="35700" rtlCol="0" anchor="t" anchorCtr="0">
            <a:noAutofit/>
          </a:bodyPr>
          <a:lstStyle/>
          <a:p>
            <a:fld id="{00000000-1234-1234-1234-123412341234}" type="slidenum">
              <a:rPr lang="en-US" altLang="zh-TW"/>
              <a:pPr/>
              <a:t>33</a:t>
            </a:fld>
            <a:endParaRPr dirty="0"/>
          </a:p>
        </p:txBody>
      </p:sp>
    </p:spTree>
    <p:extLst>
      <p:ext uri="{BB962C8B-B14F-4D97-AF65-F5344CB8AC3E}">
        <p14:creationId xmlns:p14="http://schemas.microsoft.com/office/powerpoint/2010/main" val="1872528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1C60B86-9B8F-0F6B-D6F7-1BE0EFCD3933}"/>
              </a:ext>
            </a:extLst>
          </p:cNvPr>
          <p:cNvSpPr>
            <a:spLocks noGrp="1"/>
          </p:cNvSpPr>
          <p:nvPr>
            <p:ph type="title"/>
          </p:nvPr>
        </p:nvSpPr>
        <p:spPr/>
        <p:txBody>
          <a:bodyPr/>
          <a:lstStyle/>
          <a:p>
            <a:r>
              <a:rPr lang="zh-TW" altLang="en-US" dirty="0"/>
              <a:t>操作多維陣列 </a:t>
            </a:r>
          </a:p>
        </p:txBody>
      </p:sp>
      <p:sp>
        <p:nvSpPr>
          <p:cNvPr id="5" name="文字版面配置區 4">
            <a:extLst>
              <a:ext uri="{FF2B5EF4-FFF2-40B4-BE49-F238E27FC236}">
                <a16:creationId xmlns:a16="http://schemas.microsoft.com/office/drawing/2014/main" id="{EC6A4F62-9BB6-4A37-E1CF-2A6CD5689E9D}"/>
              </a:ext>
            </a:extLst>
          </p:cNvPr>
          <p:cNvSpPr>
            <a:spLocks noGrp="1"/>
          </p:cNvSpPr>
          <p:nvPr>
            <p:ph type="body" idx="1"/>
          </p:nvPr>
        </p:nvSpPr>
        <p:spPr/>
        <p:txBody>
          <a:bodyPr/>
          <a:lstStyle/>
          <a:p>
            <a:r>
              <a:rPr lang="zh-TW" altLang="en-US" dirty="0"/>
              <a:t>針對陣列中的元素，我們也可以進行排序讓他們交換位置，另外在這邊我們也可以利用 </a:t>
            </a:r>
            <a:r>
              <a:rPr lang="en-US" altLang="zh-TW" dirty="0"/>
              <a:t>axis </a:t>
            </a:r>
            <a:r>
              <a:rPr lang="zh-TW" altLang="en-US" dirty="0"/>
              <a:t>參數讓功能更加彈性。</a:t>
            </a:r>
          </a:p>
        </p:txBody>
      </p:sp>
    </p:spTree>
    <p:extLst>
      <p:ext uri="{BB962C8B-B14F-4D97-AF65-F5344CB8AC3E}">
        <p14:creationId xmlns:p14="http://schemas.microsoft.com/office/powerpoint/2010/main" val="1771760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B119CD-9DF6-936B-C39B-9FD88AEEF642}"/>
              </a:ext>
            </a:extLst>
          </p:cNvPr>
          <p:cNvSpPr>
            <a:spLocks noGrp="1"/>
          </p:cNvSpPr>
          <p:nvPr>
            <p:ph type="title"/>
          </p:nvPr>
        </p:nvSpPr>
        <p:spPr/>
        <p:txBody>
          <a:bodyPr/>
          <a:lstStyle/>
          <a:p>
            <a:r>
              <a:rPr lang="zh-TW" altLang="en-US" dirty="0"/>
              <a:t>操作多維陣列  </a:t>
            </a:r>
            <a:r>
              <a:rPr lang="en-US" altLang="zh-TW" dirty="0"/>
              <a:t>- </a:t>
            </a:r>
            <a:r>
              <a:rPr lang="en-US" altLang="zh-TW" dirty="0" err="1"/>
              <a:t>np.sort</a:t>
            </a:r>
            <a:endParaRPr lang="zh-TW" altLang="en-US" dirty="0"/>
          </a:p>
        </p:txBody>
      </p:sp>
      <p:sp>
        <p:nvSpPr>
          <p:cNvPr id="3" name="文字版面配置區 2">
            <a:extLst>
              <a:ext uri="{FF2B5EF4-FFF2-40B4-BE49-F238E27FC236}">
                <a16:creationId xmlns:a16="http://schemas.microsoft.com/office/drawing/2014/main" id="{2D522070-037B-6F00-A8FA-2710F4560519}"/>
              </a:ext>
            </a:extLst>
          </p:cNvPr>
          <p:cNvSpPr>
            <a:spLocks noGrp="1"/>
          </p:cNvSpPr>
          <p:nvPr>
            <p:ph type="body" idx="1"/>
          </p:nvPr>
        </p:nvSpPr>
        <p:spPr/>
        <p:txBody>
          <a:bodyPr/>
          <a:lstStyle/>
          <a:p>
            <a:endParaRPr lang="en-US" altLang="zh-TW" dirty="0"/>
          </a:p>
          <a:p>
            <a:endParaRPr lang="en-US" altLang="zh-TW" dirty="0"/>
          </a:p>
          <a:p>
            <a:r>
              <a:rPr lang="zh-TW" altLang="en-US" dirty="0"/>
              <a:t>使用 </a:t>
            </a:r>
            <a:r>
              <a:rPr lang="en-US" altLang="zh-TW" dirty="0" err="1"/>
              <a:t>np.sort</a:t>
            </a:r>
            <a:r>
              <a:rPr lang="en-US" altLang="zh-TW" dirty="0"/>
              <a:t> </a:t>
            </a:r>
            <a:r>
              <a:rPr lang="zh-TW" altLang="en-US" dirty="0"/>
              <a:t>排序，預設會沿著最後一個維度做排序。</a:t>
            </a:r>
            <a:endParaRPr lang="en-US" altLang="zh-TW" dirty="0"/>
          </a:p>
        </p:txBody>
      </p:sp>
      <p:sp>
        <p:nvSpPr>
          <p:cNvPr id="4" name="Google Shape;625;p88">
            <a:extLst>
              <a:ext uri="{FF2B5EF4-FFF2-40B4-BE49-F238E27FC236}">
                <a16:creationId xmlns:a16="http://schemas.microsoft.com/office/drawing/2014/main" id="{954905AA-065D-84D8-20AD-D1E165519CD0}"/>
              </a:ext>
            </a:extLst>
          </p:cNvPr>
          <p:cNvSpPr/>
          <p:nvPr/>
        </p:nvSpPr>
        <p:spPr>
          <a:xfrm>
            <a:off x="907600" y="1361400"/>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np.sort</a:t>
            </a:r>
            <a:r>
              <a:rPr lang="en-US" altLang="zh-TW" sz="2400" b="1" dirty="0">
                <a:solidFill>
                  <a:schemeClr val="dk1"/>
                </a:solidFill>
              </a:rPr>
              <a:t> ( </a:t>
            </a:r>
            <a:r>
              <a:rPr lang="en-US" altLang="zh-TW" sz="2400" b="1" dirty="0">
                <a:solidFill>
                  <a:schemeClr val="accent1"/>
                </a:solidFill>
              </a:rPr>
              <a:t>x</a:t>
            </a:r>
            <a:r>
              <a:rPr lang="en-US" altLang="zh-TW" sz="2400" b="1" dirty="0">
                <a:solidFill>
                  <a:schemeClr val="dk1"/>
                </a:solidFill>
              </a:rPr>
              <a:t> )		# </a:t>
            </a:r>
            <a:r>
              <a:rPr lang="zh-TW" altLang="en-US" sz="2400" b="1" dirty="0">
                <a:solidFill>
                  <a:schemeClr val="dk1"/>
                </a:solidFill>
              </a:rPr>
              <a:t>將 </a:t>
            </a:r>
            <a:r>
              <a:rPr lang="en-US" altLang="zh-TW" sz="2400" b="1" dirty="0">
                <a:solidFill>
                  <a:schemeClr val="accent1"/>
                </a:solidFill>
              </a:rPr>
              <a:t>x</a:t>
            </a:r>
            <a:r>
              <a:rPr lang="en-US" altLang="zh-TW" sz="2400" b="1" dirty="0">
                <a:solidFill>
                  <a:schemeClr val="dk1"/>
                </a:solidFill>
              </a:rPr>
              <a:t> </a:t>
            </a:r>
            <a:r>
              <a:rPr lang="zh-TW" altLang="en-US" sz="2400" b="1" dirty="0">
                <a:solidFill>
                  <a:schemeClr val="dk1"/>
                </a:solidFill>
              </a:rPr>
              <a:t>這個陣列內元素排序</a:t>
            </a:r>
            <a:endParaRPr sz="2400" b="1" dirty="0">
              <a:solidFill>
                <a:schemeClr val="dk1"/>
              </a:solidFill>
            </a:endParaRPr>
          </a:p>
        </p:txBody>
      </p:sp>
      <p:pic>
        <p:nvPicPr>
          <p:cNvPr id="13" name="圖片 12">
            <a:extLst>
              <a:ext uri="{FF2B5EF4-FFF2-40B4-BE49-F238E27FC236}">
                <a16:creationId xmlns:a16="http://schemas.microsoft.com/office/drawing/2014/main" id="{EFF4720C-22DE-733A-5F0A-AA676047DBE1}"/>
              </a:ext>
            </a:extLst>
          </p:cNvPr>
          <p:cNvPicPr>
            <a:picLocks noChangeAspect="1"/>
          </p:cNvPicPr>
          <p:nvPr/>
        </p:nvPicPr>
        <p:blipFill>
          <a:blip r:embed="rId2"/>
          <a:stretch>
            <a:fillRect/>
          </a:stretch>
        </p:blipFill>
        <p:spPr>
          <a:xfrm>
            <a:off x="907601" y="3426132"/>
            <a:ext cx="6181458" cy="2836467"/>
          </a:xfrm>
          <a:prstGeom prst="rect">
            <a:avLst/>
          </a:prstGeom>
        </p:spPr>
      </p:pic>
    </p:spTree>
    <p:extLst>
      <p:ext uri="{BB962C8B-B14F-4D97-AF65-F5344CB8AC3E}">
        <p14:creationId xmlns:p14="http://schemas.microsoft.com/office/powerpoint/2010/main" val="3454663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D6C9FC-805E-EF3E-4A41-087172094530}"/>
              </a:ext>
            </a:extLst>
          </p:cNvPr>
          <p:cNvSpPr>
            <a:spLocks noGrp="1"/>
          </p:cNvSpPr>
          <p:nvPr>
            <p:ph type="title"/>
          </p:nvPr>
        </p:nvSpPr>
        <p:spPr/>
        <p:txBody>
          <a:bodyPr/>
          <a:lstStyle/>
          <a:p>
            <a:r>
              <a:rPr lang="zh-TW" altLang="en-US" dirty="0"/>
              <a:t>操作多維陣列  </a:t>
            </a:r>
            <a:r>
              <a:rPr lang="en-US" altLang="zh-TW" dirty="0"/>
              <a:t>- </a:t>
            </a:r>
            <a:r>
              <a:rPr lang="en-US" altLang="zh-TW" dirty="0" err="1"/>
              <a:t>np.sort</a:t>
            </a:r>
            <a:endParaRPr lang="zh-TW" altLang="en-US" dirty="0"/>
          </a:p>
        </p:txBody>
      </p:sp>
      <p:sp>
        <p:nvSpPr>
          <p:cNvPr id="3" name="文字版面配置區 2">
            <a:extLst>
              <a:ext uri="{FF2B5EF4-FFF2-40B4-BE49-F238E27FC236}">
                <a16:creationId xmlns:a16="http://schemas.microsoft.com/office/drawing/2014/main" id="{B450D4DE-660F-C396-0D45-901AA8B86105}"/>
              </a:ext>
            </a:extLst>
          </p:cNvPr>
          <p:cNvSpPr>
            <a:spLocks noGrp="1"/>
          </p:cNvSpPr>
          <p:nvPr>
            <p:ph type="body" idx="1"/>
          </p:nvPr>
        </p:nvSpPr>
        <p:spPr/>
        <p:txBody>
          <a:bodyPr/>
          <a:lstStyle/>
          <a:p>
            <a:endParaRPr lang="en-US" altLang="zh-TW" dirty="0"/>
          </a:p>
          <a:p>
            <a:endParaRPr lang="en-US" altLang="zh-TW" dirty="0"/>
          </a:p>
          <a:p>
            <a:r>
              <a:rPr lang="zh-TW" altLang="en-US" dirty="0"/>
              <a:t>可以直接使用 </a:t>
            </a:r>
            <a:r>
              <a:rPr lang="en-US" altLang="zh-TW" dirty="0"/>
              <a:t>axis</a:t>
            </a:r>
            <a:r>
              <a:rPr lang="zh-TW" altLang="en-US" dirty="0"/>
              <a:t> 參數指定要依照哪個維度做排序。</a:t>
            </a:r>
          </a:p>
        </p:txBody>
      </p:sp>
      <p:sp>
        <p:nvSpPr>
          <p:cNvPr id="4" name="Google Shape;625;p88">
            <a:extLst>
              <a:ext uri="{FF2B5EF4-FFF2-40B4-BE49-F238E27FC236}">
                <a16:creationId xmlns:a16="http://schemas.microsoft.com/office/drawing/2014/main" id="{816B2B32-F39B-A614-8F39-C1ECC16794E0}"/>
              </a:ext>
            </a:extLst>
          </p:cNvPr>
          <p:cNvSpPr/>
          <p:nvPr/>
        </p:nvSpPr>
        <p:spPr>
          <a:xfrm>
            <a:off x="907600" y="1360348"/>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np.sort</a:t>
            </a:r>
            <a:r>
              <a:rPr lang="en-US" altLang="zh-TW" sz="2400" b="1" dirty="0">
                <a:solidFill>
                  <a:schemeClr val="dk1"/>
                </a:solidFill>
              </a:rPr>
              <a:t> ( </a:t>
            </a:r>
            <a:r>
              <a:rPr lang="en-US" altLang="zh-TW" sz="2400" b="1" dirty="0">
                <a:solidFill>
                  <a:schemeClr val="accent1"/>
                </a:solidFill>
              </a:rPr>
              <a:t>x</a:t>
            </a:r>
            <a:r>
              <a:rPr lang="en-US" altLang="zh-TW" sz="2400" b="1" dirty="0">
                <a:solidFill>
                  <a:schemeClr val="dk1"/>
                </a:solidFill>
              </a:rPr>
              <a:t>, axis = </a:t>
            </a:r>
            <a:r>
              <a:rPr lang="en-US" altLang="zh-TW" sz="2400" b="1" dirty="0">
                <a:solidFill>
                  <a:schemeClr val="accent1"/>
                </a:solidFill>
              </a:rPr>
              <a:t>n</a:t>
            </a:r>
            <a:r>
              <a:rPr lang="en-US" altLang="zh-TW" sz="2400" b="1" dirty="0">
                <a:solidFill>
                  <a:schemeClr val="dk1"/>
                </a:solidFill>
              </a:rPr>
              <a:t> )      # </a:t>
            </a:r>
            <a:r>
              <a:rPr lang="zh-TW" altLang="en-US" sz="2400" b="1" dirty="0">
                <a:solidFill>
                  <a:schemeClr val="dk1"/>
                </a:solidFill>
              </a:rPr>
              <a:t>將 </a:t>
            </a:r>
            <a:r>
              <a:rPr lang="en-US" altLang="zh-TW" sz="2400" b="1" dirty="0">
                <a:solidFill>
                  <a:schemeClr val="accent1"/>
                </a:solidFill>
              </a:rPr>
              <a:t>x</a:t>
            </a:r>
            <a:r>
              <a:rPr lang="en-US" altLang="zh-TW" sz="2400" b="1" dirty="0">
                <a:solidFill>
                  <a:schemeClr val="dk1"/>
                </a:solidFill>
              </a:rPr>
              <a:t> </a:t>
            </a:r>
            <a:r>
              <a:rPr lang="zh-TW" altLang="en-US" sz="2400" b="1" dirty="0">
                <a:solidFill>
                  <a:schemeClr val="dk1"/>
                </a:solidFill>
              </a:rPr>
              <a:t>這個陣列內元素排序，並指定排序第 </a:t>
            </a:r>
            <a:r>
              <a:rPr lang="en-US" altLang="zh-TW" sz="2400" b="1" dirty="0">
                <a:solidFill>
                  <a:schemeClr val="accent1"/>
                </a:solidFill>
              </a:rPr>
              <a:t>n</a:t>
            </a:r>
            <a:r>
              <a:rPr lang="en-US" altLang="zh-TW" sz="2400" b="1" dirty="0">
                <a:solidFill>
                  <a:schemeClr val="dk1"/>
                </a:solidFill>
              </a:rPr>
              <a:t> </a:t>
            </a:r>
            <a:r>
              <a:rPr lang="zh-TW" altLang="en-US" sz="2400" b="1" dirty="0">
                <a:solidFill>
                  <a:schemeClr val="dk1"/>
                </a:solidFill>
              </a:rPr>
              <a:t>維度</a:t>
            </a:r>
          </a:p>
        </p:txBody>
      </p:sp>
      <p:pic>
        <p:nvPicPr>
          <p:cNvPr id="18" name="圖片 17">
            <a:extLst>
              <a:ext uri="{FF2B5EF4-FFF2-40B4-BE49-F238E27FC236}">
                <a16:creationId xmlns:a16="http://schemas.microsoft.com/office/drawing/2014/main" id="{BCA5EA0E-E4B2-6C61-9612-E3A73ED5F55D}"/>
              </a:ext>
            </a:extLst>
          </p:cNvPr>
          <p:cNvPicPr>
            <a:picLocks noChangeAspect="1"/>
          </p:cNvPicPr>
          <p:nvPr/>
        </p:nvPicPr>
        <p:blipFill>
          <a:blip r:embed="rId2"/>
          <a:stretch>
            <a:fillRect/>
          </a:stretch>
        </p:blipFill>
        <p:spPr>
          <a:xfrm>
            <a:off x="907601" y="3426131"/>
            <a:ext cx="6181458" cy="2837521"/>
          </a:xfrm>
          <a:prstGeom prst="rect">
            <a:avLst/>
          </a:prstGeom>
        </p:spPr>
      </p:pic>
      <p:sp>
        <p:nvSpPr>
          <p:cNvPr id="9" name="文字方塊 8">
            <a:extLst>
              <a:ext uri="{FF2B5EF4-FFF2-40B4-BE49-F238E27FC236}">
                <a16:creationId xmlns:a16="http://schemas.microsoft.com/office/drawing/2014/main" id="{DC3E8840-FA19-3CA5-05F7-7D4629C3C550}"/>
              </a:ext>
            </a:extLst>
          </p:cNvPr>
          <p:cNvSpPr txBox="1"/>
          <p:nvPr/>
        </p:nvSpPr>
        <p:spPr>
          <a:xfrm>
            <a:off x="4896467" y="4290288"/>
            <a:ext cx="6705600" cy="757130"/>
          </a:xfrm>
          <a:prstGeom prst="rect">
            <a:avLst/>
          </a:prstGeom>
          <a:noFill/>
        </p:spPr>
        <p:txBody>
          <a:bodyPr wrap="square">
            <a:spAutoFit/>
          </a:bodyPr>
          <a:lstStyle/>
          <a:p>
            <a:pPr marL="101598">
              <a:lnSpc>
                <a:spcPct val="90000"/>
              </a:lnSpc>
              <a:spcBef>
                <a:spcPts val="1067"/>
              </a:spcBef>
              <a:buClr>
                <a:schemeClr val="dk1"/>
              </a:buClr>
              <a:buSzPts val="2400"/>
            </a:pPr>
            <a:r>
              <a:rPr lang="zh-TW" altLang="en-US" sz="2400" dirty="0">
                <a:solidFill>
                  <a:srgbClr val="FF0000"/>
                </a:solidFill>
                <a:latin typeface="Microsoft JhengHei"/>
                <a:ea typeface="Microsoft JhengHei"/>
              </a:rPr>
              <a:t>在此範例中因為 </a:t>
            </a:r>
            <a:r>
              <a:rPr lang="en-US" altLang="zh-TW" sz="2400" dirty="0">
                <a:solidFill>
                  <a:srgbClr val="FF0000"/>
                </a:solidFill>
                <a:latin typeface="Microsoft JhengHei"/>
                <a:ea typeface="Microsoft JhengHei"/>
              </a:rPr>
              <a:t>x</a:t>
            </a:r>
            <a:r>
              <a:rPr lang="zh-TW" altLang="en-US" sz="2400" dirty="0">
                <a:solidFill>
                  <a:srgbClr val="FF0000"/>
                </a:solidFill>
                <a:latin typeface="Microsoft JhengHei"/>
                <a:ea typeface="Microsoft JhengHei"/>
              </a:rPr>
              <a:t> 的維度有 </a:t>
            </a:r>
            <a:r>
              <a:rPr lang="en-US" altLang="zh-TW" sz="2400" dirty="0">
                <a:solidFill>
                  <a:srgbClr val="FF0000"/>
                </a:solidFill>
                <a:latin typeface="Microsoft JhengHei"/>
                <a:ea typeface="Microsoft JhengHei"/>
              </a:rPr>
              <a:t>(</a:t>
            </a:r>
            <a:r>
              <a:rPr lang="zh-TW" altLang="en-US" sz="2400" dirty="0">
                <a:solidFill>
                  <a:srgbClr val="FF0000"/>
                </a:solidFill>
                <a:latin typeface="Microsoft JhengHei"/>
                <a:ea typeface="Microsoft JhengHei"/>
              </a:rPr>
              <a:t> </a:t>
            </a:r>
            <a:r>
              <a:rPr lang="en-US" altLang="zh-TW" sz="2400" dirty="0">
                <a:solidFill>
                  <a:srgbClr val="FF0000"/>
                </a:solidFill>
                <a:latin typeface="Microsoft JhengHei"/>
                <a:ea typeface="Microsoft JhengHei"/>
              </a:rPr>
              <a:t>0,</a:t>
            </a:r>
            <a:r>
              <a:rPr lang="zh-TW" altLang="en-US" sz="2400" dirty="0">
                <a:solidFill>
                  <a:srgbClr val="FF0000"/>
                </a:solidFill>
                <a:latin typeface="Microsoft JhengHei"/>
                <a:ea typeface="Microsoft JhengHei"/>
              </a:rPr>
              <a:t> </a:t>
            </a:r>
            <a:r>
              <a:rPr lang="en-US" altLang="zh-TW" sz="2400" dirty="0">
                <a:solidFill>
                  <a:srgbClr val="FF0000"/>
                </a:solidFill>
                <a:latin typeface="Microsoft JhengHei"/>
                <a:ea typeface="Microsoft JhengHei"/>
              </a:rPr>
              <a:t>1</a:t>
            </a:r>
            <a:r>
              <a:rPr lang="zh-TW" altLang="en-US" sz="2400" dirty="0">
                <a:solidFill>
                  <a:srgbClr val="FF0000"/>
                </a:solidFill>
                <a:latin typeface="Microsoft JhengHei"/>
                <a:ea typeface="Microsoft JhengHei"/>
              </a:rPr>
              <a:t> </a:t>
            </a:r>
            <a:r>
              <a:rPr lang="en-US" altLang="zh-TW" sz="2400" dirty="0">
                <a:solidFill>
                  <a:srgbClr val="FF0000"/>
                </a:solidFill>
                <a:latin typeface="Microsoft JhengHei"/>
                <a:ea typeface="Microsoft JhengHei"/>
              </a:rPr>
              <a:t>)</a:t>
            </a:r>
            <a:r>
              <a:rPr lang="zh-TW" altLang="en-US" sz="2400" dirty="0">
                <a:solidFill>
                  <a:srgbClr val="FF0000"/>
                </a:solidFill>
                <a:latin typeface="Microsoft JhengHei"/>
                <a:ea typeface="Microsoft JhengHei"/>
              </a:rPr>
              <a:t> 兩種可能性，指定 </a:t>
            </a:r>
            <a:r>
              <a:rPr lang="en-US" altLang="zh-TW" sz="2400" dirty="0">
                <a:solidFill>
                  <a:srgbClr val="FF0000"/>
                </a:solidFill>
                <a:latin typeface="Microsoft JhengHei"/>
                <a:ea typeface="Microsoft JhengHei"/>
              </a:rPr>
              <a:t>axis</a:t>
            </a:r>
            <a:r>
              <a:rPr lang="zh-TW" altLang="en-US" sz="2400" dirty="0">
                <a:solidFill>
                  <a:srgbClr val="FF0000"/>
                </a:solidFill>
                <a:latin typeface="Microsoft JhengHei"/>
                <a:ea typeface="Microsoft JhengHei"/>
              </a:rPr>
              <a:t> </a:t>
            </a:r>
            <a:r>
              <a:rPr lang="en-US" altLang="zh-TW" sz="2400" dirty="0">
                <a:solidFill>
                  <a:srgbClr val="FF0000"/>
                </a:solidFill>
                <a:latin typeface="Microsoft JhengHei"/>
                <a:ea typeface="Microsoft JhengHei"/>
              </a:rPr>
              <a:t>=</a:t>
            </a:r>
            <a:r>
              <a:rPr lang="zh-TW" altLang="en-US" sz="2400" dirty="0">
                <a:solidFill>
                  <a:srgbClr val="FF0000"/>
                </a:solidFill>
                <a:latin typeface="Microsoft JhengHei"/>
                <a:ea typeface="Microsoft JhengHei"/>
              </a:rPr>
              <a:t> </a:t>
            </a:r>
            <a:r>
              <a:rPr lang="en-US" altLang="zh-TW" sz="2400" dirty="0">
                <a:solidFill>
                  <a:srgbClr val="FF0000"/>
                </a:solidFill>
                <a:latin typeface="Microsoft JhengHei"/>
                <a:ea typeface="Microsoft JhengHei"/>
              </a:rPr>
              <a:t>-1 </a:t>
            </a:r>
            <a:r>
              <a:rPr lang="zh-TW" altLang="en-US" sz="2400" dirty="0">
                <a:solidFill>
                  <a:srgbClr val="FF0000"/>
                </a:solidFill>
                <a:latin typeface="Microsoft JhengHei"/>
                <a:ea typeface="Microsoft JhengHei"/>
              </a:rPr>
              <a:t>將等於 </a:t>
            </a:r>
            <a:r>
              <a:rPr lang="en-US" altLang="zh-TW" sz="2400" dirty="0">
                <a:solidFill>
                  <a:srgbClr val="FF0000"/>
                </a:solidFill>
                <a:latin typeface="Microsoft JhengHei"/>
                <a:ea typeface="Microsoft JhengHei"/>
              </a:rPr>
              <a:t>axis</a:t>
            </a:r>
            <a:r>
              <a:rPr lang="zh-TW" altLang="en-US" sz="2400" dirty="0">
                <a:solidFill>
                  <a:srgbClr val="FF0000"/>
                </a:solidFill>
                <a:latin typeface="Microsoft JhengHei"/>
                <a:ea typeface="Microsoft JhengHei"/>
              </a:rPr>
              <a:t> </a:t>
            </a:r>
            <a:r>
              <a:rPr lang="en-US" altLang="zh-TW" sz="2400" dirty="0">
                <a:solidFill>
                  <a:srgbClr val="FF0000"/>
                </a:solidFill>
                <a:latin typeface="Microsoft JhengHei"/>
                <a:ea typeface="Microsoft JhengHei"/>
              </a:rPr>
              <a:t>=</a:t>
            </a:r>
            <a:r>
              <a:rPr lang="zh-TW" altLang="en-US" sz="2400" dirty="0">
                <a:solidFill>
                  <a:srgbClr val="FF0000"/>
                </a:solidFill>
                <a:latin typeface="Microsoft JhengHei"/>
                <a:ea typeface="Microsoft JhengHei"/>
              </a:rPr>
              <a:t> </a:t>
            </a:r>
            <a:r>
              <a:rPr lang="en-US" altLang="zh-TW" sz="2400" dirty="0">
                <a:solidFill>
                  <a:srgbClr val="FF0000"/>
                </a:solidFill>
                <a:latin typeface="Microsoft JhengHei"/>
                <a:ea typeface="Microsoft JhengHei"/>
              </a:rPr>
              <a:t>1</a:t>
            </a:r>
            <a:endParaRPr lang="zh-TW" altLang="en-US" sz="2400" dirty="0">
              <a:solidFill>
                <a:srgbClr val="FF0000"/>
              </a:solidFill>
              <a:latin typeface="Microsoft JhengHei"/>
              <a:ea typeface="Microsoft JhengHei"/>
            </a:endParaRPr>
          </a:p>
        </p:txBody>
      </p:sp>
    </p:spTree>
    <p:extLst>
      <p:ext uri="{BB962C8B-B14F-4D97-AF65-F5344CB8AC3E}">
        <p14:creationId xmlns:p14="http://schemas.microsoft.com/office/powerpoint/2010/main" val="3209758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D6C9FC-805E-EF3E-4A41-087172094530}"/>
              </a:ext>
            </a:extLst>
          </p:cNvPr>
          <p:cNvSpPr>
            <a:spLocks noGrp="1"/>
          </p:cNvSpPr>
          <p:nvPr>
            <p:ph type="title"/>
          </p:nvPr>
        </p:nvSpPr>
        <p:spPr/>
        <p:txBody>
          <a:bodyPr/>
          <a:lstStyle/>
          <a:p>
            <a:r>
              <a:rPr lang="zh-TW" altLang="en-US" dirty="0"/>
              <a:t>操作多維陣列  </a:t>
            </a:r>
            <a:r>
              <a:rPr lang="en-US" altLang="zh-TW" dirty="0"/>
              <a:t>- </a:t>
            </a:r>
            <a:r>
              <a:rPr lang="en-US" altLang="zh-TW" dirty="0" err="1"/>
              <a:t>np.sort</a:t>
            </a:r>
            <a:endParaRPr lang="zh-TW" altLang="en-US" dirty="0"/>
          </a:p>
        </p:txBody>
      </p:sp>
      <p:sp>
        <p:nvSpPr>
          <p:cNvPr id="3" name="文字版面配置區 2">
            <a:extLst>
              <a:ext uri="{FF2B5EF4-FFF2-40B4-BE49-F238E27FC236}">
                <a16:creationId xmlns:a16="http://schemas.microsoft.com/office/drawing/2014/main" id="{B450D4DE-660F-C396-0D45-901AA8B86105}"/>
              </a:ext>
            </a:extLst>
          </p:cNvPr>
          <p:cNvSpPr>
            <a:spLocks noGrp="1"/>
          </p:cNvSpPr>
          <p:nvPr>
            <p:ph type="body" idx="1"/>
          </p:nvPr>
        </p:nvSpPr>
        <p:spPr/>
        <p:txBody>
          <a:bodyPr/>
          <a:lstStyle/>
          <a:p>
            <a:endParaRPr lang="en-US" altLang="zh-TW" dirty="0"/>
          </a:p>
          <a:p>
            <a:endParaRPr lang="en-US" altLang="zh-TW" dirty="0"/>
          </a:p>
          <a:p>
            <a:r>
              <a:rPr lang="zh-TW" altLang="en-US" dirty="0"/>
              <a:t>指定 </a:t>
            </a:r>
            <a:r>
              <a:rPr lang="en-US" altLang="zh-TW" dirty="0"/>
              <a:t>axis</a:t>
            </a:r>
            <a:r>
              <a:rPr lang="zh-TW" altLang="en-US" dirty="0"/>
              <a:t> </a:t>
            </a:r>
            <a:r>
              <a:rPr lang="en-US" altLang="zh-TW" dirty="0"/>
              <a:t>=</a:t>
            </a:r>
            <a:r>
              <a:rPr lang="zh-TW" altLang="en-US" dirty="0"/>
              <a:t> </a:t>
            </a:r>
            <a:r>
              <a:rPr lang="en-US" altLang="zh-TW" dirty="0"/>
              <a:t>0</a:t>
            </a:r>
            <a:r>
              <a:rPr lang="zh-TW" altLang="en-US" dirty="0"/>
              <a:t>，依據第一個維度做排序。</a:t>
            </a:r>
          </a:p>
        </p:txBody>
      </p:sp>
      <p:sp>
        <p:nvSpPr>
          <p:cNvPr id="4" name="Google Shape;625;p88">
            <a:extLst>
              <a:ext uri="{FF2B5EF4-FFF2-40B4-BE49-F238E27FC236}">
                <a16:creationId xmlns:a16="http://schemas.microsoft.com/office/drawing/2014/main" id="{816B2B32-F39B-A614-8F39-C1ECC16794E0}"/>
              </a:ext>
            </a:extLst>
          </p:cNvPr>
          <p:cNvSpPr/>
          <p:nvPr/>
        </p:nvSpPr>
        <p:spPr>
          <a:xfrm>
            <a:off x="907600" y="1361400"/>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np.sort</a:t>
            </a:r>
            <a:r>
              <a:rPr lang="zh-TW" altLang="en-US" sz="2400" b="1" dirty="0">
                <a:solidFill>
                  <a:schemeClr val="dk1"/>
                </a:solidFill>
              </a:rPr>
              <a:t> </a:t>
            </a:r>
            <a:r>
              <a:rPr lang="en-US" altLang="zh-TW" sz="2400" b="1" dirty="0">
                <a:solidFill>
                  <a:schemeClr val="dk1"/>
                </a:solidFill>
              </a:rPr>
              <a:t>(</a:t>
            </a:r>
            <a:r>
              <a:rPr lang="zh-TW" altLang="en-US" sz="2400" b="1" dirty="0">
                <a:solidFill>
                  <a:schemeClr val="dk1"/>
                </a:solidFill>
              </a:rPr>
              <a:t> </a:t>
            </a:r>
            <a:r>
              <a:rPr lang="en-US" altLang="zh-TW" sz="2400" b="1" dirty="0">
                <a:solidFill>
                  <a:schemeClr val="accent1"/>
                </a:solidFill>
              </a:rPr>
              <a:t>x</a:t>
            </a:r>
            <a:r>
              <a:rPr lang="en-US" altLang="zh-TW" sz="2400" b="1" dirty="0">
                <a:solidFill>
                  <a:schemeClr val="dk1"/>
                </a:solidFill>
              </a:rPr>
              <a:t>, axis</a:t>
            </a:r>
            <a:r>
              <a:rPr lang="zh-TW" altLang="en-US" sz="2400" b="1" dirty="0">
                <a:solidFill>
                  <a:schemeClr val="dk1"/>
                </a:solidFill>
              </a:rPr>
              <a:t> </a:t>
            </a:r>
            <a:r>
              <a:rPr lang="en-US" altLang="zh-TW" sz="2400" b="1" dirty="0">
                <a:solidFill>
                  <a:schemeClr val="dk1"/>
                </a:solidFill>
              </a:rPr>
              <a:t>=</a:t>
            </a:r>
            <a:r>
              <a:rPr lang="zh-TW" altLang="en-US" sz="2400" b="1" dirty="0">
                <a:solidFill>
                  <a:schemeClr val="dk1"/>
                </a:solidFill>
              </a:rPr>
              <a:t> </a:t>
            </a:r>
            <a:r>
              <a:rPr lang="en-US" altLang="zh-TW" sz="2400" b="1" dirty="0">
                <a:solidFill>
                  <a:schemeClr val="accent1"/>
                </a:solidFill>
              </a:rPr>
              <a:t>n</a:t>
            </a:r>
            <a:r>
              <a:rPr lang="zh-TW" altLang="en-US" sz="2400" b="1" dirty="0">
                <a:solidFill>
                  <a:schemeClr val="dk1"/>
                </a:solidFill>
              </a:rPr>
              <a:t> </a:t>
            </a:r>
            <a:r>
              <a:rPr lang="en-US" altLang="zh-TW" sz="2400" b="1" dirty="0">
                <a:solidFill>
                  <a:schemeClr val="dk1"/>
                </a:solidFill>
              </a:rPr>
              <a:t>)      # </a:t>
            </a:r>
            <a:r>
              <a:rPr lang="zh-TW" altLang="en-US" sz="2400" b="1" dirty="0">
                <a:solidFill>
                  <a:schemeClr val="dk1"/>
                </a:solidFill>
              </a:rPr>
              <a:t>將 </a:t>
            </a:r>
            <a:r>
              <a:rPr lang="en-US" altLang="zh-TW" sz="2400" b="1" dirty="0">
                <a:solidFill>
                  <a:schemeClr val="accent1"/>
                </a:solidFill>
              </a:rPr>
              <a:t>x</a:t>
            </a:r>
            <a:r>
              <a:rPr lang="en-US" altLang="zh-TW" sz="2400" b="1" dirty="0">
                <a:solidFill>
                  <a:schemeClr val="dk1"/>
                </a:solidFill>
              </a:rPr>
              <a:t> </a:t>
            </a:r>
            <a:r>
              <a:rPr lang="zh-TW" altLang="en-US" sz="2400" b="1" dirty="0">
                <a:solidFill>
                  <a:schemeClr val="dk1"/>
                </a:solidFill>
              </a:rPr>
              <a:t>這個陣列內元素排序，並指定排序第 </a:t>
            </a:r>
            <a:r>
              <a:rPr lang="en-US" altLang="zh-TW" sz="2400" b="1" dirty="0">
                <a:solidFill>
                  <a:schemeClr val="accent1"/>
                </a:solidFill>
              </a:rPr>
              <a:t>n</a:t>
            </a:r>
            <a:r>
              <a:rPr lang="en-US" altLang="zh-TW" sz="2400" b="1" dirty="0">
                <a:solidFill>
                  <a:schemeClr val="dk1"/>
                </a:solidFill>
              </a:rPr>
              <a:t> </a:t>
            </a:r>
            <a:r>
              <a:rPr lang="zh-TW" altLang="en-US" sz="2400" b="1" dirty="0">
                <a:solidFill>
                  <a:schemeClr val="dk1"/>
                </a:solidFill>
              </a:rPr>
              <a:t>維度</a:t>
            </a:r>
            <a:endParaRPr sz="2400" b="1" dirty="0">
              <a:solidFill>
                <a:schemeClr val="dk1"/>
              </a:solidFill>
            </a:endParaRPr>
          </a:p>
        </p:txBody>
      </p:sp>
      <p:pic>
        <p:nvPicPr>
          <p:cNvPr id="8" name="圖片 7">
            <a:extLst>
              <a:ext uri="{FF2B5EF4-FFF2-40B4-BE49-F238E27FC236}">
                <a16:creationId xmlns:a16="http://schemas.microsoft.com/office/drawing/2014/main" id="{40BDA477-FEA8-D662-3852-1B0279522E6C}"/>
              </a:ext>
            </a:extLst>
          </p:cNvPr>
          <p:cNvPicPr>
            <a:picLocks noChangeAspect="1"/>
          </p:cNvPicPr>
          <p:nvPr/>
        </p:nvPicPr>
        <p:blipFill>
          <a:blip r:embed="rId3"/>
          <a:stretch>
            <a:fillRect/>
          </a:stretch>
        </p:blipFill>
        <p:spPr>
          <a:xfrm>
            <a:off x="907599" y="3425605"/>
            <a:ext cx="6181458" cy="2837521"/>
          </a:xfrm>
          <a:prstGeom prst="rect">
            <a:avLst/>
          </a:prstGeom>
        </p:spPr>
      </p:pic>
    </p:spTree>
    <p:extLst>
      <p:ext uri="{BB962C8B-B14F-4D97-AF65-F5344CB8AC3E}">
        <p14:creationId xmlns:p14="http://schemas.microsoft.com/office/powerpoint/2010/main" val="925115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D6C9FC-805E-EF3E-4A41-087172094530}"/>
              </a:ext>
            </a:extLst>
          </p:cNvPr>
          <p:cNvSpPr>
            <a:spLocks noGrp="1"/>
          </p:cNvSpPr>
          <p:nvPr>
            <p:ph type="title"/>
          </p:nvPr>
        </p:nvSpPr>
        <p:spPr/>
        <p:txBody>
          <a:bodyPr/>
          <a:lstStyle/>
          <a:p>
            <a:r>
              <a:rPr lang="zh-TW" altLang="en-US" dirty="0"/>
              <a:t>操作多維陣列  </a:t>
            </a:r>
            <a:r>
              <a:rPr lang="en-US" altLang="zh-TW" dirty="0"/>
              <a:t>- </a:t>
            </a:r>
            <a:r>
              <a:rPr lang="en-US" altLang="zh-TW" dirty="0" err="1"/>
              <a:t>np.sort</a:t>
            </a:r>
            <a:endParaRPr lang="zh-TW" altLang="en-US" dirty="0"/>
          </a:p>
        </p:txBody>
      </p:sp>
      <p:sp>
        <p:nvSpPr>
          <p:cNvPr id="3" name="文字版面配置區 2">
            <a:extLst>
              <a:ext uri="{FF2B5EF4-FFF2-40B4-BE49-F238E27FC236}">
                <a16:creationId xmlns:a16="http://schemas.microsoft.com/office/drawing/2014/main" id="{B450D4DE-660F-C396-0D45-901AA8B86105}"/>
              </a:ext>
            </a:extLst>
          </p:cNvPr>
          <p:cNvSpPr>
            <a:spLocks noGrp="1"/>
          </p:cNvSpPr>
          <p:nvPr>
            <p:ph type="body" idx="1"/>
          </p:nvPr>
        </p:nvSpPr>
        <p:spPr/>
        <p:txBody>
          <a:bodyPr/>
          <a:lstStyle/>
          <a:p>
            <a:endParaRPr lang="en-US" altLang="zh-TW" dirty="0"/>
          </a:p>
          <a:p>
            <a:endParaRPr lang="en-US" altLang="zh-TW" dirty="0"/>
          </a:p>
          <a:p>
            <a:r>
              <a:rPr lang="zh-TW" altLang="en-US" dirty="0"/>
              <a:t>指定 </a:t>
            </a:r>
            <a:r>
              <a:rPr lang="en-US" altLang="zh-TW" dirty="0"/>
              <a:t>axis</a:t>
            </a:r>
            <a:r>
              <a:rPr lang="zh-TW" altLang="en-US" dirty="0"/>
              <a:t> </a:t>
            </a:r>
            <a:r>
              <a:rPr lang="en-US" altLang="zh-TW" dirty="0"/>
              <a:t>=</a:t>
            </a:r>
            <a:r>
              <a:rPr lang="zh-TW" altLang="en-US" dirty="0"/>
              <a:t> </a:t>
            </a:r>
            <a:r>
              <a:rPr lang="en-US" altLang="zh-TW" dirty="0"/>
              <a:t>None</a:t>
            </a:r>
            <a:r>
              <a:rPr lang="zh-TW" altLang="en-US" dirty="0"/>
              <a:t>，則會排序陣列中所有元素並且攤平。</a:t>
            </a:r>
          </a:p>
        </p:txBody>
      </p:sp>
      <p:sp>
        <p:nvSpPr>
          <p:cNvPr id="4" name="Google Shape;625;p88">
            <a:extLst>
              <a:ext uri="{FF2B5EF4-FFF2-40B4-BE49-F238E27FC236}">
                <a16:creationId xmlns:a16="http://schemas.microsoft.com/office/drawing/2014/main" id="{816B2B32-F39B-A614-8F39-C1ECC16794E0}"/>
              </a:ext>
            </a:extLst>
          </p:cNvPr>
          <p:cNvSpPr/>
          <p:nvPr/>
        </p:nvSpPr>
        <p:spPr>
          <a:xfrm>
            <a:off x="801667" y="1361399"/>
            <a:ext cx="10694334"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np.sort</a:t>
            </a:r>
            <a:r>
              <a:rPr lang="en-US" altLang="zh-TW" sz="2400" b="1" dirty="0">
                <a:solidFill>
                  <a:schemeClr val="dk1"/>
                </a:solidFill>
              </a:rPr>
              <a:t> ( </a:t>
            </a:r>
            <a:r>
              <a:rPr lang="en-US" altLang="zh-TW" sz="2400" b="1" dirty="0">
                <a:solidFill>
                  <a:schemeClr val="accent1"/>
                </a:solidFill>
              </a:rPr>
              <a:t>x</a:t>
            </a:r>
            <a:r>
              <a:rPr lang="en-US" altLang="zh-TW" sz="2400" b="1" dirty="0">
                <a:solidFill>
                  <a:schemeClr val="dk1"/>
                </a:solidFill>
              </a:rPr>
              <a:t>, axis = </a:t>
            </a:r>
            <a:r>
              <a:rPr lang="en-US" altLang="zh-TW" sz="2400" b="1" dirty="0">
                <a:solidFill>
                  <a:schemeClr val="accent1"/>
                </a:solidFill>
              </a:rPr>
              <a:t>n</a:t>
            </a:r>
            <a:r>
              <a:rPr lang="en-US" altLang="zh-TW" sz="2400" b="1" dirty="0">
                <a:solidFill>
                  <a:schemeClr val="dk1"/>
                </a:solidFill>
              </a:rPr>
              <a:t> )      # </a:t>
            </a:r>
            <a:r>
              <a:rPr lang="zh-TW" altLang="en-US" sz="2400" b="1" dirty="0">
                <a:solidFill>
                  <a:schemeClr val="dk1"/>
                </a:solidFill>
              </a:rPr>
              <a:t>將 </a:t>
            </a:r>
            <a:r>
              <a:rPr lang="en-US" altLang="zh-TW" sz="2400" b="1" dirty="0">
                <a:solidFill>
                  <a:schemeClr val="accent1"/>
                </a:solidFill>
              </a:rPr>
              <a:t>x</a:t>
            </a:r>
            <a:r>
              <a:rPr lang="en-US" altLang="zh-TW" sz="2400" b="1" dirty="0">
                <a:solidFill>
                  <a:schemeClr val="dk1"/>
                </a:solidFill>
              </a:rPr>
              <a:t> </a:t>
            </a:r>
            <a:r>
              <a:rPr lang="zh-TW" altLang="en-US" sz="2400" b="1" dirty="0">
                <a:solidFill>
                  <a:schemeClr val="dk1"/>
                </a:solidFill>
              </a:rPr>
              <a:t>這個陣列內元素排序，並指定排序第 </a:t>
            </a:r>
            <a:r>
              <a:rPr lang="en-US" altLang="zh-TW" sz="2400" b="1" dirty="0">
                <a:solidFill>
                  <a:schemeClr val="accent1"/>
                </a:solidFill>
              </a:rPr>
              <a:t>n</a:t>
            </a:r>
            <a:r>
              <a:rPr lang="en-US" altLang="zh-TW" sz="2400" b="1" dirty="0">
                <a:solidFill>
                  <a:schemeClr val="dk1"/>
                </a:solidFill>
              </a:rPr>
              <a:t> </a:t>
            </a:r>
            <a:r>
              <a:rPr lang="zh-TW" altLang="en-US" sz="2400" b="1" dirty="0">
                <a:solidFill>
                  <a:schemeClr val="dk1"/>
                </a:solidFill>
              </a:rPr>
              <a:t>維度</a:t>
            </a:r>
          </a:p>
        </p:txBody>
      </p:sp>
      <p:pic>
        <p:nvPicPr>
          <p:cNvPr id="6" name="圖片 5">
            <a:extLst>
              <a:ext uri="{FF2B5EF4-FFF2-40B4-BE49-F238E27FC236}">
                <a16:creationId xmlns:a16="http://schemas.microsoft.com/office/drawing/2014/main" id="{97DE9FD7-04F3-3323-394B-E62BEC7E042A}"/>
              </a:ext>
            </a:extLst>
          </p:cNvPr>
          <p:cNvPicPr>
            <a:picLocks noChangeAspect="1"/>
          </p:cNvPicPr>
          <p:nvPr/>
        </p:nvPicPr>
        <p:blipFill>
          <a:blip r:embed="rId2"/>
          <a:stretch>
            <a:fillRect/>
          </a:stretch>
        </p:blipFill>
        <p:spPr>
          <a:xfrm>
            <a:off x="907598" y="3425078"/>
            <a:ext cx="6181458" cy="2837521"/>
          </a:xfrm>
          <a:prstGeom prst="rect">
            <a:avLst/>
          </a:prstGeom>
        </p:spPr>
      </p:pic>
    </p:spTree>
    <p:extLst>
      <p:ext uri="{BB962C8B-B14F-4D97-AF65-F5344CB8AC3E}">
        <p14:creationId xmlns:p14="http://schemas.microsoft.com/office/powerpoint/2010/main" val="2826155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058160D-9207-6597-5D29-9A845C86AB00}"/>
              </a:ext>
            </a:extLst>
          </p:cNvPr>
          <p:cNvSpPr>
            <a:spLocks noGrp="1"/>
          </p:cNvSpPr>
          <p:nvPr>
            <p:ph type="title"/>
          </p:nvPr>
        </p:nvSpPr>
        <p:spPr>
          <a:xfrm>
            <a:off x="3463967" y="1740310"/>
            <a:ext cx="8652400" cy="1965590"/>
          </a:xfrm>
        </p:spPr>
        <p:txBody>
          <a:bodyPr>
            <a:normAutofit fontScale="90000"/>
          </a:bodyPr>
          <a:lstStyle/>
          <a:p>
            <a:r>
              <a:rPr lang="zh-TW" altLang="en-US" sz="5330" dirty="0">
                <a:solidFill>
                  <a:srgbClr val="00B050"/>
                </a:solidFill>
              </a:rPr>
              <a:t>合併或堆疊多個陣列</a:t>
            </a:r>
            <a:br>
              <a:rPr lang="en-US" altLang="zh-TW" sz="5330" dirty="0">
                <a:solidFill>
                  <a:srgbClr val="00B050"/>
                </a:solidFill>
              </a:rPr>
            </a:br>
            <a:r>
              <a:rPr lang="zh-TW" altLang="en-US" sz="5330" dirty="0">
                <a:solidFill>
                  <a:srgbClr val="00B050"/>
                </a:solidFill>
              </a:rPr>
              <a:t> </a:t>
            </a:r>
            <a:r>
              <a:rPr lang="en-US" altLang="zh-TW" sz="5330" dirty="0">
                <a:solidFill>
                  <a:srgbClr val="00B050"/>
                </a:solidFill>
              </a:rPr>
              <a:t>( Array Concatenation / Stacking )</a:t>
            </a:r>
            <a:endParaRPr lang="zh-TW" altLang="en-US" sz="5330" dirty="0">
              <a:solidFill>
                <a:srgbClr val="00B050"/>
              </a:solidFill>
            </a:endParaRPr>
          </a:p>
        </p:txBody>
      </p:sp>
      <p:sp>
        <p:nvSpPr>
          <p:cNvPr id="2" name="副標題 1">
            <a:extLst>
              <a:ext uri="{FF2B5EF4-FFF2-40B4-BE49-F238E27FC236}">
                <a16:creationId xmlns:a16="http://schemas.microsoft.com/office/drawing/2014/main" id="{E84D3D05-096B-585C-49DE-87E931BBC247}"/>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767287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B17CE1CB-650C-0DF9-233B-7753A3A15E5C}"/>
              </a:ext>
            </a:extLst>
          </p:cNvPr>
          <p:cNvSpPr>
            <a:spLocks noGrp="1"/>
          </p:cNvSpPr>
          <p:nvPr>
            <p:ph type="title"/>
          </p:nvPr>
        </p:nvSpPr>
        <p:spPr/>
        <p:txBody>
          <a:bodyPr>
            <a:normAutofit/>
          </a:bodyPr>
          <a:lstStyle/>
          <a:p>
            <a:r>
              <a:rPr lang="zh-TW" altLang="en-US" sz="5330" dirty="0">
                <a:solidFill>
                  <a:srgbClr val="00B050"/>
                </a:solidFill>
              </a:rPr>
              <a:t>操作多維陣列 </a:t>
            </a:r>
            <a:br>
              <a:rPr lang="en-US" altLang="zh-TW" sz="5330" dirty="0">
                <a:solidFill>
                  <a:srgbClr val="00B050"/>
                </a:solidFill>
              </a:rPr>
            </a:br>
            <a:r>
              <a:rPr lang="en-US" altLang="zh-TW" sz="5330" dirty="0">
                <a:solidFill>
                  <a:srgbClr val="00B050"/>
                </a:solidFill>
              </a:rPr>
              <a:t>( Array Manipulation )</a:t>
            </a:r>
            <a:endParaRPr lang="zh-TW" altLang="en-US" sz="5330" dirty="0">
              <a:solidFill>
                <a:srgbClr val="00B050"/>
              </a:solidFill>
            </a:endParaRPr>
          </a:p>
        </p:txBody>
      </p:sp>
      <p:sp>
        <p:nvSpPr>
          <p:cNvPr id="3" name="副標題 2">
            <a:extLst>
              <a:ext uri="{FF2B5EF4-FFF2-40B4-BE49-F238E27FC236}">
                <a16:creationId xmlns:a16="http://schemas.microsoft.com/office/drawing/2014/main" id="{0A671FB6-B0EC-84C5-4314-77012778AFAF}"/>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216974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B378E809-8B0D-8A91-4910-B6F287003D2D}"/>
              </a:ext>
            </a:extLst>
          </p:cNvPr>
          <p:cNvSpPr>
            <a:spLocks noGrp="1"/>
          </p:cNvSpPr>
          <p:nvPr>
            <p:ph type="title"/>
          </p:nvPr>
        </p:nvSpPr>
        <p:spPr/>
        <p:txBody>
          <a:bodyPr>
            <a:normAutofit fontScale="90000"/>
          </a:bodyPr>
          <a:lstStyle/>
          <a:p>
            <a:r>
              <a:rPr lang="zh-TW" altLang="en-US" dirty="0"/>
              <a:t>合併或堆疊多個陣列 </a:t>
            </a:r>
            <a:br>
              <a:rPr lang="en-US" altLang="zh-TW" dirty="0"/>
            </a:br>
            <a:r>
              <a:rPr lang="en-US" altLang="zh-TW" dirty="0"/>
              <a:t>( Array Concatenation / Stacking )</a:t>
            </a:r>
            <a:endParaRPr lang="zh-TW" altLang="en-US" dirty="0"/>
          </a:p>
        </p:txBody>
      </p:sp>
      <p:sp>
        <p:nvSpPr>
          <p:cNvPr id="5" name="文字版面配置區 4">
            <a:extLst>
              <a:ext uri="{FF2B5EF4-FFF2-40B4-BE49-F238E27FC236}">
                <a16:creationId xmlns:a16="http://schemas.microsoft.com/office/drawing/2014/main" id="{B63F0A05-0DE7-D197-6D97-5C6BF02529C6}"/>
              </a:ext>
            </a:extLst>
          </p:cNvPr>
          <p:cNvSpPr>
            <a:spLocks noGrp="1"/>
          </p:cNvSpPr>
          <p:nvPr>
            <p:ph type="body" idx="1"/>
          </p:nvPr>
        </p:nvSpPr>
        <p:spPr/>
        <p:txBody>
          <a:bodyPr/>
          <a:lstStyle/>
          <a:p>
            <a:r>
              <a:rPr lang="zh-TW" altLang="en-US" dirty="0"/>
              <a:t>除了對一個陣列做操作之外，有的時候也會遇到將多個陣列合併在一起的狀況，此時依據需求不同我們可以使用 </a:t>
            </a:r>
            <a:r>
              <a:rPr lang="en-US" altLang="zh-TW" dirty="0"/>
              <a:t>concatenate</a:t>
            </a:r>
            <a:r>
              <a:rPr lang="zh-TW" altLang="en-US" dirty="0"/>
              <a:t> 或是 </a:t>
            </a:r>
            <a:r>
              <a:rPr lang="en-US" altLang="zh-TW" dirty="0"/>
              <a:t>stack</a:t>
            </a:r>
            <a:r>
              <a:rPr lang="zh-TW" altLang="en-US" dirty="0"/>
              <a:t> 幫我們做到這件事情。</a:t>
            </a:r>
            <a:endParaRPr lang="en-US" altLang="zh-TW" dirty="0"/>
          </a:p>
        </p:txBody>
      </p:sp>
    </p:spTree>
    <p:extLst>
      <p:ext uri="{BB962C8B-B14F-4D97-AF65-F5344CB8AC3E}">
        <p14:creationId xmlns:p14="http://schemas.microsoft.com/office/powerpoint/2010/main" val="7567265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058160D-9207-6597-5D29-9A845C86AB00}"/>
              </a:ext>
            </a:extLst>
          </p:cNvPr>
          <p:cNvSpPr>
            <a:spLocks noGrp="1"/>
          </p:cNvSpPr>
          <p:nvPr>
            <p:ph type="title"/>
          </p:nvPr>
        </p:nvSpPr>
        <p:spPr>
          <a:xfrm>
            <a:off x="3463967" y="1740310"/>
            <a:ext cx="8652400" cy="1965590"/>
          </a:xfrm>
        </p:spPr>
        <p:txBody>
          <a:bodyPr>
            <a:normAutofit fontScale="90000"/>
          </a:bodyPr>
          <a:lstStyle/>
          <a:p>
            <a:r>
              <a:rPr lang="zh-TW" altLang="en-US" sz="5330" dirty="0">
                <a:solidFill>
                  <a:srgbClr val="00B050"/>
                </a:solidFill>
              </a:rPr>
              <a:t>合併或堆疊多個陣列</a:t>
            </a:r>
            <a:br>
              <a:rPr lang="en-US" altLang="zh-TW" sz="5330" dirty="0">
                <a:solidFill>
                  <a:srgbClr val="00B050"/>
                </a:solidFill>
              </a:rPr>
            </a:br>
            <a:r>
              <a:rPr lang="zh-TW" altLang="en-US" sz="5330" dirty="0">
                <a:solidFill>
                  <a:srgbClr val="00B050"/>
                </a:solidFill>
              </a:rPr>
              <a:t> </a:t>
            </a:r>
            <a:r>
              <a:rPr lang="en-US" altLang="zh-TW" sz="5330" dirty="0">
                <a:solidFill>
                  <a:srgbClr val="00B050"/>
                </a:solidFill>
              </a:rPr>
              <a:t>( Array Concatenation / Stacking )</a:t>
            </a:r>
            <a:endParaRPr lang="zh-TW" altLang="en-US" sz="5330" dirty="0">
              <a:solidFill>
                <a:srgbClr val="00B050"/>
              </a:solidFill>
            </a:endParaRPr>
          </a:p>
        </p:txBody>
      </p:sp>
      <p:sp>
        <p:nvSpPr>
          <p:cNvPr id="2" name="副標題 1">
            <a:extLst>
              <a:ext uri="{FF2B5EF4-FFF2-40B4-BE49-F238E27FC236}">
                <a16:creationId xmlns:a16="http://schemas.microsoft.com/office/drawing/2014/main" id="{E84D3D05-096B-585C-49DE-87E931BBC247}"/>
              </a:ext>
            </a:extLst>
          </p:cNvPr>
          <p:cNvSpPr>
            <a:spLocks noGrp="1"/>
          </p:cNvSpPr>
          <p:nvPr>
            <p:ph type="subTitle" idx="1"/>
          </p:nvPr>
        </p:nvSpPr>
        <p:spPr/>
        <p:txBody>
          <a:bodyPr/>
          <a:lstStyle/>
          <a:p>
            <a:pPr marL="0" indent="0">
              <a:lnSpc>
                <a:spcPct val="100000"/>
              </a:lnSpc>
              <a:spcBef>
                <a:spcPts val="0"/>
              </a:spcBef>
              <a:buClr>
                <a:schemeClr val="dk2"/>
              </a:buClr>
              <a:buSzPts val="1800"/>
            </a:pPr>
            <a:r>
              <a:rPr lang="zh-TW" altLang="en-US" sz="3470" dirty="0">
                <a:solidFill>
                  <a:srgbClr val="A6AAA9"/>
                </a:solidFill>
                <a:latin typeface="Arial"/>
                <a:cs typeface="Arial"/>
              </a:rPr>
              <a:t>合併陣列</a:t>
            </a:r>
            <a:endParaRPr lang="en-US" altLang="zh-TW" sz="3470" dirty="0">
              <a:solidFill>
                <a:srgbClr val="A6AAA9"/>
              </a:solidFill>
              <a:latin typeface="Arial"/>
              <a:cs typeface="Arial"/>
            </a:endParaRPr>
          </a:p>
        </p:txBody>
      </p:sp>
    </p:spTree>
    <p:extLst>
      <p:ext uri="{BB962C8B-B14F-4D97-AF65-F5344CB8AC3E}">
        <p14:creationId xmlns:p14="http://schemas.microsoft.com/office/powerpoint/2010/main" val="29296396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5BF100A3-1B66-6A1B-1E73-B474C0D10F3C}"/>
              </a:ext>
            </a:extLst>
          </p:cNvPr>
          <p:cNvSpPr>
            <a:spLocks noGrp="1"/>
          </p:cNvSpPr>
          <p:nvPr>
            <p:ph type="title"/>
          </p:nvPr>
        </p:nvSpPr>
        <p:spPr/>
        <p:txBody>
          <a:bodyPr>
            <a:normAutofit/>
          </a:bodyPr>
          <a:lstStyle/>
          <a:p>
            <a:pPr marL="0" indent="0">
              <a:lnSpc>
                <a:spcPct val="100000"/>
              </a:lnSpc>
              <a:spcBef>
                <a:spcPts val="0"/>
              </a:spcBef>
              <a:buClr>
                <a:schemeClr val="dk2"/>
              </a:buClr>
              <a:buSzPts val="1800"/>
            </a:pPr>
            <a:r>
              <a:rPr lang="zh-TW" altLang="en-US" sz="3600" dirty="0"/>
              <a:t>合併陣列 </a:t>
            </a:r>
            <a:r>
              <a:rPr lang="en-US" altLang="zh-TW" sz="3600" dirty="0"/>
              <a:t>( concatenate )</a:t>
            </a:r>
            <a:endParaRPr lang="zh-TW" altLang="en-US" sz="3600" dirty="0"/>
          </a:p>
        </p:txBody>
      </p:sp>
      <p:sp>
        <p:nvSpPr>
          <p:cNvPr id="5" name="文字版面配置區 4">
            <a:extLst>
              <a:ext uri="{FF2B5EF4-FFF2-40B4-BE49-F238E27FC236}">
                <a16:creationId xmlns:a16="http://schemas.microsoft.com/office/drawing/2014/main" id="{975287AC-C350-9726-87E5-CB3D0C89C550}"/>
              </a:ext>
            </a:extLst>
          </p:cNvPr>
          <p:cNvSpPr>
            <a:spLocks noGrp="1"/>
          </p:cNvSpPr>
          <p:nvPr>
            <p:ph type="body" idx="1"/>
          </p:nvPr>
        </p:nvSpPr>
        <p:spPr/>
        <p:txBody>
          <a:bodyPr/>
          <a:lstStyle/>
          <a:p>
            <a:r>
              <a:rPr lang="en-US" altLang="zh-TW" dirty="0"/>
              <a:t>concatenate</a:t>
            </a:r>
            <a:r>
              <a:rPr lang="zh-TW" altLang="en-US" dirty="0"/>
              <a:t> 可以幫助我們把多個陣列沿著某一個維度合併在一起，合併之後的陣列維度會跟原本的維度數量相同，不會額外增加新的維度。</a:t>
            </a:r>
          </a:p>
          <a:p>
            <a:endParaRPr lang="zh-TW" altLang="en-US" dirty="0"/>
          </a:p>
          <a:p>
            <a:r>
              <a:rPr lang="zh-TW" altLang="en-US" dirty="0"/>
              <a:t>要注意的是要合併的陣列除了要合併的維度之外，其餘的維度長度都要一樣喔</a:t>
            </a:r>
            <a:r>
              <a:rPr lang="en-US" altLang="zh-TW" dirty="0"/>
              <a:t>!</a:t>
            </a:r>
            <a:endParaRPr lang="zh-TW" altLang="en-US" dirty="0"/>
          </a:p>
          <a:p>
            <a:endParaRPr lang="zh-TW" altLang="en-US" dirty="0"/>
          </a:p>
        </p:txBody>
      </p:sp>
    </p:spTree>
    <p:extLst>
      <p:ext uri="{BB962C8B-B14F-4D97-AF65-F5344CB8AC3E}">
        <p14:creationId xmlns:p14="http://schemas.microsoft.com/office/powerpoint/2010/main" val="35868277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EC45C18-6DF6-80B9-055A-265FEF7D6B41}"/>
              </a:ext>
            </a:extLst>
          </p:cNvPr>
          <p:cNvSpPr>
            <a:spLocks noGrp="1"/>
          </p:cNvSpPr>
          <p:nvPr>
            <p:ph type="title"/>
          </p:nvPr>
        </p:nvSpPr>
        <p:spPr/>
        <p:txBody>
          <a:bodyPr/>
          <a:lstStyle/>
          <a:p>
            <a:r>
              <a:rPr lang="zh-TW" altLang="en-US" sz="4400" dirty="0"/>
              <a:t>合併陣列</a:t>
            </a:r>
            <a:endParaRPr lang="zh-TW" altLang="en-US" dirty="0"/>
          </a:p>
        </p:txBody>
      </p:sp>
      <p:sp>
        <p:nvSpPr>
          <p:cNvPr id="2" name="文字版面配置區 1">
            <a:extLst>
              <a:ext uri="{FF2B5EF4-FFF2-40B4-BE49-F238E27FC236}">
                <a16:creationId xmlns:a16="http://schemas.microsoft.com/office/drawing/2014/main" id="{BFDA5BE4-937E-D289-EF1C-D70188CA4A59}"/>
              </a:ext>
            </a:extLst>
          </p:cNvPr>
          <p:cNvSpPr>
            <a:spLocks noGrp="1"/>
          </p:cNvSpPr>
          <p:nvPr>
            <p:ph type="body" idx="1"/>
          </p:nvPr>
        </p:nvSpPr>
        <p:spPr/>
        <p:txBody>
          <a:bodyPr/>
          <a:lstStyle/>
          <a:p>
            <a:endParaRPr lang="zh-TW" altLang="en-US"/>
          </a:p>
        </p:txBody>
      </p:sp>
      <p:pic>
        <p:nvPicPr>
          <p:cNvPr id="3" name="圖片 2">
            <a:extLst>
              <a:ext uri="{FF2B5EF4-FFF2-40B4-BE49-F238E27FC236}">
                <a16:creationId xmlns:a16="http://schemas.microsoft.com/office/drawing/2014/main" id="{0E7120EF-E70B-B68D-A9AB-527431CA4106}"/>
              </a:ext>
            </a:extLst>
          </p:cNvPr>
          <p:cNvPicPr>
            <a:picLocks noChangeAspect="1"/>
          </p:cNvPicPr>
          <p:nvPr/>
        </p:nvPicPr>
        <p:blipFill>
          <a:blip r:embed="rId2"/>
          <a:stretch>
            <a:fillRect/>
          </a:stretch>
        </p:blipFill>
        <p:spPr>
          <a:xfrm>
            <a:off x="907600" y="1361400"/>
            <a:ext cx="9727442" cy="4901200"/>
          </a:xfrm>
          <a:prstGeom prst="rect">
            <a:avLst/>
          </a:prstGeom>
        </p:spPr>
      </p:pic>
    </p:spTree>
    <p:extLst>
      <p:ext uri="{BB962C8B-B14F-4D97-AF65-F5344CB8AC3E}">
        <p14:creationId xmlns:p14="http://schemas.microsoft.com/office/powerpoint/2010/main" val="4106294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058160D-9207-6597-5D29-9A845C86AB00}"/>
              </a:ext>
            </a:extLst>
          </p:cNvPr>
          <p:cNvSpPr>
            <a:spLocks noGrp="1"/>
          </p:cNvSpPr>
          <p:nvPr>
            <p:ph type="title"/>
          </p:nvPr>
        </p:nvSpPr>
        <p:spPr>
          <a:xfrm>
            <a:off x="3463967" y="1740310"/>
            <a:ext cx="8652400" cy="1965590"/>
          </a:xfrm>
        </p:spPr>
        <p:txBody>
          <a:bodyPr>
            <a:normAutofit fontScale="90000"/>
          </a:bodyPr>
          <a:lstStyle/>
          <a:p>
            <a:r>
              <a:rPr lang="zh-TW" altLang="en-US" sz="5330" dirty="0">
                <a:solidFill>
                  <a:srgbClr val="00B050"/>
                </a:solidFill>
              </a:rPr>
              <a:t>合併或堆疊多個陣列</a:t>
            </a:r>
            <a:br>
              <a:rPr lang="en-US" altLang="zh-TW" sz="5330" dirty="0">
                <a:solidFill>
                  <a:srgbClr val="00B050"/>
                </a:solidFill>
              </a:rPr>
            </a:br>
            <a:r>
              <a:rPr lang="zh-TW" altLang="en-US" sz="5330" dirty="0">
                <a:solidFill>
                  <a:srgbClr val="00B050"/>
                </a:solidFill>
              </a:rPr>
              <a:t> </a:t>
            </a:r>
            <a:r>
              <a:rPr lang="en-US" altLang="zh-TW" sz="5330" dirty="0">
                <a:solidFill>
                  <a:srgbClr val="00B050"/>
                </a:solidFill>
              </a:rPr>
              <a:t>( Array Concatenation / Stacking )</a:t>
            </a:r>
            <a:endParaRPr lang="zh-TW" altLang="en-US" sz="5330" dirty="0">
              <a:solidFill>
                <a:srgbClr val="00B050"/>
              </a:solidFill>
            </a:endParaRPr>
          </a:p>
        </p:txBody>
      </p:sp>
      <p:sp>
        <p:nvSpPr>
          <p:cNvPr id="2" name="副標題 1">
            <a:extLst>
              <a:ext uri="{FF2B5EF4-FFF2-40B4-BE49-F238E27FC236}">
                <a16:creationId xmlns:a16="http://schemas.microsoft.com/office/drawing/2014/main" id="{E84D3D05-096B-585C-49DE-87E931BBC247}"/>
              </a:ext>
            </a:extLst>
          </p:cNvPr>
          <p:cNvSpPr>
            <a:spLocks noGrp="1"/>
          </p:cNvSpPr>
          <p:nvPr>
            <p:ph type="subTitle" idx="1"/>
          </p:nvPr>
        </p:nvSpPr>
        <p:spPr/>
        <p:txBody>
          <a:bodyPr/>
          <a:lstStyle/>
          <a:p>
            <a:pPr marL="0" indent="0">
              <a:lnSpc>
                <a:spcPct val="100000"/>
              </a:lnSpc>
              <a:spcBef>
                <a:spcPts val="0"/>
              </a:spcBef>
              <a:buClr>
                <a:schemeClr val="dk2"/>
              </a:buClr>
              <a:buSzPts val="1800"/>
            </a:pPr>
            <a:r>
              <a:rPr lang="zh-TW" altLang="en-US" sz="3470" dirty="0">
                <a:solidFill>
                  <a:srgbClr val="A6AAA9"/>
                </a:solidFill>
                <a:latin typeface="Arial"/>
                <a:cs typeface="Arial"/>
              </a:rPr>
              <a:t>堆疊陣列</a:t>
            </a:r>
            <a:endParaRPr lang="en-US" altLang="zh-TW" sz="3470" dirty="0">
              <a:solidFill>
                <a:srgbClr val="A6AAA9"/>
              </a:solidFill>
              <a:latin typeface="Arial"/>
              <a:cs typeface="Arial"/>
            </a:endParaRPr>
          </a:p>
        </p:txBody>
      </p:sp>
    </p:spTree>
    <p:extLst>
      <p:ext uri="{BB962C8B-B14F-4D97-AF65-F5344CB8AC3E}">
        <p14:creationId xmlns:p14="http://schemas.microsoft.com/office/powerpoint/2010/main" val="42947439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493E25-AED1-79B9-6567-64CB0691EC80}"/>
              </a:ext>
            </a:extLst>
          </p:cNvPr>
          <p:cNvSpPr>
            <a:spLocks noGrp="1"/>
          </p:cNvSpPr>
          <p:nvPr>
            <p:ph type="title"/>
          </p:nvPr>
        </p:nvSpPr>
        <p:spPr/>
        <p:txBody>
          <a:bodyPr/>
          <a:lstStyle/>
          <a:p>
            <a:r>
              <a:rPr lang="zh-TW" altLang="en-US" dirty="0"/>
              <a:t>堆疊陣列 </a:t>
            </a:r>
            <a:r>
              <a:rPr lang="en-US" altLang="zh-TW" dirty="0"/>
              <a:t>( stack )</a:t>
            </a:r>
            <a:endParaRPr lang="zh-TW" altLang="en-US" dirty="0"/>
          </a:p>
        </p:txBody>
      </p:sp>
      <p:sp>
        <p:nvSpPr>
          <p:cNvPr id="3" name="文字版面配置區 2">
            <a:extLst>
              <a:ext uri="{FF2B5EF4-FFF2-40B4-BE49-F238E27FC236}">
                <a16:creationId xmlns:a16="http://schemas.microsoft.com/office/drawing/2014/main" id="{52F4E29C-2532-783F-9A02-D7B950052EA8}"/>
              </a:ext>
            </a:extLst>
          </p:cNvPr>
          <p:cNvSpPr>
            <a:spLocks noGrp="1"/>
          </p:cNvSpPr>
          <p:nvPr>
            <p:ph type="body" idx="1"/>
          </p:nvPr>
        </p:nvSpPr>
        <p:spPr/>
        <p:txBody>
          <a:bodyPr/>
          <a:lstStyle/>
          <a:p>
            <a:r>
              <a:rPr lang="en-US" altLang="zh-TW" dirty="0"/>
              <a:t>stack</a:t>
            </a:r>
            <a:r>
              <a:rPr lang="zh-TW" altLang="en-US" dirty="0"/>
              <a:t> 與 </a:t>
            </a:r>
            <a:r>
              <a:rPr lang="en-US" altLang="zh-TW" dirty="0"/>
              <a:t>concatenate </a:t>
            </a:r>
            <a:r>
              <a:rPr lang="zh-TW" altLang="en-US" dirty="0"/>
              <a:t>不同的地方在於，需要合併的陣列無論是維度或是各維度的長度都需要相同，另外合併後的陣列會額外新增一個維度。</a:t>
            </a:r>
          </a:p>
          <a:p>
            <a:endParaRPr lang="zh-TW" altLang="en-US" dirty="0"/>
          </a:p>
          <a:p>
            <a:r>
              <a:rPr lang="en-US" altLang="zh-TW" dirty="0" err="1"/>
              <a:t>vstack</a:t>
            </a:r>
            <a:r>
              <a:rPr lang="en-US" altLang="zh-TW" dirty="0"/>
              <a:t> ( vertical stacking ) </a:t>
            </a:r>
            <a:r>
              <a:rPr lang="zh-TW" altLang="en-US" dirty="0"/>
              <a:t>與 </a:t>
            </a:r>
            <a:r>
              <a:rPr lang="en-US" altLang="zh-TW" dirty="0" err="1"/>
              <a:t>hstack</a:t>
            </a:r>
            <a:r>
              <a:rPr lang="en-US" altLang="zh-TW" dirty="0"/>
              <a:t> ( horizontal stacking ) </a:t>
            </a:r>
            <a:r>
              <a:rPr lang="zh-TW" altLang="en-US" dirty="0"/>
              <a:t>則與 </a:t>
            </a:r>
            <a:r>
              <a:rPr lang="en-US" altLang="zh-TW" dirty="0"/>
              <a:t>concatenate </a:t>
            </a:r>
            <a:r>
              <a:rPr lang="zh-TW" altLang="en-US" dirty="0"/>
              <a:t>功能類似，只是不需要指定合併的維度。</a:t>
            </a:r>
          </a:p>
        </p:txBody>
      </p:sp>
    </p:spTree>
    <p:extLst>
      <p:ext uri="{BB962C8B-B14F-4D97-AF65-F5344CB8AC3E}">
        <p14:creationId xmlns:p14="http://schemas.microsoft.com/office/powerpoint/2010/main" val="10879420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8A9C59-4571-16C0-F983-AAC847939948}"/>
              </a:ext>
            </a:extLst>
          </p:cNvPr>
          <p:cNvSpPr>
            <a:spLocks noGrp="1"/>
          </p:cNvSpPr>
          <p:nvPr>
            <p:ph type="title"/>
          </p:nvPr>
        </p:nvSpPr>
        <p:spPr/>
        <p:txBody>
          <a:bodyPr/>
          <a:lstStyle/>
          <a:p>
            <a:r>
              <a:rPr lang="zh-TW" altLang="en-US" dirty="0"/>
              <a:t>堆疊陣列</a:t>
            </a:r>
          </a:p>
        </p:txBody>
      </p:sp>
      <p:sp>
        <p:nvSpPr>
          <p:cNvPr id="4" name="文字版面配置區 3">
            <a:extLst>
              <a:ext uri="{FF2B5EF4-FFF2-40B4-BE49-F238E27FC236}">
                <a16:creationId xmlns:a16="http://schemas.microsoft.com/office/drawing/2014/main" id="{A7205C2D-09A3-E812-664A-43EE36F00FDC}"/>
              </a:ext>
            </a:extLst>
          </p:cNvPr>
          <p:cNvSpPr>
            <a:spLocks noGrp="1"/>
          </p:cNvSpPr>
          <p:nvPr>
            <p:ph type="body" idx="1"/>
          </p:nvPr>
        </p:nvSpPr>
        <p:spPr/>
        <p:txBody>
          <a:bodyPr/>
          <a:lstStyle/>
          <a:p>
            <a:endParaRPr lang="zh-TW" altLang="en-US"/>
          </a:p>
        </p:txBody>
      </p:sp>
      <p:pic>
        <p:nvPicPr>
          <p:cNvPr id="6" name="圖片 5">
            <a:extLst>
              <a:ext uri="{FF2B5EF4-FFF2-40B4-BE49-F238E27FC236}">
                <a16:creationId xmlns:a16="http://schemas.microsoft.com/office/drawing/2014/main" id="{E036FECC-84B2-346B-F077-DA9F6FBCA264}"/>
              </a:ext>
            </a:extLst>
          </p:cNvPr>
          <p:cNvPicPr>
            <a:picLocks noChangeAspect="1"/>
          </p:cNvPicPr>
          <p:nvPr/>
        </p:nvPicPr>
        <p:blipFill>
          <a:blip r:embed="rId3"/>
          <a:stretch>
            <a:fillRect/>
          </a:stretch>
        </p:blipFill>
        <p:spPr>
          <a:xfrm>
            <a:off x="907600" y="1361401"/>
            <a:ext cx="8765608" cy="4901200"/>
          </a:xfrm>
          <a:prstGeom prst="rect">
            <a:avLst/>
          </a:prstGeom>
        </p:spPr>
      </p:pic>
    </p:spTree>
    <p:extLst>
      <p:ext uri="{BB962C8B-B14F-4D97-AF65-F5344CB8AC3E}">
        <p14:creationId xmlns:p14="http://schemas.microsoft.com/office/powerpoint/2010/main" val="1258289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DFE2FBE1-9726-B2B0-6351-224A089C902D}"/>
              </a:ext>
            </a:extLst>
          </p:cNvPr>
          <p:cNvSpPr>
            <a:spLocks noGrp="1"/>
          </p:cNvSpPr>
          <p:nvPr>
            <p:ph type="title"/>
          </p:nvPr>
        </p:nvSpPr>
        <p:spPr/>
        <p:txBody>
          <a:bodyPr/>
          <a:lstStyle/>
          <a:p>
            <a:br>
              <a:rPr lang="en-US" altLang="zh-TW" sz="5330" dirty="0">
                <a:solidFill>
                  <a:srgbClr val="00B050"/>
                </a:solidFill>
              </a:rPr>
            </a:br>
            <a:r>
              <a:rPr lang="en-US" altLang="zh-TW" sz="5330" dirty="0" err="1">
                <a:solidFill>
                  <a:srgbClr val="00B050"/>
                </a:solidFill>
              </a:rPr>
              <a:t>Numpy</a:t>
            </a:r>
            <a:r>
              <a:rPr lang="en-US" altLang="zh-TW" sz="5330" dirty="0">
                <a:solidFill>
                  <a:srgbClr val="00B050"/>
                </a:solidFill>
              </a:rPr>
              <a:t> </a:t>
            </a:r>
            <a:r>
              <a:rPr lang="zh-TW" altLang="en-US" sz="5330" dirty="0">
                <a:solidFill>
                  <a:srgbClr val="00B050"/>
                </a:solidFill>
              </a:rPr>
              <a:t>內的其他模組</a:t>
            </a:r>
          </a:p>
        </p:txBody>
      </p:sp>
      <p:sp>
        <p:nvSpPr>
          <p:cNvPr id="2" name="副標題 1">
            <a:extLst>
              <a:ext uri="{FF2B5EF4-FFF2-40B4-BE49-F238E27FC236}">
                <a16:creationId xmlns:a16="http://schemas.microsoft.com/office/drawing/2014/main" id="{7CC3651B-DF51-EA37-AAAE-2D37D58583A9}"/>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9204195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38B3A7F4-848B-B5D2-1335-B48FD606BA6E}"/>
              </a:ext>
            </a:extLst>
          </p:cNvPr>
          <p:cNvSpPr>
            <a:spLocks noGrp="1"/>
          </p:cNvSpPr>
          <p:nvPr>
            <p:ph type="title"/>
          </p:nvPr>
        </p:nvSpPr>
        <p:spPr/>
        <p:txBody>
          <a:bodyPr>
            <a:normAutofit/>
          </a:bodyPr>
          <a:lstStyle/>
          <a:p>
            <a:r>
              <a:rPr lang="en-US" altLang="zh-TW" dirty="0" err="1"/>
              <a:t>Numpy</a:t>
            </a:r>
            <a:r>
              <a:rPr lang="zh-TW" altLang="en-US" dirty="0"/>
              <a:t> 內的其他模組</a:t>
            </a:r>
          </a:p>
        </p:txBody>
      </p:sp>
      <p:sp>
        <p:nvSpPr>
          <p:cNvPr id="5" name="文字版面配置區 4">
            <a:extLst>
              <a:ext uri="{FF2B5EF4-FFF2-40B4-BE49-F238E27FC236}">
                <a16:creationId xmlns:a16="http://schemas.microsoft.com/office/drawing/2014/main" id="{5BA8F0A8-788B-C4C4-F65C-8CD7F5B1D3CB}"/>
              </a:ext>
            </a:extLst>
          </p:cNvPr>
          <p:cNvSpPr>
            <a:spLocks noGrp="1"/>
          </p:cNvSpPr>
          <p:nvPr>
            <p:ph type="body" idx="1"/>
          </p:nvPr>
        </p:nvSpPr>
        <p:spPr/>
        <p:txBody>
          <a:bodyPr/>
          <a:lstStyle/>
          <a:p>
            <a:r>
              <a:rPr lang="zh-TW" altLang="en-US" dirty="0"/>
              <a:t>由於 </a:t>
            </a:r>
            <a:r>
              <a:rPr lang="en-US" altLang="zh-TW" dirty="0" err="1"/>
              <a:t>numpy</a:t>
            </a:r>
            <a:r>
              <a:rPr lang="zh-TW" altLang="en-US" dirty="0"/>
              <a:t> 提供的是通用性的陣列物件，除了上述的基本功能之外，也有其他模組供使用者進行其他的數學運算。</a:t>
            </a:r>
            <a:endParaRPr lang="en-US" altLang="zh-TW" dirty="0"/>
          </a:p>
          <a:p>
            <a:endParaRPr lang="en-US" altLang="zh-TW" dirty="0"/>
          </a:p>
          <a:p>
            <a:r>
              <a:rPr lang="zh-TW" altLang="en-US" dirty="0"/>
              <a:t>在此我們介紹兩個較常使用的模組：</a:t>
            </a:r>
            <a:endParaRPr lang="en-US" altLang="zh-TW" dirty="0"/>
          </a:p>
          <a:p>
            <a:pPr marL="990600" lvl="1" indent="-457200">
              <a:buFont typeface="+mj-lt"/>
              <a:buAutoNum type="arabicPeriod"/>
            </a:pPr>
            <a:endParaRPr lang="en-US" altLang="zh-TW" dirty="0"/>
          </a:p>
          <a:p>
            <a:pPr marL="990600" lvl="1" indent="-457200">
              <a:buFont typeface="+mj-lt"/>
              <a:buAutoNum type="arabicPeriod"/>
            </a:pPr>
            <a:r>
              <a:rPr lang="zh-TW" altLang="en-US" dirty="0"/>
              <a:t>線性代數模組</a:t>
            </a:r>
            <a:endParaRPr lang="en-US" altLang="zh-TW" dirty="0"/>
          </a:p>
          <a:p>
            <a:pPr marL="990600" lvl="1" indent="-457200">
              <a:buFont typeface="+mj-lt"/>
              <a:buAutoNum type="arabicPeriod"/>
            </a:pPr>
            <a:endParaRPr lang="en-US" altLang="zh-TW" dirty="0"/>
          </a:p>
          <a:p>
            <a:pPr marL="990600" lvl="1" indent="-457200">
              <a:buFont typeface="+mj-lt"/>
              <a:buAutoNum type="arabicPeriod"/>
            </a:pPr>
            <a:r>
              <a:rPr lang="zh-TW" altLang="en-US" dirty="0"/>
              <a:t>隨機模組。</a:t>
            </a:r>
          </a:p>
        </p:txBody>
      </p:sp>
    </p:spTree>
    <p:extLst>
      <p:ext uri="{BB962C8B-B14F-4D97-AF65-F5344CB8AC3E}">
        <p14:creationId xmlns:p14="http://schemas.microsoft.com/office/powerpoint/2010/main" val="21470648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DFE2FBE1-9726-B2B0-6351-224A089C902D}"/>
              </a:ext>
            </a:extLst>
          </p:cNvPr>
          <p:cNvSpPr>
            <a:spLocks noGrp="1"/>
          </p:cNvSpPr>
          <p:nvPr>
            <p:ph type="title"/>
          </p:nvPr>
        </p:nvSpPr>
        <p:spPr/>
        <p:txBody>
          <a:bodyPr/>
          <a:lstStyle/>
          <a:p>
            <a:br>
              <a:rPr lang="en-US" altLang="zh-TW" sz="5330" dirty="0">
                <a:solidFill>
                  <a:srgbClr val="00B050"/>
                </a:solidFill>
              </a:rPr>
            </a:br>
            <a:r>
              <a:rPr lang="en-US" altLang="zh-TW" sz="5330" dirty="0" err="1">
                <a:solidFill>
                  <a:srgbClr val="00B050"/>
                </a:solidFill>
              </a:rPr>
              <a:t>Numpy</a:t>
            </a:r>
            <a:r>
              <a:rPr lang="en-US" altLang="zh-TW" sz="5330" dirty="0">
                <a:solidFill>
                  <a:srgbClr val="00B050"/>
                </a:solidFill>
              </a:rPr>
              <a:t> </a:t>
            </a:r>
            <a:r>
              <a:rPr lang="zh-TW" altLang="en-US" sz="5330" dirty="0">
                <a:solidFill>
                  <a:srgbClr val="00B050"/>
                </a:solidFill>
              </a:rPr>
              <a:t>內的其他模組</a:t>
            </a:r>
          </a:p>
        </p:txBody>
      </p:sp>
      <p:sp>
        <p:nvSpPr>
          <p:cNvPr id="2" name="副標題 1">
            <a:extLst>
              <a:ext uri="{FF2B5EF4-FFF2-40B4-BE49-F238E27FC236}">
                <a16:creationId xmlns:a16="http://schemas.microsoft.com/office/drawing/2014/main" id="{7CC3651B-DF51-EA37-AAAE-2D37D58583A9}"/>
              </a:ext>
            </a:extLst>
          </p:cNvPr>
          <p:cNvSpPr>
            <a:spLocks noGrp="1"/>
          </p:cNvSpPr>
          <p:nvPr>
            <p:ph type="subTitle" idx="1"/>
          </p:nvPr>
        </p:nvSpPr>
        <p:spPr/>
        <p:txBody>
          <a:bodyPr/>
          <a:lstStyle/>
          <a:p>
            <a:pPr marL="0" indent="0">
              <a:lnSpc>
                <a:spcPct val="100000"/>
              </a:lnSpc>
              <a:spcBef>
                <a:spcPts val="0"/>
              </a:spcBef>
              <a:buClr>
                <a:schemeClr val="dk2"/>
              </a:buClr>
              <a:buSzPts val="1800"/>
            </a:pPr>
            <a:r>
              <a:rPr lang="zh-TW" altLang="en-US" sz="3470" dirty="0">
                <a:solidFill>
                  <a:srgbClr val="A6AAA9"/>
                </a:solidFill>
                <a:latin typeface="Arial"/>
                <a:cs typeface="Arial"/>
              </a:rPr>
              <a:t>線性代數模組</a:t>
            </a:r>
          </a:p>
        </p:txBody>
      </p:sp>
    </p:spTree>
    <p:extLst>
      <p:ext uri="{BB962C8B-B14F-4D97-AF65-F5344CB8AC3E}">
        <p14:creationId xmlns:p14="http://schemas.microsoft.com/office/powerpoint/2010/main" val="524967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456C76DA-FB19-1915-943D-C3F1DDD0E45E}"/>
              </a:ext>
            </a:extLst>
          </p:cNvPr>
          <p:cNvSpPr>
            <a:spLocks noGrp="1"/>
          </p:cNvSpPr>
          <p:nvPr>
            <p:ph type="title"/>
          </p:nvPr>
        </p:nvSpPr>
        <p:spPr/>
        <p:txBody>
          <a:bodyPr/>
          <a:lstStyle/>
          <a:p>
            <a:r>
              <a:rPr lang="zh-TW" altLang="en-US" dirty="0"/>
              <a:t>操作多維陣列 </a:t>
            </a:r>
            <a:r>
              <a:rPr lang="en-US" altLang="zh-TW" dirty="0"/>
              <a:t>( Array Manipulation )</a:t>
            </a:r>
            <a:endParaRPr lang="zh-TW" altLang="en-US" dirty="0"/>
          </a:p>
        </p:txBody>
      </p:sp>
      <p:sp>
        <p:nvSpPr>
          <p:cNvPr id="5" name="文字版面配置區 4">
            <a:extLst>
              <a:ext uri="{FF2B5EF4-FFF2-40B4-BE49-F238E27FC236}">
                <a16:creationId xmlns:a16="http://schemas.microsoft.com/office/drawing/2014/main" id="{20106148-ED23-882D-F57C-C43D9095AA1B}"/>
              </a:ext>
            </a:extLst>
          </p:cNvPr>
          <p:cNvSpPr>
            <a:spLocks noGrp="1"/>
          </p:cNvSpPr>
          <p:nvPr>
            <p:ph type="body" idx="1"/>
          </p:nvPr>
        </p:nvSpPr>
        <p:spPr/>
        <p:txBody>
          <a:bodyPr/>
          <a:lstStyle/>
          <a:p>
            <a:r>
              <a:rPr lang="en-US" altLang="zh-TW" dirty="0" err="1"/>
              <a:t>Numpy</a:t>
            </a:r>
            <a:r>
              <a:rPr lang="en-US" altLang="zh-TW" dirty="0"/>
              <a:t> </a:t>
            </a:r>
            <a:r>
              <a:rPr lang="zh-TW" altLang="en-US" dirty="0"/>
              <a:t>是使用 </a:t>
            </a:r>
            <a:r>
              <a:rPr lang="en-US" altLang="zh-TW" dirty="0"/>
              <a:t>Python</a:t>
            </a:r>
            <a:r>
              <a:rPr lang="zh-TW" altLang="en-US" dirty="0"/>
              <a:t> 進行科學運算中最基礎的模組，主要的功能環繞在 </a:t>
            </a:r>
            <a:r>
              <a:rPr lang="en-US" altLang="zh-TW" b="1" dirty="0" err="1">
                <a:solidFill>
                  <a:schemeClr val="accent1"/>
                </a:solidFill>
              </a:rPr>
              <a:t>ndarray</a:t>
            </a:r>
            <a:r>
              <a:rPr lang="en-US" altLang="zh-TW" b="1" dirty="0">
                <a:solidFill>
                  <a:schemeClr val="accent1"/>
                </a:solidFill>
              </a:rPr>
              <a:t> (</a:t>
            </a:r>
            <a:r>
              <a:rPr lang="zh-TW" altLang="en-US" b="1" dirty="0">
                <a:solidFill>
                  <a:schemeClr val="accent1"/>
                </a:solidFill>
              </a:rPr>
              <a:t> </a:t>
            </a:r>
            <a:r>
              <a:rPr lang="en-US" altLang="zh-TW" b="1" dirty="0">
                <a:solidFill>
                  <a:schemeClr val="accent1"/>
                </a:solidFill>
              </a:rPr>
              <a:t>n-dimensional array</a:t>
            </a:r>
            <a:r>
              <a:rPr lang="zh-TW" altLang="en-US" b="1" dirty="0">
                <a:solidFill>
                  <a:schemeClr val="accent1"/>
                </a:solidFill>
              </a:rPr>
              <a:t>，中文為多維陣列 </a:t>
            </a:r>
            <a:r>
              <a:rPr lang="en-US" altLang="zh-TW" b="1" dirty="0">
                <a:solidFill>
                  <a:schemeClr val="accent1"/>
                </a:solidFill>
              </a:rPr>
              <a:t>)</a:t>
            </a:r>
            <a:r>
              <a:rPr lang="en-US" altLang="zh-TW" dirty="0"/>
              <a:t> </a:t>
            </a:r>
            <a:r>
              <a:rPr lang="zh-TW" altLang="en-US" dirty="0"/>
              <a:t>物件上。</a:t>
            </a:r>
          </a:p>
          <a:p>
            <a:endParaRPr lang="en-US" altLang="zh-TW" dirty="0"/>
          </a:p>
          <a:p>
            <a:r>
              <a:rPr lang="zh-TW" altLang="en-US" dirty="0"/>
              <a:t>上一個部份我們已經知道 </a:t>
            </a:r>
            <a:r>
              <a:rPr lang="en-US" altLang="zh-TW" dirty="0" err="1"/>
              <a:t>Numpy</a:t>
            </a:r>
            <a:r>
              <a:rPr lang="zh-TW" altLang="en-US" dirty="0"/>
              <a:t> 中多維陣列的一些特性以及常見的用法，在這個部分當中我們將會介紹如何操作一個或多個陣列、以及 </a:t>
            </a:r>
            <a:r>
              <a:rPr lang="en-US" altLang="zh-TW" dirty="0" err="1"/>
              <a:t>Numpy</a:t>
            </a:r>
            <a:r>
              <a:rPr lang="zh-TW" altLang="en-US" dirty="0"/>
              <a:t> 所提供的其他模組。</a:t>
            </a:r>
          </a:p>
          <a:p>
            <a:endParaRPr lang="zh-TW" altLang="en-US" dirty="0"/>
          </a:p>
        </p:txBody>
      </p:sp>
    </p:spTree>
    <p:extLst>
      <p:ext uri="{BB962C8B-B14F-4D97-AF65-F5344CB8AC3E}">
        <p14:creationId xmlns:p14="http://schemas.microsoft.com/office/powerpoint/2010/main" val="13950343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6EF90D-2911-B81D-9AFE-3A946D346E04}"/>
              </a:ext>
            </a:extLst>
          </p:cNvPr>
          <p:cNvSpPr>
            <a:spLocks noGrp="1"/>
          </p:cNvSpPr>
          <p:nvPr>
            <p:ph type="title"/>
          </p:nvPr>
        </p:nvSpPr>
        <p:spPr/>
        <p:txBody>
          <a:bodyPr/>
          <a:lstStyle/>
          <a:p>
            <a:r>
              <a:rPr lang="zh-TW" altLang="en-US" dirty="0"/>
              <a:t>線性代數模組</a:t>
            </a:r>
          </a:p>
        </p:txBody>
      </p:sp>
      <p:sp>
        <p:nvSpPr>
          <p:cNvPr id="3" name="文字版面配置區 2">
            <a:extLst>
              <a:ext uri="{FF2B5EF4-FFF2-40B4-BE49-F238E27FC236}">
                <a16:creationId xmlns:a16="http://schemas.microsoft.com/office/drawing/2014/main" id="{392DCBE0-FFC9-594B-C8F1-629A591DE017}"/>
              </a:ext>
            </a:extLst>
          </p:cNvPr>
          <p:cNvSpPr>
            <a:spLocks noGrp="1"/>
          </p:cNvSpPr>
          <p:nvPr>
            <p:ph type="body" idx="1"/>
          </p:nvPr>
        </p:nvSpPr>
        <p:spPr/>
        <p:txBody>
          <a:bodyPr/>
          <a:lstStyle/>
          <a:p>
            <a:r>
              <a:rPr lang="zh-TW" altLang="en-US" dirty="0"/>
              <a:t>在 </a:t>
            </a:r>
            <a:r>
              <a:rPr lang="en-US" altLang="zh-TW" dirty="0" err="1"/>
              <a:t>numpy</a:t>
            </a:r>
            <a:r>
              <a:rPr lang="zh-TW" altLang="en-US" dirty="0"/>
              <a:t> 中，二維的陣列即可以當作矩陣來使用，因此在 </a:t>
            </a:r>
            <a:r>
              <a:rPr lang="en-US" altLang="zh-TW" dirty="0" err="1"/>
              <a:t>numpy.linalg</a:t>
            </a:r>
            <a:r>
              <a:rPr lang="en-US" altLang="zh-TW" dirty="0"/>
              <a:t> </a:t>
            </a:r>
            <a:r>
              <a:rPr lang="zh-TW" altLang="en-US" dirty="0"/>
              <a:t>模組中提供許多針對矩陣進行操作的函數和方法。</a:t>
            </a:r>
            <a:endParaRPr lang="en-US" altLang="zh-TW" dirty="0"/>
          </a:p>
          <a:p>
            <a:endParaRPr lang="en-US" altLang="zh-TW" dirty="0"/>
          </a:p>
          <a:p>
            <a:r>
              <a:rPr lang="zh-TW" altLang="en-US" dirty="0"/>
              <a:t>我們簡單介紹如何將一個矩陣作轉置、得到它的反矩陣、以及做內積。</a:t>
            </a:r>
          </a:p>
        </p:txBody>
      </p:sp>
    </p:spTree>
    <p:extLst>
      <p:ext uri="{BB962C8B-B14F-4D97-AF65-F5344CB8AC3E}">
        <p14:creationId xmlns:p14="http://schemas.microsoft.com/office/powerpoint/2010/main" val="12066466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485A7E-9AC2-4199-0604-99B0C254B23C}"/>
              </a:ext>
            </a:extLst>
          </p:cNvPr>
          <p:cNvSpPr>
            <a:spLocks noGrp="1"/>
          </p:cNvSpPr>
          <p:nvPr>
            <p:ph type="title"/>
          </p:nvPr>
        </p:nvSpPr>
        <p:spPr/>
        <p:txBody>
          <a:bodyPr/>
          <a:lstStyle/>
          <a:p>
            <a:r>
              <a:rPr lang="zh-TW" altLang="en-US" dirty="0"/>
              <a:t>線性代數模組</a:t>
            </a:r>
          </a:p>
        </p:txBody>
      </p:sp>
      <p:sp>
        <p:nvSpPr>
          <p:cNvPr id="3" name="文字版面配置區 2">
            <a:extLst>
              <a:ext uri="{FF2B5EF4-FFF2-40B4-BE49-F238E27FC236}">
                <a16:creationId xmlns:a16="http://schemas.microsoft.com/office/drawing/2014/main" id="{071C5DD3-818B-835E-A5CE-D80D2B0110C4}"/>
              </a:ext>
            </a:extLst>
          </p:cNvPr>
          <p:cNvSpPr>
            <a:spLocks noGrp="1"/>
          </p:cNvSpPr>
          <p:nvPr>
            <p:ph type="body" idx="1"/>
          </p:nvPr>
        </p:nvSpPr>
        <p:spPr/>
        <p:txBody>
          <a:bodyPr/>
          <a:lstStyle/>
          <a:p>
            <a:endParaRPr lang="en-US" altLang="zh-TW" dirty="0"/>
          </a:p>
          <a:p>
            <a:endParaRPr lang="en-US" altLang="zh-TW" dirty="0"/>
          </a:p>
          <a:p>
            <a:r>
              <a:rPr lang="en-US" altLang="zh-TW" dirty="0" err="1"/>
              <a:t>x.T</a:t>
            </a:r>
            <a:r>
              <a:rPr lang="en-US" altLang="zh-TW" dirty="0"/>
              <a:t> </a:t>
            </a:r>
            <a:r>
              <a:rPr lang="zh-TW" altLang="en-US" dirty="0"/>
              <a:t>用來取得 </a:t>
            </a:r>
            <a:r>
              <a:rPr lang="en-US" altLang="zh-TW" dirty="0"/>
              <a:t>x</a:t>
            </a:r>
            <a:r>
              <a:rPr lang="zh-TW" altLang="en-US" dirty="0"/>
              <a:t> 的轉置矩陣。</a:t>
            </a:r>
          </a:p>
        </p:txBody>
      </p:sp>
      <p:sp>
        <p:nvSpPr>
          <p:cNvPr id="6" name="Google Shape;625;p88">
            <a:extLst>
              <a:ext uri="{FF2B5EF4-FFF2-40B4-BE49-F238E27FC236}">
                <a16:creationId xmlns:a16="http://schemas.microsoft.com/office/drawing/2014/main" id="{BBBE9B9F-F0FE-F976-05B3-638364AE6B7F}"/>
              </a:ext>
            </a:extLst>
          </p:cNvPr>
          <p:cNvSpPr/>
          <p:nvPr/>
        </p:nvSpPr>
        <p:spPr>
          <a:xfrm>
            <a:off x="907600" y="1361399"/>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accent1"/>
                </a:solidFill>
              </a:rPr>
              <a:t>x</a:t>
            </a:r>
            <a:r>
              <a:rPr lang="en-US" altLang="zh-TW" sz="2400" b="1" dirty="0" err="1">
                <a:solidFill>
                  <a:schemeClr val="dk1"/>
                </a:solidFill>
              </a:rPr>
              <a:t>.T</a:t>
            </a:r>
            <a:r>
              <a:rPr lang="en-US" altLang="zh-TW" sz="2400" b="1" dirty="0">
                <a:solidFill>
                  <a:schemeClr val="dk1"/>
                </a:solidFill>
              </a:rPr>
              <a:t>		#</a:t>
            </a:r>
            <a:r>
              <a:rPr lang="zh-TW" altLang="en-US" sz="2400" b="1" dirty="0">
                <a:solidFill>
                  <a:schemeClr val="dk1"/>
                </a:solidFill>
              </a:rPr>
              <a:t> </a:t>
            </a:r>
            <a:r>
              <a:rPr lang="en-US" altLang="zh-TW" sz="2400" b="1" dirty="0">
                <a:solidFill>
                  <a:schemeClr val="accent1"/>
                </a:solidFill>
              </a:rPr>
              <a:t>x</a:t>
            </a:r>
            <a:r>
              <a:rPr lang="zh-TW" altLang="en-US" sz="2400" b="1" dirty="0">
                <a:solidFill>
                  <a:schemeClr val="dk1"/>
                </a:solidFill>
              </a:rPr>
              <a:t> 的轉置 </a:t>
            </a:r>
            <a:r>
              <a:rPr lang="en-US" altLang="zh-TW" sz="2400" b="1" dirty="0">
                <a:solidFill>
                  <a:schemeClr val="dk1"/>
                </a:solidFill>
              </a:rPr>
              <a:t>(</a:t>
            </a:r>
            <a:r>
              <a:rPr lang="zh-TW" altLang="en-US" sz="2400" b="1" dirty="0">
                <a:solidFill>
                  <a:schemeClr val="dk1"/>
                </a:solidFill>
              </a:rPr>
              <a:t> </a:t>
            </a:r>
            <a:r>
              <a:rPr lang="en-US" altLang="zh-TW" sz="2400" b="1" dirty="0">
                <a:solidFill>
                  <a:schemeClr val="dk1"/>
                </a:solidFill>
              </a:rPr>
              <a:t>Transpose )</a:t>
            </a:r>
            <a:endParaRPr sz="2400" b="1" dirty="0">
              <a:solidFill>
                <a:schemeClr val="dk1"/>
              </a:solidFill>
            </a:endParaRPr>
          </a:p>
        </p:txBody>
      </p:sp>
      <p:pic>
        <p:nvPicPr>
          <p:cNvPr id="5" name="圖片 4">
            <a:extLst>
              <a:ext uri="{FF2B5EF4-FFF2-40B4-BE49-F238E27FC236}">
                <a16:creationId xmlns:a16="http://schemas.microsoft.com/office/drawing/2014/main" id="{D6D874AD-FC32-1BAC-3FAC-F0245BF33027}"/>
              </a:ext>
            </a:extLst>
          </p:cNvPr>
          <p:cNvPicPr>
            <a:picLocks noChangeAspect="1"/>
          </p:cNvPicPr>
          <p:nvPr/>
        </p:nvPicPr>
        <p:blipFill>
          <a:blip r:embed="rId3"/>
          <a:stretch>
            <a:fillRect/>
          </a:stretch>
        </p:blipFill>
        <p:spPr>
          <a:xfrm>
            <a:off x="907600" y="3427080"/>
            <a:ext cx="7435886" cy="2835519"/>
          </a:xfrm>
          <a:prstGeom prst="rect">
            <a:avLst/>
          </a:prstGeom>
        </p:spPr>
      </p:pic>
      <p:sp>
        <p:nvSpPr>
          <p:cNvPr id="7" name="矩形 6">
            <a:extLst>
              <a:ext uri="{FF2B5EF4-FFF2-40B4-BE49-F238E27FC236}">
                <a16:creationId xmlns:a16="http://schemas.microsoft.com/office/drawing/2014/main" id="{610E49F1-EA09-8A4D-7C98-3C8A26F87B1F}"/>
              </a:ext>
            </a:extLst>
          </p:cNvPr>
          <p:cNvSpPr/>
          <p:nvPr/>
        </p:nvSpPr>
        <p:spPr>
          <a:xfrm>
            <a:off x="932996" y="3427080"/>
            <a:ext cx="7435886" cy="828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E52C47EE-7E50-A9AA-F638-309E9C6C646E}"/>
              </a:ext>
            </a:extLst>
          </p:cNvPr>
          <p:cNvSpPr txBox="1"/>
          <p:nvPr/>
        </p:nvSpPr>
        <p:spPr>
          <a:xfrm>
            <a:off x="8559474" y="3462915"/>
            <a:ext cx="2745934" cy="757130"/>
          </a:xfrm>
          <a:prstGeom prst="rect">
            <a:avLst/>
          </a:prstGeom>
          <a:noFill/>
        </p:spPr>
        <p:txBody>
          <a:bodyPr wrap="square" rtlCol="0">
            <a:spAutoFit/>
          </a:bodyPr>
          <a:lstStyle/>
          <a:p>
            <a:pPr marL="101598">
              <a:lnSpc>
                <a:spcPct val="90000"/>
              </a:lnSpc>
              <a:spcBef>
                <a:spcPts val="1067"/>
              </a:spcBef>
              <a:buClr>
                <a:schemeClr val="dk1"/>
              </a:buClr>
              <a:buSzPts val="2400"/>
            </a:pPr>
            <a:r>
              <a:rPr lang="zh-TW" altLang="en-US" sz="2400" dirty="0">
                <a:solidFill>
                  <a:srgbClr val="FF0000"/>
                </a:solidFill>
                <a:latin typeface="Microsoft JhengHei"/>
                <a:ea typeface="Microsoft JhengHei"/>
              </a:rPr>
              <a:t>創建一個二維陣列，可視為矩陣</a:t>
            </a:r>
          </a:p>
        </p:txBody>
      </p:sp>
    </p:spTree>
    <p:extLst>
      <p:ext uri="{BB962C8B-B14F-4D97-AF65-F5344CB8AC3E}">
        <p14:creationId xmlns:p14="http://schemas.microsoft.com/office/powerpoint/2010/main" val="22031102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485A7E-9AC2-4199-0604-99B0C254B23C}"/>
              </a:ext>
            </a:extLst>
          </p:cNvPr>
          <p:cNvSpPr>
            <a:spLocks noGrp="1"/>
          </p:cNvSpPr>
          <p:nvPr>
            <p:ph type="title"/>
          </p:nvPr>
        </p:nvSpPr>
        <p:spPr/>
        <p:txBody>
          <a:bodyPr/>
          <a:lstStyle/>
          <a:p>
            <a:r>
              <a:rPr lang="zh-TW" altLang="en-US" dirty="0"/>
              <a:t>線性代數模組</a:t>
            </a:r>
          </a:p>
        </p:txBody>
      </p:sp>
      <p:sp>
        <p:nvSpPr>
          <p:cNvPr id="3" name="文字版面配置區 2">
            <a:extLst>
              <a:ext uri="{FF2B5EF4-FFF2-40B4-BE49-F238E27FC236}">
                <a16:creationId xmlns:a16="http://schemas.microsoft.com/office/drawing/2014/main" id="{071C5DD3-818B-835E-A5CE-D80D2B0110C4}"/>
              </a:ext>
            </a:extLst>
          </p:cNvPr>
          <p:cNvSpPr>
            <a:spLocks noGrp="1"/>
          </p:cNvSpPr>
          <p:nvPr>
            <p:ph type="body" idx="1"/>
          </p:nvPr>
        </p:nvSpPr>
        <p:spPr/>
        <p:txBody>
          <a:bodyPr/>
          <a:lstStyle/>
          <a:p>
            <a:endParaRPr lang="en-US" altLang="zh-TW" dirty="0"/>
          </a:p>
          <a:p>
            <a:endParaRPr lang="en-US" altLang="zh-TW" dirty="0"/>
          </a:p>
          <a:p>
            <a:r>
              <a:rPr lang="en-US" altLang="zh-TW" dirty="0" err="1"/>
              <a:t>np.linalg.inv</a:t>
            </a:r>
            <a:r>
              <a:rPr lang="zh-TW" altLang="en-US" dirty="0"/>
              <a:t> 用來取得 </a:t>
            </a:r>
            <a:r>
              <a:rPr lang="en-US" altLang="zh-TW" dirty="0"/>
              <a:t>x</a:t>
            </a:r>
            <a:r>
              <a:rPr lang="zh-TW" altLang="en-US" dirty="0"/>
              <a:t> 的反矩陣。</a:t>
            </a:r>
          </a:p>
        </p:txBody>
      </p:sp>
      <p:sp>
        <p:nvSpPr>
          <p:cNvPr id="6" name="Google Shape;625;p88">
            <a:extLst>
              <a:ext uri="{FF2B5EF4-FFF2-40B4-BE49-F238E27FC236}">
                <a16:creationId xmlns:a16="http://schemas.microsoft.com/office/drawing/2014/main" id="{BBBE9B9F-F0FE-F976-05B3-638364AE6B7F}"/>
              </a:ext>
            </a:extLst>
          </p:cNvPr>
          <p:cNvSpPr/>
          <p:nvPr/>
        </p:nvSpPr>
        <p:spPr>
          <a:xfrm>
            <a:off x="907600" y="1361399"/>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np.linalg.inv</a:t>
            </a:r>
            <a:r>
              <a:rPr lang="en-US" altLang="zh-TW" sz="2400" b="1" dirty="0">
                <a:solidFill>
                  <a:schemeClr val="dk1"/>
                </a:solidFill>
              </a:rPr>
              <a:t> ( </a:t>
            </a:r>
            <a:r>
              <a:rPr lang="en-US" altLang="zh-TW" sz="2400" b="1" dirty="0">
                <a:solidFill>
                  <a:schemeClr val="accent1"/>
                </a:solidFill>
              </a:rPr>
              <a:t>x</a:t>
            </a:r>
            <a:r>
              <a:rPr lang="en-US" altLang="zh-TW" sz="2400" b="1" dirty="0">
                <a:solidFill>
                  <a:schemeClr val="dk1"/>
                </a:solidFill>
              </a:rPr>
              <a:t> )		#</a:t>
            </a:r>
            <a:r>
              <a:rPr lang="zh-TW" altLang="en-US" sz="2400" b="1" dirty="0">
                <a:solidFill>
                  <a:schemeClr val="dk1"/>
                </a:solidFill>
              </a:rPr>
              <a:t> </a:t>
            </a:r>
            <a:r>
              <a:rPr lang="en-US" altLang="zh-TW" sz="2400" b="1" dirty="0">
                <a:solidFill>
                  <a:schemeClr val="accent1"/>
                </a:solidFill>
              </a:rPr>
              <a:t>x</a:t>
            </a:r>
            <a:r>
              <a:rPr lang="en-US" altLang="zh-TW" sz="2400" b="1" dirty="0">
                <a:solidFill>
                  <a:schemeClr val="dk1"/>
                </a:solidFill>
              </a:rPr>
              <a:t> </a:t>
            </a:r>
            <a:r>
              <a:rPr lang="zh-TW" altLang="en-US" sz="2400" b="1" dirty="0">
                <a:solidFill>
                  <a:schemeClr val="dk1"/>
                </a:solidFill>
              </a:rPr>
              <a:t>的反矩陣 </a:t>
            </a:r>
            <a:r>
              <a:rPr lang="en-US" altLang="zh-TW" sz="2400" b="1" dirty="0">
                <a:solidFill>
                  <a:schemeClr val="dk1"/>
                </a:solidFill>
              </a:rPr>
              <a:t>( Inverse )</a:t>
            </a:r>
            <a:endParaRPr sz="2400" b="1" dirty="0">
              <a:solidFill>
                <a:schemeClr val="dk1"/>
              </a:solidFill>
            </a:endParaRPr>
          </a:p>
        </p:txBody>
      </p:sp>
      <p:pic>
        <p:nvPicPr>
          <p:cNvPr id="10" name="圖片 9">
            <a:extLst>
              <a:ext uri="{FF2B5EF4-FFF2-40B4-BE49-F238E27FC236}">
                <a16:creationId xmlns:a16="http://schemas.microsoft.com/office/drawing/2014/main" id="{F2B2D08F-5878-0DB1-B740-1AC28C3D8BBA}"/>
              </a:ext>
            </a:extLst>
          </p:cNvPr>
          <p:cNvPicPr>
            <a:picLocks noChangeAspect="1"/>
          </p:cNvPicPr>
          <p:nvPr/>
        </p:nvPicPr>
        <p:blipFill>
          <a:blip r:embed="rId3"/>
          <a:stretch>
            <a:fillRect/>
          </a:stretch>
        </p:blipFill>
        <p:spPr>
          <a:xfrm>
            <a:off x="907600" y="3427080"/>
            <a:ext cx="6438496" cy="2835519"/>
          </a:xfrm>
          <a:prstGeom prst="rect">
            <a:avLst/>
          </a:prstGeom>
        </p:spPr>
      </p:pic>
    </p:spTree>
    <p:extLst>
      <p:ext uri="{BB962C8B-B14F-4D97-AF65-F5344CB8AC3E}">
        <p14:creationId xmlns:p14="http://schemas.microsoft.com/office/powerpoint/2010/main" val="22268316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485A7E-9AC2-4199-0604-99B0C254B23C}"/>
              </a:ext>
            </a:extLst>
          </p:cNvPr>
          <p:cNvSpPr>
            <a:spLocks noGrp="1"/>
          </p:cNvSpPr>
          <p:nvPr>
            <p:ph type="title"/>
          </p:nvPr>
        </p:nvSpPr>
        <p:spPr/>
        <p:txBody>
          <a:bodyPr/>
          <a:lstStyle/>
          <a:p>
            <a:r>
              <a:rPr lang="zh-TW" altLang="en-US" dirty="0"/>
              <a:t>線性代數模組</a:t>
            </a:r>
          </a:p>
        </p:txBody>
      </p:sp>
      <p:sp>
        <p:nvSpPr>
          <p:cNvPr id="3" name="文字版面配置區 2">
            <a:extLst>
              <a:ext uri="{FF2B5EF4-FFF2-40B4-BE49-F238E27FC236}">
                <a16:creationId xmlns:a16="http://schemas.microsoft.com/office/drawing/2014/main" id="{071C5DD3-818B-835E-A5CE-D80D2B0110C4}"/>
              </a:ext>
            </a:extLst>
          </p:cNvPr>
          <p:cNvSpPr>
            <a:spLocks noGrp="1"/>
          </p:cNvSpPr>
          <p:nvPr>
            <p:ph type="body" idx="1"/>
          </p:nvPr>
        </p:nvSpPr>
        <p:spPr/>
        <p:txBody>
          <a:bodyPr/>
          <a:lstStyle/>
          <a:p>
            <a:endParaRPr lang="en-US" altLang="zh-TW" dirty="0"/>
          </a:p>
          <a:p>
            <a:endParaRPr lang="en-US" altLang="zh-TW" dirty="0"/>
          </a:p>
          <a:p>
            <a:r>
              <a:rPr lang="zh-TW" altLang="en-US" dirty="0"/>
              <a:t>將 </a:t>
            </a:r>
            <a:r>
              <a:rPr lang="en-US" altLang="zh-TW" dirty="0"/>
              <a:t>x </a:t>
            </a:r>
            <a:r>
              <a:rPr lang="zh-TW" altLang="en-US" dirty="0"/>
              <a:t>與 </a:t>
            </a:r>
            <a:r>
              <a:rPr lang="en-US" altLang="zh-TW" dirty="0"/>
              <a:t>x </a:t>
            </a:r>
            <a:r>
              <a:rPr lang="zh-TW" altLang="en-US" dirty="0"/>
              <a:t>的反矩陣進行內積，結果應為單位矩陣。</a:t>
            </a:r>
          </a:p>
        </p:txBody>
      </p:sp>
      <p:sp>
        <p:nvSpPr>
          <p:cNvPr id="6" name="Google Shape;625;p88">
            <a:extLst>
              <a:ext uri="{FF2B5EF4-FFF2-40B4-BE49-F238E27FC236}">
                <a16:creationId xmlns:a16="http://schemas.microsoft.com/office/drawing/2014/main" id="{BBBE9B9F-F0FE-F976-05B3-638364AE6B7F}"/>
              </a:ext>
            </a:extLst>
          </p:cNvPr>
          <p:cNvSpPr/>
          <p:nvPr/>
        </p:nvSpPr>
        <p:spPr>
          <a:xfrm>
            <a:off x="907599" y="1361400"/>
            <a:ext cx="10588401"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a:solidFill>
                  <a:schemeClr val="dk1"/>
                </a:solidFill>
              </a:rPr>
              <a:t>np.dot ( </a:t>
            </a:r>
            <a:r>
              <a:rPr lang="en-US" altLang="zh-TW" sz="2400" b="1" dirty="0">
                <a:solidFill>
                  <a:schemeClr val="accent1"/>
                </a:solidFill>
              </a:rPr>
              <a:t>a</a:t>
            </a:r>
            <a:r>
              <a:rPr lang="en-US" altLang="zh-TW" sz="2400" b="1" dirty="0">
                <a:solidFill>
                  <a:schemeClr val="dk1"/>
                </a:solidFill>
              </a:rPr>
              <a:t>, </a:t>
            </a:r>
            <a:r>
              <a:rPr lang="en-US" altLang="zh-TW" sz="2400" b="1" dirty="0">
                <a:solidFill>
                  <a:schemeClr val="accent1"/>
                </a:solidFill>
              </a:rPr>
              <a:t>b</a:t>
            </a:r>
            <a:r>
              <a:rPr lang="en-US" altLang="zh-TW" sz="2400" b="1" dirty="0">
                <a:solidFill>
                  <a:schemeClr val="dk1"/>
                </a:solidFill>
              </a:rPr>
              <a:t> )	#</a:t>
            </a:r>
            <a:r>
              <a:rPr lang="zh-TW" altLang="en-US" sz="2400" b="1" dirty="0">
                <a:solidFill>
                  <a:schemeClr val="dk1"/>
                </a:solidFill>
              </a:rPr>
              <a:t> </a:t>
            </a:r>
            <a:r>
              <a:rPr lang="en-US" altLang="zh-TW" sz="2400" b="1" dirty="0">
                <a:solidFill>
                  <a:schemeClr val="accent1"/>
                </a:solidFill>
              </a:rPr>
              <a:t>a</a:t>
            </a:r>
            <a:r>
              <a:rPr lang="en-US" altLang="zh-TW" sz="2400" b="1" dirty="0">
                <a:solidFill>
                  <a:schemeClr val="dk1"/>
                </a:solidFill>
              </a:rPr>
              <a:t> </a:t>
            </a:r>
            <a:r>
              <a:rPr lang="zh-TW" altLang="en-US" sz="2400" b="1" dirty="0">
                <a:solidFill>
                  <a:schemeClr val="dk1"/>
                </a:solidFill>
              </a:rPr>
              <a:t>和 </a:t>
            </a:r>
            <a:r>
              <a:rPr lang="en-US" altLang="zh-TW" sz="2400" b="1" dirty="0">
                <a:solidFill>
                  <a:schemeClr val="accent1"/>
                </a:solidFill>
              </a:rPr>
              <a:t>b</a:t>
            </a:r>
            <a:r>
              <a:rPr lang="en-US" altLang="zh-TW" sz="2400" b="1" dirty="0">
                <a:solidFill>
                  <a:schemeClr val="dk1"/>
                </a:solidFill>
              </a:rPr>
              <a:t> </a:t>
            </a:r>
            <a:r>
              <a:rPr lang="zh-TW" altLang="en-US" sz="2400" b="1" dirty="0">
                <a:solidFill>
                  <a:schemeClr val="dk1"/>
                </a:solidFill>
              </a:rPr>
              <a:t>進行內積 </a:t>
            </a:r>
            <a:r>
              <a:rPr lang="en-US" altLang="zh-TW" sz="2400" b="1" dirty="0">
                <a:solidFill>
                  <a:schemeClr val="dk1"/>
                </a:solidFill>
              </a:rPr>
              <a:t>( inner product )</a:t>
            </a:r>
            <a:endParaRPr sz="2400" b="1" dirty="0">
              <a:solidFill>
                <a:schemeClr val="dk1"/>
              </a:solidFill>
            </a:endParaRPr>
          </a:p>
        </p:txBody>
      </p:sp>
      <p:pic>
        <p:nvPicPr>
          <p:cNvPr id="12" name="圖片 11">
            <a:extLst>
              <a:ext uri="{FF2B5EF4-FFF2-40B4-BE49-F238E27FC236}">
                <a16:creationId xmlns:a16="http://schemas.microsoft.com/office/drawing/2014/main" id="{BCAFA285-A1ED-B207-0723-27E1EE3C1A65}"/>
              </a:ext>
            </a:extLst>
          </p:cNvPr>
          <p:cNvPicPr>
            <a:picLocks noChangeAspect="1"/>
          </p:cNvPicPr>
          <p:nvPr/>
        </p:nvPicPr>
        <p:blipFill>
          <a:blip r:embed="rId3"/>
          <a:stretch>
            <a:fillRect/>
          </a:stretch>
        </p:blipFill>
        <p:spPr>
          <a:xfrm>
            <a:off x="907600" y="3427079"/>
            <a:ext cx="6592971" cy="2915519"/>
          </a:xfrm>
          <a:prstGeom prst="rect">
            <a:avLst/>
          </a:prstGeom>
        </p:spPr>
      </p:pic>
      <p:sp>
        <p:nvSpPr>
          <p:cNvPr id="7" name="矩形 6">
            <a:extLst>
              <a:ext uri="{FF2B5EF4-FFF2-40B4-BE49-F238E27FC236}">
                <a16:creationId xmlns:a16="http://schemas.microsoft.com/office/drawing/2014/main" id="{610E49F1-EA09-8A4D-7C98-3C8A26F87B1F}"/>
              </a:ext>
            </a:extLst>
          </p:cNvPr>
          <p:cNvSpPr/>
          <p:nvPr/>
        </p:nvSpPr>
        <p:spPr>
          <a:xfrm>
            <a:off x="907599" y="5299587"/>
            <a:ext cx="2181232" cy="10424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E52C47EE-7E50-A9AA-F638-309E9C6C646E}"/>
              </a:ext>
            </a:extLst>
          </p:cNvPr>
          <p:cNvSpPr txBox="1"/>
          <p:nvPr/>
        </p:nvSpPr>
        <p:spPr>
          <a:xfrm>
            <a:off x="3088831" y="5608452"/>
            <a:ext cx="2230508" cy="424732"/>
          </a:xfrm>
          <a:prstGeom prst="rect">
            <a:avLst/>
          </a:prstGeom>
          <a:noFill/>
        </p:spPr>
        <p:txBody>
          <a:bodyPr wrap="square" rtlCol="0">
            <a:spAutoFit/>
          </a:bodyPr>
          <a:lstStyle/>
          <a:p>
            <a:pPr marL="101598">
              <a:lnSpc>
                <a:spcPct val="90000"/>
              </a:lnSpc>
              <a:spcBef>
                <a:spcPts val="1067"/>
              </a:spcBef>
              <a:buClr>
                <a:schemeClr val="dk1"/>
              </a:buClr>
              <a:buSzPts val="2400"/>
            </a:pPr>
            <a:r>
              <a:rPr lang="zh-TW" altLang="en-US" sz="2400" dirty="0">
                <a:solidFill>
                  <a:srgbClr val="FF0000"/>
                </a:solidFill>
                <a:latin typeface="Microsoft JhengHei"/>
                <a:ea typeface="Microsoft JhengHei"/>
              </a:rPr>
              <a:t>為一單位矩陣</a:t>
            </a:r>
          </a:p>
        </p:txBody>
      </p:sp>
    </p:spTree>
    <p:extLst>
      <p:ext uri="{BB962C8B-B14F-4D97-AF65-F5344CB8AC3E}">
        <p14:creationId xmlns:p14="http://schemas.microsoft.com/office/powerpoint/2010/main" val="29160514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DFE2FBE1-9726-B2B0-6351-224A089C902D}"/>
              </a:ext>
            </a:extLst>
          </p:cNvPr>
          <p:cNvSpPr>
            <a:spLocks noGrp="1"/>
          </p:cNvSpPr>
          <p:nvPr>
            <p:ph type="title"/>
          </p:nvPr>
        </p:nvSpPr>
        <p:spPr/>
        <p:txBody>
          <a:bodyPr/>
          <a:lstStyle/>
          <a:p>
            <a:br>
              <a:rPr lang="en-US" altLang="zh-TW" sz="5330" dirty="0">
                <a:solidFill>
                  <a:srgbClr val="00B050"/>
                </a:solidFill>
              </a:rPr>
            </a:br>
            <a:r>
              <a:rPr lang="en-US" altLang="zh-TW" sz="5330" dirty="0" err="1">
                <a:solidFill>
                  <a:srgbClr val="00B050"/>
                </a:solidFill>
              </a:rPr>
              <a:t>Numpy</a:t>
            </a:r>
            <a:r>
              <a:rPr lang="en-US" altLang="zh-TW" sz="5330" dirty="0">
                <a:solidFill>
                  <a:srgbClr val="00B050"/>
                </a:solidFill>
              </a:rPr>
              <a:t> </a:t>
            </a:r>
            <a:r>
              <a:rPr lang="zh-TW" altLang="en-US" sz="5330" dirty="0">
                <a:solidFill>
                  <a:srgbClr val="00B050"/>
                </a:solidFill>
              </a:rPr>
              <a:t>內的其他模組</a:t>
            </a:r>
          </a:p>
        </p:txBody>
      </p:sp>
      <p:sp>
        <p:nvSpPr>
          <p:cNvPr id="2" name="副標題 1">
            <a:extLst>
              <a:ext uri="{FF2B5EF4-FFF2-40B4-BE49-F238E27FC236}">
                <a16:creationId xmlns:a16="http://schemas.microsoft.com/office/drawing/2014/main" id="{7CC3651B-DF51-EA37-AAAE-2D37D58583A9}"/>
              </a:ext>
            </a:extLst>
          </p:cNvPr>
          <p:cNvSpPr>
            <a:spLocks noGrp="1"/>
          </p:cNvSpPr>
          <p:nvPr>
            <p:ph type="subTitle" idx="1"/>
          </p:nvPr>
        </p:nvSpPr>
        <p:spPr/>
        <p:txBody>
          <a:bodyPr/>
          <a:lstStyle/>
          <a:p>
            <a:pPr marL="0" indent="0">
              <a:lnSpc>
                <a:spcPct val="100000"/>
              </a:lnSpc>
              <a:spcBef>
                <a:spcPts val="0"/>
              </a:spcBef>
              <a:buClr>
                <a:schemeClr val="dk2"/>
              </a:buClr>
              <a:buSzPts val="1800"/>
            </a:pPr>
            <a:r>
              <a:rPr lang="zh-TW" altLang="en-US" sz="3470" dirty="0">
                <a:solidFill>
                  <a:srgbClr val="A6AAA9"/>
                </a:solidFill>
                <a:latin typeface="Arial"/>
                <a:cs typeface="Arial"/>
              </a:rPr>
              <a:t>隨機模組</a:t>
            </a:r>
          </a:p>
        </p:txBody>
      </p:sp>
    </p:spTree>
    <p:extLst>
      <p:ext uri="{BB962C8B-B14F-4D97-AF65-F5344CB8AC3E}">
        <p14:creationId xmlns:p14="http://schemas.microsoft.com/office/powerpoint/2010/main" val="25369242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A9E6D3-35C9-BABC-0DEE-927CE36A6923}"/>
              </a:ext>
            </a:extLst>
          </p:cNvPr>
          <p:cNvSpPr>
            <a:spLocks noGrp="1"/>
          </p:cNvSpPr>
          <p:nvPr>
            <p:ph type="title"/>
          </p:nvPr>
        </p:nvSpPr>
        <p:spPr/>
        <p:txBody>
          <a:bodyPr/>
          <a:lstStyle/>
          <a:p>
            <a:r>
              <a:rPr lang="zh-TW" altLang="en-US" dirty="0"/>
              <a:t>隨機模組 </a:t>
            </a:r>
            <a:r>
              <a:rPr lang="en-US" altLang="zh-TW" dirty="0"/>
              <a:t>- </a:t>
            </a:r>
            <a:r>
              <a:rPr lang="en-US" altLang="zh-TW" dirty="0" err="1"/>
              <a:t>np.random.randn</a:t>
            </a:r>
            <a:endParaRPr lang="zh-TW" altLang="en-US" dirty="0"/>
          </a:p>
        </p:txBody>
      </p:sp>
      <p:sp>
        <p:nvSpPr>
          <p:cNvPr id="3" name="文字版面配置區 2">
            <a:extLst>
              <a:ext uri="{FF2B5EF4-FFF2-40B4-BE49-F238E27FC236}">
                <a16:creationId xmlns:a16="http://schemas.microsoft.com/office/drawing/2014/main" id="{599DFAA4-E9F7-5EC8-97CC-63667E328C93}"/>
              </a:ext>
            </a:extLst>
          </p:cNvPr>
          <p:cNvSpPr>
            <a:spLocks noGrp="1"/>
          </p:cNvSpPr>
          <p:nvPr>
            <p:ph type="body" idx="1"/>
          </p:nvPr>
        </p:nvSpPr>
        <p:spPr/>
        <p:txBody>
          <a:bodyPr/>
          <a:lstStyle/>
          <a:p>
            <a:endParaRPr lang="en-US" altLang="zh-TW" dirty="0"/>
          </a:p>
          <a:p>
            <a:endParaRPr lang="en-US" altLang="zh-TW" dirty="0"/>
          </a:p>
          <a:p>
            <a:r>
              <a:rPr lang="zh-TW" altLang="en-US" dirty="0"/>
              <a:t>從標準常態分配中取得</a:t>
            </a:r>
            <a:r>
              <a:rPr lang="en-US" altLang="zh-TW" dirty="0"/>
              <a:t>10</a:t>
            </a:r>
            <a:r>
              <a:rPr lang="zh-TW" altLang="en-US" dirty="0"/>
              <a:t>個數字。</a:t>
            </a:r>
          </a:p>
        </p:txBody>
      </p:sp>
      <p:sp>
        <p:nvSpPr>
          <p:cNvPr id="4" name="Google Shape;625;p88">
            <a:extLst>
              <a:ext uri="{FF2B5EF4-FFF2-40B4-BE49-F238E27FC236}">
                <a16:creationId xmlns:a16="http://schemas.microsoft.com/office/drawing/2014/main" id="{B862A30C-00A2-8FDA-5884-6E6AAA45B0B2}"/>
              </a:ext>
            </a:extLst>
          </p:cNvPr>
          <p:cNvSpPr/>
          <p:nvPr/>
        </p:nvSpPr>
        <p:spPr>
          <a:xfrm>
            <a:off x="907599" y="1482811"/>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np.random.randn</a:t>
            </a:r>
            <a:r>
              <a:rPr lang="zh-TW" altLang="en-US" sz="2400" b="1" dirty="0">
                <a:solidFill>
                  <a:schemeClr val="dk1"/>
                </a:solidFill>
              </a:rPr>
              <a:t> </a:t>
            </a:r>
            <a:r>
              <a:rPr lang="en-US" altLang="zh-TW" sz="2400" b="1" dirty="0">
                <a:solidFill>
                  <a:schemeClr val="dk1"/>
                </a:solidFill>
              </a:rPr>
              <a:t>( </a:t>
            </a:r>
            <a:r>
              <a:rPr lang="en-US" altLang="zh-TW" sz="2400" b="1" dirty="0">
                <a:solidFill>
                  <a:schemeClr val="accent1"/>
                </a:solidFill>
              </a:rPr>
              <a:t>n</a:t>
            </a:r>
            <a:r>
              <a:rPr lang="zh-TW" altLang="en-US" sz="2400" b="1" dirty="0">
                <a:solidFill>
                  <a:schemeClr val="dk1"/>
                </a:solidFill>
              </a:rPr>
              <a:t> </a:t>
            </a:r>
            <a:r>
              <a:rPr lang="en-US" altLang="zh-TW" sz="2400" b="1" dirty="0">
                <a:solidFill>
                  <a:schemeClr val="dk1"/>
                </a:solidFill>
              </a:rPr>
              <a:t>)	# </a:t>
            </a:r>
            <a:r>
              <a:rPr lang="zh-TW" altLang="en-US" sz="2400" b="1" dirty="0">
                <a:solidFill>
                  <a:schemeClr val="dk1"/>
                </a:solidFill>
              </a:rPr>
              <a:t>從標準常態分配隨機中取得 </a:t>
            </a:r>
            <a:r>
              <a:rPr lang="en-US" altLang="zh-TW" sz="2400" b="1" dirty="0">
                <a:solidFill>
                  <a:schemeClr val="accent1"/>
                </a:solidFill>
              </a:rPr>
              <a:t>n</a:t>
            </a:r>
            <a:r>
              <a:rPr lang="en-US" altLang="zh-TW" sz="2400" b="1" dirty="0">
                <a:solidFill>
                  <a:schemeClr val="dk1"/>
                </a:solidFill>
              </a:rPr>
              <a:t> </a:t>
            </a:r>
            <a:r>
              <a:rPr lang="zh-TW" altLang="en-US" sz="2400" b="1" dirty="0">
                <a:solidFill>
                  <a:schemeClr val="dk1"/>
                </a:solidFill>
              </a:rPr>
              <a:t>個數字</a:t>
            </a:r>
          </a:p>
        </p:txBody>
      </p:sp>
      <p:pic>
        <p:nvPicPr>
          <p:cNvPr id="6" name="圖片 5">
            <a:extLst>
              <a:ext uri="{FF2B5EF4-FFF2-40B4-BE49-F238E27FC236}">
                <a16:creationId xmlns:a16="http://schemas.microsoft.com/office/drawing/2014/main" id="{DE664CE8-5F43-E5D1-93DA-0C0348AB60BC}"/>
              </a:ext>
            </a:extLst>
          </p:cNvPr>
          <p:cNvPicPr>
            <a:picLocks noChangeAspect="1"/>
          </p:cNvPicPr>
          <p:nvPr/>
        </p:nvPicPr>
        <p:blipFill>
          <a:blip r:embed="rId3"/>
          <a:stretch>
            <a:fillRect/>
          </a:stretch>
        </p:blipFill>
        <p:spPr>
          <a:xfrm>
            <a:off x="907600" y="4546390"/>
            <a:ext cx="10638266" cy="1716210"/>
          </a:xfrm>
          <a:prstGeom prst="rect">
            <a:avLst/>
          </a:prstGeom>
        </p:spPr>
      </p:pic>
    </p:spTree>
    <p:extLst>
      <p:ext uri="{BB962C8B-B14F-4D97-AF65-F5344CB8AC3E}">
        <p14:creationId xmlns:p14="http://schemas.microsoft.com/office/powerpoint/2010/main" val="24336367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6EF90D-2911-B81D-9AFE-3A946D346E04}"/>
              </a:ext>
            </a:extLst>
          </p:cNvPr>
          <p:cNvSpPr>
            <a:spLocks noGrp="1"/>
          </p:cNvSpPr>
          <p:nvPr>
            <p:ph type="title"/>
          </p:nvPr>
        </p:nvSpPr>
        <p:spPr/>
        <p:txBody>
          <a:bodyPr/>
          <a:lstStyle/>
          <a:p>
            <a:r>
              <a:rPr lang="zh-TW" altLang="en-US" dirty="0"/>
              <a:t>隨機模組 </a:t>
            </a:r>
            <a:r>
              <a:rPr lang="en-US" altLang="zh-TW" dirty="0"/>
              <a:t>- </a:t>
            </a:r>
            <a:r>
              <a:rPr lang="en-US" altLang="zh-TW" dirty="0" err="1"/>
              <a:t>np.random.seed</a:t>
            </a:r>
            <a:endParaRPr lang="zh-TW" altLang="en-US" dirty="0"/>
          </a:p>
        </p:txBody>
      </p:sp>
      <p:sp>
        <p:nvSpPr>
          <p:cNvPr id="3" name="文字版面配置區 2">
            <a:extLst>
              <a:ext uri="{FF2B5EF4-FFF2-40B4-BE49-F238E27FC236}">
                <a16:creationId xmlns:a16="http://schemas.microsoft.com/office/drawing/2014/main" id="{392DCBE0-FFC9-594B-C8F1-629A591DE017}"/>
              </a:ext>
            </a:extLst>
          </p:cNvPr>
          <p:cNvSpPr>
            <a:spLocks noGrp="1"/>
          </p:cNvSpPr>
          <p:nvPr>
            <p:ph type="body" idx="1"/>
          </p:nvPr>
        </p:nvSpPr>
        <p:spPr/>
        <p:txBody>
          <a:bodyPr/>
          <a:lstStyle/>
          <a:p>
            <a:endParaRPr lang="en-US" altLang="zh-TW" dirty="0"/>
          </a:p>
          <a:p>
            <a:pPr marL="50800" indent="0">
              <a:buNone/>
            </a:pPr>
            <a:endParaRPr lang="en-US" altLang="zh-TW" dirty="0"/>
          </a:p>
          <a:p>
            <a:r>
              <a:rPr lang="zh-TW" altLang="en-US" dirty="0"/>
              <a:t>在數學運算或模擬的過程中，我們很常需要隨機地產生數字，此時我們就可以使用 </a:t>
            </a:r>
            <a:r>
              <a:rPr lang="en-US" altLang="zh-TW" dirty="0" err="1"/>
              <a:t>numpy</a:t>
            </a:r>
            <a:r>
              <a:rPr lang="zh-TW" altLang="en-US" dirty="0"/>
              <a:t> 的隨機模組。</a:t>
            </a:r>
            <a:endParaRPr lang="en-US" altLang="zh-TW" dirty="0"/>
          </a:p>
          <a:p>
            <a:endParaRPr lang="en-US" altLang="zh-TW" dirty="0"/>
          </a:p>
          <a:p>
            <a:r>
              <a:rPr lang="zh-TW" altLang="en-US" dirty="0"/>
              <a:t>在 </a:t>
            </a:r>
            <a:r>
              <a:rPr lang="en-US" altLang="zh-TW" dirty="0" err="1"/>
              <a:t>numpy</a:t>
            </a:r>
            <a:r>
              <a:rPr lang="zh-TW" altLang="en-US" dirty="0"/>
              <a:t> 內我們可以使用 </a:t>
            </a:r>
            <a:r>
              <a:rPr lang="en-US" altLang="zh-TW" dirty="0" err="1"/>
              <a:t>np.random.seed</a:t>
            </a:r>
            <a:r>
              <a:rPr lang="en-US" altLang="zh-TW" dirty="0"/>
              <a:t> </a:t>
            </a:r>
            <a:r>
              <a:rPr lang="zh-TW" altLang="en-US" dirty="0"/>
              <a:t>設定當使用到隨機模組時要使用的隨機種子數值是多少。</a:t>
            </a:r>
          </a:p>
          <a:p>
            <a:endParaRPr lang="zh-TW" altLang="en-US" dirty="0"/>
          </a:p>
        </p:txBody>
      </p:sp>
      <p:sp>
        <p:nvSpPr>
          <p:cNvPr id="4" name="Google Shape;625;p88">
            <a:extLst>
              <a:ext uri="{FF2B5EF4-FFF2-40B4-BE49-F238E27FC236}">
                <a16:creationId xmlns:a16="http://schemas.microsoft.com/office/drawing/2014/main" id="{B20A9923-1E55-BB9E-1D7E-A076790B0461}"/>
              </a:ext>
            </a:extLst>
          </p:cNvPr>
          <p:cNvSpPr/>
          <p:nvPr/>
        </p:nvSpPr>
        <p:spPr>
          <a:xfrm>
            <a:off x="907600" y="1361400"/>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np.random.seed</a:t>
            </a:r>
            <a:r>
              <a:rPr lang="zh-TW" altLang="en-US" sz="2400" b="1" dirty="0">
                <a:solidFill>
                  <a:schemeClr val="dk1"/>
                </a:solidFill>
              </a:rPr>
              <a:t> </a:t>
            </a:r>
            <a:r>
              <a:rPr lang="en-US" altLang="zh-TW" sz="2400" b="1" dirty="0">
                <a:solidFill>
                  <a:schemeClr val="dk1"/>
                </a:solidFill>
              </a:rPr>
              <a:t>(</a:t>
            </a:r>
            <a:r>
              <a:rPr lang="zh-TW" altLang="en-US" sz="2400" b="1" dirty="0">
                <a:solidFill>
                  <a:schemeClr val="dk1"/>
                </a:solidFill>
              </a:rPr>
              <a:t> </a:t>
            </a:r>
            <a:r>
              <a:rPr lang="en-US" altLang="zh-TW" sz="2400" b="1" dirty="0">
                <a:solidFill>
                  <a:schemeClr val="dk1"/>
                </a:solidFill>
              </a:rPr>
              <a:t>seed</a:t>
            </a:r>
            <a:r>
              <a:rPr lang="zh-TW" altLang="en-US" sz="2400" b="1" dirty="0">
                <a:solidFill>
                  <a:schemeClr val="dk1"/>
                </a:solidFill>
              </a:rPr>
              <a:t> </a:t>
            </a:r>
            <a:r>
              <a:rPr lang="en-US" altLang="zh-TW" sz="2400" b="1" dirty="0">
                <a:solidFill>
                  <a:schemeClr val="dk1"/>
                </a:solidFill>
              </a:rPr>
              <a:t>=</a:t>
            </a:r>
            <a:r>
              <a:rPr lang="zh-TW" altLang="en-US" sz="2400" b="1" dirty="0">
                <a:solidFill>
                  <a:schemeClr val="dk1"/>
                </a:solidFill>
              </a:rPr>
              <a:t> </a:t>
            </a:r>
            <a:r>
              <a:rPr lang="en-US" altLang="zh-TW" sz="2400" b="1" dirty="0">
                <a:solidFill>
                  <a:schemeClr val="accent1"/>
                </a:solidFill>
              </a:rPr>
              <a:t>n</a:t>
            </a:r>
            <a:r>
              <a:rPr lang="zh-TW" altLang="en-US" sz="2400" b="1" dirty="0">
                <a:solidFill>
                  <a:schemeClr val="dk1"/>
                </a:solidFill>
              </a:rPr>
              <a:t> </a:t>
            </a:r>
            <a:r>
              <a:rPr lang="en-US" altLang="zh-TW" sz="2400" b="1" dirty="0">
                <a:solidFill>
                  <a:schemeClr val="dk1"/>
                </a:solidFill>
              </a:rPr>
              <a:t>)</a:t>
            </a:r>
          </a:p>
          <a:p>
            <a:pPr>
              <a:lnSpc>
                <a:spcPct val="115000"/>
              </a:lnSpc>
              <a:buClr>
                <a:schemeClr val="dk1"/>
              </a:buClr>
              <a:buSzPts val="1100"/>
            </a:pPr>
            <a:r>
              <a:rPr lang="en-US" altLang="zh-TW" sz="2400" b="1" dirty="0">
                <a:solidFill>
                  <a:schemeClr val="dk1"/>
                </a:solidFill>
              </a:rPr>
              <a:t># </a:t>
            </a:r>
            <a:r>
              <a:rPr lang="zh-TW" altLang="en-US" sz="2400" b="1" dirty="0">
                <a:solidFill>
                  <a:schemeClr val="dk1"/>
                </a:solidFill>
              </a:rPr>
              <a:t>設定隨機種子為 </a:t>
            </a:r>
            <a:r>
              <a:rPr lang="en-US" altLang="zh-TW" sz="2400" b="1" dirty="0">
                <a:solidFill>
                  <a:schemeClr val="accent1"/>
                </a:solidFill>
              </a:rPr>
              <a:t>n</a:t>
            </a:r>
            <a:r>
              <a:rPr lang="en-US" altLang="zh-TW" sz="2400" b="1" dirty="0">
                <a:solidFill>
                  <a:schemeClr val="dk1"/>
                </a:solidFill>
              </a:rPr>
              <a:t> (</a:t>
            </a:r>
            <a:r>
              <a:rPr lang="zh-TW" altLang="en-US" sz="2400" b="1" dirty="0">
                <a:solidFill>
                  <a:schemeClr val="dk1"/>
                </a:solidFill>
              </a:rPr>
              <a:t> </a:t>
            </a:r>
            <a:r>
              <a:rPr lang="en-US" altLang="zh-TW" sz="2400" b="1" dirty="0">
                <a:solidFill>
                  <a:schemeClr val="accent1"/>
                </a:solidFill>
              </a:rPr>
              <a:t>n</a:t>
            </a:r>
            <a:r>
              <a:rPr lang="en-US" altLang="zh-TW" sz="2400" b="1" dirty="0">
                <a:solidFill>
                  <a:schemeClr val="dk1"/>
                </a:solidFill>
              </a:rPr>
              <a:t> </a:t>
            </a:r>
            <a:r>
              <a:rPr lang="zh-TW" altLang="en-US" sz="2400" b="1" dirty="0">
                <a:solidFill>
                  <a:schemeClr val="dk1"/>
                </a:solidFill>
              </a:rPr>
              <a:t>為正整數，範圍 </a:t>
            </a:r>
            <a:r>
              <a:rPr lang="en-US" altLang="zh-TW" sz="2400" b="1" dirty="0">
                <a:solidFill>
                  <a:schemeClr val="dk1"/>
                </a:solidFill>
              </a:rPr>
              <a:t>0~2</a:t>
            </a:r>
            <a:r>
              <a:rPr lang="en-US" altLang="zh-TW" sz="2400" b="1" baseline="30000" dirty="0">
                <a:solidFill>
                  <a:schemeClr val="dk1"/>
                </a:solidFill>
              </a:rPr>
              <a:t>32 </a:t>
            </a:r>
            <a:r>
              <a:rPr lang="en-US" altLang="zh-TW" sz="2400" b="1" dirty="0">
                <a:solidFill>
                  <a:schemeClr val="dk1"/>
                </a:solidFill>
              </a:rPr>
              <a:t>– 1 )</a:t>
            </a:r>
            <a:r>
              <a:rPr lang="zh-TW" altLang="en-US" sz="2400" b="1" dirty="0">
                <a:solidFill>
                  <a:schemeClr val="dk1"/>
                </a:solidFill>
              </a:rPr>
              <a:t> </a:t>
            </a:r>
            <a:endParaRPr sz="2400" b="1" dirty="0">
              <a:solidFill>
                <a:schemeClr val="dk1"/>
              </a:solidFill>
            </a:endParaRPr>
          </a:p>
        </p:txBody>
      </p:sp>
      <p:pic>
        <p:nvPicPr>
          <p:cNvPr id="6" name="圖片 5">
            <a:extLst>
              <a:ext uri="{FF2B5EF4-FFF2-40B4-BE49-F238E27FC236}">
                <a16:creationId xmlns:a16="http://schemas.microsoft.com/office/drawing/2014/main" id="{CA8ED0AC-5099-AD40-B13B-256DE4294613}"/>
              </a:ext>
            </a:extLst>
          </p:cNvPr>
          <p:cNvPicPr>
            <a:picLocks noChangeAspect="1"/>
          </p:cNvPicPr>
          <p:nvPr/>
        </p:nvPicPr>
        <p:blipFill>
          <a:blip r:embed="rId2"/>
          <a:stretch>
            <a:fillRect/>
          </a:stretch>
        </p:blipFill>
        <p:spPr>
          <a:xfrm>
            <a:off x="907601" y="5205230"/>
            <a:ext cx="8147910" cy="1020285"/>
          </a:xfrm>
          <a:prstGeom prst="rect">
            <a:avLst/>
          </a:prstGeom>
        </p:spPr>
      </p:pic>
    </p:spTree>
    <p:extLst>
      <p:ext uri="{BB962C8B-B14F-4D97-AF65-F5344CB8AC3E}">
        <p14:creationId xmlns:p14="http://schemas.microsoft.com/office/powerpoint/2010/main" val="35657430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02E522-62A6-A7AA-7665-8248DA8825EA}"/>
              </a:ext>
            </a:extLst>
          </p:cNvPr>
          <p:cNvSpPr>
            <a:spLocks noGrp="1"/>
          </p:cNvSpPr>
          <p:nvPr>
            <p:ph type="title"/>
          </p:nvPr>
        </p:nvSpPr>
        <p:spPr/>
        <p:txBody>
          <a:bodyPr/>
          <a:lstStyle/>
          <a:p>
            <a:r>
              <a:rPr lang="zh-TW" altLang="en-US" dirty="0"/>
              <a:t>隨機模組 </a:t>
            </a:r>
            <a:r>
              <a:rPr lang="en-US" altLang="zh-TW" dirty="0"/>
              <a:t>- </a:t>
            </a:r>
            <a:r>
              <a:rPr lang="en-US" altLang="zh-TW" dirty="0" err="1"/>
              <a:t>np.random.seed</a:t>
            </a:r>
            <a:endParaRPr lang="zh-TW" altLang="en-US" dirty="0"/>
          </a:p>
        </p:txBody>
      </p:sp>
      <p:sp>
        <p:nvSpPr>
          <p:cNvPr id="3" name="文字版面配置區 2">
            <a:extLst>
              <a:ext uri="{FF2B5EF4-FFF2-40B4-BE49-F238E27FC236}">
                <a16:creationId xmlns:a16="http://schemas.microsoft.com/office/drawing/2014/main" id="{986EC348-588E-5991-7DFC-C0D47F7D85A1}"/>
              </a:ext>
            </a:extLst>
          </p:cNvPr>
          <p:cNvSpPr>
            <a:spLocks noGrp="1"/>
          </p:cNvSpPr>
          <p:nvPr>
            <p:ph type="body" idx="1"/>
          </p:nvPr>
        </p:nvSpPr>
        <p:spPr/>
        <p:txBody>
          <a:bodyPr/>
          <a:lstStyle/>
          <a:p>
            <a:r>
              <a:rPr lang="zh-TW" altLang="en-US" dirty="0"/>
              <a:t>大家可能會疑惑一開始的隨機種子到底是甚麼意思？事實上在電腦裡面所取的隨機數並非真正的隨機，而是透過演算法所產生出來的隨機數字，這樣的方式又被稱為偽隨機 </a:t>
            </a:r>
            <a:r>
              <a:rPr lang="en-US" altLang="zh-TW" dirty="0"/>
              <a:t>(</a:t>
            </a:r>
            <a:r>
              <a:rPr lang="zh-TW" altLang="en-US" dirty="0"/>
              <a:t> </a:t>
            </a:r>
            <a:r>
              <a:rPr lang="en-US" altLang="zh-TW" dirty="0"/>
              <a:t>Pseudo-Randomness</a:t>
            </a:r>
            <a:r>
              <a:rPr lang="zh-TW" altLang="en-US" dirty="0"/>
              <a:t> </a:t>
            </a:r>
            <a:r>
              <a:rPr lang="en-US" altLang="zh-TW" dirty="0"/>
              <a:t>)</a:t>
            </a:r>
            <a:r>
              <a:rPr lang="zh-TW" altLang="en-US" dirty="0"/>
              <a:t>。</a:t>
            </a:r>
          </a:p>
          <a:p>
            <a:endParaRPr lang="zh-TW" altLang="en-US" dirty="0"/>
          </a:p>
          <a:p>
            <a:r>
              <a:rPr lang="zh-TW" altLang="en-US" dirty="0"/>
              <a:t>也因為這樣，只要我們給予相同的數字作為輸入給產生隨機數的演算法，就能夠得到一模一樣的同一組隨機數字，這個決定隨機演算法輸出的數字也被稱為隨機種子。</a:t>
            </a:r>
            <a:endParaRPr lang="en-US" altLang="zh-TW" dirty="0"/>
          </a:p>
          <a:p>
            <a:endParaRPr lang="en-US" altLang="zh-TW" dirty="0"/>
          </a:p>
        </p:txBody>
      </p:sp>
    </p:spTree>
    <p:extLst>
      <p:ext uri="{BB962C8B-B14F-4D97-AF65-F5344CB8AC3E}">
        <p14:creationId xmlns:p14="http://schemas.microsoft.com/office/powerpoint/2010/main" val="13039568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BE0B56-2A03-1B27-F3CF-C7F17B907AEB}"/>
              </a:ext>
            </a:extLst>
          </p:cNvPr>
          <p:cNvSpPr>
            <a:spLocks noGrp="1"/>
          </p:cNvSpPr>
          <p:nvPr>
            <p:ph type="title"/>
          </p:nvPr>
        </p:nvSpPr>
        <p:spPr/>
        <p:txBody>
          <a:bodyPr/>
          <a:lstStyle/>
          <a:p>
            <a:r>
              <a:rPr lang="zh-TW" altLang="en-US" dirty="0"/>
              <a:t>隨機模組 </a:t>
            </a:r>
            <a:r>
              <a:rPr lang="en-US" altLang="zh-TW" dirty="0"/>
              <a:t>- </a:t>
            </a:r>
            <a:r>
              <a:rPr lang="en-US" altLang="zh-TW" dirty="0" err="1"/>
              <a:t>np.random.seed</a:t>
            </a:r>
            <a:endParaRPr lang="zh-TW" altLang="en-US" dirty="0"/>
          </a:p>
        </p:txBody>
      </p:sp>
      <p:sp>
        <p:nvSpPr>
          <p:cNvPr id="3" name="文字版面配置區 2">
            <a:extLst>
              <a:ext uri="{FF2B5EF4-FFF2-40B4-BE49-F238E27FC236}">
                <a16:creationId xmlns:a16="http://schemas.microsoft.com/office/drawing/2014/main" id="{96593D11-F393-332F-2208-F5FF333E94E0}"/>
              </a:ext>
            </a:extLst>
          </p:cNvPr>
          <p:cNvSpPr>
            <a:spLocks noGrp="1"/>
          </p:cNvSpPr>
          <p:nvPr>
            <p:ph type="body" idx="1"/>
          </p:nvPr>
        </p:nvSpPr>
        <p:spPr/>
        <p:txBody>
          <a:bodyPr/>
          <a:lstStyle/>
          <a:p>
            <a:r>
              <a:rPr lang="zh-TW" altLang="en-US" dirty="0"/>
              <a:t>只要我們給予相同的數字作為輸入給產生隨機數的演算法，就能夠得到一模一樣的同一組隨機數字。</a:t>
            </a:r>
          </a:p>
        </p:txBody>
      </p:sp>
      <p:pic>
        <p:nvPicPr>
          <p:cNvPr id="6" name="圖片 5">
            <a:extLst>
              <a:ext uri="{FF2B5EF4-FFF2-40B4-BE49-F238E27FC236}">
                <a16:creationId xmlns:a16="http://schemas.microsoft.com/office/drawing/2014/main" id="{A8B854ED-8554-9330-4DB0-980133346A87}"/>
              </a:ext>
            </a:extLst>
          </p:cNvPr>
          <p:cNvPicPr>
            <a:picLocks noChangeAspect="1"/>
          </p:cNvPicPr>
          <p:nvPr/>
        </p:nvPicPr>
        <p:blipFill>
          <a:blip r:embed="rId3"/>
          <a:stretch>
            <a:fillRect/>
          </a:stretch>
        </p:blipFill>
        <p:spPr>
          <a:xfrm>
            <a:off x="907600" y="2408903"/>
            <a:ext cx="10588400" cy="3853696"/>
          </a:xfrm>
          <a:prstGeom prst="rect">
            <a:avLst/>
          </a:prstGeom>
        </p:spPr>
      </p:pic>
    </p:spTree>
    <p:extLst>
      <p:ext uri="{BB962C8B-B14F-4D97-AF65-F5344CB8AC3E}">
        <p14:creationId xmlns:p14="http://schemas.microsoft.com/office/powerpoint/2010/main" val="24268168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A22942-05AC-14D0-7A89-30CDF0DFF991}"/>
              </a:ext>
            </a:extLst>
          </p:cNvPr>
          <p:cNvSpPr>
            <a:spLocks noGrp="1"/>
          </p:cNvSpPr>
          <p:nvPr>
            <p:ph type="title"/>
          </p:nvPr>
        </p:nvSpPr>
        <p:spPr/>
        <p:txBody>
          <a:bodyPr/>
          <a:lstStyle/>
          <a:p>
            <a:r>
              <a:rPr lang="zh-TW" altLang="en-US" dirty="0"/>
              <a:t>隨機模組 </a:t>
            </a:r>
            <a:r>
              <a:rPr lang="en-US" altLang="zh-TW" dirty="0"/>
              <a:t>- </a:t>
            </a:r>
            <a:r>
              <a:rPr lang="en-US" altLang="zh-TW" dirty="0" err="1"/>
              <a:t>np.random.randint</a:t>
            </a:r>
            <a:r>
              <a:rPr lang="en-US" altLang="zh-TW" dirty="0"/>
              <a:t> </a:t>
            </a:r>
            <a:endParaRPr lang="zh-TW" altLang="en-US" dirty="0"/>
          </a:p>
        </p:txBody>
      </p:sp>
      <p:sp>
        <p:nvSpPr>
          <p:cNvPr id="3" name="文字版面配置區 2">
            <a:extLst>
              <a:ext uri="{FF2B5EF4-FFF2-40B4-BE49-F238E27FC236}">
                <a16:creationId xmlns:a16="http://schemas.microsoft.com/office/drawing/2014/main" id="{1B9BBDE5-4EB2-E619-DB71-DA45E776659C}"/>
              </a:ext>
            </a:extLst>
          </p:cNvPr>
          <p:cNvSpPr>
            <a:spLocks noGrp="1"/>
          </p:cNvSpPr>
          <p:nvPr>
            <p:ph type="body" idx="1"/>
          </p:nvPr>
        </p:nvSpPr>
        <p:spPr/>
        <p:txBody>
          <a:bodyPr/>
          <a:lstStyle/>
          <a:p>
            <a:endParaRPr lang="en-US" altLang="zh-TW" dirty="0"/>
          </a:p>
          <a:p>
            <a:endParaRPr lang="en-US" altLang="zh-TW" dirty="0"/>
          </a:p>
          <a:p>
            <a:r>
              <a:rPr lang="zh-TW" altLang="en-US" dirty="0"/>
              <a:t>設定範圍為 </a:t>
            </a:r>
            <a:r>
              <a:rPr lang="en-US" altLang="zh-TW" dirty="0"/>
              <a:t>1 </a:t>
            </a:r>
            <a:r>
              <a:rPr lang="zh-TW" altLang="en-US" dirty="0"/>
              <a:t>到 </a:t>
            </a:r>
            <a:r>
              <a:rPr lang="en-US" altLang="zh-TW" dirty="0"/>
              <a:t>10</a:t>
            </a:r>
            <a:r>
              <a:rPr lang="zh-TW" altLang="en-US" dirty="0"/>
              <a:t>，並且產生 </a:t>
            </a:r>
            <a:r>
              <a:rPr lang="en-US" altLang="zh-TW" dirty="0"/>
              <a:t>5 </a:t>
            </a:r>
            <a:r>
              <a:rPr lang="zh-TW" altLang="en-US" dirty="0"/>
              <a:t>個隨機整數 </a:t>
            </a:r>
            <a:r>
              <a:rPr lang="en-US" altLang="zh-TW" dirty="0"/>
              <a:t>( </a:t>
            </a:r>
            <a:r>
              <a:rPr lang="zh-TW" altLang="en-US" dirty="0"/>
              <a:t>每個整數出現的機率相同 </a:t>
            </a:r>
            <a:r>
              <a:rPr lang="en-US" altLang="zh-TW" dirty="0"/>
              <a:t>)</a:t>
            </a:r>
            <a:r>
              <a:rPr lang="zh-TW" altLang="en-US" dirty="0"/>
              <a:t>。</a:t>
            </a:r>
          </a:p>
        </p:txBody>
      </p:sp>
      <p:sp>
        <p:nvSpPr>
          <p:cNvPr id="4" name="Google Shape;625;p88">
            <a:extLst>
              <a:ext uri="{FF2B5EF4-FFF2-40B4-BE49-F238E27FC236}">
                <a16:creationId xmlns:a16="http://schemas.microsoft.com/office/drawing/2014/main" id="{32C3D693-B1EF-78C6-EF54-6E1675F2A52B}"/>
              </a:ext>
            </a:extLst>
          </p:cNvPr>
          <p:cNvSpPr/>
          <p:nvPr/>
        </p:nvSpPr>
        <p:spPr>
          <a:xfrm>
            <a:off x="907600" y="1361214"/>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np.random.randint</a:t>
            </a:r>
            <a:r>
              <a:rPr lang="en-US" altLang="zh-TW" sz="2400" b="1" dirty="0">
                <a:solidFill>
                  <a:schemeClr val="dk1"/>
                </a:solidFill>
              </a:rPr>
              <a:t> ( low = </a:t>
            </a:r>
            <a:r>
              <a:rPr lang="en-US" altLang="zh-TW" sz="2400" b="1" dirty="0" err="1">
                <a:solidFill>
                  <a:schemeClr val="accent1"/>
                </a:solidFill>
              </a:rPr>
              <a:t>i</a:t>
            </a:r>
            <a:r>
              <a:rPr lang="en-US" altLang="zh-TW" sz="2400" b="1" dirty="0">
                <a:solidFill>
                  <a:schemeClr val="dk1"/>
                </a:solidFill>
              </a:rPr>
              <a:t>, high = </a:t>
            </a:r>
            <a:r>
              <a:rPr lang="en-US" altLang="zh-TW" sz="2400" b="1" dirty="0">
                <a:solidFill>
                  <a:schemeClr val="accent1"/>
                </a:solidFill>
              </a:rPr>
              <a:t>j</a:t>
            </a:r>
            <a:r>
              <a:rPr lang="en-US" altLang="zh-TW" sz="2400" b="1" dirty="0">
                <a:solidFill>
                  <a:schemeClr val="dk1"/>
                </a:solidFill>
              </a:rPr>
              <a:t>, size = </a:t>
            </a:r>
            <a:r>
              <a:rPr lang="en-US" altLang="zh-TW" sz="2400" b="1" dirty="0">
                <a:solidFill>
                  <a:schemeClr val="accent1"/>
                </a:solidFill>
              </a:rPr>
              <a:t>n</a:t>
            </a:r>
            <a:r>
              <a:rPr lang="en-US" altLang="zh-TW" sz="2400" b="1" dirty="0">
                <a:solidFill>
                  <a:schemeClr val="dk1"/>
                </a:solidFill>
              </a:rPr>
              <a:t>)</a:t>
            </a:r>
          </a:p>
          <a:p>
            <a:pPr>
              <a:lnSpc>
                <a:spcPct val="115000"/>
              </a:lnSpc>
              <a:buClr>
                <a:schemeClr val="dk1"/>
              </a:buClr>
              <a:buSzPts val="1100"/>
            </a:pPr>
            <a:r>
              <a:rPr lang="en-US" altLang="zh-TW" sz="2400" b="1" dirty="0">
                <a:solidFill>
                  <a:schemeClr val="dk1"/>
                </a:solidFill>
              </a:rPr>
              <a:t># </a:t>
            </a:r>
            <a:r>
              <a:rPr lang="zh-TW" altLang="en-US" sz="2400" b="1" dirty="0">
                <a:solidFill>
                  <a:schemeClr val="dk1"/>
                </a:solidFill>
              </a:rPr>
              <a:t>設定範圍為</a:t>
            </a:r>
            <a:r>
              <a:rPr lang="en-US" altLang="zh-TW" sz="2400" b="1" dirty="0">
                <a:solidFill>
                  <a:schemeClr val="dk1"/>
                </a:solidFill>
              </a:rPr>
              <a:t> </a:t>
            </a:r>
            <a:r>
              <a:rPr lang="en-US" altLang="zh-TW" sz="2400" b="1" dirty="0" err="1">
                <a:solidFill>
                  <a:schemeClr val="accent1"/>
                </a:solidFill>
              </a:rPr>
              <a:t>i</a:t>
            </a:r>
            <a:r>
              <a:rPr lang="en-US" altLang="zh-TW" sz="2400" b="1" dirty="0">
                <a:solidFill>
                  <a:schemeClr val="dk1"/>
                </a:solidFill>
              </a:rPr>
              <a:t> </a:t>
            </a:r>
            <a:r>
              <a:rPr lang="zh-TW" altLang="en-US" sz="2400" b="1" dirty="0">
                <a:solidFill>
                  <a:schemeClr val="dk1"/>
                </a:solidFill>
              </a:rPr>
              <a:t>到</a:t>
            </a:r>
            <a:r>
              <a:rPr lang="en-US" altLang="zh-TW" sz="2400" b="1" dirty="0">
                <a:solidFill>
                  <a:schemeClr val="dk1"/>
                </a:solidFill>
              </a:rPr>
              <a:t> </a:t>
            </a:r>
            <a:r>
              <a:rPr lang="en-US" altLang="zh-TW" sz="2400" b="1" dirty="0">
                <a:solidFill>
                  <a:schemeClr val="accent1"/>
                </a:solidFill>
              </a:rPr>
              <a:t>j</a:t>
            </a:r>
            <a:r>
              <a:rPr lang="zh-TW" altLang="en-US" sz="2400" b="1" dirty="0">
                <a:solidFill>
                  <a:schemeClr val="dk1"/>
                </a:solidFill>
              </a:rPr>
              <a:t>，並且產生 </a:t>
            </a:r>
            <a:r>
              <a:rPr lang="en-US" altLang="zh-TW" sz="2400" b="1" dirty="0">
                <a:solidFill>
                  <a:schemeClr val="accent1"/>
                </a:solidFill>
              </a:rPr>
              <a:t>n</a:t>
            </a:r>
            <a:r>
              <a:rPr lang="en-US" altLang="zh-TW" sz="2400" b="1" dirty="0">
                <a:solidFill>
                  <a:schemeClr val="dk1"/>
                </a:solidFill>
              </a:rPr>
              <a:t> </a:t>
            </a:r>
            <a:r>
              <a:rPr lang="zh-TW" altLang="en-US" sz="2400" b="1" dirty="0">
                <a:solidFill>
                  <a:schemeClr val="dk1"/>
                </a:solidFill>
              </a:rPr>
              <a:t>個隨機整數 </a:t>
            </a:r>
            <a:r>
              <a:rPr lang="en-US" altLang="zh-TW" sz="2400" b="1" dirty="0">
                <a:solidFill>
                  <a:schemeClr val="dk1"/>
                </a:solidFill>
              </a:rPr>
              <a:t>( </a:t>
            </a:r>
            <a:r>
              <a:rPr lang="zh-TW" altLang="en-US" sz="2400" b="1" dirty="0">
                <a:solidFill>
                  <a:schemeClr val="dk1"/>
                </a:solidFill>
              </a:rPr>
              <a:t>每個整數出現的機率相同 </a:t>
            </a:r>
            <a:r>
              <a:rPr lang="en-US" altLang="zh-TW" sz="2400" b="1" dirty="0">
                <a:solidFill>
                  <a:schemeClr val="dk1"/>
                </a:solidFill>
              </a:rPr>
              <a:t>)</a:t>
            </a:r>
            <a:endParaRPr sz="2400" b="1" dirty="0">
              <a:solidFill>
                <a:schemeClr val="dk1"/>
              </a:solidFill>
            </a:endParaRPr>
          </a:p>
        </p:txBody>
      </p:sp>
      <p:pic>
        <p:nvPicPr>
          <p:cNvPr id="6" name="圖片 5">
            <a:extLst>
              <a:ext uri="{FF2B5EF4-FFF2-40B4-BE49-F238E27FC236}">
                <a16:creationId xmlns:a16="http://schemas.microsoft.com/office/drawing/2014/main" id="{07BB92ED-086E-A3F6-9E06-397C051657C0}"/>
              </a:ext>
            </a:extLst>
          </p:cNvPr>
          <p:cNvPicPr>
            <a:picLocks noChangeAspect="1"/>
          </p:cNvPicPr>
          <p:nvPr/>
        </p:nvPicPr>
        <p:blipFill>
          <a:blip r:embed="rId2"/>
          <a:stretch>
            <a:fillRect/>
          </a:stretch>
        </p:blipFill>
        <p:spPr>
          <a:xfrm>
            <a:off x="907600" y="4812694"/>
            <a:ext cx="10694467" cy="1449906"/>
          </a:xfrm>
          <a:prstGeom prst="rect">
            <a:avLst/>
          </a:prstGeom>
        </p:spPr>
      </p:pic>
    </p:spTree>
    <p:extLst>
      <p:ext uri="{BB962C8B-B14F-4D97-AF65-F5344CB8AC3E}">
        <p14:creationId xmlns:p14="http://schemas.microsoft.com/office/powerpoint/2010/main" val="2465557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txBox="1">
            <a:spLocks noGrp="1"/>
          </p:cNvSpPr>
          <p:nvPr>
            <p:ph type="title"/>
          </p:nvPr>
        </p:nvSpPr>
        <p:spPr>
          <a:prstGeom prst="rect">
            <a:avLst/>
          </a:prstGeom>
          <a:noFill/>
          <a:ln>
            <a:noFill/>
          </a:ln>
        </p:spPr>
        <p:txBody>
          <a:bodyPr spcFirstLastPara="1" vert="horz" wrap="square" lIns="35700" tIns="35700" rIns="35700" bIns="35700" rtlCol="0" anchor="t" anchorCtr="0">
            <a:noAutofit/>
          </a:bodyPr>
          <a:lstStyle/>
          <a:p>
            <a:r>
              <a:rPr lang="zh-TW" altLang="en-US" sz="5330" dirty="0">
                <a:solidFill>
                  <a:srgbClr val="00B050"/>
                </a:solidFill>
                <a:latin typeface="Microsoft JhengHei"/>
                <a:ea typeface="Microsoft JhengHei"/>
              </a:rPr>
              <a:t>操作多維陣列 </a:t>
            </a:r>
            <a:br>
              <a:rPr lang="en-US" altLang="zh-TW" sz="5330" dirty="0">
                <a:solidFill>
                  <a:srgbClr val="00B050"/>
                </a:solidFill>
                <a:latin typeface="Microsoft JhengHei"/>
                <a:ea typeface="Microsoft JhengHei"/>
              </a:rPr>
            </a:br>
            <a:r>
              <a:rPr lang="en-US" altLang="zh-TW" sz="5330" dirty="0">
                <a:solidFill>
                  <a:srgbClr val="00B050"/>
                </a:solidFill>
                <a:latin typeface="Microsoft JhengHei"/>
                <a:ea typeface="Microsoft JhengHei"/>
              </a:rPr>
              <a:t>( Array Manipulation )</a:t>
            </a:r>
            <a:endParaRPr lang="zh-TW" altLang="en-US" sz="5330" dirty="0">
              <a:solidFill>
                <a:srgbClr val="00B050"/>
              </a:solidFill>
            </a:endParaRPr>
          </a:p>
        </p:txBody>
      </p:sp>
      <p:sp>
        <p:nvSpPr>
          <p:cNvPr id="160" name="Google Shape;160;p7"/>
          <p:cNvSpPr txBox="1">
            <a:spLocks noGrp="1"/>
          </p:cNvSpPr>
          <p:nvPr>
            <p:ph type="subTitle" idx="1"/>
          </p:nvPr>
        </p:nvSpPr>
        <p:spPr>
          <a:prstGeom prst="rect">
            <a:avLst/>
          </a:prstGeom>
          <a:noFill/>
          <a:ln>
            <a:noFill/>
          </a:ln>
        </p:spPr>
        <p:txBody>
          <a:bodyPr spcFirstLastPara="1" vert="horz" wrap="square" lIns="35700" tIns="35700" rIns="35700" bIns="35700" rtlCol="0" anchor="t" anchorCtr="0">
            <a:noAutofit/>
          </a:bodyPr>
          <a:lstStyle/>
          <a:p>
            <a:pPr marL="0" indent="0">
              <a:lnSpc>
                <a:spcPct val="100000"/>
              </a:lnSpc>
              <a:spcBef>
                <a:spcPts val="0"/>
              </a:spcBef>
              <a:buClr>
                <a:schemeClr val="dk2"/>
              </a:buClr>
              <a:buSzPts val="1800"/>
            </a:pPr>
            <a:r>
              <a:rPr lang="zh-TW" altLang="en-US" sz="3470" dirty="0">
                <a:solidFill>
                  <a:srgbClr val="A6AAA9"/>
                </a:solidFill>
                <a:latin typeface="Arial"/>
                <a:cs typeface="Arial"/>
                <a:sym typeface="Arial"/>
              </a:rPr>
              <a:t>改變陣列維度</a:t>
            </a:r>
            <a:endParaRPr lang="en-US" altLang="zh-TW" sz="3470" dirty="0">
              <a:solidFill>
                <a:srgbClr val="A6AAA9"/>
              </a:solidFill>
              <a:latin typeface="Arial"/>
              <a:cs typeface="Arial"/>
              <a:sym typeface="Arial"/>
            </a:endParaRPr>
          </a:p>
        </p:txBody>
      </p:sp>
      <p:sp>
        <p:nvSpPr>
          <p:cNvPr id="161" name="Google Shape;161;p7"/>
          <p:cNvSpPr txBox="1">
            <a:spLocks noGrp="1"/>
          </p:cNvSpPr>
          <p:nvPr>
            <p:ph type="sldNum" idx="4294967295"/>
          </p:nvPr>
        </p:nvSpPr>
        <p:spPr>
          <a:xfrm>
            <a:off x="11549063" y="6537325"/>
            <a:ext cx="642937" cy="320675"/>
          </a:xfrm>
          <a:prstGeom prst="rect">
            <a:avLst/>
          </a:prstGeom>
          <a:noFill/>
          <a:ln>
            <a:noFill/>
          </a:ln>
        </p:spPr>
        <p:txBody>
          <a:bodyPr spcFirstLastPara="1" vert="horz" wrap="square" lIns="35700" tIns="35700" rIns="35700" bIns="35700" rtlCol="0" anchor="t" anchorCtr="0">
            <a:noAutofit/>
          </a:bodyPr>
          <a:lstStyle/>
          <a:p>
            <a:fld id="{00000000-1234-1234-1234-123412341234}" type="slidenum">
              <a:rPr lang="en-US" altLang="zh-TW"/>
              <a:pPr/>
              <a:t>6</a:t>
            </a:fld>
            <a:endParaRPr dirty="0"/>
          </a:p>
        </p:txBody>
      </p:sp>
    </p:spTree>
    <p:extLst>
      <p:ext uri="{BB962C8B-B14F-4D97-AF65-F5344CB8AC3E}">
        <p14:creationId xmlns:p14="http://schemas.microsoft.com/office/powerpoint/2010/main" val="353936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AFD02F2-A1CD-B2C9-F568-41B624AED060}"/>
              </a:ext>
            </a:extLst>
          </p:cNvPr>
          <p:cNvSpPr>
            <a:spLocks noGrp="1"/>
          </p:cNvSpPr>
          <p:nvPr>
            <p:ph type="title"/>
          </p:nvPr>
        </p:nvSpPr>
        <p:spPr/>
        <p:txBody>
          <a:bodyPr>
            <a:normAutofit/>
          </a:bodyPr>
          <a:lstStyle/>
          <a:p>
            <a:r>
              <a:rPr lang="zh-TW" altLang="en-US" dirty="0"/>
              <a:t>改變陣列維度</a:t>
            </a:r>
          </a:p>
        </p:txBody>
      </p:sp>
      <p:sp>
        <p:nvSpPr>
          <p:cNvPr id="5" name="文字版面配置區 4">
            <a:extLst>
              <a:ext uri="{FF2B5EF4-FFF2-40B4-BE49-F238E27FC236}">
                <a16:creationId xmlns:a16="http://schemas.microsoft.com/office/drawing/2014/main" id="{27A2C1CF-4CDC-0758-8632-2A0879E17902}"/>
              </a:ext>
            </a:extLst>
          </p:cNvPr>
          <p:cNvSpPr>
            <a:spLocks noGrp="1"/>
          </p:cNvSpPr>
          <p:nvPr>
            <p:ph type="body" idx="1"/>
          </p:nvPr>
        </p:nvSpPr>
        <p:spPr>
          <a:xfrm>
            <a:off x="907600" y="1361400"/>
            <a:ext cx="10588400" cy="5019736"/>
          </a:xfrm>
        </p:spPr>
        <p:txBody>
          <a:bodyPr>
            <a:normAutofit lnSpcReduction="10000"/>
          </a:bodyPr>
          <a:lstStyle/>
          <a:p>
            <a:r>
              <a:rPr lang="en-US" altLang="zh-TW" dirty="0" err="1"/>
              <a:t>Numpy</a:t>
            </a:r>
            <a:r>
              <a:rPr lang="en-US" altLang="zh-TW" dirty="0"/>
              <a:t> </a:t>
            </a:r>
            <a:r>
              <a:rPr lang="zh-TW" altLang="en-US" dirty="0"/>
              <a:t>所提供的多維陣列除了在計算上很便利之外，也可以彈性地改變陣列的維度。在此我們主要介紹以下三個函數功能</a:t>
            </a:r>
            <a:endParaRPr lang="en-US" altLang="zh-TW" dirty="0"/>
          </a:p>
          <a:p>
            <a:endParaRPr lang="en-US" altLang="zh-TW" sz="2670" dirty="0"/>
          </a:p>
          <a:p>
            <a:pPr lvl="1">
              <a:buFont typeface="Wingdings" panose="05000000000000000000" pitchFamily="2" charset="2"/>
              <a:buChar char="Ø"/>
            </a:pPr>
            <a:r>
              <a:rPr lang="en-US" altLang="zh-TW" sz="2670" dirty="0"/>
              <a:t>reshape</a:t>
            </a:r>
            <a:r>
              <a:rPr lang="zh-TW" altLang="en-US" sz="2670" dirty="0"/>
              <a:t>：改變陣列維度</a:t>
            </a:r>
            <a:endParaRPr lang="en-US" altLang="zh-TW" sz="2670" dirty="0"/>
          </a:p>
          <a:p>
            <a:pPr lvl="1">
              <a:buFont typeface="Wingdings" panose="05000000000000000000" pitchFamily="2" charset="2"/>
              <a:buChar char="Ø"/>
            </a:pPr>
            <a:endParaRPr lang="en-US" altLang="zh-TW" sz="2670" dirty="0"/>
          </a:p>
          <a:p>
            <a:pPr lvl="1">
              <a:buFont typeface="Wingdings" panose="05000000000000000000" pitchFamily="2" charset="2"/>
              <a:buChar char="Ø"/>
            </a:pPr>
            <a:r>
              <a:rPr lang="en-US" altLang="zh-TW" sz="2670" dirty="0" err="1"/>
              <a:t>expand_dim</a:t>
            </a:r>
            <a:r>
              <a:rPr lang="zh-TW" altLang="en-US" sz="2670" dirty="0"/>
              <a:t>：增加陣列維度</a:t>
            </a:r>
            <a:endParaRPr lang="en-US" altLang="zh-TW" sz="2670" dirty="0"/>
          </a:p>
          <a:p>
            <a:pPr lvl="1">
              <a:buFont typeface="Wingdings" panose="05000000000000000000" pitchFamily="2" charset="2"/>
              <a:buChar char="Ø"/>
            </a:pPr>
            <a:endParaRPr lang="en-US" altLang="zh-TW" sz="2670" dirty="0"/>
          </a:p>
          <a:p>
            <a:pPr lvl="1">
              <a:buFont typeface="Wingdings" panose="05000000000000000000" pitchFamily="2" charset="2"/>
              <a:buChar char="Ø"/>
            </a:pPr>
            <a:r>
              <a:rPr lang="en-US" altLang="zh-TW" sz="2670" dirty="0"/>
              <a:t>squeeze</a:t>
            </a:r>
            <a:r>
              <a:rPr lang="zh-TW" altLang="en-US" sz="2670" dirty="0"/>
              <a:t>：壓縮陣列維度</a:t>
            </a:r>
            <a:endParaRPr lang="en-US" altLang="zh-TW" sz="2670" dirty="0"/>
          </a:p>
          <a:p>
            <a:pPr lvl="1">
              <a:buFont typeface="Wingdings" panose="05000000000000000000" pitchFamily="2" charset="2"/>
              <a:buChar char="Ø"/>
            </a:pPr>
            <a:endParaRPr lang="en-US" altLang="zh-TW" sz="2670" dirty="0"/>
          </a:p>
          <a:p>
            <a:pPr marL="50800" indent="0">
              <a:buNone/>
            </a:pPr>
            <a:r>
              <a:rPr lang="en-US" altLang="zh-TW" sz="2000" dirty="0"/>
              <a:t>Reference:</a:t>
            </a:r>
            <a:r>
              <a:rPr lang="zh-TW" altLang="en-US" sz="2000" dirty="0"/>
              <a:t>：</a:t>
            </a:r>
            <a:endParaRPr lang="en-US" altLang="zh-TW" sz="2000" dirty="0"/>
          </a:p>
          <a:p>
            <a:pPr marL="50800" indent="0">
              <a:buNone/>
            </a:pPr>
            <a:r>
              <a:rPr lang="zh-TW" altLang="en-US" sz="2000" dirty="0"/>
              <a:t>手把手打開資料分析大門 </a:t>
            </a:r>
            <a:r>
              <a:rPr lang="en-US" altLang="zh-TW" sz="2000" dirty="0"/>
              <a:t>https://www.slideshare.net/tw_dsconf/python-83977705/47</a:t>
            </a:r>
          </a:p>
        </p:txBody>
      </p:sp>
    </p:spTree>
    <p:extLst>
      <p:ext uri="{BB962C8B-B14F-4D97-AF65-F5344CB8AC3E}">
        <p14:creationId xmlns:p14="http://schemas.microsoft.com/office/powerpoint/2010/main" val="2139990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A2D9B7-A13C-DA5A-8568-20A10A5453E8}"/>
              </a:ext>
            </a:extLst>
          </p:cNvPr>
          <p:cNvSpPr>
            <a:spLocks noGrp="1"/>
          </p:cNvSpPr>
          <p:nvPr>
            <p:ph type="title"/>
          </p:nvPr>
        </p:nvSpPr>
        <p:spPr/>
        <p:txBody>
          <a:bodyPr/>
          <a:lstStyle/>
          <a:p>
            <a:r>
              <a:rPr lang="zh-TW" altLang="en-US" dirty="0"/>
              <a:t>改變陣列維度 </a:t>
            </a:r>
            <a:r>
              <a:rPr lang="en-US" altLang="zh-TW" dirty="0"/>
              <a:t>- reshape</a:t>
            </a:r>
            <a:endParaRPr lang="zh-TW" altLang="en-US" dirty="0"/>
          </a:p>
        </p:txBody>
      </p:sp>
      <p:sp>
        <p:nvSpPr>
          <p:cNvPr id="3" name="文字版面配置區 2">
            <a:extLst>
              <a:ext uri="{FF2B5EF4-FFF2-40B4-BE49-F238E27FC236}">
                <a16:creationId xmlns:a16="http://schemas.microsoft.com/office/drawing/2014/main" id="{7D4AC8B0-2D16-7F61-32FB-553F7A4F46BF}"/>
              </a:ext>
            </a:extLst>
          </p:cNvPr>
          <p:cNvSpPr>
            <a:spLocks noGrp="1"/>
          </p:cNvSpPr>
          <p:nvPr>
            <p:ph type="body" idx="1"/>
          </p:nvPr>
        </p:nvSpPr>
        <p:spPr/>
        <p:txBody>
          <a:bodyPr/>
          <a:lstStyle/>
          <a:p>
            <a:r>
              <a:rPr lang="en-US" altLang="zh-TW" dirty="0"/>
              <a:t>reshape </a:t>
            </a:r>
            <a:r>
              <a:rPr lang="zh-TW" altLang="en-US" dirty="0"/>
              <a:t>是在改變陣列維度中最常被使用的函數，它可以彈性地重塑陣列的形狀、增加、或是減少陣列維度。</a:t>
            </a:r>
          </a:p>
        </p:txBody>
      </p:sp>
      <p:pic>
        <p:nvPicPr>
          <p:cNvPr id="5" name="圖片 4">
            <a:extLst>
              <a:ext uri="{FF2B5EF4-FFF2-40B4-BE49-F238E27FC236}">
                <a16:creationId xmlns:a16="http://schemas.microsoft.com/office/drawing/2014/main" id="{11A8BC59-5A4D-DE78-76B1-FFC46DC44FF5}"/>
              </a:ext>
            </a:extLst>
          </p:cNvPr>
          <p:cNvPicPr>
            <a:picLocks noChangeAspect="1"/>
          </p:cNvPicPr>
          <p:nvPr/>
        </p:nvPicPr>
        <p:blipFill>
          <a:blip r:embed="rId2"/>
          <a:stretch>
            <a:fillRect/>
          </a:stretch>
        </p:blipFill>
        <p:spPr>
          <a:xfrm>
            <a:off x="907601" y="2512386"/>
            <a:ext cx="3733226" cy="3750214"/>
          </a:xfrm>
          <a:prstGeom prst="rect">
            <a:avLst/>
          </a:prstGeom>
        </p:spPr>
      </p:pic>
      <p:sp>
        <p:nvSpPr>
          <p:cNvPr id="9" name="文字方塊 8">
            <a:extLst>
              <a:ext uri="{FF2B5EF4-FFF2-40B4-BE49-F238E27FC236}">
                <a16:creationId xmlns:a16="http://schemas.microsoft.com/office/drawing/2014/main" id="{83F4A5ED-4CB7-BE61-C6DC-069006DC7658}"/>
              </a:ext>
            </a:extLst>
          </p:cNvPr>
          <p:cNvSpPr txBox="1"/>
          <p:nvPr/>
        </p:nvSpPr>
        <p:spPr>
          <a:xfrm>
            <a:off x="4784072" y="4387493"/>
            <a:ext cx="4380025" cy="757130"/>
          </a:xfrm>
          <a:prstGeom prst="rect">
            <a:avLst/>
          </a:prstGeom>
          <a:noFill/>
        </p:spPr>
        <p:txBody>
          <a:bodyPr wrap="square">
            <a:spAutoFit/>
          </a:bodyPr>
          <a:lstStyle/>
          <a:p>
            <a:pPr marL="101598">
              <a:lnSpc>
                <a:spcPct val="90000"/>
              </a:lnSpc>
              <a:spcBef>
                <a:spcPts val="1067"/>
              </a:spcBef>
              <a:buClr>
                <a:schemeClr val="dk1"/>
              </a:buClr>
              <a:buSzPts val="2400"/>
            </a:pPr>
            <a:r>
              <a:rPr lang="zh-TW" altLang="en-US" sz="2400" dirty="0">
                <a:solidFill>
                  <a:srgbClr val="FF0000"/>
                </a:solidFill>
                <a:latin typeface="Microsoft JhengHei"/>
                <a:ea typeface="Microsoft JhengHei"/>
              </a:rPr>
              <a:t>在改變形狀後陣列元素會依照維度依序排列，不會隨便亂跑！</a:t>
            </a:r>
          </a:p>
        </p:txBody>
      </p:sp>
    </p:spTree>
    <p:extLst>
      <p:ext uri="{BB962C8B-B14F-4D97-AF65-F5344CB8AC3E}">
        <p14:creationId xmlns:p14="http://schemas.microsoft.com/office/powerpoint/2010/main" val="3471408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A2D9B7-A13C-DA5A-8568-20A10A5453E8}"/>
              </a:ext>
            </a:extLst>
          </p:cNvPr>
          <p:cNvSpPr>
            <a:spLocks noGrp="1"/>
          </p:cNvSpPr>
          <p:nvPr>
            <p:ph type="title"/>
          </p:nvPr>
        </p:nvSpPr>
        <p:spPr/>
        <p:txBody>
          <a:bodyPr/>
          <a:lstStyle/>
          <a:p>
            <a:r>
              <a:rPr lang="zh-TW" altLang="en-US" dirty="0"/>
              <a:t>改變陣列維度 </a:t>
            </a:r>
            <a:r>
              <a:rPr lang="en-US" altLang="zh-TW" dirty="0"/>
              <a:t>- reshape</a:t>
            </a:r>
            <a:endParaRPr lang="zh-TW" altLang="en-US" dirty="0"/>
          </a:p>
        </p:txBody>
      </p:sp>
      <p:sp>
        <p:nvSpPr>
          <p:cNvPr id="3" name="文字版面配置區 2">
            <a:extLst>
              <a:ext uri="{FF2B5EF4-FFF2-40B4-BE49-F238E27FC236}">
                <a16:creationId xmlns:a16="http://schemas.microsoft.com/office/drawing/2014/main" id="{7D4AC8B0-2D16-7F61-32FB-553F7A4F46BF}"/>
              </a:ext>
            </a:extLst>
          </p:cNvPr>
          <p:cNvSpPr>
            <a:spLocks noGrp="1"/>
          </p:cNvSpPr>
          <p:nvPr>
            <p:ph type="body" idx="1"/>
          </p:nvPr>
        </p:nvSpPr>
        <p:spPr/>
        <p:txBody>
          <a:bodyPr/>
          <a:lstStyle/>
          <a:p>
            <a:endParaRPr lang="en-US" altLang="zh-TW" sz="2800" dirty="0"/>
          </a:p>
          <a:p>
            <a:endParaRPr lang="en-US" altLang="zh-TW" sz="2800" dirty="0"/>
          </a:p>
          <a:p>
            <a:r>
              <a:rPr lang="zh-TW" altLang="en-US" sz="2800" dirty="0"/>
              <a:t>原先儲存 [ 0, 1, 2, 3, 4, 5 ] 共六個元素的陣列維度可以是 ( 6, ) 的一維陣列。</a:t>
            </a:r>
            <a:endParaRPr lang="zh-TW" altLang="en-US" dirty="0"/>
          </a:p>
        </p:txBody>
      </p:sp>
      <p:sp>
        <p:nvSpPr>
          <p:cNvPr id="16" name="Google Shape;625;p88">
            <a:extLst>
              <a:ext uri="{FF2B5EF4-FFF2-40B4-BE49-F238E27FC236}">
                <a16:creationId xmlns:a16="http://schemas.microsoft.com/office/drawing/2014/main" id="{E52A822A-FCD5-91A8-B219-AB4A3073028D}"/>
              </a:ext>
            </a:extLst>
          </p:cNvPr>
          <p:cNvSpPr/>
          <p:nvPr/>
        </p:nvSpPr>
        <p:spPr>
          <a:xfrm>
            <a:off x="907600" y="1361400"/>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accent1"/>
                </a:solidFill>
              </a:rPr>
              <a:t>A</a:t>
            </a:r>
            <a:r>
              <a:rPr lang="en-US" altLang="zh-TW" sz="2400" b="1" dirty="0" err="1">
                <a:solidFill>
                  <a:schemeClr val="dk1"/>
                </a:solidFill>
              </a:rPr>
              <a:t>.reshape</a:t>
            </a:r>
            <a:r>
              <a:rPr lang="en-US" altLang="zh-TW" sz="2400" b="1" dirty="0">
                <a:solidFill>
                  <a:schemeClr val="dk1"/>
                </a:solidFill>
              </a:rPr>
              <a:t> ( </a:t>
            </a:r>
            <a:r>
              <a:rPr lang="en-US" altLang="zh-TW" sz="2400" b="1" dirty="0">
                <a:solidFill>
                  <a:schemeClr val="accent1"/>
                </a:solidFill>
              </a:rPr>
              <a:t>dim</a:t>
            </a:r>
            <a:r>
              <a:rPr lang="en-US" altLang="zh-TW" sz="2400" b="1" dirty="0">
                <a:solidFill>
                  <a:schemeClr val="dk1"/>
                </a:solidFill>
              </a:rPr>
              <a:t> )		# </a:t>
            </a:r>
            <a:r>
              <a:rPr lang="zh-TW" altLang="en-US" sz="2400" b="1" dirty="0">
                <a:solidFill>
                  <a:schemeClr val="dk1"/>
                </a:solidFill>
              </a:rPr>
              <a:t>將陣列 </a:t>
            </a:r>
            <a:r>
              <a:rPr lang="en-US" altLang="zh-TW" sz="2400" b="1" dirty="0">
                <a:solidFill>
                  <a:schemeClr val="accent1"/>
                </a:solidFill>
              </a:rPr>
              <a:t>A </a:t>
            </a:r>
            <a:r>
              <a:rPr lang="zh-TW" altLang="en-US" sz="2400" b="1" dirty="0">
                <a:solidFill>
                  <a:schemeClr val="tx1"/>
                </a:solidFill>
              </a:rPr>
              <a:t>的維度改為 </a:t>
            </a:r>
            <a:r>
              <a:rPr lang="en-US" altLang="zh-TW" sz="2400" b="1" dirty="0">
                <a:solidFill>
                  <a:schemeClr val="accent1"/>
                </a:solidFill>
              </a:rPr>
              <a:t>dim</a:t>
            </a:r>
            <a:r>
              <a:rPr lang="zh-TW" altLang="en-US" sz="2400" b="1" dirty="0">
                <a:solidFill>
                  <a:schemeClr val="dk1"/>
                </a:solidFill>
              </a:rPr>
              <a:t> </a:t>
            </a:r>
            <a:endParaRPr sz="2400" b="1" dirty="0">
              <a:solidFill>
                <a:schemeClr val="dk1"/>
              </a:solidFill>
            </a:endParaRPr>
          </a:p>
        </p:txBody>
      </p:sp>
      <p:pic>
        <p:nvPicPr>
          <p:cNvPr id="5" name="圖片 4">
            <a:extLst>
              <a:ext uri="{FF2B5EF4-FFF2-40B4-BE49-F238E27FC236}">
                <a16:creationId xmlns:a16="http://schemas.microsoft.com/office/drawing/2014/main" id="{3874C826-40F1-FB12-49F6-D83BA3390A9A}"/>
              </a:ext>
            </a:extLst>
          </p:cNvPr>
          <p:cNvPicPr>
            <a:picLocks noChangeAspect="1"/>
          </p:cNvPicPr>
          <p:nvPr/>
        </p:nvPicPr>
        <p:blipFill>
          <a:blip r:embed="rId2"/>
          <a:stretch>
            <a:fillRect/>
          </a:stretch>
        </p:blipFill>
        <p:spPr>
          <a:xfrm>
            <a:off x="907600" y="3427018"/>
            <a:ext cx="8079084" cy="2835582"/>
          </a:xfrm>
          <a:prstGeom prst="rect">
            <a:avLst/>
          </a:prstGeom>
        </p:spPr>
      </p:pic>
    </p:spTree>
    <p:extLst>
      <p:ext uri="{BB962C8B-B14F-4D97-AF65-F5344CB8AC3E}">
        <p14:creationId xmlns:p14="http://schemas.microsoft.com/office/powerpoint/2010/main" val="4161458231"/>
      </p:ext>
    </p:extLst>
  </p:cSld>
  <p:clrMapOvr>
    <a:masterClrMapping/>
  </p:clrMapOvr>
</p:sld>
</file>

<file path=ppt/theme/theme1.xml><?xml version="1.0" encoding="utf-8"?>
<a:theme xmlns:a="http://schemas.openxmlformats.org/drawingml/2006/main" name="PPTtemplat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技術班課程模版.pptx" id="{4571849E-8CDA-407E-8287-DF563F034946}" vid="{DFAD8269-D7DB-4BF0-A2D9-710524F37DEC}"/>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技術班課程模版</Template>
  <TotalTime>866</TotalTime>
  <Words>2496</Words>
  <Application>Microsoft Office PowerPoint</Application>
  <PresentationFormat>寬螢幕</PresentationFormat>
  <Paragraphs>261</Paragraphs>
  <Slides>59</Slides>
  <Notes>21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59</vt:i4>
      </vt:variant>
    </vt:vector>
  </HeadingPairs>
  <TitlesOfParts>
    <vt:vector size="66" baseType="lpstr">
      <vt:lpstr>Helvetica Neue Light</vt:lpstr>
      <vt:lpstr>Microsoft JhengHei</vt:lpstr>
      <vt:lpstr>新細明體</vt:lpstr>
      <vt:lpstr>Arial</vt:lpstr>
      <vt:lpstr>Calibri</vt:lpstr>
      <vt:lpstr>Wingdings</vt:lpstr>
      <vt:lpstr>PPTtemplate</vt:lpstr>
      <vt:lpstr>Numpy tutorial Part 2</vt:lpstr>
      <vt:lpstr>PowerPoint 簡報</vt:lpstr>
      <vt:lpstr>課程內容</vt:lpstr>
      <vt:lpstr>操作多維陣列  ( Array Manipulation )</vt:lpstr>
      <vt:lpstr>操作多維陣列 ( Array Manipulation )</vt:lpstr>
      <vt:lpstr>操作多維陣列  ( Array Manipulation )</vt:lpstr>
      <vt:lpstr>改變陣列維度</vt:lpstr>
      <vt:lpstr>改變陣列維度 - reshape</vt:lpstr>
      <vt:lpstr>改變陣列維度 - reshape</vt:lpstr>
      <vt:lpstr>改變陣列維度 - reshape</vt:lpstr>
      <vt:lpstr>改變陣列維度 - reshape</vt:lpstr>
      <vt:lpstr>改變陣列維度 - reshape</vt:lpstr>
      <vt:lpstr>改變陣列維度 - expand_dims 與 squeeze 功能</vt:lpstr>
      <vt:lpstr>改變陣列維度 - expand_dims 與 squeeze 功能</vt:lpstr>
      <vt:lpstr>改變陣列維度 - expand_dims 與 squeeze 功能</vt:lpstr>
      <vt:lpstr>操作多維陣列  ( Array Manipulation )</vt:lpstr>
      <vt:lpstr>取得陣列元素</vt:lpstr>
      <vt:lpstr>取得陣列元素 - expand_dims 與 squeeze 功能</vt:lpstr>
      <vt:lpstr>操作多維陣列  ( Array Manipulation )</vt:lpstr>
      <vt:lpstr>陣列搜尋與判斷 - condition</vt:lpstr>
      <vt:lpstr>陣列搜尋與判斷 - condition</vt:lpstr>
      <vt:lpstr>陣列搜尋與判斷 – argmax</vt:lpstr>
      <vt:lpstr>操作多維陣列  ( Array Manipulation )</vt:lpstr>
      <vt:lpstr>重複陣列元素</vt:lpstr>
      <vt:lpstr>重複陣列元素 - np.repeat</vt:lpstr>
      <vt:lpstr>重複陣列元素 - np.repeat</vt:lpstr>
      <vt:lpstr>重複陣列元素 - np.repeat</vt:lpstr>
      <vt:lpstr>重複陣列元素 - np.repeat</vt:lpstr>
      <vt:lpstr>重複陣列元素 - np.tile</vt:lpstr>
      <vt:lpstr>重複陣列元素 - np.tile</vt:lpstr>
      <vt:lpstr>重複陣列元素 - np.tile</vt:lpstr>
      <vt:lpstr>重複陣列元素 - np.tile</vt:lpstr>
      <vt:lpstr>操作多維陣列  ( Array Manipulation )</vt:lpstr>
      <vt:lpstr>操作多維陣列 </vt:lpstr>
      <vt:lpstr>操作多維陣列  - np.sort</vt:lpstr>
      <vt:lpstr>操作多維陣列  - np.sort</vt:lpstr>
      <vt:lpstr>操作多維陣列  - np.sort</vt:lpstr>
      <vt:lpstr>操作多維陣列  - np.sort</vt:lpstr>
      <vt:lpstr>合併或堆疊多個陣列  ( Array Concatenation / Stacking )</vt:lpstr>
      <vt:lpstr>合併或堆疊多個陣列  ( Array Concatenation / Stacking )</vt:lpstr>
      <vt:lpstr>合併或堆疊多個陣列  ( Array Concatenation / Stacking )</vt:lpstr>
      <vt:lpstr>合併陣列 ( concatenate )</vt:lpstr>
      <vt:lpstr>合併陣列</vt:lpstr>
      <vt:lpstr>合併或堆疊多個陣列  ( Array Concatenation / Stacking )</vt:lpstr>
      <vt:lpstr>堆疊陣列 ( stack )</vt:lpstr>
      <vt:lpstr>堆疊陣列</vt:lpstr>
      <vt:lpstr> Numpy 內的其他模組</vt:lpstr>
      <vt:lpstr>Numpy 內的其他模組</vt:lpstr>
      <vt:lpstr> Numpy 內的其他模組</vt:lpstr>
      <vt:lpstr>線性代數模組</vt:lpstr>
      <vt:lpstr>線性代數模組</vt:lpstr>
      <vt:lpstr>線性代數模組</vt:lpstr>
      <vt:lpstr>線性代數模組</vt:lpstr>
      <vt:lpstr> Numpy 內的其他模組</vt:lpstr>
      <vt:lpstr>隨機模組 - np.random.randn</vt:lpstr>
      <vt:lpstr>隨機模組 - np.random.seed</vt:lpstr>
      <vt:lpstr>隨機模組 - np.random.seed</vt:lpstr>
      <vt:lpstr>隨機模組 - np.random.seed</vt:lpstr>
      <vt:lpstr>隨機模組 - np.random.randint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wu86rrexex@gmail.com</dc:creator>
  <cp:lastModifiedBy>wu86r</cp:lastModifiedBy>
  <cp:revision>155</cp:revision>
  <dcterms:created xsi:type="dcterms:W3CDTF">2022-11-22T07:55:14Z</dcterms:created>
  <dcterms:modified xsi:type="dcterms:W3CDTF">2023-02-05T14:07:50Z</dcterms:modified>
</cp:coreProperties>
</file>