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2"/>
  </p:notesMasterIdLst>
  <p:sldIdLst>
    <p:sldId id="596" r:id="rId2"/>
    <p:sldId id="272" r:id="rId3"/>
    <p:sldId id="573" r:id="rId4"/>
    <p:sldId id="569" r:id="rId5"/>
    <p:sldId id="570" r:id="rId6"/>
    <p:sldId id="574" r:id="rId7"/>
    <p:sldId id="542" r:id="rId8"/>
    <p:sldId id="533" r:id="rId9"/>
    <p:sldId id="575" r:id="rId10"/>
    <p:sldId id="545" r:id="rId11"/>
    <p:sldId id="571" r:id="rId12"/>
    <p:sldId id="546" r:id="rId13"/>
    <p:sldId id="576" r:id="rId14"/>
    <p:sldId id="549" r:id="rId15"/>
    <p:sldId id="548" r:id="rId16"/>
    <p:sldId id="550" r:id="rId17"/>
    <p:sldId id="577" r:id="rId18"/>
    <p:sldId id="547" r:id="rId19"/>
    <p:sldId id="552" r:id="rId20"/>
    <p:sldId id="554" r:id="rId21"/>
    <p:sldId id="553" r:id="rId22"/>
    <p:sldId id="555" r:id="rId23"/>
    <p:sldId id="572" r:id="rId24"/>
    <p:sldId id="578" r:id="rId25"/>
    <p:sldId id="551" r:id="rId26"/>
    <p:sldId id="556" r:id="rId27"/>
    <p:sldId id="579" r:id="rId28"/>
    <p:sldId id="557" r:id="rId29"/>
    <p:sldId id="558" r:id="rId30"/>
    <p:sldId id="559" r:id="rId31"/>
    <p:sldId id="560" r:id="rId32"/>
    <p:sldId id="580" r:id="rId33"/>
    <p:sldId id="561" r:id="rId34"/>
    <p:sldId id="562" r:id="rId35"/>
    <p:sldId id="581" r:id="rId36"/>
    <p:sldId id="563" r:id="rId37"/>
    <p:sldId id="564" r:id="rId38"/>
    <p:sldId id="566" r:id="rId39"/>
    <p:sldId id="565" r:id="rId40"/>
    <p:sldId id="568"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89352A51-F449-4D52-A532-998CC0757CE2}">
          <p14:sldIdLst>
            <p14:sldId id="596"/>
            <p14:sldId id="272"/>
            <p14:sldId id="573"/>
          </p14:sldIdLst>
        </p14:section>
        <p14:section name="事情準備" id="{B344A13D-29B8-44AC-A16F-A8EF26B8A205}">
          <p14:sldIdLst>
            <p14:sldId id="569"/>
            <p14:sldId id="570"/>
            <p14:sldId id="574"/>
            <p14:sldId id="542"/>
            <p14:sldId id="533"/>
            <p14:sldId id="575"/>
            <p14:sldId id="545"/>
          </p14:sldIdLst>
        </p14:section>
        <p14:section name="創建多維陣列 ( Array Creation )" id="{1857E287-95AC-4876-9FF1-564BD0D1613C}">
          <p14:sldIdLst>
            <p14:sldId id="571"/>
            <p14:sldId id="546"/>
            <p14:sldId id="576"/>
            <p14:sldId id="549"/>
            <p14:sldId id="548"/>
            <p14:sldId id="550"/>
            <p14:sldId id="577"/>
            <p14:sldId id="547"/>
            <p14:sldId id="552"/>
            <p14:sldId id="554"/>
            <p14:sldId id="553"/>
            <p14:sldId id="555"/>
          </p14:sldIdLst>
        </p14:section>
        <p14:section name="多維陣列的屬性 ( Array Attributes )" id="{F5DD0137-049A-4847-9664-BDA89AAF9CE0}">
          <p14:sldIdLst>
            <p14:sldId id="572"/>
            <p14:sldId id="578"/>
            <p14:sldId id="551"/>
            <p14:sldId id="556"/>
            <p14:sldId id="579"/>
            <p14:sldId id="557"/>
            <p14:sldId id="558"/>
            <p14:sldId id="559"/>
            <p14:sldId id="560"/>
          </p14:sldIdLst>
        </p14:section>
        <p14:section name="陣列運算" id="{39277C3F-8242-49AA-BD4D-8E5C8664006D}">
          <p14:sldIdLst>
            <p14:sldId id="580"/>
            <p14:sldId id="561"/>
            <p14:sldId id="562"/>
            <p14:sldId id="581"/>
            <p14:sldId id="563"/>
            <p14:sldId id="564"/>
            <p14:sldId id="566"/>
            <p14:sldId id="565"/>
            <p14:sldId id="5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26" autoAdjust="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F8F29-5626-471D-B9DF-CC3547922D34}" type="datetimeFigureOut">
              <a:rPr lang="zh-TW" altLang="en-US" smtClean="0"/>
              <a:t>2023/2/5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25F2-A2AA-49C6-94D8-E24259075F1C}" type="slidenum">
              <a:rPr lang="zh-TW" altLang="en-US" smtClean="0"/>
              <a:t>‹#›</a:t>
            </a:fld>
            <a:endParaRPr lang="zh-TW" altLang="en-US"/>
          </a:p>
        </p:txBody>
      </p:sp>
    </p:spTree>
    <p:extLst>
      <p:ext uri="{BB962C8B-B14F-4D97-AF65-F5344CB8AC3E}">
        <p14:creationId xmlns:p14="http://schemas.microsoft.com/office/powerpoint/2010/main" val="197807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E425F2-A2AA-49C6-94D8-E24259075F1C}" type="slidenum">
              <a:rPr lang="zh-TW" altLang="en-US" smtClean="0"/>
              <a:t>7</a:t>
            </a:fld>
            <a:endParaRPr lang="zh-TW" altLang="en-US"/>
          </a:p>
        </p:txBody>
      </p:sp>
    </p:spTree>
    <p:extLst>
      <p:ext uri="{BB962C8B-B14F-4D97-AF65-F5344CB8AC3E}">
        <p14:creationId xmlns:p14="http://schemas.microsoft.com/office/powerpoint/2010/main" val="81453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7E425F2-A2AA-49C6-94D8-E24259075F1C}" type="slidenum">
              <a:rPr lang="zh-TW" altLang="en-US" smtClean="0"/>
              <a:t>15</a:t>
            </a:fld>
            <a:endParaRPr lang="zh-TW" altLang="en-US"/>
          </a:p>
        </p:txBody>
      </p:sp>
    </p:spTree>
    <p:extLst>
      <p:ext uri="{BB962C8B-B14F-4D97-AF65-F5344CB8AC3E}">
        <p14:creationId xmlns:p14="http://schemas.microsoft.com/office/powerpoint/2010/main" val="2912467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標題及內容">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17" name="Google Shape;17;p3"/>
          <p:cNvSpPr txBox="1">
            <a:spLocks noGrp="1"/>
          </p:cNvSpPr>
          <p:nvPr>
            <p:ph type="subTitle" idx="1"/>
          </p:nvPr>
        </p:nvSpPr>
        <p:spPr>
          <a:xfrm>
            <a:off x="1633667" y="3286733"/>
            <a:ext cx="8834000" cy="1784800"/>
          </a:xfrm>
          <a:prstGeom prst="rect">
            <a:avLst/>
          </a:prstGeom>
        </p:spPr>
        <p:txBody>
          <a:bodyPr spcFirstLastPara="1" wrap="square" lIns="68575" tIns="34275" rIns="68575" bIns="34275" anchor="t" anchorCtr="0">
            <a:noAutofit/>
          </a:bodyPr>
          <a:lstStyle>
            <a:lvl1pPr lvl="0" algn="ctr" rtl="0">
              <a:spcBef>
                <a:spcPts val="1067"/>
              </a:spcBef>
              <a:spcAft>
                <a:spcPts val="0"/>
              </a:spcAft>
              <a:buSzPts val="2600"/>
              <a:buNone/>
              <a:defRPr sz="3467"/>
            </a:lvl1pPr>
            <a:lvl2pPr lvl="1" rtl="0">
              <a:spcBef>
                <a:spcPts val="533"/>
              </a:spcBef>
              <a:spcAft>
                <a:spcPts val="0"/>
              </a:spcAft>
              <a:buSzPts val="2600"/>
              <a:buNone/>
              <a:defRPr sz="3467"/>
            </a:lvl2pPr>
            <a:lvl3pPr lvl="2" rtl="0">
              <a:spcBef>
                <a:spcPts val="533"/>
              </a:spcBef>
              <a:spcAft>
                <a:spcPts val="0"/>
              </a:spcAft>
              <a:buSzPts val="2600"/>
              <a:buNone/>
              <a:defRPr sz="3467"/>
            </a:lvl3pPr>
            <a:lvl4pPr lvl="3" rtl="0">
              <a:spcBef>
                <a:spcPts val="533"/>
              </a:spcBef>
              <a:spcAft>
                <a:spcPts val="0"/>
              </a:spcAft>
              <a:buSzPts val="2600"/>
              <a:buNone/>
              <a:defRPr sz="3467"/>
            </a:lvl4pPr>
            <a:lvl5pPr lvl="4" rtl="0">
              <a:spcBef>
                <a:spcPts val="533"/>
              </a:spcBef>
              <a:spcAft>
                <a:spcPts val="0"/>
              </a:spcAft>
              <a:buSzPts val="2600"/>
              <a:buNone/>
              <a:defRPr sz="3467"/>
            </a:lvl5pPr>
            <a:lvl6pPr lvl="5" rtl="0">
              <a:spcBef>
                <a:spcPts val="533"/>
              </a:spcBef>
              <a:spcAft>
                <a:spcPts val="0"/>
              </a:spcAft>
              <a:buSzPts val="2600"/>
              <a:buNone/>
              <a:defRPr sz="3467"/>
            </a:lvl6pPr>
            <a:lvl7pPr lvl="6" rtl="0">
              <a:spcBef>
                <a:spcPts val="533"/>
              </a:spcBef>
              <a:spcAft>
                <a:spcPts val="0"/>
              </a:spcAft>
              <a:buSzPts val="2600"/>
              <a:buNone/>
              <a:defRPr sz="3467"/>
            </a:lvl7pPr>
            <a:lvl8pPr lvl="7" rtl="0">
              <a:spcBef>
                <a:spcPts val="533"/>
              </a:spcBef>
              <a:spcAft>
                <a:spcPts val="0"/>
              </a:spcAft>
              <a:buSzPts val="2600"/>
              <a:buNone/>
              <a:defRPr sz="3467"/>
            </a:lvl8pPr>
            <a:lvl9pPr lvl="8" rtl="0">
              <a:spcBef>
                <a:spcPts val="533"/>
              </a:spcBef>
              <a:spcAft>
                <a:spcPts val="0"/>
              </a:spcAft>
              <a:buSzPts val="2600"/>
              <a:buNone/>
              <a:defRPr sz="3467"/>
            </a:lvl9pPr>
          </a:lstStyle>
          <a:p>
            <a:r>
              <a:rPr lang="zh-TW" altLang="en-US"/>
              <a:t>按一下以編輯母片子標題樣式</a:t>
            </a:r>
            <a:endParaRPr/>
          </a:p>
        </p:txBody>
      </p:sp>
      <p:sp>
        <p:nvSpPr>
          <p:cNvPr id="18" name="Google Shape;18;p3"/>
          <p:cNvSpPr txBox="1">
            <a:spLocks noGrp="1"/>
          </p:cNvSpPr>
          <p:nvPr>
            <p:ph type="title"/>
          </p:nvPr>
        </p:nvSpPr>
        <p:spPr>
          <a:xfrm>
            <a:off x="838200" y="1786459"/>
            <a:ext cx="10515600" cy="1325600"/>
          </a:xfrm>
          <a:prstGeom prst="rect">
            <a:avLst/>
          </a:prstGeom>
          <a:noFill/>
          <a:ln>
            <a:noFill/>
          </a:ln>
        </p:spPr>
        <p:txBody>
          <a:bodyPr spcFirstLastPara="1" wrap="square" lIns="68575" tIns="34275" rIns="68575" bIns="34275" anchor="ctr" anchorCtr="0">
            <a:noAutofit/>
          </a:bodyPr>
          <a:lstStyle>
            <a:lvl1pPr lvl="0" algn="ctr" rtl="0">
              <a:lnSpc>
                <a:spcPct val="90000"/>
              </a:lnSpc>
              <a:spcBef>
                <a:spcPts val="0"/>
              </a:spcBef>
              <a:spcAft>
                <a:spcPts val="0"/>
              </a:spcAft>
              <a:buClr>
                <a:schemeClr val="dk1"/>
              </a:buClr>
              <a:buSzPts val="4000"/>
              <a:buFont typeface="Microsoft JhengHei"/>
              <a:buNone/>
              <a:defRPr sz="5333" b="1"/>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r>
              <a:rPr lang="zh-TW" altLang="en-US"/>
              <a:t>按一下以編輯母片標題樣式</a:t>
            </a:r>
            <a:endParaRPr/>
          </a:p>
        </p:txBody>
      </p:sp>
    </p:spTree>
    <p:extLst>
      <p:ext uri="{BB962C8B-B14F-4D97-AF65-F5344CB8AC3E}">
        <p14:creationId xmlns:p14="http://schemas.microsoft.com/office/powerpoint/2010/main" val="307118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265057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54723539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8182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36593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按一下以編輯母片文字樣式</a:t>
            </a:r>
          </a:p>
        </p:txBody>
      </p:sp>
    </p:spTree>
    <p:extLst>
      <p:ext uri="{BB962C8B-B14F-4D97-AF65-F5344CB8AC3E}">
        <p14:creationId xmlns:p14="http://schemas.microsoft.com/office/powerpoint/2010/main" val="2756396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168483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名言語錄">
  <p:cSld name="名言語錄">
    <p:spTree>
      <p:nvGrpSpPr>
        <p:cNvPr id="1" name="Shape 34"/>
        <p:cNvGrpSpPr/>
        <p:nvPr/>
      </p:nvGrpSpPr>
      <p:grpSpPr>
        <a:xfrm>
          <a:off x="0" y="0"/>
          <a:ext cx="0" cy="0"/>
          <a:chOff x="0" y="0"/>
          <a:chExt cx="0" cy="0"/>
        </a:xfrm>
      </p:grpSpPr>
      <p:sp>
        <p:nvSpPr>
          <p:cNvPr id="38" name="Google Shape;38;p94"/>
          <p:cNvSpPr txBox="1">
            <a:spLocks noGrp="1"/>
          </p:cNvSpPr>
          <p:nvPr>
            <p:ph type="sldNum" idx="12"/>
          </p:nvPr>
        </p:nvSpPr>
        <p:spPr>
          <a:xfrm>
            <a:off x="5977052" y="6536531"/>
            <a:ext cx="233200" cy="2388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800"/>
              <a:buFont typeface="Helvetica Neue Light"/>
              <a:buNone/>
              <a:defRPr sz="1067"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altLang="zh-TW" smtClean="0"/>
              <a:pPr/>
              <a:t>‹#›</a:t>
            </a:fld>
            <a:endParaRPr lang="zh-TW" altLang="en-US"/>
          </a:p>
        </p:txBody>
      </p:sp>
    </p:spTree>
    <p:extLst>
      <p:ext uri="{BB962C8B-B14F-4D97-AF65-F5344CB8AC3E}">
        <p14:creationId xmlns:p14="http://schemas.microsoft.com/office/powerpoint/2010/main" val="272967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標題投影片">
  <p:cSld name="2_標題投影片">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850" y="1709739"/>
            <a:ext cx="10515600" cy="17192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0C0"/>
              </a:buClr>
              <a:buSzPts val="6000"/>
              <a:buFont typeface="Arial"/>
              <a:buNone/>
              <a:defRPr sz="60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19" name="Google Shape;19;p4"/>
          <p:cNvSpPr txBox="1">
            <a:spLocks noGrp="1"/>
          </p:cNvSpPr>
          <p:nvPr>
            <p:ph type="body" idx="1"/>
          </p:nvPr>
        </p:nvSpPr>
        <p:spPr>
          <a:xfrm>
            <a:off x="838200" y="364807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zh-TW" altLang="en-US"/>
              <a:t>按一下以編輯母片文字樣式</a:t>
            </a:r>
          </a:p>
        </p:txBody>
      </p:sp>
    </p:spTree>
    <p:extLst>
      <p:ext uri="{BB962C8B-B14F-4D97-AF65-F5344CB8AC3E}">
        <p14:creationId xmlns:p14="http://schemas.microsoft.com/office/powerpoint/2010/main" val="60636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標題及內容">
  <p:cSld name="3_標題及內容">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45075" y="488693"/>
            <a:ext cx="11642123" cy="79641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80397"/>
              </a:buClr>
              <a:buSzPts val="4400"/>
              <a:buFont typeface="Arial"/>
              <a:buNone/>
              <a:defRPr>
                <a:solidFill>
                  <a:srgbClr val="58039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zh-TW" altLang="en-US"/>
              <a:t>按一下以編輯母片標題樣式</a:t>
            </a:r>
            <a:endParaRPr/>
          </a:p>
        </p:txBody>
      </p:sp>
      <p:sp>
        <p:nvSpPr>
          <p:cNvPr id="31" name="Google Shape;31;p8"/>
          <p:cNvSpPr txBox="1">
            <a:spLocks noGrp="1"/>
          </p:cNvSpPr>
          <p:nvPr>
            <p:ph type="body" idx="1"/>
          </p:nvPr>
        </p:nvSpPr>
        <p:spPr>
          <a:xfrm>
            <a:off x="245076" y="1482811"/>
            <a:ext cx="11642124" cy="509098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619428"/>
              </a:buClr>
              <a:buSzPts val="2800"/>
              <a:buChar char="•"/>
              <a:defRPr>
                <a:solidFill>
                  <a:srgbClr val="619428"/>
                </a:solidFill>
              </a:defRPr>
            </a:lvl1pPr>
            <a:lvl2pPr marL="914400" lvl="1" indent="-381000" algn="l">
              <a:lnSpc>
                <a:spcPct val="90000"/>
              </a:lnSpc>
              <a:spcBef>
                <a:spcPts val="500"/>
              </a:spcBef>
              <a:spcAft>
                <a:spcPts val="0"/>
              </a:spcAft>
              <a:buClr>
                <a:srgbClr val="619428"/>
              </a:buClr>
              <a:buSzPts val="2400"/>
              <a:buChar char="•"/>
              <a:defRPr>
                <a:solidFill>
                  <a:srgbClr val="619428"/>
                </a:solidFill>
              </a:defRPr>
            </a:lvl2pPr>
            <a:lvl3pPr marL="1371600" lvl="2" indent="-355600" algn="l">
              <a:lnSpc>
                <a:spcPct val="90000"/>
              </a:lnSpc>
              <a:spcBef>
                <a:spcPts val="500"/>
              </a:spcBef>
              <a:spcAft>
                <a:spcPts val="0"/>
              </a:spcAft>
              <a:buClr>
                <a:srgbClr val="619428"/>
              </a:buClr>
              <a:buSzPts val="2000"/>
              <a:buChar char="•"/>
              <a:defRPr>
                <a:solidFill>
                  <a:srgbClr val="619428"/>
                </a:solidFill>
              </a:defRPr>
            </a:lvl3pPr>
            <a:lvl4pPr marL="1828800" lvl="3" indent="-342900" algn="l">
              <a:lnSpc>
                <a:spcPct val="90000"/>
              </a:lnSpc>
              <a:spcBef>
                <a:spcPts val="500"/>
              </a:spcBef>
              <a:spcAft>
                <a:spcPts val="0"/>
              </a:spcAft>
              <a:buClr>
                <a:srgbClr val="619428"/>
              </a:buClr>
              <a:buSzPts val="1800"/>
              <a:buChar char="•"/>
              <a:defRPr>
                <a:solidFill>
                  <a:srgbClr val="619428"/>
                </a:solidFill>
              </a:defRPr>
            </a:lvl4pPr>
            <a:lvl5pPr marL="2286000" lvl="4" indent="-342900" algn="l">
              <a:lnSpc>
                <a:spcPct val="90000"/>
              </a:lnSpc>
              <a:spcBef>
                <a:spcPts val="500"/>
              </a:spcBef>
              <a:spcAft>
                <a:spcPts val="0"/>
              </a:spcAft>
              <a:buClr>
                <a:srgbClr val="619428"/>
              </a:buClr>
              <a:buSzPts val="1800"/>
              <a:buChar char="•"/>
              <a:defRPr>
                <a:solidFill>
                  <a:srgbClr val="619428"/>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zh-TW" altLang="en-US"/>
              <a:t>按一下以編輯母片文字樣式</a:t>
            </a:r>
          </a:p>
        </p:txBody>
      </p:sp>
    </p:spTree>
    <p:extLst>
      <p:ext uri="{BB962C8B-B14F-4D97-AF65-F5344CB8AC3E}">
        <p14:creationId xmlns:p14="http://schemas.microsoft.com/office/powerpoint/2010/main" val="1615174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fld id="{A74BB81D-9A18-412F-A91D-28830D7C76AE}" type="datetimeFigureOut">
              <a:rPr lang="zh-TW" altLang="en-US" smtClean="0"/>
              <a:t>2023/2/5</a:t>
            </a:fld>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fld id="{E90DDD2C-BCF2-4E7A-8E71-2C24CC77668E}" type="slidenum">
              <a:rPr lang="zh-TW" altLang="en-US" smtClean="0"/>
              <a:t>‹#›</a:t>
            </a:fld>
            <a:endParaRPr lang="zh-TW" altLang="en-US"/>
          </a:p>
        </p:txBody>
      </p:sp>
    </p:spTree>
    <p:extLst>
      <p:ext uri="{BB962C8B-B14F-4D97-AF65-F5344CB8AC3E}">
        <p14:creationId xmlns:p14="http://schemas.microsoft.com/office/powerpoint/2010/main" val="206900417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1" r:id="rId8"/>
    <p:sldLayoutId id="2147483692" r:id="rId9"/>
    <p:sldLayoutId id="2147483693"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err="1"/>
              <a:t>Numpy</a:t>
            </a:r>
            <a:r>
              <a:rPr lang="en-US" altLang="zh-TW" dirty="0"/>
              <a:t> tutorial</a:t>
            </a:r>
            <a:r>
              <a:rPr lang="zh-TW" altLang="en-US" dirty="0"/>
              <a:t> </a:t>
            </a:r>
            <a:r>
              <a:rPr lang="en-US" altLang="zh-TW" dirty="0"/>
              <a:t>Part 1</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28B10A8-8931-473A-FDFD-D52906D93FBE}"/>
              </a:ext>
            </a:extLst>
          </p:cNvPr>
          <p:cNvSpPr>
            <a:spLocks noGrp="1"/>
          </p:cNvSpPr>
          <p:nvPr>
            <p:ph type="title"/>
          </p:nvPr>
        </p:nvSpPr>
        <p:spPr/>
        <p:txBody>
          <a:bodyPr>
            <a:normAutofit/>
          </a:bodyPr>
          <a:lstStyle/>
          <a:p>
            <a:r>
              <a:rPr lang="en-US" altLang="zh-TW" dirty="0" err="1"/>
              <a:t>Numpy</a:t>
            </a:r>
            <a:r>
              <a:rPr lang="en-US" altLang="zh-TW" dirty="0"/>
              <a:t> </a:t>
            </a:r>
            <a:r>
              <a:rPr lang="zh-TW" altLang="en-US" dirty="0"/>
              <a:t>中的「維度」概念</a:t>
            </a:r>
          </a:p>
        </p:txBody>
      </p:sp>
      <p:sp>
        <p:nvSpPr>
          <p:cNvPr id="6" name="文字版面配置區 5">
            <a:extLst>
              <a:ext uri="{FF2B5EF4-FFF2-40B4-BE49-F238E27FC236}">
                <a16:creationId xmlns:a16="http://schemas.microsoft.com/office/drawing/2014/main" id="{1C875FD8-6FA7-449C-39FC-1133489C8BD5}"/>
              </a:ext>
            </a:extLst>
          </p:cNvPr>
          <p:cNvSpPr>
            <a:spLocks noGrp="1"/>
          </p:cNvSpPr>
          <p:nvPr>
            <p:ph type="body" idx="1"/>
          </p:nvPr>
        </p:nvSpPr>
        <p:spPr/>
        <p:txBody>
          <a:bodyPr/>
          <a:lstStyle/>
          <a:p>
            <a:r>
              <a:rPr lang="zh-TW" altLang="en-US" dirty="0"/>
              <a:t>既然 </a:t>
            </a:r>
            <a:r>
              <a:rPr lang="en-US" altLang="zh-TW" dirty="0" err="1"/>
              <a:t>numpy</a:t>
            </a:r>
            <a:r>
              <a:rPr lang="en-US" altLang="zh-TW" dirty="0"/>
              <a:t> </a:t>
            </a:r>
            <a:r>
              <a:rPr lang="zh-TW" altLang="en-US" dirty="0"/>
              <a:t>提供的物件類型叫做 </a:t>
            </a:r>
            <a:r>
              <a:rPr lang="en-US" altLang="zh-TW" b="1" dirty="0">
                <a:solidFill>
                  <a:schemeClr val="accent1"/>
                </a:solidFill>
              </a:rPr>
              <a:t>n </a:t>
            </a:r>
            <a:r>
              <a:rPr lang="zh-TW" altLang="en-US" b="1" dirty="0">
                <a:solidFill>
                  <a:schemeClr val="accent1"/>
                </a:solidFill>
              </a:rPr>
              <a:t>維陣列</a:t>
            </a:r>
            <a:r>
              <a:rPr lang="zh-TW" altLang="en-US" dirty="0"/>
              <a:t>，我們首先就得來說說在 </a:t>
            </a:r>
            <a:r>
              <a:rPr lang="en-US" altLang="zh-TW" dirty="0" err="1"/>
              <a:t>numpy</a:t>
            </a:r>
            <a:r>
              <a:rPr lang="en-US" altLang="zh-TW" dirty="0"/>
              <a:t> </a:t>
            </a:r>
            <a:r>
              <a:rPr lang="zh-TW" altLang="en-US" dirty="0"/>
              <a:t>裡面的維度代表的意義以及如何計算。</a:t>
            </a:r>
            <a:endParaRPr lang="en-US" altLang="zh-TW" dirty="0"/>
          </a:p>
        </p:txBody>
      </p:sp>
      <p:pic>
        <p:nvPicPr>
          <p:cNvPr id="3" name="圖片 2">
            <a:extLst>
              <a:ext uri="{FF2B5EF4-FFF2-40B4-BE49-F238E27FC236}">
                <a16:creationId xmlns:a16="http://schemas.microsoft.com/office/drawing/2014/main" id="{DF8C852D-4B5D-0105-80D3-5DAE3A6AE24F}"/>
              </a:ext>
            </a:extLst>
          </p:cNvPr>
          <p:cNvPicPr>
            <a:picLocks noChangeAspect="1"/>
          </p:cNvPicPr>
          <p:nvPr/>
        </p:nvPicPr>
        <p:blipFill>
          <a:blip r:embed="rId2"/>
          <a:stretch>
            <a:fillRect/>
          </a:stretch>
        </p:blipFill>
        <p:spPr>
          <a:xfrm>
            <a:off x="907600" y="3429000"/>
            <a:ext cx="10588400" cy="2833600"/>
          </a:xfrm>
          <a:prstGeom prst="rect">
            <a:avLst/>
          </a:prstGeom>
        </p:spPr>
      </p:pic>
    </p:spTree>
    <p:extLst>
      <p:ext uri="{BB962C8B-B14F-4D97-AF65-F5344CB8AC3E}">
        <p14:creationId xmlns:p14="http://schemas.microsoft.com/office/powerpoint/2010/main" val="3998446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創建多維陣列 </a:t>
            </a:r>
            <a:br>
              <a:rPr lang="en-US" altLang="zh-TW" dirty="0">
                <a:solidFill>
                  <a:srgbClr val="00B050"/>
                </a:solidFill>
              </a:rPr>
            </a:br>
            <a:r>
              <a:rPr lang="en-US" altLang="zh-TW" dirty="0">
                <a:solidFill>
                  <a:srgbClr val="00B050"/>
                </a:solidFill>
              </a:rPr>
              <a:t>( Array Creation )</a:t>
            </a:r>
            <a:endParaRPr lang="zh-TW" altLang="en-US" dirty="0">
              <a:solidFill>
                <a:srgbClr val="00B050"/>
              </a:solidFill>
            </a:endParaRPr>
          </a:p>
        </p:txBody>
      </p:sp>
      <p:sp>
        <p:nvSpPr>
          <p:cNvPr id="2" name="副標題 1">
            <a:extLst>
              <a:ext uri="{FF2B5EF4-FFF2-40B4-BE49-F238E27FC236}">
                <a16:creationId xmlns:a16="http://schemas.microsoft.com/office/drawing/2014/main" id="{041DDA9B-9ECC-B0AA-C554-B26BA96B2C62}"/>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93948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13F1FBE-9149-CC74-6956-26E470FCD64D}"/>
              </a:ext>
            </a:extLst>
          </p:cNvPr>
          <p:cNvSpPr>
            <a:spLocks noGrp="1"/>
          </p:cNvSpPr>
          <p:nvPr>
            <p:ph type="title"/>
          </p:nvPr>
        </p:nvSpPr>
        <p:spPr/>
        <p:txBody>
          <a:bodyPr>
            <a:normAutofit/>
          </a:bodyPr>
          <a:lstStyle/>
          <a:p>
            <a:r>
              <a:rPr lang="zh-TW" altLang="en-US" dirty="0"/>
              <a:t>創建多維陣列 </a:t>
            </a:r>
            <a:r>
              <a:rPr lang="en-US" altLang="zh-TW" dirty="0"/>
              <a:t>( Array Creation )</a:t>
            </a:r>
            <a:endParaRPr lang="zh-TW" altLang="en-US" dirty="0"/>
          </a:p>
        </p:txBody>
      </p:sp>
      <p:sp>
        <p:nvSpPr>
          <p:cNvPr id="5" name="文字版面配置區 4">
            <a:extLst>
              <a:ext uri="{FF2B5EF4-FFF2-40B4-BE49-F238E27FC236}">
                <a16:creationId xmlns:a16="http://schemas.microsoft.com/office/drawing/2014/main" id="{0F59CDB5-D446-3603-9031-9748A6B35F3D}"/>
              </a:ext>
            </a:extLst>
          </p:cNvPr>
          <p:cNvSpPr>
            <a:spLocks noGrp="1"/>
          </p:cNvSpPr>
          <p:nvPr>
            <p:ph type="body" idx="1"/>
          </p:nvPr>
        </p:nvSpPr>
        <p:spPr/>
        <p:txBody>
          <a:bodyPr/>
          <a:lstStyle/>
          <a:p>
            <a:r>
              <a:rPr lang="zh-TW" altLang="en-US" dirty="0"/>
              <a:t>在 </a:t>
            </a:r>
            <a:r>
              <a:rPr lang="en-US" altLang="zh-TW" dirty="0" err="1"/>
              <a:t>numpy</a:t>
            </a:r>
            <a:r>
              <a:rPr lang="zh-TW" altLang="en-US" dirty="0"/>
              <a:t>中，我們可以將一個列表轉換為陣列型態，也可以使用 </a:t>
            </a:r>
            <a:r>
              <a:rPr lang="en-US" altLang="zh-TW" dirty="0" err="1"/>
              <a:t>numpy</a:t>
            </a:r>
            <a:r>
              <a:rPr lang="en-US" altLang="zh-TW" dirty="0"/>
              <a:t> </a:t>
            </a:r>
            <a:r>
              <a:rPr lang="zh-TW" altLang="en-US" dirty="0"/>
              <a:t>所提供的函數創建一些常見的陣列。</a:t>
            </a:r>
          </a:p>
        </p:txBody>
      </p:sp>
    </p:spTree>
    <p:extLst>
      <p:ext uri="{BB962C8B-B14F-4D97-AF65-F5344CB8AC3E}">
        <p14:creationId xmlns:p14="http://schemas.microsoft.com/office/powerpoint/2010/main" val="334589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創建多維陣列 </a:t>
            </a:r>
            <a:br>
              <a:rPr lang="en-US" altLang="zh-TW" dirty="0">
                <a:solidFill>
                  <a:srgbClr val="00B050"/>
                </a:solidFill>
              </a:rPr>
            </a:br>
            <a:r>
              <a:rPr lang="en-US" altLang="zh-TW" dirty="0">
                <a:solidFill>
                  <a:srgbClr val="00B050"/>
                </a:solidFill>
              </a:rPr>
              <a:t>( Array Creation )</a:t>
            </a:r>
            <a:endParaRPr lang="zh-TW" altLang="en-US" dirty="0">
              <a:solidFill>
                <a:srgbClr val="00B050"/>
              </a:solidFill>
            </a:endParaRPr>
          </a:p>
        </p:txBody>
      </p:sp>
      <p:sp>
        <p:nvSpPr>
          <p:cNvPr id="2" name="副標題 1">
            <a:extLst>
              <a:ext uri="{FF2B5EF4-FFF2-40B4-BE49-F238E27FC236}">
                <a16:creationId xmlns:a16="http://schemas.microsoft.com/office/drawing/2014/main" id="{041DDA9B-9ECC-B0AA-C554-B26BA96B2C62}"/>
              </a:ext>
            </a:extLst>
          </p:cNvPr>
          <p:cNvSpPr>
            <a:spLocks noGrp="1"/>
          </p:cNvSpPr>
          <p:nvPr>
            <p:ph type="subTitle" idx="1"/>
          </p:nvPr>
        </p:nvSpPr>
        <p:spPr/>
        <p:txBody>
          <a:bodyPr/>
          <a:lstStyle/>
          <a:p>
            <a:r>
              <a:rPr lang="zh-TW" altLang="en-US" sz="3470" dirty="0">
                <a:solidFill>
                  <a:srgbClr val="A6AAA9"/>
                </a:solidFill>
              </a:rPr>
              <a:t>將 </a:t>
            </a:r>
            <a:r>
              <a:rPr lang="en-US" altLang="zh-TW" sz="3470" dirty="0">
                <a:solidFill>
                  <a:srgbClr val="A6AAA9"/>
                </a:solidFill>
              </a:rPr>
              <a:t>List</a:t>
            </a:r>
            <a:r>
              <a:rPr lang="zh-TW" altLang="en-US" sz="3470" dirty="0">
                <a:solidFill>
                  <a:srgbClr val="A6AAA9"/>
                </a:solidFill>
              </a:rPr>
              <a:t> 轉換為 </a:t>
            </a:r>
            <a:r>
              <a:rPr lang="en-US" altLang="zh-TW" sz="3470" dirty="0" err="1">
                <a:solidFill>
                  <a:srgbClr val="A6AAA9"/>
                </a:solidFill>
              </a:rPr>
              <a:t>ndarray</a:t>
            </a:r>
            <a:endParaRPr lang="zh-TW" altLang="en-US" sz="3470" dirty="0">
              <a:solidFill>
                <a:srgbClr val="A6AAA9"/>
              </a:solidFill>
            </a:endParaRPr>
          </a:p>
        </p:txBody>
      </p:sp>
    </p:spTree>
    <p:extLst>
      <p:ext uri="{BB962C8B-B14F-4D97-AF65-F5344CB8AC3E}">
        <p14:creationId xmlns:p14="http://schemas.microsoft.com/office/powerpoint/2010/main" val="186959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A0E6DF-BF30-7575-91F7-8CB95BDB81C9}"/>
              </a:ext>
            </a:extLst>
          </p:cNvPr>
          <p:cNvSpPr>
            <a:spLocks noGrp="1"/>
          </p:cNvSpPr>
          <p:nvPr>
            <p:ph type="title"/>
          </p:nvPr>
        </p:nvSpPr>
        <p:spPr/>
        <p:txBody>
          <a:bodyPr/>
          <a:lstStyle/>
          <a:p>
            <a:r>
              <a:rPr lang="zh-TW" altLang="en-US" dirty="0"/>
              <a:t>將 </a:t>
            </a:r>
            <a:r>
              <a:rPr lang="en-US" altLang="zh-TW" dirty="0"/>
              <a:t>List </a:t>
            </a:r>
            <a:r>
              <a:rPr lang="zh-TW" altLang="en-US" dirty="0"/>
              <a:t>轉換為 </a:t>
            </a:r>
            <a:r>
              <a:rPr lang="en-US" altLang="zh-TW" dirty="0" err="1"/>
              <a:t>ndarray</a:t>
            </a:r>
            <a:endParaRPr lang="zh-TW" altLang="en-US" dirty="0"/>
          </a:p>
        </p:txBody>
      </p:sp>
      <p:sp>
        <p:nvSpPr>
          <p:cNvPr id="3" name="文字版面配置區 2">
            <a:extLst>
              <a:ext uri="{FF2B5EF4-FFF2-40B4-BE49-F238E27FC236}">
                <a16:creationId xmlns:a16="http://schemas.microsoft.com/office/drawing/2014/main" id="{AAFA1232-71A9-F34A-17B0-266053CCEF43}"/>
              </a:ext>
            </a:extLst>
          </p:cNvPr>
          <p:cNvSpPr>
            <a:spLocks noGrp="1"/>
          </p:cNvSpPr>
          <p:nvPr>
            <p:ph type="body" idx="1"/>
          </p:nvPr>
        </p:nvSpPr>
        <p:spPr/>
        <p:txBody>
          <a:bodyPr/>
          <a:lstStyle/>
          <a:p>
            <a:endParaRPr lang="en-US" altLang="zh-TW" dirty="0"/>
          </a:p>
          <a:p>
            <a:endParaRPr lang="en-US" altLang="zh-TW" dirty="0"/>
          </a:p>
          <a:p>
            <a:r>
              <a:rPr lang="zh-TW" altLang="en-US" dirty="0"/>
              <a:t>使用中括號定義一個 </a:t>
            </a:r>
            <a:r>
              <a:rPr lang="en-US" altLang="zh-TW" dirty="0"/>
              <a:t>list</a:t>
            </a:r>
            <a:r>
              <a:rPr lang="zh-TW" altLang="en-US" dirty="0"/>
              <a:t>。</a:t>
            </a:r>
          </a:p>
        </p:txBody>
      </p:sp>
      <p:sp>
        <p:nvSpPr>
          <p:cNvPr id="4" name="Google Shape;625;p88">
            <a:extLst>
              <a:ext uri="{FF2B5EF4-FFF2-40B4-BE49-F238E27FC236}">
                <a16:creationId xmlns:a16="http://schemas.microsoft.com/office/drawing/2014/main" id="{878B7401-F545-1F8D-FA31-DBF1A5E5AE23}"/>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existed_list</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18, 15, 21, 10, 88, 76, 29, 20</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一個已經被定義好的 </a:t>
            </a:r>
            <a:r>
              <a:rPr lang="en-US" altLang="zh-TW" sz="2400" b="1" dirty="0">
                <a:solidFill>
                  <a:schemeClr val="dk1"/>
                </a:solidFill>
              </a:rPr>
              <a:t>list</a:t>
            </a:r>
            <a:endParaRPr sz="2400" b="1" dirty="0">
              <a:solidFill>
                <a:schemeClr val="dk1"/>
              </a:solidFill>
            </a:endParaRPr>
          </a:p>
        </p:txBody>
      </p:sp>
      <p:pic>
        <p:nvPicPr>
          <p:cNvPr id="8" name="圖片 7">
            <a:extLst>
              <a:ext uri="{FF2B5EF4-FFF2-40B4-BE49-F238E27FC236}">
                <a16:creationId xmlns:a16="http://schemas.microsoft.com/office/drawing/2014/main" id="{27DA11F5-F8CF-3D12-CC48-35D820E6E5A8}"/>
              </a:ext>
            </a:extLst>
          </p:cNvPr>
          <p:cNvPicPr>
            <a:picLocks noChangeAspect="1"/>
          </p:cNvPicPr>
          <p:nvPr/>
        </p:nvPicPr>
        <p:blipFill>
          <a:blip r:embed="rId2"/>
          <a:stretch>
            <a:fillRect/>
          </a:stretch>
        </p:blipFill>
        <p:spPr>
          <a:xfrm>
            <a:off x="907600" y="3434786"/>
            <a:ext cx="7666245" cy="2827813"/>
          </a:xfrm>
          <a:prstGeom prst="rect">
            <a:avLst/>
          </a:prstGeom>
        </p:spPr>
      </p:pic>
    </p:spTree>
    <p:extLst>
      <p:ext uri="{BB962C8B-B14F-4D97-AF65-F5344CB8AC3E}">
        <p14:creationId xmlns:p14="http://schemas.microsoft.com/office/powerpoint/2010/main" val="224345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A466ED-CA38-6565-6660-D4BC9B2FE129}"/>
              </a:ext>
            </a:extLst>
          </p:cNvPr>
          <p:cNvSpPr>
            <a:spLocks noGrp="1"/>
          </p:cNvSpPr>
          <p:nvPr>
            <p:ph type="title"/>
          </p:nvPr>
        </p:nvSpPr>
        <p:spPr/>
        <p:txBody>
          <a:bodyPr/>
          <a:lstStyle/>
          <a:p>
            <a:r>
              <a:rPr lang="zh-TW" altLang="en-US" dirty="0"/>
              <a:t>將 </a:t>
            </a:r>
            <a:r>
              <a:rPr lang="en-US" altLang="zh-TW" dirty="0"/>
              <a:t>List </a:t>
            </a:r>
            <a:r>
              <a:rPr lang="zh-TW" altLang="en-US" dirty="0"/>
              <a:t>轉換為 </a:t>
            </a:r>
            <a:r>
              <a:rPr lang="en-US" altLang="zh-TW" dirty="0" err="1"/>
              <a:t>ndarray</a:t>
            </a:r>
            <a:endParaRPr lang="zh-TW" altLang="en-US" dirty="0"/>
          </a:p>
        </p:txBody>
      </p:sp>
      <p:sp>
        <p:nvSpPr>
          <p:cNvPr id="3" name="文字版面配置區 2">
            <a:extLst>
              <a:ext uri="{FF2B5EF4-FFF2-40B4-BE49-F238E27FC236}">
                <a16:creationId xmlns:a16="http://schemas.microsoft.com/office/drawing/2014/main" id="{EAA30688-AB8B-92FD-1E70-9C2814E280A5}"/>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np.array</a:t>
            </a:r>
            <a:r>
              <a:rPr lang="en-US" altLang="zh-TW" dirty="0"/>
              <a:t> </a:t>
            </a:r>
            <a:r>
              <a:rPr lang="zh-TW" altLang="en-US" dirty="0"/>
              <a:t>函式，將 </a:t>
            </a:r>
            <a:r>
              <a:rPr lang="en-US" altLang="zh-TW" dirty="0"/>
              <a:t>list</a:t>
            </a:r>
            <a:r>
              <a:rPr lang="zh-TW" altLang="en-US" dirty="0"/>
              <a:t> 轉換為 </a:t>
            </a:r>
            <a:r>
              <a:rPr lang="en-US" altLang="zh-TW" dirty="0" err="1"/>
              <a:t>ndarray</a:t>
            </a:r>
            <a:r>
              <a:rPr lang="zh-TW" altLang="en-US" dirty="0"/>
              <a:t> 的型態。</a:t>
            </a:r>
          </a:p>
        </p:txBody>
      </p:sp>
      <p:sp>
        <p:nvSpPr>
          <p:cNvPr id="5" name="Google Shape;625;p88">
            <a:extLst>
              <a:ext uri="{FF2B5EF4-FFF2-40B4-BE49-F238E27FC236}">
                <a16:creationId xmlns:a16="http://schemas.microsoft.com/office/drawing/2014/main" id="{5ABD648D-ACB6-66DE-D0FD-881510ABF900}"/>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np.array</a:t>
            </a:r>
            <a:r>
              <a:rPr lang="en-US" altLang="zh-TW" sz="2400" b="1" dirty="0">
                <a:solidFill>
                  <a:schemeClr val="dk1"/>
                </a:solidFill>
              </a:rPr>
              <a:t> ( </a:t>
            </a:r>
            <a:r>
              <a:rPr lang="en-US" altLang="zh-TW" sz="2400" b="1" dirty="0">
                <a:solidFill>
                  <a:schemeClr val="accent1"/>
                </a:solidFill>
              </a:rPr>
              <a:t>L</a:t>
            </a:r>
            <a:r>
              <a:rPr lang="en-US" altLang="zh-TW" sz="2400" b="1" dirty="0">
                <a:solidFill>
                  <a:schemeClr val="dk1"/>
                </a:solidFill>
              </a:rPr>
              <a:t> )	# </a:t>
            </a:r>
            <a:r>
              <a:rPr lang="zh-TW" altLang="en-US" sz="2400" b="1" dirty="0">
                <a:solidFill>
                  <a:schemeClr val="dk1"/>
                </a:solidFill>
              </a:rPr>
              <a:t>將串列 </a:t>
            </a:r>
            <a:r>
              <a:rPr lang="en-US" altLang="zh-TW" sz="2400" b="1" dirty="0">
                <a:solidFill>
                  <a:schemeClr val="accent1"/>
                </a:solidFill>
              </a:rPr>
              <a:t>L</a:t>
            </a:r>
            <a:r>
              <a:rPr lang="zh-TW" altLang="en-US" sz="2400" b="1" dirty="0">
                <a:solidFill>
                  <a:schemeClr val="accent1"/>
                </a:solidFill>
              </a:rPr>
              <a:t> </a:t>
            </a:r>
            <a:r>
              <a:rPr lang="zh-TW" altLang="en-US" sz="2400" b="1" dirty="0">
                <a:solidFill>
                  <a:schemeClr val="dk1"/>
                </a:solidFill>
              </a:rPr>
              <a:t>轉換為 </a:t>
            </a:r>
            <a:r>
              <a:rPr lang="en-US" altLang="zh-TW" sz="2400" b="1" dirty="0" err="1">
                <a:solidFill>
                  <a:schemeClr val="dk1"/>
                </a:solidFill>
              </a:rPr>
              <a:t>ndarray</a:t>
            </a:r>
            <a:r>
              <a:rPr lang="en-US" altLang="zh-TW" sz="2400" b="1" dirty="0">
                <a:solidFill>
                  <a:schemeClr val="dk1"/>
                </a:solidFill>
              </a:rPr>
              <a:t> </a:t>
            </a:r>
            <a:r>
              <a:rPr lang="zh-TW" altLang="en-US" sz="2400" b="1" dirty="0">
                <a:solidFill>
                  <a:schemeClr val="dk1"/>
                </a:solidFill>
              </a:rPr>
              <a:t>的型態</a:t>
            </a:r>
            <a:endParaRPr sz="2400" b="1" dirty="0">
              <a:solidFill>
                <a:schemeClr val="dk1"/>
              </a:solidFill>
            </a:endParaRPr>
          </a:p>
        </p:txBody>
      </p:sp>
      <p:pic>
        <p:nvPicPr>
          <p:cNvPr id="9" name="圖片 8">
            <a:extLst>
              <a:ext uri="{FF2B5EF4-FFF2-40B4-BE49-F238E27FC236}">
                <a16:creationId xmlns:a16="http://schemas.microsoft.com/office/drawing/2014/main" id="{5F0B057C-0528-EA1D-0905-7778F4B3FD4C}"/>
              </a:ext>
            </a:extLst>
          </p:cNvPr>
          <p:cNvPicPr>
            <a:picLocks noChangeAspect="1"/>
          </p:cNvPicPr>
          <p:nvPr/>
        </p:nvPicPr>
        <p:blipFill>
          <a:blip r:embed="rId3"/>
          <a:stretch>
            <a:fillRect/>
          </a:stretch>
        </p:blipFill>
        <p:spPr>
          <a:xfrm>
            <a:off x="907600" y="3431800"/>
            <a:ext cx="7666244" cy="2830800"/>
          </a:xfrm>
          <a:prstGeom prst="rect">
            <a:avLst/>
          </a:prstGeom>
        </p:spPr>
      </p:pic>
      <p:cxnSp>
        <p:nvCxnSpPr>
          <p:cNvPr id="13" name="直線單箭頭接點 12">
            <a:extLst>
              <a:ext uri="{FF2B5EF4-FFF2-40B4-BE49-F238E27FC236}">
                <a16:creationId xmlns:a16="http://schemas.microsoft.com/office/drawing/2014/main" id="{FC95335F-A8FF-D18C-01AA-2EEA4C594FE8}"/>
              </a:ext>
            </a:extLst>
          </p:cNvPr>
          <p:cNvCxnSpPr>
            <a:cxnSpLocks/>
            <a:stCxn id="11" idx="3"/>
            <a:endCxn id="10" idx="1"/>
          </p:cNvCxnSpPr>
          <p:nvPr/>
        </p:nvCxnSpPr>
        <p:spPr>
          <a:xfrm>
            <a:off x="5724645" y="5687949"/>
            <a:ext cx="47715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DD7BD7DA-FFB7-7CB7-309B-3DA386ACBFEB}"/>
              </a:ext>
            </a:extLst>
          </p:cNvPr>
          <p:cNvSpPr txBox="1"/>
          <p:nvPr/>
        </p:nvSpPr>
        <p:spPr>
          <a:xfrm>
            <a:off x="6201800" y="5309384"/>
            <a:ext cx="5409717" cy="757130"/>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可以發現雖然看起來也很像原本的list，但它的類型已經是ndarray了</a:t>
            </a:r>
          </a:p>
        </p:txBody>
      </p:sp>
      <p:sp>
        <p:nvSpPr>
          <p:cNvPr id="11" name="矩形 10">
            <a:extLst>
              <a:ext uri="{FF2B5EF4-FFF2-40B4-BE49-F238E27FC236}">
                <a16:creationId xmlns:a16="http://schemas.microsoft.com/office/drawing/2014/main" id="{BE8789D5-799C-C4F0-356F-5C4B15563056}"/>
              </a:ext>
            </a:extLst>
          </p:cNvPr>
          <p:cNvSpPr/>
          <p:nvPr/>
        </p:nvSpPr>
        <p:spPr>
          <a:xfrm>
            <a:off x="1516439" y="5272451"/>
            <a:ext cx="4208206" cy="830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36413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F12BE4-ECA2-C161-1316-6EDB60C582B6}"/>
              </a:ext>
            </a:extLst>
          </p:cNvPr>
          <p:cNvSpPr>
            <a:spLocks noGrp="1"/>
          </p:cNvSpPr>
          <p:nvPr>
            <p:ph type="title"/>
          </p:nvPr>
        </p:nvSpPr>
        <p:spPr/>
        <p:txBody>
          <a:bodyPr/>
          <a:lstStyle/>
          <a:p>
            <a:r>
              <a:rPr lang="zh-TW" altLang="en-US" dirty="0"/>
              <a:t>將 </a:t>
            </a:r>
            <a:r>
              <a:rPr lang="en-US" altLang="zh-TW" dirty="0" err="1"/>
              <a:t>ndarray</a:t>
            </a:r>
            <a:r>
              <a:rPr lang="en-US" altLang="zh-TW" dirty="0"/>
              <a:t> </a:t>
            </a:r>
            <a:r>
              <a:rPr lang="zh-TW" altLang="en-US" dirty="0"/>
              <a:t>轉換為 </a:t>
            </a:r>
            <a:r>
              <a:rPr lang="en-US" altLang="zh-TW" dirty="0"/>
              <a:t>List</a:t>
            </a:r>
            <a:endParaRPr lang="zh-TW" altLang="en-US" dirty="0"/>
          </a:p>
        </p:txBody>
      </p:sp>
      <p:sp>
        <p:nvSpPr>
          <p:cNvPr id="3" name="文字版面配置區 2">
            <a:extLst>
              <a:ext uri="{FF2B5EF4-FFF2-40B4-BE49-F238E27FC236}">
                <a16:creationId xmlns:a16="http://schemas.microsoft.com/office/drawing/2014/main" id="{2A8DED0D-E053-79F4-6693-B66C5CD01776}"/>
              </a:ext>
            </a:extLst>
          </p:cNvPr>
          <p:cNvSpPr>
            <a:spLocks noGrp="1"/>
          </p:cNvSpPr>
          <p:nvPr>
            <p:ph type="body" idx="1"/>
          </p:nvPr>
        </p:nvSpPr>
        <p:spPr/>
        <p:txBody>
          <a:bodyPr/>
          <a:lstStyle/>
          <a:p>
            <a:endParaRPr lang="en-US" altLang="zh-TW" dirty="0"/>
          </a:p>
          <a:p>
            <a:endParaRPr lang="en-US" altLang="zh-TW" dirty="0"/>
          </a:p>
          <a:p>
            <a:r>
              <a:rPr lang="en-US" altLang="zh-TW" dirty="0"/>
              <a:t>list of lists </a:t>
            </a:r>
            <a:r>
              <a:rPr lang="zh-TW" altLang="en-US" dirty="0"/>
              <a:t>可以轉換為 </a:t>
            </a:r>
            <a:r>
              <a:rPr lang="en-US" altLang="zh-TW" dirty="0"/>
              <a:t>2d array</a:t>
            </a:r>
            <a:r>
              <a:rPr lang="zh-TW" altLang="en-US" dirty="0"/>
              <a:t>，一樣使用 </a:t>
            </a:r>
            <a:r>
              <a:rPr lang="en-US" altLang="zh-TW" dirty="0" err="1"/>
              <a:t>np.array</a:t>
            </a:r>
            <a:r>
              <a:rPr lang="en-US" altLang="zh-TW" dirty="0"/>
              <a:t> </a:t>
            </a:r>
            <a:r>
              <a:rPr lang="zh-TW" altLang="en-US" dirty="0"/>
              <a:t>函式。</a:t>
            </a:r>
          </a:p>
        </p:txBody>
      </p:sp>
      <p:sp>
        <p:nvSpPr>
          <p:cNvPr id="4" name="Google Shape;625;p88">
            <a:extLst>
              <a:ext uri="{FF2B5EF4-FFF2-40B4-BE49-F238E27FC236}">
                <a16:creationId xmlns:a16="http://schemas.microsoft.com/office/drawing/2014/main" id="{B43DD1C2-55F2-B0AC-F570-03A0AA35AB49}"/>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list_of_lists</a:t>
            </a:r>
            <a:r>
              <a:rPr lang="en-US" altLang="zh-TW" sz="2400" b="1" dirty="0">
                <a:solidFill>
                  <a:schemeClr val="dk1"/>
                </a:solidFill>
              </a:rPr>
              <a:t> = [ [ 1, 2, 3 ], [ 4, 5, 6 ] ]		# </a:t>
            </a:r>
            <a:r>
              <a:rPr lang="zh-TW" altLang="en-US" sz="2400" b="1" dirty="0">
                <a:solidFill>
                  <a:schemeClr val="dk1"/>
                </a:solidFill>
              </a:rPr>
              <a:t>定義一個 </a:t>
            </a:r>
            <a:r>
              <a:rPr lang="en-US" altLang="zh-TW" sz="2400" b="1" dirty="0">
                <a:solidFill>
                  <a:schemeClr val="dk1"/>
                </a:solidFill>
              </a:rPr>
              <a:t>list of lists</a:t>
            </a:r>
            <a:endParaRPr sz="2400" b="1" dirty="0">
              <a:solidFill>
                <a:schemeClr val="dk1"/>
              </a:solidFill>
            </a:endParaRPr>
          </a:p>
        </p:txBody>
      </p:sp>
      <p:pic>
        <p:nvPicPr>
          <p:cNvPr id="7" name="圖片 6">
            <a:extLst>
              <a:ext uri="{FF2B5EF4-FFF2-40B4-BE49-F238E27FC236}">
                <a16:creationId xmlns:a16="http://schemas.microsoft.com/office/drawing/2014/main" id="{FEEEDD4C-4F0B-F2DD-1B50-C93B7FC95BCC}"/>
              </a:ext>
            </a:extLst>
          </p:cNvPr>
          <p:cNvPicPr>
            <a:picLocks noChangeAspect="1"/>
          </p:cNvPicPr>
          <p:nvPr/>
        </p:nvPicPr>
        <p:blipFill>
          <a:blip r:embed="rId2"/>
          <a:stretch>
            <a:fillRect/>
          </a:stretch>
        </p:blipFill>
        <p:spPr>
          <a:xfrm>
            <a:off x="907601" y="3813540"/>
            <a:ext cx="5428654" cy="2449060"/>
          </a:xfrm>
          <a:prstGeom prst="rect">
            <a:avLst/>
          </a:prstGeom>
        </p:spPr>
      </p:pic>
    </p:spTree>
    <p:extLst>
      <p:ext uri="{BB962C8B-B14F-4D97-AF65-F5344CB8AC3E}">
        <p14:creationId xmlns:p14="http://schemas.microsoft.com/office/powerpoint/2010/main" val="207561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創建多維陣列 </a:t>
            </a:r>
            <a:br>
              <a:rPr lang="en-US" altLang="zh-TW" dirty="0">
                <a:solidFill>
                  <a:srgbClr val="00B050"/>
                </a:solidFill>
              </a:rPr>
            </a:br>
            <a:r>
              <a:rPr lang="en-US" altLang="zh-TW" dirty="0">
                <a:solidFill>
                  <a:srgbClr val="00B050"/>
                </a:solidFill>
              </a:rPr>
              <a:t>( Array Creation )</a:t>
            </a:r>
            <a:endParaRPr lang="zh-TW" altLang="en-US" dirty="0">
              <a:solidFill>
                <a:srgbClr val="00B050"/>
              </a:solidFill>
            </a:endParaRPr>
          </a:p>
        </p:txBody>
      </p:sp>
      <p:sp>
        <p:nvSpPr>
          <p:cNvPr id="2" name="副標題 1">
            <a:extLst>
              <a:ext uri="{FF2B5EF4-FFF2-40B4-BE49-F238E27FC236}">
                <a16:creationId xmlns:a16="http://schemas.microsoft.com/office/drawing/2014/main" id="{041DDA9B-9ECC-B0AA-C554-B26BA96B2C62}"/>
              </a:ext>
            </a:extLst>
          </p:cNvPr>
          <p:cNvSpPr>
            <a:spLocks noGrp="1"/>
          </p:cNvSpPr>
          <p:nvPr>
            <p:ph type="subTitle" idx="1"/>
          </p:nvPr>
        </p:nvSpPr>
        <p:spPr/>
        <p:txBody>
          <a:bodyPr/>
          <a:lstStyle/>
          <a:p>
            <a:r>
              <a:rPr lang="zh-TW" altLang="en-US" sz="3470" dirty="0">
                <a:solidFill>
                  <a:srgbClr val="A6AAA9"/>
                </a:solidFill>
              </a:rPr>
              <a:t>其他創建陣列的方法</a:t>
            </a:r>
          </a:p>
        </p:txBody>
      </p:sp>
    </p:spTree>
    <p:extLst>
      <p:ext uri="{BB962C8B-B14F-4D97-AF65-F5344CB8AC3E}">
        <p14:creationId xmlns:p14="http://schemas.microsoft.com/office/powerpoint/2010/main" val="243709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其他創建陣列的方法</a:t>
            </a:r>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np.arrange</a:t>
            </a:r>
            <a:r>
              <a:rPr lang="en-US" altLang="zh-TW" dirty="0"/>
              <a:t> </a:t>
            </a:r>
            <a:r>
              <a:rPr lang="zh-TW" altLang="en-US" dirty="0"/>
              <a:t>可以建立一個一維陣列。</a:t>
            </a:r>
          </a:p>
        </p:txBody>
      </p:sp>
      <p:sp>
        <p:nvSpPr>
          <p:cNvPr id="6" name="Google Shape;625;p88">
            <a:extLst>
              <a:ext uri="{FF2B5EF4-FFF2-40B4-BE49-F238E27FC236}">
                <a16:creationId xmlns:a16="http://schemas.microsoft.com/office/drawing/2014/main" id="{CF04AE09-9701-09FB-862C-5D1937D1D675}"/>
              </a:ext>
            </a:extLst>
          </p:cNvPr>
          <p:cNvSpPr/>
          <p:nvPr/>
        </p:nvSpPr>
        <p:spPr>
          <a:xfrm>
            <a:off x="245074" y="1482811"/>
            <a:ext cx="11642124"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np.arange</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n</a:t>
            </a:r>
            <a:r>
              <a:rPr lang="zh-TW" altLang="en-US" sz="2400" b="1" dirty="0">
                <a:solidFill>
                  <a:schemeClr val="dk1"/>
                </a:solidFill>
              </a:rPr>
              <a:t> </a:t>
            </a:r>
            <a:r>
              <a:rPr lang="en-US" altLang="zh-TW" sz="2400" b="1" dirty="0">
                <a:solidFill>
                  <a:schemeClr val="dk1"/>
                </a:solidFill>
              </a:rPr>
              <a:t>)	#</a:t>
            </a:r>
            <a:r>
              <a:rPr lang="zh-TW" altLang="en-US" sz="2400" b="1" dirty="0">
                <a:solidFill>
                  <a:schemeClr val="dk1"/>
                </a:solidFill>
              </a:rPr>
              <a:t> 產生從 </a:t>
            </a:r>
            <a:r>
              <a:rPr lang="en-US" altLang="zh-TW" sz="2400" b="1" dirty="0">
                <a:solidFill>
                  <a:schemeClr val="dk1"/>
                </a:solidFill>
              </a:rPr>
              <a:t>0 </a:t>
            </a:r>
            <a:r>
              <a:rPr lang="zh-TW" altLang="en-US" sz="2400" b="1" dirty="0">
                <a:solidFill>
                  <a:schemeClr val="dk1"/>
                </a:solidFill>
              </a:rPr>
              <a:t>到 </a:t>
            </a:r>
            <a:r>
              <a:rPr lang="en-US" altLang="zh-TW" sz="2400" b="1" dirty="0">
                <a:solidFill>
                  <a:schemeClr val="accent1"/>
                </a:solidFill>
              </a:rPr>
              <a:t>n-1</a:t>
            </a:r>
            <a:r>
              <a:rPr lang="en-US" altLang="zh-TW" sz="2400" b="1" dirty="0">
                <a:solidFill>
                  <a:schemeClr val="dk1"/>
                </a:solidFill>
              </a:rPr>
              <a:t> </a:t>
            </a:r>
            <a:r>
              <a:rPr lang="zh-TW" altLang="en-US" sz="2400" b="1" dirty="0">
                <a:solidFill>
                  <a:schemeClr val="dk1"/>
                </a:solidFill>
              </a:rPr>
              <a:t>的一維陣列</a:t>
            </a:r>
            <a:endParaRPr sz="2400" b="1" dirty="0">
              <a:solidFill>
                <a:schemeClr val="dk1"/>
              </a:solidFill>
            </a:endParaRPr>
          </a:p>
        </p:txBody>
      </p:sp>
      <p:pic>
        <p:nvPicPr>
          <p:cNvPr id="3" name="圖片 2">
            <a:extLst>
              <a:ext uri="{FF2B5EF4-FFF2-40B4-BE49-F238E27FC236}">
                <a16:creationId xmlns:a16="http://schemas.microsoft.com/office/drawing/2014/main" id="{459B7657-1A51-1CAD-332D-43542A399707}"/>
              </a:ext>
            </a:extLst>
          </p:cNvPr>
          <p:cNvPicPr>
            <a:picLocks noChangeAspect="1"/>
          </p:cNvPicPr>
          <p:nvPr/>
        </p:nvPicPr>
        <p:blipFill>
          <a:blip r:embed="rId2"/>
          <a:stretch>
            <a:fillRect/>
          </a:stretch>
        </p:blipFill>
        <p:spPr>
          <a:xfrm>
            <a:off x="245074" y="3887151"/>
            <a:ext cx="11642124" cy="2686644"/>
          </a:xfrm>
          <a:prstGeom prst="rect">
            <a:avLst/>
          </a:prstGeom>
        </p:spPr>
      </p:pic>
    </p:spTree>
    <p:extLst>
      <p:ext uri="{BB962C8B-B14F-4D97-AF65-F5344CB8AC3E}">
        <p14:creationId xmlns:p14="http://schemas.microsoft.com/office/powerpoint/2010/main" val="300803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其他創建陣列的方法 </a:t>
            </a:r>
            <a:r>
              <a:rPr lang="en-US" altLang="zh-TW" dirty="0"/>
              <a:t>- </a:t>
            </a:r>
            <a:r>
              <a:rPr lang="en-US" altLang="zh-TW" dirty="0" err="1"/>
              <a:t>np.zeros</a:t>
            </a:r>
            <a:r>
              <a:rPr lang="en-US" altLang="zh-TW" dirty="0"/>
              <a:t> </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a:xfrm>
            <a:off x="907600" y="1361400"/>
            <a:ext cx="10694466" cy="4901200"/>
          </a:xfrm>
        </p:spPr>
        <p:txBody>
          <a:bodyPr/>
          <a:lstStyle/>
          <a:p>
            <a:endParaRPr lang="en-US" altLang="zh-TW" dirty="0"/>
          </a:p>
          <a:p>
            <a:endParaRPr lang="en-US" altLang="zh-TW" dirty="0"/>
          </a:p>
          <a:p>
            <a:r>
              <a:rPr lang="en-US" altLang="zh-TW" dirty="0" err="1"/>
              <a:t>np.zeros</a:t>
            </a:r>
            <a:r>
              <a:rPr lang="zh-TW" altLang="en-US" dirty="0"/>
              <a:t> 給定長度 </a:t>
            </a:r>
            <a:r>
              <a:rPr lang="en-US" altLang="zh-TW" dirty="0"/>
              <a:t>/ </a:t>
            </a:r>
            <a:r>
              <a:rPr lang="zh-TW" altLang="en-US" dirty="0"/>
              <a:t>矩陣大小，產生元素皆為</a:t>
            </a:r>
            <a:r>
              <a:rPr lang="en-US" altLang="zh-TW" dirty="0"/>
              <a:t>0</a:t>
            </a:r>
            <a:r>
              <a:rPr lang="zh-TW" altLang="en-US" dirty="0"/>
              <a:t>的陣列。</a:t>
            </a:r>
            <a:endParaRPr lang="en-US" altLang="zh-TW" dirty="0"/>
          </a:p>
          <a:p>
            <a:endParaRPr lang="zh-TW" altLang="en-US" dirty="0"/>
          </a:p>
        </p:txBody>
      </p:sp>
      <p:sp>
        <p:nvSpPr>
          <p:cNvPr id="6" name="Google Shape;625;p88">
            <a:extLst>
              <a:ext uri="{FF2B5EF4-FFF2-40B4-BE49-F238E27FC236}">
                <a16:creationId xmlns:a16="http://schemas.microsoft.com/office/drawing/2014/main" id="{CF04AE09-9701-09FB-862C-5D1937D1D675}"/>
              </a:ext>
            </a:extLst>
          </p:cNvPr>
          <p:cNvSpPr/>
          <p:nvPr/>
        </p:nvSpPr>
        <p:spPr>
          <a:xfrm>
            <a:off x="907600" y="1361399"/>
            <a:ext cx="10694467"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np.zeros</a:t>
            </a:r>
            <a:r>
              <a:rPr lang="en-US" altLang="zh-TW" sz="2400" b="1" dirty="0">
                <a:solidFill>
                  <a:schemeClr val="dk1"/>
                </a:solidFill>
              </a:rPr>
              <a:t> ( n )		#</a:t>
            </a:r>
            <a:r>
              <a:rPr lang="zh-TW" altLang="en-US" sz="2400" b="1" dirty="0">
                <a:solidFill>
                  <a:schemeClr val="dk1"/>
                </a:solidFill>
              </a:rPr>
              <a:t> 建立一個長度為 </a:t>
            </a:r>
            <a:r>
              <a:rPr lang="en-US" altLang="zh-TW" sz="2400" b="1" dirty="0">
                <a:solidFill>
                  <a:schemeClr val="dk1"/>
                </a:solidFill>
              </a:rPr>
              <a:t>n</a:t>
            </a:r>
            <a:r>
              <a:rPr lang="zh-TW" altLang="en-US" sz="2400" b="1" dirty="0">
                <a:solidFill>
                  <a:schemeClr val="dk1"/>
                </a:solidFill>
              </a:rPr>
              <a:t> ，元素皆為 </a:t>
            </a:r>
            <a:r>
              <a:rPr lang="en-US" altLang="zh-TW" sz="2400" b="1" dirty="0">
                <a:solidFill>
                  <a:schemeClr val="dk1"/>
                </a:solidFill>
              </a:rPr>
              <a:t>0</a:t>
            </a:r>
            <a:r>
              <a:rPr lang="zh-TW" altLang="en-US" sz="2400" b="1" dirty="0">
                <a:solidFill>
                  <a:schemeClr val="dk1"/>
                </a:solidFill>
              </a:rPr>
              <a:t> 的陣列</a:t>
            </a:r>
            <a:endParaRPr lang="en-US" altLang="zh-TW" sz="2400" b="1" dirty="0">
              <a:solidFill>
                <a:schemeClr val="dk1"/>
              </a:solidFill>
            </a:endParaRPr>
          </a:p>
          <a:p>
            <a:pPr>
              <a:lnSpc>
                <a:spcPct val="115000"/>
              </a:lnSpc>
              <a:buClr>
                <a:schemeClr val="dk1"/>
              </a:buClr>
              <a:buSzPts val="1100"/>
            </a:pPr>
            <a:r>
              <a:rPr lang="en-US" sz="2400" b="1" dirty="0" err="1">
                <a:solidFill>
                  <a:schemeClr val="dk1"/>
                </a:solidFill>
              </a:rPr>
              <a:t>np.zeros</a:t>
            </a:r>
            <a:r>
              <a:rPr lang="zh-TW" altLang="en-US" sz="2400" b="1" dirty="0">
                <a:solidFill>
                  <a:schemeClr val="dk1"/>
                </a:solidFill>
              </a:rPr>
              <a:t> </a:t>
            </a:r>
            <a:r>
              <a:rPr lang="en-US" sz="2400" b="1" dirty="0">
                <a:solidFill>
                  <a:schemeClr val="dk1"/>
                </a:solidFill>
              </a:rPr>
              <a:t>(</a:t>
            </a:r>
            <a:r>
              <a:rPr lang="zh-TW" altLang="en-US" sz="2400" b="1" dirty="0">
                <a:solidFill>
                  <a:schemeClr val="dk1"/>
                </a:solidFill>
              </a:rPr>
              <a:t> </a:t>
            </a:r>
            <a:r>
              <a:rPr lang="en-US" sz="2400" b="1" dirty="0">
                <a:solidFill>
                  <a:schemeClr val="dk1"/>
                </a:solidFill>
              </a:rPr>
              <a:t>(</a:t>
            </a:r>
            <a:r>
              <a:rPr lang="zh-TW" altLang="en-US" sz="2400" b="1" dirty="0">
                <a:solidFill>
                  <a:schemeClr val="dk1"/>
                </a:solidFill>
              </a:rPr>
              <a:t> </a:t>
            </a:r>
            <a:r>
              <a:rPr lang="en-US" sz="2400" b="1" dirty="0">
                <a:solidFill>
                  <a:schemeClr val="dk1"/>
                </a:solidFill>
              </a:rPr>
              <a:t>m, n</a:t>
            </a:r>
            <a:r>
              <a:rPr lang="zh-TW" altLang="en-US" sz="2400" b="1" dirty="0">
                <a:solidFill>
                  <a:schemeClr val="dk1"/>
                </a:solidFill>
              </a:rPr>
              <a:t> </a:t>
            </a:r>
            <a:r>
              <a:rPr lang="en-US" sz="2400" b="1" dirty="0">
                <a:solidFill>
                  <a:schemeClr val="dk1"/>
                </a:solidFill>
              </a:rPr>
              <a:t>)</a:t>
            </a:r>
            <a:r>
              <a:rPr lang="zh-TW" altLang="en-US" sz="2400" b="1" dirty="0">
                <a:solidFill>
                  <a:schemeClr val="dk1"/>
                </a:solidFill>
              </a:rPr>
              <a:t> </a:t>
            </a:r>
            <a:r>
              <a:rPr lang="en-US" sz="2400" b="1" dirty="0">
                <a:solidFill>
                  <a:schemeClr val="dk1"/>
                </a:solidFill>
              </a:rPr>
              <a:t>) 	</a:t>
            </a:r>
            <a:r>
              <a:rPr lang="en-US" altLang="zh-TW" sz="2400" b="1" dirty="0">
                <a:solidFill>
                  <a:schemeClr val="dk1"/>
                </a:solidFill>
              </a:rPr>
              <a:t>#</a:t>
            </a:r>
            <a:r>
              <a:rPr lang="zh-TW" altLang="en-US" sz="2400" b="1" dirty="0">
                <a:solidFill>
                  <a:schemeClr val="dk1"/>
                </a:solidFill>
              </a:rPr>
              <a:t> 建立一個矩陣大小為 </a:t>
            </a:r>
            <a:r>
              <a:rPr lang="en-US" altLang="zh-TW" sz="2400" b="1" dirty="0" err="1">
                <a:solidFill>
                  <a:schemeClr val="dk1"/>
                </a:solidFill>
              </a:rPr>
              <a:t>m</a:t>
            </a:r>
            <a:r>
              <a:rPr lang="en-US" altLang="zh-TW" sz="1800" b="1" dirty="0" err="1">
                <a:solidFill>
                  <a:schemeClr val="dk1"/>
                </a:solidFill>
              </a:rPr>
              <a:t>x</a:t>
            </a:r>
            <a:r>
              <a:rPr lang="en-US" altLang="zh-TW" sz="2400" b="1" dirty="0" err="1">
                <a:solidFill>
                  <a:schemeClr val="dk1"/>
                </a:solidFill>
              </a:rPr>
              <a:t>n</a:t>
            </a:r>
            <a:r>
              <a:rPr lang="zh-TW" altLang="en-US" sz="2400" b="1" dirty="0">
                <a:solidFill>
                  <a:schemeClr val="dk1"/>
                </a:solidFill>
              </a:rPr>
              <a:t> ，元素皆為 </a:t>
            </a:r>
            <a:r>
              <a:rPr lang="en-US" altLang="zh-TW" sz="2400" b="1" dirty="0">
                <a:solidFill>
                  <a:schemeClr val="dk1"/>
                </a:solidFill>
              </a:rPr>
              <a:t>0</a:t>
            </a:r>
            <a:r>
              <a:rPr lang="zh-TW" altLang="en-US" sz="2400" b="1" dirty="0">
                <a:solidFill>
                  <a:schemeClr val="dk1"/>
                </a:solidFill>
              </a:rPr>
              <a:t> 的陣列</a:t>
            </a:r>
            <a:endParaRPr sz="2400" b="1" dirty="0">
              <a:solidFill>
                <a:schemeClr val="dk1"/>
              </a:solidFill>
            </a:endParaRPr>
          </a:p>
        </p:txBody>
      </p:sp>
      <p:pic>
        <p:nvPicPr>
          <p:cNvPr id="7" name="圖片 6">
            <a:extLst>
              <a:ext uri="{FF2B5EF4-FFF2-40B4-BE49-F238E27FC236}">
                <a16:creationId xmlns:a16="http://schemas.microsoft.com/office/drawing/2014/main" id="{21503E41-2D91-E0E5-1980-B2438FC3BBF2}"/>
              </a:ext>
            </a:extLst>
          </p:cNvPr>
          <p:cNvPicPr>
            <a:picLocks noChangeAspect="1"/>
          </p:cNvPicPr>
          <p:nvPr/>
        </p:nvPicPr>
        <p:blipFill>
          <a:blip r:embed="rId2"/>
          <a:stretch>
            <a:fillRect/>
          </a:stretch>
        </p:blipFill>
        <p:spPr>
          <a:xfrm>
            <a:off x="907600" y="3425398"/>
            <a:ext cx="5923506" cy="2837201"/>
          </a:xfrm>
          <a:prstGeom prst="rect">
            <a:avLst/>
          </a:prstGeom>
        </p:spPr>
      </p:pic>
    </p:spTree>
    <p:extLst>
      <p:ext uri="{BB962C8B-B14F-4D97-AF65-F5344CB8AC3E}">
        <p14:creationId xmlns:p14="http://schemas.microsoft.com/office/powerpoint/2010/main" val="284761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sldNum" idx="4294967295"/>
          </p:nvPr>
        </p:nvSpPr>
        <p:spPr>
          <a:xfrm>
            <a:off x="0" y="6535738"/>
            <a:ext cx="233363" cy="239712"/>
          </a:xfrm>
          <a:prstGeom prst="rect">
            <a:avLst/>
          </a:prstGeom>
          <a:noFill/>
          <a:ln>
            <a:noFill/>
          </a:ln>
        </p:spPr>
        <p:txBody>
          <a:bodyPr spcFirstLastPara="1" vert="horz" wrap="square" lIns="35700" tIns="35700" rIns="35700" bIns="35700" rtlCol="0" anchor="t" anchorCtr="0">
            <a:noAutofit/>
          </a:bodyPr>
          <a:lstStyle/>
          <a:p>
            <a:fld id="{00000000-1234-1234-1234-123412341234}" type="slidenum">
              <a:rPr lang="en-US" altLang="zh-TW"/>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其他創建陣列的方法 </a:t>
            </a:r>
            <a:r>
              <a:rPr lang="en-US" altLang="zh-TW" dirty="0"/>
              <a:t>- </a:t>
            </a:r>
            <a:r>
              <a:rPr lang="en-US" altLang="zh-TW" dirty="0" err="1"/>
              <a:t>np.ones</a:t>
            </a:r>
            <a:r>
              <a:rPr lang="en-US" altLang="zh-TW" dirty="0"/>
              <a:t> </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en-US" altLang="zh-TW" dirty="0" err="1"/>
              <a:t>np.ones</a:t>
            </a:r>
            <a:r>
              <a:rPr lang="zh-TW" altLang="en-US" dirty="0"/>
              <a:t> 與 </a:t>
            </a:r>
            <a:r>
              <a:rPr lang="en-US" altLang="zh-TW" dirty="0" err="1"/>
              <a:t>np.zeros</a:t>
            </a:r>
            <a:r>
              <a:rPr lang="en-US" altLang="zh-TW" dirty="0"/>
              <a:t> </a:t>
            </a:r>
            <a:r>
              <a:rPr lang="zh-TW" altLang="en-US" dirty="0"/>
              <a:t>雷同，但產生的陣列元素皆為 </a:t>
            </a:r>
            <a:r>
              <a:rPr lang="en-US" altLang="zh-TW" dirty="0"/>
              <a:t>1</a:t>
            </a:r>
            <a:r>
              <a:rPr lang="zh-TW" altLang="en-US" dirty="0"/>
              <a:t>。</a:t>
            </a:r>
          </a:p>
        </p:txBody>
      </p:sp>
      <p:sp>
        <p:nvSpPr>
          <p:cNvPr id="6" name="Google Shape;625;p88">
            <a:extLst>
              <a:ext uri="{FF2B5EF4-FFF2-40B4-BE49-F238E27FC236}">
                <a16:creationId xmlns:a16="http://schemas.microsoft.com/office/drawing/2014/main" id="{CF04AE09-9701-09FB-862C-5D1937D1D675}"/>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np.ones</a:t>
            </a:r>
            <a:r>
              <a:rPr lang="en-US" altLang="zh-TW" sz="2400" b="1" dirty="0">
                <a:solidFill>
                  <a:schemeClr val="dk1"/>
                </a:solidFill>
              </a:rPr>
              <a:t> ( n )			# </a:t>
            </a:r>
            <a:r>
              <a:rPr lang="zh-TW" altLang="en-US" sz="2400" b="1" dirty="0">
                <a:solidFill>
                  <a:schemeClr val="dk1"/>
                </a:solidFill>
              </a:rPr>
              <a:t>建立一個長度為 </a:t>
            </a:r>
            <a:r>
              <a:rPr lang="en-US" altLang="zh-TW" sz="2400" b="1" dirty="0">
                <a:solidFill>
                  <a:schemeClr val="dk1"/>
                </a:solidFill>
              </a:rPr>
              <a:t>n </a:t>
            </a:r>
            <a:r>
              <a:rPr lang="zh-TW" altLang="en-US" sz="2400" b="1" dirty="0">
                <a:solidFill>
                  <a:schemeClr val="dk1"/>
                </a:solidFill>
              </a:rPr>
              <a:t>，元素皆為 </a:t>
            </a:r>
            <a:r>
              <a:rPr lang="en-US" altLang="zh-TW" sz="2400" b="1" dirty="0">
                <a:solidFill>
                  <a:schemeClr val="dk1"/>
                </a:solidFill>
              </a:rPr>
              <a:t>1</a:t>
            </a:r>
            <a:r>
              <a:rPr lang="zh-TW" altLang="en-US" sz="2400" b="1" dirty="0">
                <a:solidFill>
                  <a:schemeClr val="dk1"/>
                </a:solidFill>
              </a:rPr>
              <a:t> 的陣列</a:t>
            </a:r>
          </a:p>
          <a:p>
            <a:pPr>
              <a:lnSpc>
                <a:spcPct val="115000"/>
              </a:lnSpc>
              <a:buClr>
                <a:schemeClr val="dk1"/>
              </a:buClr>
              <a:buSzPts val="1100"/>
            </a:pPr>
            <a:r>
              <a:rPr lang="en-US" altLang="zh-TW" sz="2400" b="1" dirty="0" err="1">
                <a:solidFill>
                  <a:schemeClr val="dk1"/>
                </a:solidFill>
              </a:rPr>
              <a:t>np.ones</a:t>
            </a:r>
            <a:r>
              <a:rPr lang="en-US" altLang="zh-TW" sz="2400" b="1" dirty="0">
                <a:solidFill>
                  <a:schemeClr val="dk1"/>
                </a:solidFill>
              </a:rPr>
              <a:t> ( ( m, n ) )		# </a:t>
            </a:r>
            <a:r>
              <a:rPr lang="zh-TW" altLang="en-US" sz="2400" b="1" dirty="0">
                <a:solidFill>
                  <a:schemeClr val="dk1"/>
                </a:solidFill>
              </a:rPr>
              <a:t>建立一個矩陣大小為 </a:t>
            </a:r>
            <a:r>
              <a:rPr lang="en-US" altLang="zh-TW" sz="2400" b="1" dirty="0" err="1">
                <a:solidFill>
                  <a:schemeClr val="dk1"/>
                </a:solidFill>
              </a:rPr>
              <a:t>m</a:t>
            </a:r>
            <a:r>
              <a:rPr lang="en-US" altLang="zh-TW" sz="1800" b="1" dirty="0" err="1">
                <a:solidFill>
                  <a:schemeClr val="dk1"/>
                </a:solidFill>
              </a:rPr>
              <a:t>x</a:t>
            </a:r>
            <a:r>
              <a:rPr lang="en-US" altLang="zh-TW" sz="2400" b="1" dirty="0" err="1">
                <a:solidFill>
                  <a:schemeClr val="dk1"/>
                </a:solidFill>
              </a:rPr>
              <a:t>n</a:t>
            </a:r>
            <a:r>
              <a:rPr lang="en-US" altLang="zh-TW" sz="2400" b="1" dirty="0">
                <a:solidFill>
                  <a:schemeClr val="dk1"/>
                </a:solidFill>
              </a:rPr>
              <a:t> </a:t>
            </a:r>
            <a:r>
              <a:rPr lang="zh-TW" altLang="en-US" sz="2400" b="1" dirty="0">
                <a:solidFill>
                  <a:schemeClr val="dk1"/>
                </a:solidFill>
              </a:rPr>
              <a:t>，元素皆為 </a:t>
            </a:r>
            <a:r>
              <a:rPr lang="en-US" altLang="zh-TW" sz="2400" b="1" dirty="0">
                <a:solidFill>
                  <a:schemeClr val="dk1"/>
                </a:solidFill>
              </a:rPr>
              <a:t>1</a:t>
            </a:r>
            <a:r>
              <a:rPr lang="zh-TW" altLang="en-US" sz="2400" b="1" dirty="0">
                <a:solidFill>
                  <a:schemeClr val="dk1"/>
                </a:solidFill>
              </a:rPr>
              <a:t> 的陣列</a:t>
            </a:r>
          </a:p>
        </p:txBody>
      </p:sp>
      <p:pic>
        <p:nvPicPr>
          <p:cNvPr id="9" name="圖片 8">
            <a:extLst>
              <a:ext uri="{FF2B5EF4-FFF2-40B4-BE49-F238E27FC236}">
                <a16:creationId xmlns:a16="http://schemas.microsoft.com/office/drawing/2014/main" id="{42E6BF69-8AAE-0853-6295-6DB3D8FD5009}"/>
              </a:ext>
            </a:extLst>
          </p:cNvPr>
          <p:cNvPicPr>
            <a:picLocks noChangeAspect="1"/>
          </p:cNvPicPr>
          <p:nvPr/>
        </p:nvPicPr>
        <p:blipFill>
          <a:blip r:embed="rId2"/>
          <a:stretch>
            <a:fillRect/>
          </a:stretch>
        </p:blipFill>
        <p:spPr>
          <a:xfrm>
            <a:off x="907600" y="3434666"/>
            <a:ext cx="5923506" cy="2827934"/>
          </a:xfrm>
          <a:prstGeom prst="rect">
            <a:avLst/>
          </a:prstGeom>
        </p:spPr>
      </p:pic>
    </p:spTree>
    <p:extLst>
      <p:ext uri="{BB962C8B-B14F-4D97-AF65-F5344CB8AC3E}">
        <p14:creationId xmlns:p14="http://schemas.microsoft.com/office/powerpoint/2010/main" val="362769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其他創建陣列的方法 </a:t>
            </a:r>
            <a:r>
              <a:rPr lang="en-US" altLang="zh-TW" dirty="0"/>
              <a:t>- </a:t>
            </a:r>
            <a:r>
              <a:rPr lang="en-US" altLang="zh-TW" dirty="0" err="1"/>
              <a:t>zeros_like</a:t>
            </a:r>
            <a:r>
              <a:rPr lang="en-US" altLang="zh-TW" dirty="0"/>
              <a:t> / </a:t>
            </a:r>
            <a:r>
              <a:rPr lang="en-US" altLang="zh-TW" dirty="0" err="1"/>
              <a:t>ones_like</a:t>
            </a:r>
            <a:endParaRPr lang="zh-TW" altLang="en-US" dirty="0"/>
          </a:p>
        </p:txBody>
      </p:sp>
      <p:sp>
        <p:nvSpPr>
          <p:cNvPr id="2" name="文字版面配置區 1">
            <a:extLst>
              <a:ext uri="{FF2B5EF4-FFF2-40B4-BE49-F238E27FC236}">
                <a16:creationId xmlns:a16="http://schemas.microsoft.com/office/drawing/2014/main" id="{ADFDECA7-5A49-7C40-FF8C-BC3E6CA6A9FF}"/>
              </a:ext>
            </a:extLst>
          </p:cNvPr>
          <p:cNvSpPr>
            <a:spLocks noGrp="1"/>
          </p:cNvSpPr>
          <p:nvPr>
            <p:ph type="body" idx="1"/>
          </p:nvPr>
        </p:nvSpPr>
        <p:spPr/>
        <p:txBody>
          <a:bodyPr/>
          <a:lstStyle/>
          <a:p>
            <a:endParaRPr lang="zh-TW" altLang="en-US"/>
          </a:p>
        </p:txBody>
      </p:sp>
      <p:pic>
        <p:nvPicPr>
          <p:cNvPr id="8" name="圖片 7">
            <a:extLst>
              <a:ext uri="{FF2B5EF4-FFF2-40B4-BE49-F238E27FC236}">
                <a16:creationId xmlns:a16="http://schemas.microsoft.com/office/drawing/2014/main" id="{6AF981F0-1440-C5CC-25C9-C44F05D6539E}"/>
              </a:ext>
            </a:extLst>
          </p:cNvPr>
          <p:cNvPicPr>
            <a:picLocks noChangeAspect="1"/>
          </p:cNvPicPr>
          <p:nvPr/>
        </p:nvPicPr>
        <p:blipFill>
          <a:blip r:embed="rId2"/>
          <a:stretch>
            <a:fillRect/>
          </a:stretch>
        </p:blipFill>
        <p:spPr>
          <a:xfrm>
            <a:off x="907599" y="2979868"/>
            <a:ext cx="8300719" cy="3878132"/>
          </a:xfrm>
          <a:prstGeom prst="rect">
            <a:avLst/>
          </a:prstGeom>
        </p:spPr>
      </p:pic>
      <p:sp>
        <p:nvSpPr>
          <p:cNvPr id="6" name="Google Shape;625;p88">
            <a:extLst>
              <a:ext uri="{FF2B5EF4-FFF2-40B4-BE49-F238E27FC236}">
                <a16:creationId xmlns:a16="http://schemas.microsoft.com/office/drawing/2014/main" id="{CF04AE09-9701-09FB-862C-5D1937D1D675}"/>
              </a:ext>
            </a:extLst>
          </p:cNvPr>
          <p:cNvSpPr/>
          <p:nvPr/>
        </p:nvSpPr>
        <p:spPr>
          <a:xfrm>
            <a:off x="907600" y="1361400"/>
            <a:ext cx="10588400" cy="1618468"/>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np.zeros_like</a:t>
            </a:r>
            <a:r>
              <a:rPr lang="en-US" altLang="zh-TW" sz="2400" b="1" dirty="0">
                <a:solidFill>
                  <a:schemeClr val="dk1"/>
                </a:solidFill>
              </a:rPr>
              <a:t> (</a:t>
            </a:r>
            <a:r>
              <a:rPr lang="en-US" altLang="zh-TW" sz="2400" b="1" dirty="0" err="1">
                <a:solidFill>
                  <a:schemeClr val="dk1"/>
                </a:solidFill>
              </a:rPr>
              <a:t>reference_array</a:t>
            </a:r>
            <a:r>
              <a:rPr lang="en-US" altLang="zh-TW" sz="2400" b="1" dirty="0">
                <a:solidFill>
                  <a:schemeClr val="dk1"/>
                </a:solidFill>
              </a:rPr>
              <a:t> ) </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建立一個跟參照陣列相同大小且元素都是 </a:t>
            </a:r>
            <a:r>
              <a:rPr lang="en-US" altLang="zh-TW" sz="2400" b="1" dirty="0">
                <a:solidFill>
                  <a:schemeClr val="dk1"/>
                </a:solidFill>
              </a:rPr>
              <a:t>0 </a:t>
            </a:r>
            <a:r>
              <a:rPr lang="zh-TW" altLang="en-US" sz="2400" b="1" dirty="0">
                <a:solidFill>
                  <a:schemeClr val="dk1"/>
                </a:solidFill>
              </a:rPr>
              <a:t>的陣列</a:t>
            </a:r>
          </a:p>
          <a:p>
            <a:pPr>
              <a:lnSpc>
                <a:spcPct val="115000"/>
              </a:lnSpc>
              <a:buClr>
                <a:schemeClr val="dk1"/>
              </a:buClr>
              <a:buSzPts val="1100"/>
            </a:pPr>
            <a:r>
              <a:rPr lang="en-US" altLang="zh-TW" sz="2400" b="1" dirty="0" err="1">
                <a:solidFill>
                  <a:schemeClr val="dk1"/>
                </a:solidFill>
              </a:rPr>
              <a:t>np.ones_like</a:t>
            </a:r>
            <a:r>
              <a:rPr lang="en-US" altLang="zh-TW" sz="2400" b="1" dirty="0">
                <a:solidFill>
                  <a:schemeClr val="dk1"/>
                </a:solidFill>
              </a:rPr>
              <a:t> ( </a:t>
            </a:r>
            <a:r>
              <a:rPr lang="en-US" altLang="zh-TW" sz="2400" b="1" dirty="0" err="1">
                <a:solidFill>
                  <a:schemeClr val="dk1"/>
                </a:solidFill>
              </a:rPr>
              <a:t>reference_array</a:t>
            </a:r>
            <a:r>
              <a:rPr lang="en-US" altLang="zh-TW" sz="2400" b="1" dirty="0">
                <a:solidFill>
                  <a:schemeClr val="dk1"/>
                </a:solidFill>
              </a:rPr>
              <a:t> ) </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建立一個跟參照陣列相同大小且元素都是 </a:t>
            </a:r>
            <a:r>
              <a:rPr lang="en-US" altLang="zh-TW" sz="2400" b="1" dirty="0">
                <a:solidFill>
                  <a:schemeClr val="dk1"/>
                </a:solidFill>
              </a:rPr>
              <a:t>1 </a:t>
            </a:r>
            <a:r>
              <a:rPr lang="zh-TW" altLang="en-US" sz="2400" b="1" dirty="0">
                <a:solidFill>
                  <a:schemeClr val="dk1"/>
                </a:solidFill>
              </a:rPr>
              <a:t>的陣列</a:t>
            </a:r>
          </a:p>
        </p:txBody>
      </p:sp>
    </p:spTree>
    <p:extLst>
      <p:ext uri="{BB962C8B-B14F-4D97-AF65-F5344CB8AC3E}">
        <p14:creationId xmlns:p14="http://schemas.microsoft.com/office/powerpoint/2010/main" val="3554383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其他創建陣列的方法 </a:t>
            </a:r>
            <a:r>
              <a:rPr lang="en-US" altLang="zh-TW" dirty="0"/>
              <a:t>- </a:t>
            </a:r>
            <a:r>
              <a:rPr lang="en-US" altLang="zh-TW" dirty="0" err="1"/>
              <a:t>np.linspace</a:t>
            </a:r>
            <a:r>
              <a:rPr lang="en-US" altLang="zh-TW" dirty="0"/>
              <a:t> </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en-US" altLang="zh-TW" dirty="0" err="1"/>
              <a:t>np.linspace</a:t>
            </a:r>
            <a:r>
              <a:rPr lang="zh-TW" altLang="en-US" dirty="0"/>
              <a:t> 可以在一定範圍內，均勻地找出數個點形成陣列。</a:t>
            </a:r>
          </a:p>
        </p:txBody>
      </p:sp>
      <p:sp>
        <p:nvSpPr>
          <p:cNvPr id="6" name="Google Shape;625;p88">
            <a:extLst>
              <a:ext uri="{FF2B5EF4-FFF2-40B4-BE49-F238E27FC236}">
                <a16:creationId xmlns:a16="http://schemas.microsoft.com/office/drawing/2014/main" id="{CF04AE09-9701-09FB-862C-5D1937D1D675}"/>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np.linspace</a:t>
            </a:r>
            <a:r>
              <a:rPr lang="en-US" altLang="zh-TW" sz="2400" b="1" dirty="0">
                <a:solidFill>
                  <a:schemeClr val="dk1"/>
                </a:solidFill>
              </a:rPr>
              <a:t> ( start = </a:t>
            </a:r>
            <a:r>
              <a:rPr lang="en-US" altLang="zh-TW" sz="2400" b="1" dirty="0" err="1">
                <a:solidFill>
                  <a:schemeClr val="dk1"/>
                </a:solidFill>
              </a:rPr>
              <a:t>i</a:t>
            </a:r>
            <a:r>
              <a:rPr lang="en-US" altLang="zh-TW" sz="2400" b="1" dirty="0">
                <a:solidFill>
                  <a:schemeClr val="dk1"/>
                </a:solidFill>
              </a:rPr>
              <a:t>, stop = j, num = n )	# </a:t>
            </a:r>
            <a:r>
              <a:rPr lang="zh-TW" altLang="en-US" sz="2400" b="1" dirty="0">
                <a:solidFill>
                  <a:schemeClr val="dk1"/>
                </a:solidFill>
              </a:rPr>
              <a:t>從 </a:t>
            </a:r>
            <a:r>
              <a:rPr lang="en-US" altLang="zh-TW" sz="2400" b="1" dirty="0">
                <a:solidFill>
                  <a:schemeClr val="dk1"/>
                </a:solidFill>
              </a:rPr>
              <a:t>i </a:t>
            </a:r>
            <a:r>
              <a:rPr lang="zh-TW" altLang="en-US" sz="2400" b="1" dirty="0">
                <a:solidFill>
                  <a:schemeClr val="dk1"/>
                </a:solidFill>
              </a:rPr>
              <a:t>到 </a:t>
            </a:r>
            <a:r>
              <a:rPr lang="en-US" altLang="zh-TW" sz="2400" b="1" dirty="0">
                <a:solidFill>
                  <a:schemeClr val="dk1"/>
                </a:solidFill>
              </a:rPr>
              <a:t>j </a:t>
            </a:r>
            <a:r>
              <a:rPr lang="zh-TW" altLang="en-US" sz="2400" b="1" dirty="0">
                <a:solidFill>
                  <a:schemeClr val="dk1"/>
                </a:solidFill>
              </a:rPr>
              <a:t>均勻地找 </a:t>
            </a:r>
            <a:r>
              <a:rPr lang="en-US" altLang="zh-TW" sz="2400" b="1" dirty="0">
                <a:solidFill>
                  <a:schemeClr val="dk1"/>
                </a:solidFill>
              </a:rPr>
              <a:t>n </a:t>
            </a:r>
            <a:r>
              <a:rPr lang="zh-TW" altLang="en-US" sz="2400" b="1" dirty="0">
                <a:solidFill>
                  <a:schemeClr val="dk1"/>
                </a:solidFill>
              </a:rPr>
              <a:t>個點</a:t>
            </a:r>
          </a:p>
        </p:txBody>
      </p:sp>
      <p:pic>
        <p:nvPicPr>
          <p:cNvPr id="10" name="圖片 9">
            <a:extLst>
              <a:ext uri="{FF2B5EF4-FFF2-40B4-BE49-F238E27FC236}">
                <a16:creationId xmlns:a16="http://schemas.microsoft.com/office/drawing/2014/main" id="{D39C67BA-E04E-CDB6-AD60-B66E72BA33D3}"/>
              </a:ext>
            </a:extLst>
          </p:cNvPr>
          <p:cNvPicPr>
            <a:picLocks noChangeAspect="1"/>
          </p:cNvPicPr>
          <p:nvPr/>
        </p:nvPicPr>
        <p:blipFill>
          <a:blip r:embed="rId2"/>
          <a:stretch>
            <a:fillRect/>
          </a:stretch>
        </p:blipFill>
        <p:spPr>
          <a:xfrm>
            <a:off x="907600" y="3993253"/>
            <a:ext cx="10588400" cy="2269347"/>
          </a:xfrm>
          <a:prstGeom prst="rect">
            <a:avLst/>
          </a:prstGeom>
        </p:spPr>
      </p:pic>
    </p:spTree>
    <p:extLst>
      <p:ext uri="{BB962C8B-B14F-4D97-AF65-F5344CB8AC3E}">
        <p14:creationId xmlns:p14="http://schemas.microsoft.com/office/powerpoint/2010/main" val="253853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多維陣列的屬性 </a:t>
            </a:r>
            <a:br>
              <a:rPr lang="en-US" altLang="zh-TW" dirty="0">
                <a:solidFill>
                  <a:srgbClr val="00B050"/>
                </a:solidFill>
              </a:rPr>
            </a:br>
            <a:r>
              <a:rPr lang="en-US" altLang="zh-TW" dirty="0">
                <a:solidFill>
                  <a:srgbClr val="00B050"/>
                </a:solidFill>
              </a:rPr>
              <a:t>( Array Attributes )</a:t>
            </a:r>
            <a:endParaRPr lang="zh-TW" altLang="en-US" dirty="0">
              <a:solidFill>
                <a:srgbClr val="00B050"/>
              </a:solidFill>
            </a:endParaRPr>
          </a:p>
        </p:txBody>
      </p:sp>
      <p:sp>
        <p:nvSpPr>
          <p:cNvPr id="2" name="副標題 1">
            <a:extLst>
              <a:ext uri="{FF2B5EF4-FFF2-40B4-BE49-F238E27FC236}">
                <a16:creationId xmlns:a16="http://schemas.microsoft.com/office/drawing/2014/main" id="{C87A00F6-2EEE-A85C-BCB9-5F5745B3930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01145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多維陣列的屬性 </a:t>
            </a:r>
            <a:br>
              <a:rPr lang="en-US" altLang="zh-TW" dirty="0">
                <a:solidFill>
                  <a:srgbClr val="00B050"/>
                </a:solidFill>
              </a:rPr>
            </a:br>
            <a:r>
              <a:rPr lang="en-US" altLang="zh-TW" dirty="0">
                <a:solidFill>
                  <a:srgbClr val="00B050"/>
                </a:solidFill>
              </a:rPr>
              <a:t>( Array Attributes )</a:t>
            </a:r>
            <a:endParaRPr lang="zh-TW" altLang="en-US" dirty="0">
              <a:solidFill>
                <a:srgbClr val="00B050"/>
              </a:solidFill>
            </a:endParaRPr>
          </a:p>
        </p:txBody>
      </p:sp>
      <p:sp>
        <p:nvSpPr>
          <p:cNvPr id="2" name="副標題 1">
            <a:extLst>
              <a:ext uri="{FF2B5EF4-FFF2-40B4-BE49-F238E27FC236}">
                <a16:creationId xmlns:a16="http://schemas.microsoft.com/office/drawing/2014/main" id="{C87A00F6-2EEE-A85C-BCB9-5F5745B3930F}"/>
              </a:ext>
            </a:extLst>
          </p:cNvPr>
          <p:cNvSpPr>
            <a:spLocks noGrp="1"/>
          </p:cNvSpPr>
          <p:nvPr>
            <p:ph type="subTitle" idx="1"/>
          </p:nvPr>
        </p:nvSpPr>
        <p:spPr/>
        <p:txBody>
          <a:bodyPr/>
          <a:lstStyle/>
          <a:p>
            <a:r>
              <a:rPr lang="zh-TW" altLang="en-US" sz="3470" dirty="0">
                <a:solidFill>
                  <a:srgbClr val="A6AAA9"/>
                </a:solidFill>
              </a:rPr>
              <a:t>陣列維度與大小</a:t>
            </a:r>
          </a:p>
        </p:txBody>
      </p:sp>
    </p:spTree>
    <p:extLst>
      <p:ext uri="{BB962C8B-B14F-4D97-AF65-F5344CB8AC3E}">
        <p14:creationId xmlns:p14="http://schemas.microsoft.com/office/powerpoint/2010/main" val="1516781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陣列維度與大小</a:t>
            </a:r>
          </a:p>
        </p:txBody>
      </p:sp>
      <p:sp>
        <p:nvSpPr>
          <p:cNvPr id="2" name="文字版面配置區 1">
            <a:extLst>
              <a:ext uri="{FF2B5EF4-FFF2-40B4-BE49-F238E27FC236}">
                <a16:creationId xmlns:a16="http://schemas.microsoft.com/office/drawing/2014/main" id="{ADDE45B5-27AE-FF58-A566-F4A052CC2690}"/>
              </a:ext>
            </a:extLst>
          </p:cNvPr>
          <p:cNvSpPr>
            <a:spLocks noGrp="1"/>
          </p:cNvSpPr>
          <p:nvPr>
            <p:ph type="body" idx="1"/>
          </p:nvPr>
        </p:nvSpPr>
        <p:spPr/>
        <p:txBody>
          <a:bodyPr/>
          <a:lstStyle/>
          <a:p>
            <a:endParaRPr lang="zh-TW" altLang="en-US"/>
          </a:p>
        </p:txBody>
      </p:sp>
      <p:pic>
        <p:nvPicPr>
          <p:cNvPr id="3" name="圖片 2">
            <a:extLst>
              <a:ext uri="{FF2B5EF4-FFF2-40B4-BE49-F238E27FC236}">
                <a16:creationId xmlns:a16="http://schemas.microsoft.com/office/drawing/2014/main" id="{3456180B-4490-D0F7-BD2A-2F535FF73451}"/>
              </a:ext>
            </a:extLst>
          </p:cNvPr>
          <p:cNvPicPr>
            <a:picLocks noChangeAspect="1"/>
          </p:cNvPicPr>
          <p:nvPr/>
        </p:nvPicPr>
        <p:blipFill>
          <a:blip r:embed="rId2"/>
          <a:stretch>
            <a:fillRect/>
          </a:stretch>
        </p:blipFill>
        <p:spPr>
          <a:xfrm>
            <a:off x="907600" y="2185002"/>
            <a:ext cx="10588400" cy="3253995"/>
          </a:xfrm>
          <a:prstGeom prst="rect">
            <a:avLst/>
          </a:prstGeom>
        </p:spPr>
      </p:pic>
    </p:spTree>
    <p:extLst>
      <p:ext uri="{BB962C8B-B14F-4D97-AF65-F5344CB8AC3E}">
        <p14:creationId xmlns:p14="http://schemas.microsoft.com/office/powerpoint/2010/main" val="918461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陣列維度與大小</a:t>
            </a:r>
          </a:p>
        </p:txBody>
      </p:sp>
      <p:sp>
        <p:nvSpPr>
          <p:cNvPr id="7" name="文字版面配置區 6">
            <a:extLst>
              <a:ext uri="{FF2B5EF4-FFF2-40B4-BE49-F238E27FC236}">
                <a16:creationId xmlns:a16="http://schemas.microsoft.com/office/drawing/2014/main" id="{5DA53977-3459-6454-3F63-3E1C1D5614FF}"/>
              </a:ext>
            </a:extLst>
          </p:cNvPr>
          <p:cNvSpPr>
            <a:spLocks noGrp="1"/>
          </p:cNvSpPr>
          <p:nvPr>
            <p:ph type="body" idx="1"/>
          </p:nvPr>
        </p:nvSpPr>
        <p:spPr/>
        <p:txBody>
          <a:bodyPr/>
          <a:lstStyle/>
          <a:p>
            <a:endParaRPr lang="zh-TW" altLang="en-US" dirty="0"/>
          </a:p>
        </p:txBody>
      </p:sp>
      <p:sp>
        <p:nvSpPr>
          <p:cNvPr id="6" name="Google Shape;625;p88">
            <a:extLst>
              <a:ext uri="{FF2B5EF4-FFF2-40B4-BE49-F238E27FC236}">
                <a16:creationId xmlns:a16="http://schemas.microsoft.com/office/drawing/2014/main" id="{CF04AE09-9701-09FB-862C-5D1937D1D675}"/>
              </a:ext>
            </a:extLst>
          </p:cNvPr>
          <p:cNvSpPr/>
          <p:nvPr/>
        </p:nvSpPr>
        <p:spPr>
          <a:xfrm>
            <a:off x="907600" y="1379300"/>
            <a:ext cx="10588400" cy="1224051"/>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x.dim</a:t>
            </a:r>
            <a:r>
              <a:rPr lang="en-US" altLang="zh-TW" sz="2400" b="1" dirty="0">
                <a:solidFill>
                  <a:schemeClr val="dk1"/>
                </a:solidFill>
              </a:rPr>
              <a:t>			# </a:t>
            </a:r>
            <a:r>
              <a:rPr lang="zh-TW" altLang="en-US" sz="2400" b="1" dirty="0">
                <a:solidFill>
                  <a:schemeClr val="dk1"/>
                </a:solidFill>
              </a:rPr>
              <a:t>呈現 </a:t>
            </a:r>
            <a:r>
              <a:rPr lang="en-US" altLang="zh-TW" sz="2400" b="1" dirty="0">
                <a:solidFill>
                  <a:schemeClr val="dk1"/>
                </a:solidFill>
              </a:rPr>
              <a:t>x </a:t>
            </a:r>
            <a:r>
              <a:rPr lang="zh-TW" altLang="en-US" sz="2400" b="1" dirty="0">
                <a:solidFill>
                  <a:schemeClr val="dk1"/>
                </a:solidFill>
              </a:rPr>
              <a:t>這個陣列的維度</a:t>
            </a:r>
            <a:endParaRPr lang="en-US" altLang="zh-TW" sz="2400" b="1" dirty="0">
              <a:solidFill>
                <a:schemeClr val="dk1"/>
              </a:solidFill>
            </a:endParaRPr>
          </a:p>
          <a:p>
            <a:pPr>
              <a:lnSpc>
                <a:spcPct val="115000"/>
              </a:lnSpc>
              <a:buClr>
                <a:schemeClr val="dk1"/>
              </a:buClr>
              <a:buSzPts val="1100"/>
            </a:pPr>
            <a:r>
              <a:rPr lang="en-US" altLang="zh-TW" sz="2400" b="1" dirty="0" err="1">
                <a:solidFill>
                  <a:schemeClr val="dk1"/>
                </a:solidFill>
              </a:rPr>
              <a:t>x.shape</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呈現 </a:t>
            </a:r>
            <a:r>
              <a:rPr lang="en-US" altLang="zh-TW" sz="2400" b="1" dirty="0">
                <a:solidFill>
                  <a:schemeClr val="dk1"/>
                </a:solidFill>
              </a:rPr>
              <a:t>x </a:t>
            </a:r>
            <a:r>
              <a:rPr lang="zh-TW" altLang="en-US" sz="2400" b="1" dirty="0">
                <a:solidFill>
                  <a:schemeClr val="dk1"/>
                </a:solidFill>
              </a:rPr>
              <a:t>這個陣列每個維度的大小</a:t>
            </a:r>
            <a:endParaRPr lang="en-US" altLang="zh-TW" sz="2400" b="1" dirty="0">
              <a:solidFill>
                <a:schemeClr val="dk1"/>
              </a:solidFill>
            </a:endParaRPr>
          </a:p>
          <a:p>
            <a:pPr>
              <a:lnSpc>
                <a:spcPct val="115000"/>
              </a:lnSpc>
              <a:buClr>
                <a:schemeClr val="dk1"/>
              </a:buClr>
              <a:buSzPts val="1100"/>
            </a:pPr>
            <a:r>
              <a:rPr lang="en-US" altLang="zh-TW" sz="2400" b="1" dirty="0" err="1">
                <a:solidFill>
                  <a:schemeClr val="dk1"/>
                </a:solidFill>
              </a:rPr>
              <a:t>x.size</a:t>
            </a:r>
            <a:r>
              <a:rPr lang="zh-TW" altLang="en-US" sz="2400" b="1" dirty="0">
                <a:solidFill>
                  <a:schemeClr val="dk1"/>
                </a:solidFill>
              </a:rPr>
              <a:t>		</a:t>
            </a:r>
            <a:r>
              <a:rPr lang="en-US" altLang="zh-TW" sz="2400" b="1" dirty="0">
                <a:solidFill>
                  <a:schemeClr val="dk1"/>
                </a:solidFill>
              </a:rPr>
              <a:t>	# </a:t>
            </a:r>
            <a:r>
              <a:rPr lang="zh-TW" altLang="en-US" sz="2400" b="1" dirty="0">
                <a:solidFill>
                  <a:schemeClr val="dk1"/>
                </a:solidFill>
              </a:rPr>
              <a:t>呈現 </a:t>
            </a:r>
            <a:r>
              <a:rPr lang="en-US" altLang="zh-TW" sz="2400" b="1" dirty="0">
                <a:solidFill>
                  <a:schemeClr val="dk1"/>
                </a:solidFill>
              </a:rPr>
              <a:t>x </a:t>
            </a:r>
            <a:r>
              <a:rPr lang="zh-TW" altLang="en-US" sz="2400" b="1" dirty="0">
                <a:solidFill>
                  <a:schemeClr val="dk1"/>
                </a:solidFill>
              </a:rPr>
              <a:t>這個陣列總共的元素數量</a:t>
            </a:r>
          </a:p>
        </p:txBody>
      </p:sp>
      <p:pic>
        <p:nvPicPr>
          <p:cNvPr id="9" name="圖片 8">
            <a:extLst>
              <a:ext uri="{FF2B5EF4-FFF2-40B4-BE49-F238E27FC236}">
                <a16:creationId xmlns:a16="http://schemas.microsoft.com/office/drawing/2014/main" id="{77FC0E64-5A2F-8E80-3A0A-BA77B6B1B4A4}"/>
              </a:ext>
            </a:extLst>
          </p:cNvPr>
          <p:cNvPicPr>
            <a:picLocks noChangeAspect="1"/>
          </p:cNvPicPr>
          <p:nvPr/>
        </p:nvPicPr>
        <p:blipFill>
          <a:blip r:embed="rId2"/>
          <a:stretch>
            <a:fillRect/>
          </a:stretch>
        </p:blipFill>
        <p:spPr>
          <a:xfrm>
            <a:off x="907600" y="2806959"/>
            <a:ext cx="7149878" cy="3455642"/>
          </a:xfrm>
          <a:prstGeom prst="rect">
            <a:avLst/>
          </a:prstGeom>
        </p:spPr>
      </p:pic>
    </p:spTree>
    <p:extLst>
      <p:ext uri="{BB962C8B-B14F-4D97-AF65-F5344CB8AC3E}">
        <p14:creationId xmlns:p14="http://schemas.microsoft.com/office/powerpoint/2010/main" val="3167183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r>
              <a:rPr lang="zh-TW" altLang="en-US" dirty="0">
                <a:solidFill>
                  <a:srgbClr val="00B050"/>
                </a:solidFill>
              </a:rPr>
              <a:t>多維陣列的屬性 </a:t>
            </a:r>
            <a:br>
              <a:rPr lang="en-US" altLang="zh-TW" dirty="0">
                <a:solidFill>
                  <a:srgbClr val="00B050"/>
                </a:solidFill>
              </a:rPr>
            </a:br>
            <a:r>
              <a:rPr lang="en-US" altLang="zh-TW" dirty="0">
                <a:solidFill>
                  <a:srgbClr val="00B050"/>
                </a:solidFill>
              </a:rPr>
              <a:t>( Array Attributes )</a:t>
            </a:r>
            <a:endParaRPr lang="zh-TW" altLang="en-US" dirty="0">
              <a:solidFill>
                <a:srgbClr val="00B050"/>
              </a:solidFill>
            </a:endParaRPr>
          </a:p>
        </p:txBody>
      </p:sp>
      <p:sp>
        <p:nvSpPr>
          <p:cNvPr id="2" name="副標題 1">
            <a:extLst>
              <a:ext uri="{FF2B5EF4-FFF2-40B4-BE49-F238E27FC236}">
                <a16:creationId xmlns:a16="http://schemas.microsoft.com/office/drawing/2014/main" id="{C87A00F6-2EEE-A85C-BCB9-5F5745B3930F}"/>
              </a:ext>
            </a:extLst>
          </p:cNvPr>
          <p:cNvSpPr>
            <a:spLocks noGrp="1"/>
          </p:cNvSpPr>
          <p:nvPr>
            <p:ph type="subTitle" idx="1"/>
          </p:nvPr>
        </p:nvSpPr>
        <p:spPr/>
        <p:txBody>
          <a:bodyPr/>
          <a:lstStyle/>
          <a:p>
            <a:r>
              <a:rPr lang="zh-TW" altLang="en-US" sz="3470" dirty="0">
                <a:solidFill>
                  <a:srgbClr val="A6AAA9"/>
                </a:solidFill>
              </a:rPr>
              <a:t>陣列中的資料型態</a:t>
            </a:r>
          </a:p>
        </p:txBody>
      </p:sp>
    </p:spTree>
    <p:extLst>
      <p:ext uri="{BB962C8B-B14F-4D97-AF65-F5344CB8AC3E}">
        <p14:creationId xmlns:p14="http://schemas.microsoft.com/office/powerpoint/2010/main" val="2638174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陣列中的資料型態</a:t>
            </a:r>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r>
              <a:rPr lang="zh-TW" altLang="en-US" dirty="0"/>
              <a:t>我們上面到陣列裡面最常見的是放入數字，但也可以接受文字或其他資料型態。</a:t>
            </a:r>
            <a:endParaRPr lang="en-US" altLang="zh-TW" dirty="0"/>
          </a:p>
          <a:p>
            <a:endParaRPr lang="en-US" altLang="zh-TW" dirty="0"/>
          </a:p>
          <a:p>
            <a:r>
              <a:rPr lang="zh-TW" altLang="en-US" dirty="0"/>
              <a:t>不過即使是數字也有整數、浮點數、以及精度的差異，這個部份我們就來看一下在 </a:t>
            </a:r>
            <a:r>
              <a:rPr lang="en-US" altLang="zh-TW" dirty="0" err="1"/>
              <a:t>numpy</a:t>
            </a:r>
            <a:r>
              <a:rPr lang="zh-TW" altLang="en-US" dirty="0"/>
              <a:t> 中要如何查看以及改變陣列的資料型態。</a:t>
            </a:r>
          </a:p>
        </p:txBody>
      </p:sp>
      <p:sp>
        <p:nvSpPr>
          <p:cNvPr id="6" name="文字方塊 5">
            <a:extLst>
              <a:ext uri="{FF2B5EF4-FFF2-40B4-BE49-F238E27FC236}">
                <a16:creationId xmlns:a16="http://schemas.microsoft.com/office/drawing/2014/main" id="{723C9A98-6E0F-1416-FF5C-A3E3ECD19DAD}"/>
              </a:ext>
            </a:extLst>
          </p:cNvPr>
          <p:cNvSpPr txBox="1"/>
          <p:nvPr/>
        </p:nvSpPr>
        <p:spPr>
          <a:xfrm>
            <a:off x="2857500" y="5505470"/>
            <a:ext cx="8744567" cy="757130"/>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小提醒，如果陣列中的元素是無法被轉成數字的文字，即使強制想要改變陣列資料型態為數值類型 ( ex.int32 ) 也會報錯唷！</a:t>
            </a:r>
          </a:p>
        </p:txBody>
      </p:sp>
    </p:spTree>
    <p:extLst>
      <p:ext uri="{BB962C8B-B14F-4D97-AF65-F5344CB8AC3E}">
        <p14:creationId xmlns:p14="http://schemas.microsoft.com/office/powerpoint/2010/main" val="42373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陣列中的資料型態 </a:t>
            </a:r>
            <a:r>
              <a:rPr lang="en-US" altLang="zh-TW" dirty="0"/>
              <a:t>- </a:t>
            </a:r>
            <a:r>
              <a:rPr lang="en-US" altLang="zh-TW" dirty="0" err="1"/>
              <a:t>dtype</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en-US" altLang="zh-TW" dirty="0" err="1"/>
              <a:t>dtype</a:t>
            </a:r>
            <a:r>
              <a:rPr lang="en-US" altLang="zh-TW" dirty="0"/>
              <a:t> </a:t>
            </a:r>
            <a:r>
              <a:rPr lang="zh-TW" altLang="en-US" dirty="0"/>
              <a:t>用來顯示資料型態。</a:t>
            </a:r>
          </a:p>
        </p:txBody>
      </p:sp>
      <p:sp>
        <p:nvSpPr>
          <p:cNvPr id="6" name="Google Shape;625;p88">
            <a:extLst>
              <a:ext uri="{FF2B5EF4-FFF2-40B4-BE49-F238E27FC236}">
                <a16:creationId xmlns:a16="http://schemas.microsoft.com/office/drawing/2014/main" id="{CF04AE09-9701-09FB-862C-5D1937D1D675}"/>
              </a:ext>
            </a:extLst>
          </p:cNvPr>
          <p:cNvSpPr/>
          <p:nvPr/>
        </p:nvSpPr>
        <p:spPr>
          <a:xfrm>
            <a:off x="907599"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x.dtype</a:t>
            </a:r>
            <a:r>
              <a:rPr lang="en-US" altLang="zh-TW" sz="2400" b="1" dirty="0">
                <a:solidFill>
                  <a:schemeClr val="dk1"/>
                </a:solidFill>
              </a:rPr>
              <a:t>( )	# </a:t>
            </a:r>
            <a:r>
              <a:rPr lang="zh-TW" altLang="en-US" sz="2400" b="1" dirty="0">
                <a:solidFill>
                  <a:schemeClr val="dk1"/>
                </a:solidFill>
              </a:rPr>
              <a:t>顯示 </a:t>
            </a:r>
            <a:r>
              <a:rPr lang="en-US" altLang="zh-TW" sz="2400" b="1" dirty="0">
                <a:solidFill>
                  <a:schemeClr val="dk1"/>
                </a:solidFill>
              </a:rPr>
              <a:t>x </a:t>
            </a:r>
            <a:r>
              <a:rPr lang="zh-TW" altLang="en-US" sz="2400" b="1" dirty="0">
                <a:solidFill>
                  <a:schemeClr val="dk1"/>
                </a:solidFill>
              </a:rPr>
              <a:t>的資料型態</a:t>
            </a:r>
          </a:p>
        </p:txBody>
      </p:sp>
      <p:pic>
        <p:nvPicPr>
          <p:cNvPr id="8" name="圖片 7">
            <a:extLst>
              <a:ext uri="{FF2B5EF4-FFF2-40B4-BE49-F238E27FC236}">
                <a16:creationId xmlns:a16="http://schemas.microsoft.com/office/drawing/2014/main" id="{6DAF6DB5-0017-9FFD-2405-D5EF07A029D9}"/>
              </a:ext>
            </a:extLst>
          </p:cNvPr>
          <p:cNvPicPr>
            <a:picLocks noChangeAspect="1"/>
          </p:cNvPicPr>
          <p:nvPr/>
        </p:nvPicPr>
        <p:blipFill>
          <a:blip r:embed="rId2"/>
          <a:stretch>
            <a:fillRect/>
          </a:stretch>
        </p:blipFill>
        <p:spPr>
          <a:xfrm>
            <a:off x="907599" y="3431190"/>
            <a:ext cx="8257915" cy="2831410"/>
          </a:xfrm>
          <a:prstGeom prst="rect">
            <a:avLst/>
          </a:prstGeom>
        </p:spPr>
      </p:pic>
    </p:spTree>
    <p:extLst>
      <p:ext uri="{BB962C8B-B14F-4D97-AF65-F5344CB8AC3E}">
        <p14:creationId xmlns:p14="http://schemas.microsoft.com/office/powerpoint/2010/main" val="666935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DD7AD5-62D8-BBBD-D320-265B47312D76}"/>
              </a:ext>
            </a:extLst>
          </p:cNvPr>
          <p:cNvSpPr>
            <a:spLocks noGrp="1"/>
          </p:cNvSpPr>
          <p:nvPr>
            <p:ph type="title"/>
          </p:nvPr>
        </p:nvSpPr>
        <p:spPr/>
        <p:txBody>
          <a:bodyPr/>
          <a:lstStyle/>
          <a:p>
            <a:pPr algn="ctr"/>
            <a:br>
              <a:rPr lang="en-US" altLang="zh-TW" dirty="0"/>
            </a:br>
            <a:r>
              <a:rPr lang="zh-TW" altLang="en-US" dirty="0"/>
              <a:t>課程內容</a:t>
            </a:r>
          </a:p>
        </p:txBody>
      </p:sp>
      <p:sp>
        <p:nvSpPr>
          <p:cNvPr id="3" name="副標題 2">
            <a:extLst>
              <a:ext uri="{FF2B5EF4-FFF2-40B4-BE49-F238E27FC236}">
                <a16:creationId xmlns:a16="http://schemas.microsoft.com/office/drawing/2014/main" id="{D08AEFA9-206A-7FAE-374F-B66F7020F959}"/>
              </a:ext>
            </a:extLst>
          </p:cNvPr>
          <p:cNvSpPr>
            <a:spLocks noGrp="1"/>
          </p:cNvSpPr>
          <p:nvPr>
            <p:ph type="subTitle" idx="1"/>
          </p:nvPr>
        </p:nvSpPr>
        <p:spPr/>
        <p:txBody>
          <a:bodyPr/>
          <a:lstStyle/>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endParaRPr lang="en-US" altLang="zh-TW" dirty="0"/>
          </a:p>
          <a:p>
            <a:pPr marL="228600" lvl="0" indent="-50800" algn="ctr" rtl="0">
              <a:spcBef>
                <a:spcPts val="0"/>
              </a:spcBef>
              <a:spcAft>
                <a:spcPts val="600"/>
              </a:spcAft>
              <a:buClr>
                <a:schemeClr val="lt1"/>
              </a:buClr>
              <a:buSzPts val="2800"/>
              <a:buNone/>
            </a:pPr>
            <a:r>
              <a:rPr lang="en-US" altLang="zh-TW" dirty="0" err="1"/>
              <a:t>Numpy</a:t>
            </a:r>
            <a:r>
              <a:rPr lang="en-US" altLang="zh-TW" dirty="0"/>
              <a:t> tutorial</a:t>
            </a:r>
            <a:endParaRPr lang="zh-TW" altLang="en-US" dirty="0"/>
          </a:p>
          <a:p>
            <a:endParaRPr lang="zh-TW" altLang="en-US" dirty="0"/>
          </a:p>
        </p:txBody>
      </p:sp>
      <p:sp>
        <p:nvSpPr>
          <p:cNvPr id="4" name="文字版面配置區 3">
            <a:extLst>
              <a:ext uri="{FF2B5EF4-FFF2-40B4-BE49-F238E27FC236}">
                <a16:creationId xmlns:a16="http://schemas.microsoft.com/office/drawing/2014/main" id="{1C04762A-5161-28ED-1B00-82D1EB66C149}"/>
              </a:ext>
            </a:extLst>
          </p:cNvPr>
          <p:cNvSpPr>
            <a:spLocks noGrp="1"/>
          </p:cNvSpPr>
          <p:nvPr>
            <p:ph type="body" idx="2"/>
          </p:nvPr>
        </p:nvSpPr>
        <p:spPr/>
        <p:txBody>
          <a:bodyPr/>
          <a:lstStyle/>
          <a:p>
            <a:pPr marL="609585" indent="-507987"/>
            <a:endParaRPr lang="en-US" altLang="zh-TW" dirty="0"/>
          </a:p>
          <a:p>
            <a:pPr marL="609585" indent="-507987"/>
            <a:endParaRPr lang="en-US" altLang="zh-TW" dirty="0"/>
          </a:p>
          <a:p>
            <a:pPr marL="609585" indent="-507987"/>
            <a:endParaRPr lang="en-US" altLang="zh-TW" dirty="0"/>
          </a:p>
          <a:p>
            <a:pPr marL="101598" indent="0">
              <a:buNone/>
            </a:pPr>
            <a:endParaRPr lang="en-US" altLang="zh-TW" dirty="0"/>
          </a:p>
          <a:p>
            <a:pPr marL="609585" indent="-507987"/>
            <a:r>
              <a:rPr lang="zh-TW" altLang="en-US" dirty="0"/>
              <a:t>事情準備</a:t>
            </a:r>
            <a:endParaRPr lang="en-US" altLang="zh-TW" dirty="0"/>
          </a:p>
          <a:p>
            <a:pPr marL="609585" indent="-507987"/>
            <a:r>
              <a:rPr lang="zh-TW" altLang="en-US" dirty="0"/>
              <a:t>創建多維陣列 </a:t>
            </a:r>
            <a:r>
              <a:rPr lang="en-US" altLang="zh-TW" dirty="0"/>
              <a:t>( Array Creation )</a:t>
            </a:r>
          </a:p>
          <a:p>
            <a:pPr marL="609585" indent="-507987"/>
            <a:r>
              <a:rPr lang="zh-TW" altLang="en-US" dirty="0"/>
              <a:t>多維陣列的屬性</a:t>
            </a:r>
            <a:endParaRPr lang="en-US" altLang="zh-TW" dirty="0"/>
          </a:p>
          <a:p>
            <a:pPr marL="609585" indent="-507987"/>
            <a:r>
              <a:rPr lang="zh-TW" altLang="en-US" dirty="0"/>
              <a:t>陣列運算</a:t>
            </a:r>
            <a:endParaRPr lang="en-US" altLang="zh-TW" dirty="0"/>
          </a:p>
          <a:p>
            <a:endParaRPr lang="zh-TW" altLang="en-US" dirty="0"/>
          </a:p>
        </p:txBody>
      </p:sp>
    </p:spTree>
    <p:extLst>
      <p:ext uri="{BB962C8B-B14F-4D97-AF65-F5344CB8AC3E}">
        <p14:creationId xmlns:p14="http://schemas.microsoft.com/office/powerpoint/2010/main" val="4206252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陣列中的資料型態 </a:t>
            </a:r>
            <a:r>
              <a:rPr lang="en-US" altLang="zh-TW" dirty="0"/>
              <a:t>- </a:t>
            </a:r>
            <a:r>
              <a:rPr lang="en-US" altLang="zh-TW" dirty="0" err="1"/>
              <a:t>astype</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en-US" altLang="zh-TW" dirty="0" err="1"/>
              <a:t>astype</a:t>
            </a:r>
            <a:r>
              <a:rPr lang="zh-TW" altLang="en-US" dirty="0"/>
              <a:t> 用來改變資料型態。</a:t>
            </a:r>
          </a:p>
        </p:txBody>
      </p:sp>
      <p:sp>
        <p:nvSpPr>
          <p:cNvPr id="6" name="Google Shape;625;p88">
            <a:extLst>
              <a:ext uri="{FF2B5EF4-FFF2-40B4-BE49-F238E27FC236}">
                <a16:creationId xmlns:a16="http://schemas.microsoft.com/office/drawing/2014/main" id="{CF04AE09-9701-09FB-862C-5D1937D1D675}"/>
              </a:ext>
            </a:extLst>
          </p:cNvPr>
          <p:cNvSpPr/>
          <p:nvPr/>
        </p:nvSpPr>
        <p:spPr>
          <a:xfrm>
            <a:off x="907599" y="1361399"/>
            <a:ext cx="10588401"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x.astype</a:t>
            </a:r>
            <a:r>
              <a:rPr lang="en-US" altLang="zh-TW" sz="2400" b="1" dirty="0">
                <a:solidFill>
                  <a:schemeClr val="dk1"/>
                </a:solidFill>
              </a:rPr>
              <a:t>( </a:t>
            </a:r>
            <a:r>
              <a:rPr lang="en-US" altLang="zh-TW" sz="2400" b="1" dirty="0">
                <a:solidFill>
                  <a:schemeClr val="accent1"/>
                </a:solidFill>
              </a:rPr>
              <a:t>T</a:t>
            </a:r>
            <a:r>
              <a:rPr lang="en-US" altLang="zh-TW" sz="2400" b="1" dirty="0">
                <a:solidFill>
                  <a:schemeClr val="dk1"/>
                </a:solidFill>
              </a:rPr>
              <a:t> )		# </a:t>
            </a:r>
            <a:r>
              <a:rPr lang="zh-TW" altLang="en-US" sz="2400" b="1" dirty="0">
                <a:solidFill>
                  <a:schemeClr val="dk1"/>
                </a:solidFill>
              </a:rPr>
              <a:t>將 </a:t>
            </a:r>
            <a:r>
              <a:rPr lang="en-US" altLang="zh-TW" sz="2400" b="1" dirty="0">
                <a:solidFill>
                  <a:schemeClr val="dk1"/>
                </a:solidFill>
              </a:rPr>
              <a:t>x </a:t>
            </a:r>
            <a:r>
              <a:rPr lang="zh-TW" altLang="en-US" sz="2400" b="1" dirty="0">
                <a:solidFill>
                  <a:schemeClr val="dk1"/>
                </a:solidFill>
              </a:rPr>
              <a:t>的資料型態改變成新的資料型態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T</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p>
        </p:txBody>
      </p:sp>
      <p:pic>
        <p:nvPicPr>
          <p:cNvPr id="7" name="圖片 6">
            <a:extLst>
              <a:ext uri="{FF2B5EF4-FFF2-40B4-BE49-F238E27FC236}">
                <a16:creationId xmlns:a16="http://schemas.microsoft.com/office/drawing/2014/main" id="{87274DC6-DA86-9D95-3262-D3FE3D75CBA8}"/>
              </a:ext>
            </a:extLst>
          </p:cNvPr>
          <p:cNvPicPr>
            <a:picLocks noChangeAspect="1"/>
          </p:cNvPicPr>
          <p:nvPr/>
        </p:nvPicPr>
        <p:blipFill>
          <a:blip r:embed="rId2"/>
          <a:stretch>
            <a:fillRect/>
          </a:stretch>
        </p:blipFill>
        <p:spPr>
          <a:xfrm>
            <a:off x="907599" y="3426810"/>
            <a:ext cx="7134846" cy="2835789"/>
          </a:xfrm>
          <a:prstGeom prst="rect">
            <a:avLst/>
          </a:prstGeom>
        </p:spPr>
      </p:pic>
    </p:spTree>
    <p:extLst>
      <p:ext uri="{BB962C8B-B14F-4D97-AF65-F5344CB8AC3E}">
        <p14:creationId xmlns:p14="http://schemas.microsoft.com/office/powerpoint/2010/main" val="3013343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355106F-2D0E-ADDD-48A7-B800543EB899}"/>
              </a:ext>
            </a:extLst>
          </p:cNvPr>
          <p:cNvSpPr>
            <a:spLocks noGrp="1"/>
          </p:cNvSpPr>
          <p:nvPr>
            <p:ph type="title"/>
          </p:nvPr>
        </p:nvSpPr>
        <p:spPr/>
        <p:txBody>
          <a:bodyPr/>
          <a:lstStyle/>
          <a:p>
            <a:r>
              <a:rPr lang="zh-TW" altLang="en-US" dirty="0"/>
              <a:t>陣列中的資料型態 </a:t>
            </a:r>
            <a:r>
              <a:rPr lang="en-US" altLang="zh-TW" dirty="0"/>
              <a:t>- </a:t>
            </a:r>
            <a:r>
              <a:rPr lang="en-US" altLang="zh-TW" dirty="0" err="1"/>
              <a:t>astype</a:t>
            </a:r>
            <a:endParaRPr lang="zh-TW" altLang="en-US" dirty="0"/>
          </a:p>
        </p:txBody>
      </p:sp>
      <p:sp>
        <p:nvSpPr>
          <p:cNvPr id="5" name="文字版面配置區 4">
            <a:extLst>
              <a:ext uri="{FF2B5EF4-FFF2-40B4-BE49-F238E27FC236}">
                <a16:creationId xmlns:a16="http://schemas.microsoft.com/office/drawing/2014/main" id="{A37331DA-F974-F696-B7F6-EDA1CE8E1C80}"/>
              </a:ext>
            </a:extLst>
          </p:cNvPr>
          <p:cNvSpPr>
            <a:spLocks noGrp="1"/>
          </p:cNvSpPr>
          <p:nvPr>
            <p:ph type="body" idx="1"/>
          </p:nvPr>
        </p:nvSpPr>
        <p:spPr/>
        <p:txBody>
          <a:bodyPr/>
          <a:lstStyle/>
          <a:p>
            <a:endParaRPr lang="en-US" altLang="zh-TW" dirty="0"/>
          </a:p>
          <a:p>
            <a:endParaRPr lang="en-US" altLang="zh-TW" dirty="0"/>
          </a:p>
          <a:p>
            <a:r>
              <a:rPr lang="zh-TW" altLang="en-US" dirty="0"/>
              <a:t>亦可在創建陣列時指定 </a:t>
            </a:r>
            <a:r>
              <a:rPr lang="en-US" altLang="zh-TW" dirty="0" err="1"/>
              <a:t>dtype</a:t>
            </a:r>
            <a:r>
              <a:rPr lang="zh-TW" altLang="en-US" dirty="0"/>
              <a:t>。</a:t>
            </a:r>
          </a:p>
        </p:txBody>
      </p:sp>
      <p:sp>
        <p:nvSpPr>
          <p:cNvPr id="6" name="Google Shape;625;p88">
            <a:extLst>
              <a:ext uri="{FF2B5EF4-FFF2-40B4-BE49-F238E27FC236}">
                <a16:creationId xmlns:a16="http://schemas.microsoft.com/office/drawing/2014/main" id="{CF04AE09-9701-09FB-862C-5D1937D1D675}"/>
              </a:ext>
            </a:extLst>
          </p:cNvPr>
          <p:cNvSpPr/>
          <p:nvPr/>
        </p:nvSpPr>
        <p:spPr>
          <a:xfrm>
            <a:off x="907598"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np.arange</a:t>
            </a:r>
            <a:r>
              <a:rPr lang="en-US" altLang="zh-TW" sz="2400" b="1" dirty="0">
                <a:solidFill>
                  <a:schemeClr val="dk1"/>
                </a:solidFill>
              </a:rPr>
              <a:t>( </a:t>
            </a:r>
            <a:r>
              <a:rPr lang="en-US" altLang="zh-TW" sz="2400" b="1" dirty="0">
                <a:solidFill>
                  <a:schemeClr val="accent1"/>
                </a:solidFill>
              </a:rPr>
              <a:t>n</a:t>
            </a:r>
            <a:r>
              <a:rPr lang="en-US" altLang="zh-TW" sz="2400" b="1" dirty="0">
                <a:solidFill>
                  <a:schemeClr val="dk1"/>
                </a:solidFill>
              </a:rPr>
              <a:t>, </a:t>
            </a:r>
            <a:r>
              <a:rPr lang="en-US" altLang="zh-TW" sz="2400" b="1" dirty="0" err="1">
                <a:solidFill>
                  <a:schemeClr val="dk1"/>
                </a:solidFill>
              </a:rPr>
              <a:t>dtype</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accent1"/>
                </a:solidFill>
              </a:rPr>
              <a:t>t</a:t>
            </a:r>
            <a:r>
              <a:rPr lang="en-US" altLang="zh-TW" sz="2400" b="1" dirty="0">
                <a:solidFill>
                  <a:schemeClr val="dk1"/>
                </a:solidFill>
              </a:rPr>
              <a:t> )		#</a:t>
            </a:r>
            <a:r>
              <a:rPr lang="zh-TW" altLang="en-US" sz="2400" b="1" dirty="0">
                <a:solidFill>
                  <a:schemeClr val="dk1"/>
                </a:solidFill>
              </a:rPr>
              <a:t> 創建一長度為 </a:t>
            </a:r>
            <a:r>
              <a:rPr lang="en-US" altLang="zh-TW" sz="2400" b="1" dirty="0">
                <a:solidFill>
                  <a:schemeClr val="accent1"/>
                </a:solidFill>
              </a:rPr>
              <a:t>n</a:t>
            </a:r>
            <a:r>
              <a:rPr lang="en-US" altLang="zh-TW" sz="2400" b="1" dirty="0">
                <a:solidFill>
                  <a:schemeClr val="dk1"/>
                </a:solidFill>
              </a:rPr>
              <a:t> </a:t>
            </a:r>
            <a:r>
              <a:rPr lang="zh-TW" altLang="en-US" sz="2400" b="1" dirty="0">
                <a:solidFill>
                  <a:schemeClr val="dk1"/>
                </a:solidFill>
              </a:rPr>
              <a:t>的陣列，且形態為 </a:t>
            </a:r>
            <a:r>
              <a:rPr lang="en-US" altLang="zh-TW" sz="2400" b="1" dirty="0">
                <a:solidFill>
                  <a:schemeClr val="accent1"/>
                </a:solidFill>
              </a:rPr>
              <a:t>t</a:t>
            </a:r>
            <a:endParaRPr lang="zh-TW" altLang="en-US" sz="2400" b="1" dirty="0">
              <a:solidFill>
                <a:schemeClr val="accent1"/>
              </a:solidFill>
            </a:endParaRPr>
          </a:p>
        </p:txBody>
      </p:sp>
      <p:pic>
        <p:nvPicPr>
          <p:cNvPr id="8" name="圖片 7">
            <a:extLst>
              <a:ext uri="{FF2B5EF4-FFF2-40B4-BE49-F238E27FC236}">
                <a16:creationId xmlns:a16="http://schemas.microsoft.com/office/drawing/2014/main" id="{27381DF7-7C76-E222-7A93-0AFC5B680C8D}"/>
              </a:ext>
            </a:extLst>
          </p:cNvPr>
          <p:cNvPicPr>
            <a:picLocks noChangeAspect="1"/>
          </p:cNvPicPr>
          <p:nvPr/>
        </p:nvPicPr>
        <p:blipFill>
          <a:blip r:embed="rId2"/>
          <a:stretch>
            <a:fillRect/>
          </a:stretch>
        </p:blipFill>
        <p:spPr>
          <a:xfrm>
            <a:off x="907598" y="3426810"/>
            <a:ext cx="8257915" cy="2835790"/>
          </a:xfrm>
          <a:prstGeom prst="rect">
            <a:avLst/>
          </a:prstGeom>
        </p:spPr>
      </p:pic>
    </p:spTree>
    <p:extLst>
      <p:ext uri="{BB962C8B-B14F-4D97-AF65-F5344CB8AC3E}">
        <p14:creationId xmlns:p14="http://schemas.microsoft.com/office/powerpoint/2010/main" val="1487946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陣列運算</a:t>
            </a:r>
          </a:p>
        </p:txBody>
      </p:sp>
      <p:sp>
        <p:nvSpPr>
          <p:cNvPr id="2" name="副標題 1">
            <a:extLst>
              <a:ext uri="{FF2B5EF4-FFF2-40B4-BE49-F238E27FC236}">
                <a16:creationId xmlns:a16="http://schemas.microsoft.com/office/drawing/2014/main" id="{C87A00F6-2EEE-A85C-BCB9-5F5745B3930F}"/>
              </a:ext>
            </a:extLst>
          </p:cNvPr>
          <p:cNvSpPr>
            <a:spLocks noGrp="1"/>
          </p:cNvSpPr>
          <p:nvPr>
            <p:ph type="subTitle" idx="1"/>
          </p:nvPr>
        </p:nvSpPr>
        <p:spPr/>
        <p:txBody>
          <a:bodyPr/>
          <a:lstStyle/>
          <a:p>
            <a:r>
              <a:rPr lang="zh-TW" altLang="en-US" sz="3470" dirty="0">
                <a:solidFill>
                  <a:srgbClr val="A6AAA9"/>
                </a:solidFill>
              </a:rPr>
              <a:t>基本數學運算</a:t>
            </a:r>
          </a:p>
        </p:txBody>
      </p:sp>
    </p:spTree>
    <p:extLst>
      <p:ext uri="{BB962C8B-B14F-4D97-AF65-F5344CB8AC3E}">
        <p14:creationId xmlns:p14="http://schemas.microsoft.com/office/powerpoint/2010/main" val="3989887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D8E483F-BEAD-1C37-E5D6-74012FDE4809}"/>
              </a:ext>
            </a:extLst>
          </p:cNvPr>
          <p:cNvSpPr>
            <a:spLocks noGrp="1"/>
          </p:cNvSpPr>
          <p:nvPr>
            <p:ph type="title"/>
          </p:nvPr>
        </p:nvSpPr>
        <p:spPr/>
        <p:txBody>
          <a:bodyPr/>
          <a:lstStyle/>
          <a:p>
            <a:r>
              <a:rPr lang="zh-TW" altLang="en-US" dirty="0"/>
              <a:t>基本數學運算</a:t>
            </a:r>
          </a:p>
        </p:txBody>
      </p:sp>
      <p:sp>
        <p:nvSpPr>
          <p:cNvPr id="5" name="文字版面配置區 4">
            <a:extLst>
              <a:ext uri="{FF2B5EF4-FFF2-40B4-BE49-F238E27FC236}">
                <a16:creationId xmlns:a16="http://schemas.microsoft.com/office/drawing/2014/main" id="{AC64DAB5-FD68-303D-0296-8C6E45C8FDAF}"/>
              </a:ext>
            </a:extLst>
          </p:cNvPr>
          <p:cNvSpPr>
            <a:spLocks noGrp="1"/>
          </p:cNvSpPr>
          <p:nvPr>
            <p:ph type="body" idx="1"/>
          </p:nvPr>
        </p:nvSpPr>
        <p:spPr/>
        <p:txBody>
          <a:bodyPr/>
          <a:lstStyle/>
          <a:p>
            <a:r>
              <a:rPr lang="zh-TW" altLang="en-US" dirty="0"/>
              <a:t>大小相同的陣列之間，能夠進行數學運算。</a:t>
            </a:r>
          </a:p>
        </p:txBody>
      </p:sp>
      <p:pic>
        <p:nvPicPr>
          <p:cNvPr id="8" name="圖片 7">
            <a:extLst>
              <a:ext uri="{FF2B5EF4-FFF2-40B4-BE49-F238E27FC236}">
                <a16:creationId xmlns:a16="http://schemas.microsoft.com/office/drawing/2014/main" id="{F555D824-1ABD-6724-F3D0-C4B71C63A6F3}"/>
              </a:ext>
            </a:extLst>
          </p:cNvPr>
          <p:cNvPicPr>
            <a:picLocks noChangeAspect="1"/>
          </p:cNvPicPr>
          <p:nvPr/>
        </p:nvPicPr>
        <p:blipFill>
          <a:blip r:embed="rId2"/>
          <a:stretch>
            <a:fillRect/>
          </a:stretch>
        </p:blipFill>
        <p:spPr>
          <a:xfrm>
            <a:off x="907598" y="3306515"/>
            <a:ext cx="5966536" cy="2956086"/>
          </a:xfrm>
          <a:prstGeom prst="rect">
            <a:avLst/>
          </a:prstGeom>
        </p:spPr>
      </p:pic>
      <p:sp>
        <p:nvSpPr>
          <p:cNvPr id="12" name="矩形 11">
            <a:extLst>
              <a:ext uri="{FF2B5EF4-FFF2-40B4-BE49-F238E27FC236}">
                <a16:creationId xmlns:a16="http://schemas.microsoft.com/office/drawing/2014/main" id="{070BE071-4B8A-ED93-BCA5-2CE6BF09C705}"/>
              </a:ext>
            </a:extLst>
          </p:cNvPr>
          <p:cNvSpPr/>
          <p:nvPr/>
        </p:nvSpPr>
        <p:spPr>
          <a:xfrm>
            <a:off x="907598" y="5020363"/>
            <a:ext cx="1394536" cy="1242237"/>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5A72761-18F1-1C36-CD4C-C5D8A7D2EF6D}"/>
              </a:ext>
            </a:extLst>
          </p:cNvPr>
          <p:cNvSpPr txBox="1"/>
          <p:nvPr/>
        </p:nvSpPr>
        <p:spPr>
          <a:xfrm>
            <a:off x="2300126" y="5427760"/>
            <a:ext cx="2458065" cy="424732"/>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chemeClr val="accent1"/>
                </a:solidFill>
                <a:latin typeface="Microsoft JhengHei"/>
                <a:ea typeface="Microsoft JhengHei"/>
              </a:rPr>
              <a:t>定義兩陣列</a:t>
            </a:r>
            <a:r>
              <a:rPr lang="en-US" altLang="zh-TW" sz="2400" dirty="0">
                <a:solidFill>
                  <a:schemeClr val="accent1"/>
                </a:solidFill>
                <a:latin typeface="Microsoft JhengHei"/>
                <a:ea typeface="Microsoft JhengHei"/>
              </a:rPr>
              <a:t> a, b</a:t>
            </a:r>
            <a:endParaRPr lang="zh-TW" altLang="en-US" sz="2400" dirty="0">
              <a:solidFill>
                <a:schemeClr val="accent1"/>
              </a:solidFill>
              <a:latin typeface="Microsoft JhengHei"/>
              <a:ea typeface="Microsoft JhengHei"/>
            </a:endParaRPr>
          </a:p>
        </p:txBody>
      </p:sp>
      <p:pic>
        <p:nvPicPr>
          <p:cNvPr id="30" name="圖片 29">
            <a:extLst>
              <a:ext uri="{FF2B5EF4-FFF2-40B4-BE49-F238E27FC236}">
                <a16:creationId xmlns:a16="http://schemas.microsoft.com/office/drawing/2014/main" id="{646B34E5-25FA-9EFE-8438-9DD59D2140D5}"/>
              </a:ext>
            </a:extLst>
          </p:cNvPr>
          <p:cNvPicPr>
            <a:picLocks noChangeAspect="1"/>
          </p:cNvPicPr>
          <p:nvPr/>
        </p:nvPicPr>
        <p:blipFill>
          <a:blip r:embed="rId3"/>
          <a:stretch>
            <a:fillRect/>
          </a:stretch>
        </p:blipFill>
        <p:spPr>
          <a:xfrm>
            <a:off x="9222215" y="1361401"/>
            <a:ext cx="2669103" cy="4629784"/>
          </a:xfrm>
          <a:prstGeom prst="rect">
            <a:avLst/>
          </a:prstGeom>
        </p:spPr>
      </p:pic>
      <p:sp>
        <p:nvSpPr>
          <p:cNvPr id="15" name="文字方塊 14">
            <a:extLst>
              <a:ext uri="{FF2B5EF4-FFF2-40B4-BE49-F238E27FC236}">
                <a16:creationId xmlns:a16="http://schemas.microsoft.com/office/drawing/2014/main" id="{848F636D-CCBE-1B46-BC13-824BBEEA2A53}"/>
              </a:ext>
            </a:extLst>
          </p:cNvPr>
          <p:cNvSpPr txBox="1"/>
          <p:nvPr/>
        </p:nvSpPr>
        <p:spPr>
          <a:xfrm>
            <a:off x="4505325" y="4505200"/>
            <a:ext cx="4321143" cy="898195"/>
          </a:xfrm>
          <a:prstGeom prst="rect">
            <a:avLst/>
          </a:prstGeom>
          <a:noFill/>
        </p:spPr>
        <p:txBody>
          <a:bodyPr wrap="square" rtlCol="0">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注意：</a:t>
            </a:r>
            <a:endParaRPr lang="en-US" altLang="zh-TW" sz="2400" dirty="0">
              <a:solidFill>
                <a:srgbClr val="FF0000"/>
              </a:solidFill>
              <a:latin typeface="Microsoft JhengHei"/>
              <a:ea typeface="Microsoft JhengHei"/>
            </a:endParaRPr>
          </a:p>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陣列的乘除為對應位置的運算</a:t>
            </a:r>
          </a:p>
        </p:txBody>
      </p:sp>
      <p:sp>
        <p:nvSpPr>
          <p:cNvPr id="16" name="矩形 15">
            <a:extLst>
              <a:ext uri="{FF2B5EF4-FFF2-40B4-BE49-F238E27FC236}">
                <a16:creationId xmlns:a16="http://schemas.microsoft.com/office/drawing/2014/main" id="{B7D71EBE-C27C-4707-3496-46361BB4EC41}"/>
              </a:ext>
            </a:extLst>
          </p:cNvPr>
          <p:cNvSpPr/>
          <p:nvPr/>
        </p:nvSpPr>
        <p:spPr>
          <a:xfrm>
            <a:off x="8826468" y="3717453"/>
            <a:ext cx="3064850" cy="24844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33925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9B84D2-D8D4-0604-6D74-5ECAA55A511F}"/>
              </a:ext>
            </a:extLst>
          </p:cNvPr>
          <p:cNvSpPr>
            <a:spLocks noGrp="1"/>
          </p:cNvSpPr>
          <p:nvPr>
            <p:ph type="title"/>
          </p:nvPr>
        </p:nvSpPr>
        <p:spPr/>
        <p:txBody>
          <a:bodyPr/>
          <a:lstStyle/>
          <a:p>
            <a:r>
              <a:rPr lang="zh-TW" altLang="en-US" dirty="0"/>
              <a:t>基本數學運算</a:t>
            </a:r>
          </a:p>
        </p:txBody>
      </p:sp>
      <p:sp>
        <p:nvSpPr>
          <p:cNvPr id="3" name="文字版面配置區 2">
            <a:extLst>
              <a:ext uri="{FF2B5EF4-FFF2-40B4-BE49-F238E27FC236}">
                <a16:creationId xmlns:a16="http://schemas.microsoft.com/office/drawing/2014/main" id="{6D4CCA19-F8EC-349A-307B-BD1C774B93D3}"/>
              </a:ext>
            </a:extLst>
          </p:cNvPr>
          <p:cNvSpPr>
            <a:spLocks noGrp="1"/>
          </p:cNvSpPr>
          <p:nvPr>
            <p:ph type="body" idx="1"/>
          </p:nvPr>
        </p:nvSpPr>
        <p:spPr/>
        <p:txBody>
          <a:bodyPr/>
          <a:lstStyle/>
          <a:p>
            <a:r>
              <a:rPr lang="zh-TW" altLang="en-US" dirty="0"/>
              <a:t>陣列可直接跟數值進行運算，效果為陣列中所有元素接進行這一運算動作。</a:t>
            </a:r>
          </a:p>
        </p:txBody>
      </p:sp>
      <p:pic>
        <p:nvPicPr>
          <p:cNvPr id="11" name="圖片 10">
            <a:extLst>
              <a:ext uri="{FF2B5EF4-FFF2-40B4-BE49-F238E27FC236}">
                <a16:creationId xmlns:a16="http://schemas.microsoft.com/office/drawing/2014/main" id="{E842DBCB-A388-EE7C-A51F-010765D813D0}"/>
              </a:ext>
            </a:extLst>
          </p:cNvPr>
          <p:cNvPicPr>
            <a:picLocks noChangeAspect="1"/>
          </p:cNvPicPr>
          <p:nvPr/>
        </p:nvPicPr>
        <p:blipFill>
          <a:blip r:embed="rId2"/>
          <a:stretch>
            <a:fillRect/>
          </a:stretch>
        </p:blipFill>
        <p:spPr>
          <a:xfrm>
            <a:off x="907601" y="3306514"/>
            <a:ext cx="6533918" cy="2956086"/>
          </a:xfrm>
          <a:prstGeom prst="rect">
            <a:avLst/>
          </a:prstGeom>
        </p:spPr>
      </p:pic>
    </p:spTree>
    <p:extLst>
      <p:ext uri="{BB962C8B-B14F-4D97-AF65-F5344CB8AC3E}">
        <p14:creationId xmlns:p14="http://schemas.microsoft.com/office/powerpoint/2010/main" val="1224695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normAutofit/>
          </a:bodyPr>
          <a:lstStyle/>
          <a:p>
            <a:br>
              <a:rPr lang="en-US" altLang="zh-TW" dirty="0">
                <a:solidFill>
                  <a:srgbClr val="00B050"/>
                </a:solidFill>
              </a:rPr>
            </a:br>
            <a:r>
              <a:rPr lang="zh-TW" altLang="en-US" dirty="0">
                <a:solidFill>
                  <a:srgbClr val="00B050"/>
                </a:solidFill>
              </a:rPr>
              <a:t>陣列運算</a:t>
            </a:r>
          </a:p>
        </p:txBody>
      </p:sp>
      <p:sp>
        <p:nvSpPr>
          <p:cNvPr id="2" name="副標題 1">
            <a:extLst>
              <a:ext uri="{FF2B5EF4-FFF2-40B4-BE49-F238E27FC236}">
                <a16:creationId xmlns:a16="http://schemas.microsoft.com/office/drawing/2014/main" id="{C87A00F6-2EEE-A85C-BCB9-5F5745B3930F}"/>
              </a:ext>
            </a:extLst>
          </p:cNvPr>
          <p:cNvSpPr>
            <a:spLocks noGrp="1"/>
          </p:cNvSpPr>
          <p:nvPr>
            <p:ph type="subTitle" idx="1"/>
          </p:nvPr>
        </p:nvSpPr>
        <p:spPr/>
        <p:txBody>
          <a:bodyPr/>
          <a:lstStyle/>
          <a:p>
            <a:r>
              <a:rPr lang="zh-TW" altLang="en-US" sz="3470" dirty="0">
                <a:solidFill>
                  <a:srgbClr val="A6AAA9"/>
                </a:solidFill>
              </a:rPr>
              <a:t>描述性統計</a:t>
            </a:r>
          </a:p>
        </p:txBody>
      </p:sp>
    </p:spTree>
    <p:extLst>
      <p:ext uri="{BB962C8B-B14F-4D97-AF65-F5344CB8AC3E}">
        <p14:creationId xmlns:p14="http://schemas.microsoft.com/office/powerpoint/2010/main" val="3679073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FC74E70-36D8-354A-13A0-C09FCDE51AAF}"/>
              </a:ext>
            </a:extLst>
          </p:cNvPr>
          <p:cNvSpPr>
            <a:spLocks noGrp="1"/>
          </p:cNvSpPr>
          <p:nvPr>
            <p:ph type="title"/>
          </p:nvPr>
        </p:nvSpPr>
        <p:spPr/>
        <p:txBody>
          <a:bodyPr>
            <a:normAutofit/>
          </a:bodyPr>
          <a:lstStyle/>
          <a:p>
            <a:r>
              <a:rPr lang="zh-TW" altLang="en-US" dirty="0"/>
              <a:t>描述性統計 </a:t>
            </a:r>
            <a:r>
              <a:rPr lang="en-US" altLang="zh-TW" dirty="0"/>
              <a:t>– max / sum / mean</a:t>
            </a:r>
            <a:endParaRPr lang="zh-TW" altLang="en-US" dirty="0"/>
          </a:p>
        </p:txBody>
      </p:sp>
      <p:sp>
        <p:nvSpPr>
          <p:cNvPr id="5" name="文字版面配置區 4">
            <a:extLst>
              <a:ext uri="{FF2B5EF4-FFF2-40B4-BE49-F238E27FC236}">
                <a16:creationId xmlns:a16="http://schemas.microsoft.com/office/drawing/2014/main" id="{A4D5CA02-20B1-1745-345F-653AC5E75F5D}"/>
              </a:ext>
            </a:extLst>
          </p:cNvPr>
          <p:cNvSpPr>
            <a:spLocks noGrp="1"/>
          </p:cNvSpPr>
          <p:nvPr>
            <p:ph type="body" idx="1"/>
          </p:nvPr>
        </p:nvSpPr>
        <p:spPr/>
        <p:txBody>
          <a:bodyPr/>
          <a:lstStyle/>
          <a:p>
            <a:endParaRPr lang="en-US" altLang="zh-TW" dirty="0"/>
          </a:p>
          <a:p>
            <a:pPr marL="101598" indent="0">
              <a:buNone/>
            </a:pPr>
            <a:endParaRPr lang="en-US" altLang="zh-TW" dirty="0"/>
          </a:p>
          <a:p>
            <a:pPr marL="101598" indent="0">
              <a:buNone/>
            </a:pPr>
            <a:endParaRPr lang="en-US" altLang="zh-TW" dirty="0"/>
          </a:p>
          <a:p>
            <a:r>
              <a:rPr lang="zh-TW" altLang="en-US" dirty="0"/>
              <a:t>陣列可直接計算常見的描述性統計資料。</a:t>
            </a:r>
          </a:p>
        </p:txBody>
      </p:sp>
      <p:sp>
        <p:nvSpPr>
          <p:cNvPr id="6" name="Google Shape;625;p88">
            <a:extLst>
              <a:ext uri="{FF2B5EF4-FFF2-40B4-BE49-F238E27FC236}">
                <a16:creationId xmlns:a16="http://schemas.microsoft.com/office/drawing/2014/main" id="{1AD590F7-43C6-520B-D77D-E84FF3969D24}"/>
              </a:ext>
            </a:extLst>
          </p:cNvPr>
          <p:cNvSpPr/>
          <p:nvPr/>
        </p:nvSpPr>
        <p:spPr>
          <a:xfrm>
            <a:off x="907601" y="1361400"/>
            <a:ext cx="10588400" cy="1351936"/>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x.max</a:t>
            </a:r>
            <a:r>
              <a:rPr lang="en-US" altLang="zh-TW" sz="2400" b="1" dirty="0">
                <a:solidFill>
                  <a:schemeClr val="dk1"/>
                </a:solidFill>
              </a:rPr>
              <a:t>( )	# </a:t>
            </a:r>
            <a:r>
              <a:rPr lang="zh-TW" altLang="en-US" sz="2400" b="1" dirty="0">
                <a:solidFill>
                  <a:schemeClr val="dk1"/>
                </a:solidFill>
              </a:rPr>
              <a:t>陣列 </a:t>
            </a:r>
            <a:r>
              <a:rPr lang="en-US" altLang="zh-TW" sz="2400" b="1" dirty="0">
                <a:solidFill>
                  <a:schemeClr val="dk1"/>
                </a:solidFill>
              </a:rPr>
              <a:t>x </a:t>
            </a:r>
            <a:r>
              <a:rPr lang="zh-TW" altLang="en-US" sz="2400" b="1" dirty="0">
                <a:solidFill>
                  <a:schemeClr val="dk1"/>
                </a:solidFill>
              </a:rPr>
              <a:t>中元素的最大值</a:t>
            </a:r>
            <a:endParaRPr lang="en-US" altLang="zh-TW" sz="2400" b="1" dirty="0">
              <a:solidFill>
                <a:schemeClr val="dk1"/>
              </a:solidFill>
            </a:endParaRPr>
          </a:p>
          <a:p>
            <a:pPr>
              <a:lnSpc>
                <a:spcPct val="115000"/>
              </a:lnSpc>
              <a:buClr>
                <a:schemeClr val="dk1"/>
              </a:buClr>
              <a:buSzPts val="1100"/>
            </a:pPr>
            <a:r>
              <a:rPr lang="en-US" altLang="zh-TW" sz="2400" b="1" dirty="0" err="1">
                <a:solidFill>
                  <a:schemeClr val="dk1"/>
                </a:solidFill>
              </a:rPr>
              <a:t>x.sum</a:t>
            </a:r>
            <a:r>
              <a:rPr lang="en-US" altLang="zh-TW" sz="2400" b="1" dirty="0">
                <a:solidFill>
                  <a:schemeClr val="dk1"/>
                </a:solidFill>
              </a:rPr>
              <a:t>( )	# </a:t>
            </a:r>
            <a:r>
              <a:rPr lang="zh-TW" altLang="en-US" sz="2400" b="1" dirty="0">
                <a:solidFill>
                  <a:schemeClr val="dk1"/>
                </a:solidFill>
              </a:rPr>
              <a:t>陣列 </a:t>
            </a:r>
            <a:r>
              <a:rPr lang="en-US" altLang="zh-TW" sz="2400" b="1" dirty="0">
                <a:solidFill>
                  <a:schemeClr val="dk1"/>
                </a:solidFill>
              </a:rPr>
              <a:t>x </a:t>
            </a:r>
            <a:r>
              <a:rPr lang="zh-TW" altLang="en-US" sz="2400" b="1" dirty="0">
                <a:solidFill>
                  <a:schemeClr val="dk1"/>
                </a:solidFill>
              </a:rPr>
              <a:t>中元素的總和</a:t>
            </a:r>
          </a:p>
          <a:p>
            <a:pPr>
              <a:lnSpc>
                <a:spcPct val="115000"/>
              </a:lnSpc>
              <a:buClr>
                <a:schemeClr val="dk1"/>
              </a:buClr>
              <a:buSzPts val="1100"/>
            </a:pPr>
            <a:r>
              <a:rPr lang="en-US" altLang="zh-TW" sz="2400" b="1" dirty="0" err="1">
                <a:solidFill>
                  <a:schemeClr val="dk1"/>
                </a:solidFill>
              </a:rPr>
              <a:t>x.mean</a:t>
            </a:r>
            <a:r>
              <a:rPr lang="en-US" altLang="zh-TW" sz="2400" b="1" dirty="0">
                <a:solidFill>
                  <a:schemeClr val="dk1"/>
                </a:solidFill>
              </a:rPr>
              <a:t>( )	# </a:t>
            </a:r>
            <a:r>
              <a:rPr lang="zh-TW" altLang="en-US" sz="2400" b="1" dirty="0">
                <a:solidFill>
                  <a:schemeClr val="dk1"/>
                </a:solidFill>
              </a:rPr>
              <a:t>陣列 </a:t>
            </a:r>
            <a:r>
              <a:rPr lang="en-US" altLang="zh-TW" sz="2400" b="1" dirty="0">
                <a:solidFill>
                  <a:schemeClr val="dk1"/>
                </a:solidFill>
              </a:rPr>
              <a:t>x </a:t>
            </a:r>
            <a:r>
              <a:rPr lang="zh-TW" altLang="en-US" sz="2400" b="1" dirty="0">
                <a:solidFill>
                  <a:schemeClr val="dk1"/>
                </a:solidFill>
              </a:rPr>
              <a:t>中元素的平均數</a:t>
            </a:r>
          </a:p>
        </p:txBody>
      </p:sp>
      <p:pic>
        <p:nvPicPr>
          <p:cNvPr id="8" name="圖片 7">
            <a:extLst>
              <a:ext uri="{FF2B5EF4-FFF2-40B4-BE49-F238E27FC236}">
                <a16:creationId xmlns:a16="http://schemas.microsoft.com/office/drawing/2014/main" id="{F8E0B71E-5326-8A35-FDA1-EA0524F3E267}"/>
              </a:ext>
            </a:extLst>
          </p:cNvPr>
          <p:cNvPicPr>
            <a:picLocks noChangeAspect="1"/>
          </p:cNvPicPr>
          <p:nvPr/>
        </p:nvPicPr>
        <p:blipFill>
          <a:blip r:embed="rId2"/>
          <a:stretch>
            <a:fillRect/>
          </a:stretch>
        </p:blipFill>
        <p:spPr>
          <a:xfrm>
            <a:off x="907600" y="3715303"/>
            <a:ext cx="6525934" cy="2547297"/>
          </a:xfrm>
          <a:prstGeom prst="rect">
            <a:avLst/>
          </a:prstGeom>
        </p:spPr>
      </p:pic>
    </p:spTree>
    <p:extLst>
      <p:ext uri="{BB962C8B-B14F-4D97-AF65-F5344CB8AC3E}">
        <p14:creationId xmlns:p14="http://schemas.microsoft.com/office/powerpoint/2010/main" val="1270795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9CE85E-1CA2-57BB-5A67-3E5C1C4F345F}"/>
              </a:ext>
            </a:extLst>
          </p:cNvPr>
          <p:cNvSpPr>
            <a:spLocks noGrp="1"/>
          </p:cNvSpPr>
          <p:nvPr>
            <p:ph type="title"/>
          </p:nvPr>
        </p:nvSpPr>
        <p:spPr/>
        <p:txBody>
          <a:bodyPr/>
          <a:lstStyle/>
          <a:p>
            <a:r>
              <a:rPr lang="zh-TW" altLang="en-US" dirty="0"/>
              <a:t>描述性統計 </a:t>
            </a:r>
            <a:r>
              <a:rPr lang="en-US" altLang="zh-TW" dirty="0"/>
              <a:t>– max / sum / mean</a:t>
            </a:r>
            <a:endParaRPr lang="zh-TW" altLang="en-US" dirty="0"/>
          </a:p>
        </p:txBody>
      </p:sp>
      <p:sp>
        <p:nvSpPr>
          <p:cNvPr id="3" name="文字版面配置區 2">
            <a:extLst>
              <a:ext uri="{FF2B5EF4-FFF2-40B4-BE49-F238E27FC236}">
                <a16:creationId xmlns:a16="http://schemas.microsoft.com/office/drawing/2014/main" id="{592790FA-FA8C-8BFA-B05C-96E6C2480871}"/>
              </a:ext>
            </a:extLst>
          </p:cNvPr>
          <p:cNvSpPr>
            <a:spLocks noGrp="1"/>
          </p:cNvSpPr>
          <p:nvPr>
            <p:ph type="body" idx="1"/>
          </p:nvPr>
        </p:nvSpPr>
        <p:spPr/>
        <p:txBody>
          <a:bodyPr/>
          <a:lstStyle/>
          <a:p>
            <a:r>
              <a:rPr lang="zh-TW" altLang="en-US" dirty="0"/>
              <a:t>還記得一開始提到的陣列維度嗎？</a:t>
            </a:r>
            <a:r>
              <a:rPr lang="en-US" altLang="zh-TW" dirty="0"/>
              <a:t> </a:t>
            </a:r>
            <a:r>
              <a:rPr lang="en-US" altLang="zh-TW" dirty="0" err="1"/>
              <a:t>Numpy</a:t>
            </a:r>
            <a:r>
              <a:rPr lang="en-US" altLang="zh-TW" dirty="0"/>
              <a:t> </a:t>
            </a:r>
            <a:r>
              <a:rPr lang="zh-TW" altLang="en-US" dirty="0"/>
              <a:t>另一個厲害的地方是我們可以沿著某一個特定的軸去做運算。</a:t>
            </a:r>
          </a:p>
          <a:p>
            <a:endParaRPr lang="zh-TW" altLang="en-US" dirty="0"/>
          </a:p>
        </p:txBody>
      </p:sp>
      <p:pic>
        <p:nvPicPr>
          <p:cNvPr id="11" name="圖片 10">
            <a:extLst>
              <a:ext uri="{FF2B5EF4-FFF2-40B4-BE49-F238E27FC236}">
                <a16:creationId xmlns:a16="http://schemas.microsoft.com/office/drawing/2014/main" id="{5A0237A8-BFB9-A978-B215-F1985E03143D}"/>
              </a:ext>
            </a:extLst>
          </p:cNvPr>
          <p:cNvPicPr>
            <a:picLocks noChangeAspect="1"/>
          </p:cNvPicPr>
          <p:nvPr/>
        </p:nvPicPr>
        <p:blipFill>
          <a:blip r:embed="rId2"/>
          <a:stretch>
            <a:fillRect/>
          </a:stretch>
        </p:blipFill>
        <p:spPr>
          <a:xfrm>
            <a:off x="5754311" y="2657139"/>
            <a:ext cx="5847756" cy="3712168"/>
          </a:xfrm>
          <a:prstGeom prst="rect">
            <a:avLst/>
          </a:prstGeom>
        </p:spPr>
      </p:pic>
      <p:sp>
        <p:nvSpPr>
          <p:cNvPr id="7" name="文字方塊 6">
            <a:extLst>
              <a:ext uri="{FF2B5EF4-FFF2-40B4-BE49-F238E27FC236}">
                <a16:creationId xmlns:a16="http://schemas.microsoft.com/office/drawing/2014/main" id="{DBB1F8DC-36AC-6724-B948-AC74940226BC}"/>
              </a:ext>
            </a:extLst>
          </p:cNvPr>
          <p:cNvSpPr txBox="1"/>
          <p:nvPr/>
        </p:nvSpPr>
        <p:spPr>
          <a:xfrm>
            <a:off x="907600" y="5062271"/>
            <a:ext cx="5556986" cy="1371658"/>
          </a:xfrm>
          <a:prstGeom prst="rect">
            <a:avLst/>
          </a:prstGeom>
          <a:noFill/>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這個矩陣有兩個軸，</a:t>
            </a:r>
            <a:endParaRPr lang="en-US" altLang="zh-TW" sz="2400" dirty="0">
              <a:solidFill>
                <a:srgbClr val="FF0000"/>
              </a:solidFill>
              <a:latin typeface="Microsoft JhengHei"/>
              <a:ea typeface="Microsoft JhengHei"/>
            </a:endParaRPr>
          </a:p>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第一個軸長度為 </a:t>
            </a:r>
            <a:r>
              <a:rPr lang="en-US" altLang="zh-TW" sz="2400" dirty="0">
                <a:solidFill>
                  <a:srgbClr val="FF0000"/>
                </a:solidFill>
                <a:latin typeface="Microsoft JhengHei"/>
                <a:ea typeface="Microsoft JhengHei"/>
              </a:rPr>
              <a:t>2</a:t>
            </a:r>
            <a:r>
              <a:rPr lang="zh-TW" altLang="en-US" sz="2400" dirty="0">
                <a:solidFill>
                  <a:srgbClr val="FF0000"/>
                </a:solidFill>
                <a:latin typeface="Microsoft JhengHei"/>
                <a:ea typeface="Microsoft JhengHei"/>
              </a:rPr>
              <a:t>，第二個軸長度為 </a:t>
            </a:r>
            <a:r>
              <a:rPr lang="en-US" altLang="zh-TW" sz="2400" dirty="0">
                <a:solidFill>
                  <a:srgbClr val="FF0000"/>
                </a:solidFill>
                <a:latin typeface="Microsoft JhengHei"/>
                <a:ea typeface="Microsoft JhengHei"/>
              </a:rPr>
              <a:t>3 </a:t>
            </a:r>
          </a:p>
          <a:p>
            <a:pPr marL="101598">
              <a:lnSpc>
                <a:spcPct val="90000"/>
              </a:lnSpc>
              <a:spcBef>
                <a:spcPts val="1067"/>
              </a:spcBef>
              <a:buClr>
                <a:schemeClr val="dk1"/>
              </a:buClr>
              <a:buSzPts val="2400"/>
            </a:pPr>
            <a:r>
              <a:rPr lang="en-US" altLang="zh-TW" sz="2400" dirty="0">
                <a:solidFill>
                  <a:srgbClr val="FF0000"/>
                </a:solidFill>
                <a:latin typeface="Microsoft JhengHei"/>
                <a:ea typeface="Microsoft JhengHei"/>
              </a:rPr>
              <a:t>(</a:t>
            </a:r>
            <a:r>
              <a:rPr lang="zh-TW" altLang="en-US" sz="2400" dirty="0">
                <a:solidFill>
                  <a:srgbClr val="FF0000"/>
                </a:solidFill>
                <a:latin typeface="Microsoft JhengHei"/>
                <a:ea typeface="Microsoft JhengHei"/>
              </a:rPr>
              <a:t> 可以從陣列的 </a:t>
            </a:r>
            <a:r>
              <a:rPr lang="en-US" altLang="zh-TW" sz="2400" dirty="0">
                <a:solidFill>
                  <a:srgbClr val="FF0000"/>
                </a:solidFill>
                <a:latin typeface="Microsoft JhengHei"/>
                <a:ea typeface="Microsoft JhengHei"/>
              </a:rPr>
              <a:t>shape</a:t>
            </a:r>
            <a:r>
              <a:rPr lang="zh-TW" altLang="en-US" sz="2400" dirty="0">
                <a:solidFill>
                  <a:srgbClr val="FF0000"/>
                </a:solidFill>
                <a:latin typeface="Microsoft JhengHei"/>
                <a:ea typeface="Microsoft JhengHei"/>
              </a:rPr>
              <a:t> 來確認這件事情 </a:t>
            </a:r>
            <a:r>
              <a:rPr lang="en-US" altLang="zh-TW" sz="2400" dirty="0">
                <a:solidFill>
                  <a:srgbClr val="FF0000"/>
                </a:solidFill>
                <a:latin typeface="Microsoft JhengHei"/>
                <a:ea typeface="Microsoft JhengHei"/>
              </a:rPr>
              <a:t>)</a:t>
            </a:r>
          </a:p>
        </p:txBody>
      </p:sp>
    </p:spTree>
    <p:extLst>
      <p:ext uri="{BB962C8B-B14F-4D97-AF65-F5344CB8AC3E}">
        <p14:creationId xmlns:p14="http://schemas.microsoft.com/office/powerpoint/2010/main" val="1297235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4E0DC-1352-9ADE-4897-2C47AC651F93}"/>
              </a:ext>
            </a:extLst>
          </p:cNvPr>
          <p:cNvSpPr>
            <a:spLocks noGrp="1"/>
          </p:cNvSpPr>
          <p:nvPr>
            <p:ph type="title"/>
          </p:nvPr>
        </p:nvSpPr>
        <p:spPr/>
        <p:txBody>
          <a:bodyPr/>
          <a:lstStyle/>
          <a:p>
            <a:r>
              <a:rPr lang="zh-TW" altLang="en-US" dirty="0"/>
              <a:t>描述性統計 </a:t>
            </a:r>
            <a:r>
              <a:rPr lang="en-US" altLang="zh-TW" dirty="0"/>
              <a:t>– max / sum / mean</a:t>
            </a:r>
            <a:endParaRPr lang="zh-TW" altLang="en-US" dirty="0"/>
          </a:p>
        </p:txBody>
      </p:sp>
      <p:sp>
        <p:nvSpPr>
          <p:cNvPr id="3" name="文字版面配置區 2">
            <a:extLst>
              <a:ext uri="{FF2B5EF4-FFF2-40B4-BE49-F238E27FC236}">
                <a16:creationId xmlns:a16="http://schemas.microsoft.com/office/drawing/2014/main" id="{9C4477FE-7BD9-6FBA-0EAB-7C8DD2BDF21F}"/>
              </a:ext>
            </a:extLst>
          </p:cNvPr>
          <p:cNvSpPr>
            <a:spLocks noGrp="1"/>
          </p:cNvSpPr>
          <p:nvPr>
            <p:ph type="body" idx="1"/>
          </p:nvPr>
        </p:nvSpPr>
        <p:spPr/>
        <p:txBody>
          <a:bodyPr/>
          <a:lstStyle/>
          <a:p>
            <a:r>
              <a:rPr lang="zh-TW" altLang="en-US" dirty="0"/>
              <a:t>如果我們沿著第一個軸 </a:t>
            </a:r>
            <a:r>
              <a:rPr lang="en-US" altLang="zh-TW" dirty="0"/>
              <a:t>(</a:t>
            </a:r>
            <a:r>
              <a:rPr lang="zh-TW" altLang="en-US" dirty="0"/>
              <a:t> 記得第一個軸是 </a:t>
            </a:r>
            <a:r>
              <a:rPr lang="en-US" altLang="zh-TW" dirty="0"/>
              <a:t>axis = 0 </a:t>
            </a:r>
            <a:r>
              <a:rPr lang="zh-TW" altLang="en-US" dirty="0"/>
              <a:t>唷 </a:t>
            </a:r>
            <a:r>
              <a:rPr lang="en-US" altLang="zh-TW" dirty="0"/>
              <a:t>)</a:t>
            </a:r>
            <a:r>
              <a:rPr lang="zh-TW" altLang="en-US" dirty="0"/>
              <a:t> 去做總和，就代表我們將第一個軸上的元素當作同一組來做加總，因此在這個例子會產生 </a:t>
            </a:r>
            <a:r>
              <a:rPr lang="en-US" altLang="zh-TW" dirty="0"/>
              <a:t>3</a:t>
            </a:r>
            <a:r>
              <a:rPr lang="zh-TW" altLang="en-US" dirty="0"/>
              <a:t> 個總和的數字。</a:t>
            </a:r>
          </a:p>
          <a:p>
            <a:endParaRPr lang="zh-TW" altLang="en-US" dirty="0"/>
          </a:p>
        </p:txBody>
      </p:sp>
      <p:pic>
        <p:nvPicPr>
          <p:cNvPr id="7" name="圖片 6">
            <a:extLst>
              <a:ext uri="{FF2B5EF4-FFF2-40B4-BE49-F238E27FC236}">
                <a16:creationId xmlns:a16="http://schemas.microsoft.com/office/drawing/2014/main" id="{D588D182-ED0B-59E6-6B20-874A0F144FD4}"/>
              </a:ext>
            </a:extLst>
          </p:cNvPr>
          <p:cNvPicPr>
            <a:picLocks noChangeAspect="1"/>
          </p:cNvPicPr>
          <p:nvPr/>
        </p:nvPicPr>
        <p:blipFill>
          <a:blip r:embed="rId2"/>
          <a:stretch>
            <a:fillRect/>
          </a:stretch>
        </p:blipFill>
        <p:spPr>
          <a:xfrm>
            <a:off x="907601" y="3089474"/>
            <a:ext cx="10588400" cy="3173126"/>
          </a:xfrm>
          <a:prstGeom prst="rect">
            <a:avLst/>
          </a:prstGeom>
        </p:spPr>
      </p:pic>
    </p:spTree>
    <p:extLst>
      <p:ext uri="{BB962C8B-B14F-4D97-AF65-F5344CB8AC3E}">
        <p14:creationId xmlns:p14="http://schemas.microsoft.com/office/powerpoint/2010/main" val="4007988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4E0DC-1352-9ADE-4897-2C47AC651F93}"/>
              </a:ext>
            </a:extLst>
          </p:cNvPr>
          <p:cNvSpPr>
            <a:spLocks noGrp="1"/>
          </p:cNvSpPr>
          <p:nvPr>
            <p:ph type="title"/>
          </p:nvPr>
        </p:nvSpPr>
        <p:spPr/>
        <p:txBody>
          <a:bodyPr/>
          <a:lstStyle/>
          <a:p>
            <a:r>
              <a:rPr lang="zh-TW" altLang="en-US" dirty="0"/>
              <a:t>描述性統計 </a:t>
            </a:r>
            <a:r>
              <a:rPr lang="en-US" altLang="zh-TW" dirty="0"/>
              <a:t>– max / sum / mean</a:t>
            </a:r>
            <a:endParaRPr lang="zh-TW" altLang="en-US" dirty="0"/>
          </a:p>
        </p:txBody>
      </p:sp>
      <p:pic>
        <p:nvPicPr>
          <p:cNvPr id="4" name="圖片 3">
            <a:extLst>
              <a:ext uri="{FF2B5EF4-FFF2-40B4-BE49-F238E27FC236}">
                <a16:creationId xmlns:a16="http://schemas.microsoft.com/office/drawing/2014/main" id="{CAABF5B7-7354-0186-B4A9-07A2160845C9}"/>
              </a:ext>
            </a:extLst>
          </p:cNvPr>
          <p:cNvPicPr>
            <a:picLocks noChangeAspect="1"/>
          </p:cNvPicPr>
          <p:nvPr/>
        </p:nvPicPr>
        <p:blipFill>
          <a:blip r:embed="rId2"/>
          <a:stretch>
            <a:fillRect/>
          </a:stretch>
        </p:blipFill>
        <p:spPr>
          <a:xfrm>
            <a:off x="907599" y="2299561"/>
            <a:ext cx="10588401" cy="3963040"/>
          </a:xfrm>
          <a:prstGeom prst="rect">
            <a:avLst/>
          </a:prstGeom>
        </p:spPr>
      </p:pic>
      <p:sp>
        <p:nvSpPr>
          <p:cNvPr id="3" name="文字版面配置區 2">
            <a:extLst>
              <a:ext uri="{FF2B5EF4-FFF2-40B4-BE49-F238E27FC236}">
                <a16:creationId xmlns:a16="http://schemas.microsoft.com/office/drawing/2014/main" id="{9C4477FE-7BD9-6FBA-0EAB-7C8DD2BDF21F}"/>
              </a:ext>
            </a:extLst>
          </p:cNvPr>
          <p:cNvSpPr>
            <a:spLocks noGrp="1"/>
          </p:cNvSpPr>
          <p:nvPr>
            <p:ph type="body" idx="1"/>
          </p:nvPr>
        </p:nvSpPr>
        <p:spPr/>
        <p:txBody>
          <a:bodyPr/>
          <a:lstStyle/>
          <a:p>
            <a:r>
              <a:rPr lang="zh-TW" altLang="en-US" dirty="0"/>
              <a:t>如果我們沿著第二個軸做總和的計算，代表我們將第二個軸上的元素當作同一組來作加總，在這個例子會產生 </a:t>
            </a:r>
            <a:r>
              <a:rPr lang="en-US" altLang="zh-TW" dirty="0"/>
              <a:t>2</a:t>
            </a:r>
            <a:r>
              <a:rPr lang="zh-TW" altLang="en-US" dirty="0"/>
              <a:t> 個總和的數字。</a:t>
            </a:r>
          </a:p>
        </p:txBody>
      </p:sp>
    </p:spTree>
    <p:extLst>
      <p:ext uri="{BB962C8B-B14F-4D97-AF65-F5344CB8AC3E}">
        <p14:creationId xmlns:p14="http://schemas.microsoft.com/office/powerpoint/2010/main" val="60615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2" name="副標題 1">
            <a:extLst>
              <a:ext uri="{FF2B5EF4-FFF2-40B4-BE49-F238E27FC236}">
                <a16:creationId xmlns:a16="http://schemas.microsoft.com/office/drawing/2014/main" id="{88BCB671-5AFF-44B7-43C0-64F6C630145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963981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34E0DC-1352-9ADE-4897-2C47AC651F93}"/>
              </a:ext>
            </a:extLst>
          </p:cNvPr>
          <p:cNvSpPr>
            <a:spLocks noGrp="1"/>
          </p:cNvSpPr>
          <p:nvPr>
            <p:ph type="title"/>
          </p:nvPr>
        </p:nvSpPr>
        <p:spPr/>
        <p:txBody>
          <a:bodyPr/>
          <a:lstStyle/>
          <a:p>
            <a:r>
              <a:rPr lang="zh-TW" altLang="en-US" dirty="0"/>
              <a:t>描述性統計 </a:t>
            </a:r>
            <a:r>
              <a:rPr lang="en-US" altLang="zh-TW" dirty="0"/>
              <a:t>– max / sum / mean</a:t>
            </a:r>
            <a:endParaRPr lang="zh-TW" altLang="en-US" dirty="0"/>
          </a:p>
        </p:txBody>
      </p:sp>
      <p:sp>
        <p:nvSpPr>
          <p:cNvPr id="3" name="文字版面配置區 2">
            <a:extLst>
              <a:ext uri="{FF2B5EF4-FFF2-40B4-BE49-F238E27FC236}">
                <a16:creationId xmlns:a16="http://schemas.microsoft.com/office/drawing/2014/main" id="{9C4477FE-7BD9-6FBA-0EAB-7C8DD2BDF21F}"/>
              </a:ext>
            </a:extLst>
          </p:cNvPr>
          <p:cNvSpPr>
            <a:spLocks noGrp="1"/>
          </p:cNvSpPr>
          <p:nvPr>
            <p:ph type="body" idx="1"/>
          </p:nvPr>
        </p:nvSpPr>
        <p:spPr/>
        <p:txBody>
          <a:bodyPr/>
          <a:lstStyle/>
          <a:p>
            <a:r>
              <a:rPr lang="zh-TW" altLang="en-US" dirty="0"/>
              <a:t>除了對陣列做總和之外，計算最大值、平均數等函數也都可以加入 </a:t>
            </a:r>
            <a:r>
              <a:rPr lang="en-US" altLang="zh-TW" dirty="0"/>
              <a:t>axis </a:t>
            </a:r>
            <a:r>
              <a:rPr lang="zh-TW" altLang="en-US" dirty="0"/>
              <a:t>這個參數唷。</a:t>
            </a:r>
          </a:p>
        </p:txBody>
      </p:sp>
      <p:pic>
        <p:nvPicPr>
          <p:cNvPr id="6" name="圖片 5">
            <a:extLst>
              <a:ext uri="{FF2B5EF4-FFF2-40B4-BE49-F238E27FC236}">
                <a16:creationId xmlns:a16="http://schemas.microsoft.com/office/drawing/2014/main" id="{2747D4B1-39EF-DAE0-43F8-FB8E52FE7CF2}"/>
              </a:ext>
            </a:extLst>
          </p:cNvPr>
          <p:cNvPicPr>
            <a:picLocks noChangeAspect="1"/>
          </p:cNvPicPr>
          <p:nvPr/>
        </p:nvPicPr>
        <p:blipFill>
          <a:blip r:embed="rId2"/>
          <a:stretch>
            <a:fillRect/>
          </a:stretch>
        </p:blipFill>
        <p:spPr>
          <a:xfrm>
            <a:off x="907600" y="3429370"/>
            <a:ext cx="6256993" cy="2833230"/>
          </a:xfrm>
          <a:prstGeom prst="rect">
            <a:avLst/>
          </a:prstGeom>
        </p:spPr>
      </p:pic>
    </p:spTree>
    <p:extLst>
      <p:ext uri="{BB962C8B-B14F-4D97-AF65-F5344CB8AC3E}">
        <p14:creationId xmlns:p14="http://schemas.microsoft.com/office/powerpoint/2010/main" val="402107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0A9200D-841D-0E0D-757A-24DCF3DD7C66}"/>
              </a:ext>
            </a:extLst>
          </p:cNvPr>
          <p:cNvSpPr>
            <a:spLocks noGrp="1"/>
          </p:cNvSpPr>
          <p:nvPr>
            <p:ph type="title"/>
          </p:nvPr>
        </p:nvSpPr>
        <p:spPr/>
        <p:txBody>
          <a:bodyPr/>
          <a:lstStyle/>
          <a:p>
            <a:r>
              <a:rPr lang="zh-TW" altLang="en-US" dirty="0"/>
              <a:t>事情準備</a:t>
            </a:r>
          </a:p>
        </p:txBody>
      </p:sp>
      <p:sp>
        <p:nvSpPr>
          <p:cNvPr id="5" name="文字版面配置區 4">
            <a:extLst>
              <a:ext uri="{FF2B5EF4-FFF2-40B4-BE49-F238E27FC236}">
                <a16:creationId xmlns:a16="http://schemas.microsoft.com/office/drawing/2014/main" id="{1FFA06D5-B883-FE03-7230-3E4024626203}"/>
              </a:ext>
            </a:extLst>
          </p:cNvPr>
          <p:cNvSpPr>
            <a:spLocks noGrp="1"/>
          </p:cNvSpPr>
          <p:nvPr>
            <p:ph type="body" idx="1"/>
          </p:nvPr>
        </p:nvSpPr>
        <p:spPr/>
        <p:txBody>
          <a:bodyPr/>
          <a:lstStyle/>
          <a:p>
            <a:r>
              <a:rPr lang="en-US" altLang="zh-TW" dirty="0" err="1"/>
              <a:t>Numpy</a:t>
            </a:r>
            <a:r>
              <a:rPr lang="en-US" altLang="zh-TW" dirty="0"/>
              <a:t> </a:t>
            </a:r>
            <a:r>
              <a:rPr lang="zh-TW" altLang="en-US" dirty="0"/>
              <a:t>是使用 </a:t>
            </a:r>
            <a:r>
              <a:rPr lang="en-US" altLang="zh-TW" dirty="0"/>
              <a:t>Python </a:t>
            </a:r>
            <a:r>
              <a:rPr lang="zh-TW" altLang="en-US" dirty="0"/>
              <a:t>進行科學運算中最基礎的模組，主要的功能環繞在 </a:t>
            </a:r>
            <a:r>
              <a:rPr lang="en-US" altLang="zh-TW" b="1" dirty="0" err="1">
                <a:solidFill>
                  <a:schemeClr val="accent1"/>
                </a:solidFill>
              </a:rPr>
              <a:t>ndarray</a:t>
            </a:r>
            <a:r>
              <a:rPr lang="en-US" altLang="zh-TW" b="1" dirty="0">
                <a:solidFill>
                  <a:schemeClr val="accent1"/>
                </a:solidFill>
              </a:rPr>
              <a:t> ( n-dimensional array</a:t>
            </a:r>
            <a:r>
              <a:rPr lang="zh-TW" altLang="en-US" b="1" dirty="0">
                <a:solidFill>
                  <a:schemeClr val="accent1"/>
                </a:solidFill>
              </a:rPr>
              <a:t>，中文為多維陣列 </a:t>
            </a:r>
            <a:r>
              <a:rPr lang="en-US" altLang="zh-TW" b="1" dirty="0">
                <a:solidFill>
                  <a:schemeClr val="accent1"/>
                </a:solidFill>
              </a:rPr>
              <a:t>)</a:t>
            </a:r>
            <a:r>
              <a:rPr lang="en-US" altLang="zh-TW" dirty="0"/>
              <a:t> </a:t>
            </a:r>
            <a:r>
              <a:rPr lang="zh-TW" altLang="en-US" dirty="0"/>
              <a:t>物件上。</a:t>
            </a:r>
          </a:p>
          <a:p>
            <a:endParaRPr lang="en-US" altLang="zh-TW" dirty="0"/>
          </a:p>
          <a:p>
            <a:r>
              <a:rPr lang="zh-TW" altLang="en-US" dirty="0"/>
              <a:t>最直覺的想法可以將它看成是一維的列表 </a:t>
            </a:r>
            <a:r>
              <a:rPr lang="en-US" altLang="zh-TW" dirty="0"/>
              <a:t>( list ) </a:t>
            </a:r>
            <a:r>
              <a:rPr lang="zh-TW" altLang="en-US" dirty="0"/>
              <a:t>或是二維矩陣 </a:t>
            </a:r>
            <a:r>
              <a:rPr lang="en-US" altLang="zh-TW" dirty="0"/>
              <a:t>( matrix )</a:t>
            </a:r>
            <a:r>
              <a:rPr lang="zh-TW" altLang="en-US" dirty="0"/>
              <a:t>，然而由於 </a:t>
            </a:r>
            <a:r>
              <a:rPr lang="en-US" altLang="zh-TW" dirty="0" err="1"/>
              <a:t>ndarray</a:t>
            </a:r>
            <a:r>
              <a:rPr lang="en-US" altLang="zh-TW" dirty="0"/>
              <a:t> </a:t>
            </a:r>
            <a:r>
              <a:rPr lang="zh-TW" altLang="en-US" dirty="0"/>
              <a:t>可以表示超過二維的資料，因此即使在讀取圖片或影像等資料上也非常地依賴 </a:t>
            </a:r>
            <a:r>
              <a:rPr lang="en-US" altLang="zh-TW" dirty="0" err="1"/>
              <a:t>Numpy</a:t>
            </a:r>
            <a:r>
              <a:rPr lang="zh-TW" altLang="en-US" dirty="0"/>
              <a:t> 這個套件。</a:t>
            </a:r>
            <a:endParaRPr lang="en-US" altLang="zh-TW" dirty="0"/>
          </a:p>
        </p:txBody>
      </p:sp>
    </p:spTree>
    <p:extLst>
      <p:ext uri="{BB962C8B-B14F-4D97-AF65-F5344CB8AC3E}">
        <p14:creationId xmlns:p14="http://schemas.microsoft.com/office/powerpoint/2010/main" val="315632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2" name="副標題 1">
            <a:extLst>
              <a:ext uri="{FF2B5EF4-FFF2-40B4-BE49-F238E27FC236}">
                <a16:creationId xmlns:a16="http://schemas.microsoft.com/office/drawing/2014/main" id="{88BCB671-5AFF-44B7-43C0-64F6C6301453}"/>
              </a:ext>
            </a:extLst>
          </p:cNvPr>
          <p:cNvSpPr>
            <a:spLocks noGrp="1"/>
          </p:cNvSpPr>
          <p:nvPr>
            <p:ph type="subTitle" idx="1"/>
          </p:nvPr>
        </p:nvSpPr>
        <p:spPr/>
        <p:txBody>
          <a:bodyPr/>
          <a:lstStyle/>
          <a:p>
            <a:r>
              <a:rPr lang="zh-TW" altLang="en-US" sz="3470" dirty="0">
                <a:solidFill>
                  <a:srgbClr val="A6AAA9"/>
                </a:solidFill>
              </a:rPr>
              <a:t>載入 </a:t>
            </a:r>
            <a:r>
              <a:rPr lang="en-US" altLang="zh-TW" sz="3470" dirty="0" err="1">
                <a:solidFill>
                  <a:srgbClr val="A6AAA9"/>
                </a:solidFill>
              </a:rPr>
              <a:t>Numpy</a:t>
            </a:r>
            <a:r>
              <a:rPr lang="en-US" altLang="zh-TW" sz="3470" dirty="0">
                <a:solidFill>
                  <a:srgbClr val="A6AAA9"/>
                </a:solidFill>
              </a:rPr>
              <a:t> </a:t>
            </a:r>
            <a:r>
              <a:rPr lang="zh-TW" altLang="en-US" sz="3470" dirty="0">
                <a:solidFill>
                  <a:srgbClr val="A6AAA9"/>
                </a:solidFill>
              </a:rPr>
              <a:t>套件</a:t>
            </a:r>
            <a:endParaRPr lang="zh-TW" altLang="en-US" sz="3470" dirty="0"/>
          </a:p>
        </p:txBody>
      </p:sp>
    </p:spTree>
    <p:extLst>
      <p:ext uri="{BB962C8B-B14F-4D97-AF65-F5344CB8AC3E}">
        <p14:creationId xmlns:p14="http://schemas.microsoft.com/office/powerpoint/2010/main" val="68614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28B10A8-8931-473A-FDFD-D52906D93FBE}"/>
              </a:ext>
            </a:extLst>
          </p:cNvPr>
          <p:cNvSpPr>
            <a:spLocks noGrp="1"/>
          </p:cNvSpPr>
          <p:nvPr>
            <p:ph type="title"/>
          </p:nvPr>
        </p:nvSpPr>
        <p:spPr/>
        <p:txBody>
          <a:bodyPr>
            <a:normAutofit/>
          </a:bodyPr>
          <a:lstStyle/>
          <a:p>
            <a:r>
              <a:rPr lang="zh-TW" altLang="en-US" dirty="0"/>
              <a:t>載入 </a:t>
            </a:r>
            <a:r>
              <a:rPr lang="en-US" altLang="zh-TW" dirty="0" err="1"/>
              <a:t>Numpy</a:t>
            </a:r>
            <a:r>
              <a:rPr lang="en-US" altLang="zh-TW" dirty="0"/>
              <a:t> </a:t>
            </a:r>
            <a:r>
              <a:rPr lang="zh-TW" altLang="en-US" dirty="0"/>
              <a:t>套件</a:t>
            </a:r>
          </a:p>
        </p:txBody>
      </p:sp>
      <p:sp>
        <p:nvSpPr>
          <p:cNvPr id="6" name="文字版面配置區 5">
            <a:extLst>
              <a:ext uri="{FF2B5EF4-FFF2-40B4-BE49-F238E27FC236}">
                <a16:creationId xmlns:a16="http://schemas.microsoft.com/office/drawing/2014/main" id="{1C875FD8-6FA7-449C-39FC-1133489C8BD5}"/>
              </a:ext>
            </a:extLst>
          </p:cNvPr>
          <p:cNvSpPr>
            <a:spLocks noGrp="1"/>
          </p:cNvSpPr>
          <p:nvPr>
            <p:ph type="body" idx="1"/>
          </p:nvPr>
        </p:nvSpPr>
        <p:spPr/>
        <p:txBody>
          <a:bodyPr/>
          <a:lstStyle/>
          <a:p>
            <a:r>
              <a:rPr lang="zh-TW" altLang="en-US" dirty="0"/>
              <a:t>如果後續往下執行時看到錯誤訊息 </a:t>
            </a:r>
            <a:r>
              <a:rPr lang="en-US" altLang="zh-TW" b="1" dirty="0" err="1">
                <a:solidFill>
                  <a:srgbClr val="FF0000"/>
                </a:solidFill>
              </a:rPr>
              <a:t>NameError</a:t>
            </a:r>
            <a:r>
              <a:rPr lang="en-US" altLang="zh-TW" b="1" dirty="0">
                <a:solidFill>
                  <a:schemeClr val="tx1"/>
                </a:solidFill>
              </a:rPr>
              <a:t>: name ‘np’ is not defined</a:t>
            </a:r>
            <a:r>
              <a:rPr lang="zh-TW" altLang="en-US" dirty="0"/>
              <a:t>，就代表你可能忘了載入套件 </a:t>
            </a:r>
            <a:r>
              <a:rPr lang="en-US" altLang="zh-TW" dirty="0"/>
              <a:t>(</a:t>
            </a:r>
            <a:r>
              <a:rPr lang="zh-TW" altLang="en-US" dirty="0"/>
              <a:t> 或是打錯字 </a:t>
            </a:r>
            <a:r>
              <a:rPr lang="en-US" altLang="zh-TW" dirty="0"/>
              <a:t>)</a:t>
            </a:r>
            <a:r>
              <a:rPr lang="zh-TW" altLang="en-US" dirty="0"/>
              <a:t>，</a:t>
            </a:r>
            <a:r>
              <a:rPr lang="en-US" altLang="zh-TW" dirty="0"/>
              <a:t>Python</a:t>
            </a:r>
            <a:r>
              <a:rPr lang="zh-TW" altLang="en-US" dirty="0"/>
              <a:t>當下不知道</a:t>
            </a:r>
            <a:r>
              <a:rPr lang="en-US" altLang="zh-TW" dirty="0"/>
              <a:t>np</a:t>
            </a:r>
            <a:r>
              <a:rPr lang="zh-TW" altLang="en-US" dirty="0"/>
              <a:t>是甚麼東西喔。</a:t>
            </a:r>
          </a:p>
        </p:txBody>
      </p:sp>
      <p:pic>
        <p:nvPicPr>
          <p:cNvPr id="4" name="圖片 3">
            <a:extLst>
              <a:ext uri="{FF2B5EF4-FFF2-40B4-BE49-F238E27FC236}">
                <a16:creationId xmlns:a16="http://schemas.microsoft.com/office/drawing/2014/main" id="{D3014ACB-F410-2365-7EBD-F20C0C211313}"/>
              </a:ext>
            </a:extLst>
          </p:cNvPr>
          <p:cNvPicPr>
            <a:picLocks noChangeAspect="1"/>
          </p:cNvPicPr>
          <p:nvPr/>
        </p:nvPicPr>
        <p:blipFill>
          <a:blip r:embed="rId3"/>
          <a:stretch>
            <a:fillRect/>
          </a:stretch>
        </p:blipFill>
        <p:spPr>
          <a:xfrm>
            <a:off x="907600" y="4141694"/>
            <a:ext cx="10688810" cy="2120905"/>
          </a:xfrm>
          <a:prstGeom prst="rect">
            <a:avLst/>
          </a:prstGeom>
        </p:spPr>
      </p:pic>
    </p:spTree>
    <p:extLst>
      <p:ext uri="{BB962C8B-B14F-4D97-AF65-F5344CB8AC3E}">
        <p14:creationId xmlns:p14="http://schemas.microsoft.com/office/powerpoint/2010/main" val="251079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328B10A8-8931-473A-FDFD-D52906D93FBE}"/>
              </a:ext>
            </a:extLst>
          </p:cNvPr>
          <p:cNvSpPr>
            <a:spLocks noGrp="1"/>
          </p:cNvSpPr>
          <p:nvPr>
            <p:ph type="title"/>
          </p:nvPr>
        </p:nvSpPr>
        <p:spPr/>
        <p:txBody>
          <a:bodyPr>
            <a:normAutofit/>
          </a:bodyPr>
          <a:lstStyle/>
          <a:p>
            <a:r>
              <a:rPr lang="zh-TW" altLang="en-US" dirty="0"/>
              <a:t>載入 </a:t>
            </a:r>
            <a:r>
              <a:rPr lang="en-US" altLang="zh-TW" dirty="0" err="1"/>
              <a:t>Numpy</a:t>
            </a:r>
            <a:r>
              <a:rPr lang="en-US" altLang="zh-TW" dirty="0"/>
              <a:t> </a:t>
            </a:r>
            <a:r>
              <a:rPr lang="zh-TW" altLang="en-US" dirty="0"/>
              <a:t>套件</a:t>
            </a:r>
          </a:p>
        </p:txBody>
      </p:sp>
      <p:sp>
        <p:nvSpPr>
          <p:cNvPr id="6" name="文字版面配置區 5">
            <a:extLst>
              <a:ext uri="{FF2B5EF4-FFF2-40B4-BE49-F238E27FC236}">
                <a16:creationId xmlns:a16="http://schemas.microsoft.com/office/drawing/2014/main" id="{1C875FD8-6FA7-449C-39FC-1133489C8BD5}"/>
              </a:ext>
            </a:extLst>
          </p:cNvPr>
          <p:cNvSpPr>
            <a:spLocks noGrp="1"/>
          </p:cNvSpPr>
          <p:nvPr>
            <p:ph type="body" idx="1"/>
          </p:nvPr>
        </p:nvSpPr>
        <p:spPr/>
        <p:txBody>
          <a:bodyPr/>
          <a:lstStyle/>
          <a:p>
            <a:pPr marL="50800" indent="0">
              <a:buNone/>
            </a:pPr>
            <a:endParaRPr lang="en-US" altLang="zh-TW" dirty="0"/>
          </a:p>
          <a:p>
            <a:pPr marL="50800" indent="0">
              <a:buNone/>
            </a:pPr>
            <a:endParaRPr lang="en-US" altLang="zh-TW" dirty="0"/>
          </a:p>
          <a:p>
            <a:r>
              <a:rPr lang="en-US" altLang="zh-TW" dirty="0" err="1"/>
              <a:t>Numpy</a:t>
            </a:r>
            <a:r>
              <a:rPr lang="zh-TW" altLang="en-US" dirty="0"/>
              <a:t>所提供的函數都是原本在</a:t>
            </a:r>
            <a:r>
              <a:rPr lang="en-US" altLang="zh-TW" dirty="0"/>
              <a:t>Python</a:t>
            </a:r>
            <a:r>
              <a:rPr lang="zh-TW" altLang="en-US" dirty="0"/>
              <a:t>內沒有的，如果想使用的話，需要先輸入 </a:t>
            </a:r>
            <a:r>
              <a:rPr lang="en-US" altLang="zh-TW" b="1" dirty="0">
                <a:solidFill>
                  <a:schemeClr val="accent1"/>
                </a:solidFill>
              </a:rPr>
              <a:t>import </a:t>
            </a:r>
            <a:r>
              <a:rPr lang="en-US" altLang="zh-TW" b="1" dirty="0" err="1">
                <a:solidFill>
                  <a:schemeClr val="accent1"/>
                </a:solidFill>
              </a:rPr>
              <a:t>numpy</a:t>
            </a:r>
            <a:r>
              <a:rPr lang="en-US" altLang="zh-TW" b="1" dirty="0">
                <a:solidFill>
                  <a:schemeClr val="accent1"/>
                </a:solidFill>
              </a:rPr>
              <a:t> as np</a:t>
            </a:r>
            <a:r>
              <a:rPr lang="zh-TW" altLang="en-US" b="1" dirty="0">
                <a:solidFill>
                  <a:schemeClr val="accent6"/>
                </a:solidFill>
              </a:rPr>
              <a:t> </a:t>
            </a:r>
            <a:r>
              <a:rPr lang="zh-TW" altLang="en-US" dirty="0"/>
              <a:t>才能使用這些函數。</a:t>
            </a:r>
            <a:endParaRPr lang="en-US" altLang="zh-TW" dirty="0"/>
          </a:p>
        </p:txBody>
      </p:sp>
      <p:sp>
        <p:nvSpPr>
          <p:cNvPr id="4" name="Google Shape;625;p88">
            <a:extLst>
              <a:ext uri="{FF2B5EF4-FFF2-40B4-BE49-F238E27FC236}">
                <a16:creationId xmlns:a16="http://schemas.microsoft.com/office/drawing/2014/main" id="{6EA173E4-4D93-BA00-255E-F4028F1B78B3}"/>
              </a:ext>
            </a:extLst>
          </p:cNvPr>
          <p:cNvSpPr/>
          <p:nvPr/>
        </p:nvSpPr>
        <p:spPr>
          <a:xfrm>
            <a:off x="907600" y="1361400"/>
            <a:ext cx="10694467"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a:solidFill>
                  <a:schemeClr val="dk1"/>
                </a:solidFill>
              </a:rPr>
              <a:t>import </a:t>
            </a:r>
            <a:r>
              <a:rPr lang="en-US" altLang="zh-TW" sz="2400" b="1" dirty="0" err="1">
                <a:solidFill>
                  <a:schemeClr val="dk1"/>
                </a:solidFill>
              </a:rPr>
              <a:t>numpy</a:t>
            </a:r>
            <a:r>
              <a:rPr lang="en-US" altLang="zh-TW" sz="2400" b="1" dirty="0">
                <a:solidFill>
                  <a:schemeClr val="dk1"/>
                </a:solidFill>
              </a:rPr>
              <a:t> as np	#</a:t>
            </a:r>
            <a:r>
              <a:rPr lang="zh-TW" altLang="en-US" sz="2400" b="1" dirty="0">
                <a:solidFill>
                  <a:schemeClr val="dk1"/>
                </a:solidFill>
              </a:rPr>
              <a:t> 載入 </a:t>
            </a:r>
            <a:r>
              <a:rPr lang="en-US" altLang="zh-TW" sz="2400" b="1" dirty="0" err="1">
                <a:solidFill>
                  <a:schemeClr val="dk1"/>
                </a:solidFill>
              </a:rPr>
              <a:t>numpy</a:t>
            </a:r>
            <a:r>
              <a:rPr lang="en-US" altLang="zh-TW" sz="2400" b="1" dirty="0">
                <a:solidFill>
                  <a:schemeClr val="dk1"/>
                </a:solidFill>
              </a:rPr>
              <a:t> </a:t>
            </a:r>
            <a:r>
              <a:rPr lang="zh-TW" altLang="en-US" sz="2400" b="1" dirty="0">
                <a:solidFill>
                  <a:schemeClr val="dk1"/>
                </a:solidFill>
              </a:rPr>
              <a:t>套件</a:t>
            </a:r>
            <a:endParaRPr sz="2400" b="1" dirty="0">
              <a:solidFill>
                <a:schemeClr val="dk1"/>
              </a:solidFill>
            </a:endParaRPr>
          </a:p>
        </p:txBody>
      </p:sp>
    </p:spTree>
    <p:extLst>
      <p:ext uri="{BB962C8B-B14F-4D97-AF65-F5344CB8AC3E}">
        <p14:creationId xmlns:p14="http://schemas.microsoft.com/office/powerpoint/2010/main" val="339276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5F7A3EC-3D88-6C3A-310D-75D2AD31A0AF}"/>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事前準備</a:t>
            </a:r>
          </a:p>
        </p:txBody>
      </p:sp>
      <p:sp>
        <p:nvSpPr>
          <p:cNvPr id="2" name="副標題 1">
            <a:extLst>
              <a:ext uri="{FF2B5EF4-FFF2-40B4-BE49-F238E27FC236}">
                <a16:creationId xmlns:a16="http://schemas.microsoft.com/office/drawing/2014/main" id="{88BCB671-5AFF-44B7-43C0-64F6C6301453}"/>
              </a:ext>
            </a:extLst>
          </p:cNvPr>
          <p:cNvSpPr>
            <a:spLocks noGrp="1"/>
          </p:cNvSpPr>
          <p:nvPr>
            <p:ph type="subTitle" idx="1"/>
          </p:nvPr>
        </p:nvSpPr>
        <p:spPr/>
        <p:txBody>
          <a:bodyPr/>
          <a:lstStyle/>
          <a:p>
            <a:r>
              <a:rPr lang="en-US" altLang="zh-TW" sz="3470" dirty="0" err="1">
                <a:solidFill>
                  <a:srgbClr val="A6AAA9"/>
                </a:solidFill>
              </a:rPr>
              <a:t>Numpy</a:t>
            </a:r>
            <a:r>
              <a:rPr lang="en-US" altLang="zh-TW" sz="3470" dirty="0">
                <a:solidFill>
                  <a:srgbClr val="A6AAA9"/>
                </a:solidFill>
              </a:rPr>
              <a:t> </a:t>
            </a:r>
            <a:r>
              <a:rPr lang="zh-TW" altLang="en-US" sz="3470" dirty="0">
                <a:solidFill>
                  <a:srgbClr val="A6AAA9"/>
                </a:solidFill>
              </a:rPr>
              <a:t>中的「維度」概念</a:t>
            </a:r>
          </a:p>
        </p:txBody>
      </p:sp>
    </p:spTree>
    <p:extLst>
      <p:ext uri="{BB962C8B-B14F-4D97-AF65-F5344CB8AC3E}">
        <p14:creationId xmlns:p14="http://schemas.microsoft.com/office/powerpoint/2010/main" val="1616846981"/>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技術班課程模版</Template>
  <TotalTime>784</TotalTime>
  <Words>1426</Words>
  <Application>Microsoft Office PowerPoint</Application>
  <PresentationFormat>寬螢幕</PresentationFormat>
  <Paragraphs>147</Paragraphs>
  <Slides>40</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40</vt:i4>
      </vt:variant>
    </vt:vector>
  </HeadingPairs>
  <TitlesOfParts>
    <vt:vector size="46" baseType="lpstr">
      <vt:lpstr>Helvetica Neue Light</vt:lpstr>
      <vt:lpstr>Microsoft JhengHei</vt:lpstr>
      <vt:lpstr>新細明體</vt:lpstr>
      <vt:lpstr>Arial</vt:lpstr>
      <vt:lpstr>Calibri</vt:lpstr>
      <vt:lpstr>PPTtemplate</vt:lpstr>
      <vt:lpstr>Numpy tutorial Part 1</vt:lpstr>
      <vt:lpstr>PowerPoint 簡報</vt:lpstr>
      <vt:lpstr> 課程內容</vt:lpstr>
      <vt:lpstr> 事前準備</vt:lpstr>
      <vt:lpstr>事情準備</vt:lpstr>
      <vt:lpstr> 事前準備</vt:lpstr>
      <vt:lpstr>載入 Numpy 套件</vt:lpstr>
      <vt:lpstr>載入 Numpy 套件</vt:lpstr>
      <vt:lpstr> 事前準備</vt:lpstr>
      <vt:lpstr>Numpy 中的「維度」概念</vt:lpstr>
      <vt:lpstr>創建多維陣列  ( Array Creation )</vt:lpstr>
      <vt:lpstr>創建多維陣列 ( Array Creation )</vt:lpstr>
      <vt:lpstr>創建多維陣列  ( Array Creation )</vt:lpstr>
      <vt:lpstr>將 List 轉換為 ndarray</vt:lpstr>
      <vt:lpstr>將 List 轉換為 ndarray</vt:lpstr>
      <vt:lpstr>將 ndarray 轉換為 List</vt:lpstr>
      <vt:lpstr>創建多維陣列  ( Array Creation )</vt:lpstr>
      <vt:lpstr>其他創建陣列的方法</vt:lpstr>
      <vt:lpstr>其他創建陣列的方法 - np.zeros </vt:lpstr>
      <vt:lpstr>其他創建陣列的方法 - np.ones </vt:lpstr>
      <vt:lpstr>其他創建陣列的方法 - zeros_like / ones_like</vt:lpstr>
      <vt:lpstr>其他創建陣列的方法 - np.linspace </vt:lpstr>
      <vt:lpstr>多維陣列的屬性  ( Array Attributes )</vt:lpstr>
      <vt:lpstr>多維陣列的屬性  ( Array Attributes )</vt:lpstr>
      <vt:lpstr>陣列維度與大小</vt:lpstr>
      <vt:lpstr>陣列維度與大小</vt:lpstr>
      <vt:lpstr>多維陣列的屬性  ( Array Attributes )</vt:lpstr>
      <vt:lpstr>陣列中的資料型態</vt:lpstr>
      <vt:lpstr>陣列中的資料型態 - dtype</vt:lpstr>
      <vt:lpstr>陣列中的資料型態 - astype</vt:lpstr>
      <vt:lpstr>陣列中的資料型態 - astype</vt:lpstr>
      <vt:lpstr> 陣列運算</vt:lpstr>
      <vt:lpstr>基本數學運算</vt:lpstr>
      <vt:lpstr>基本數學運算</vt:lpstr>
      <vt:lpstr> 陣列運算</vt:lpstr>
      <vt:lpstr>描述性統計 – max / sum / mean</vt:lpstr>
      <vt:lpstr>描述性統計 – max / sum / mean</vt:lpstr>
      <vt:lpstr>描述性統計 – max / sum / mean</vt:lpstr>
      <vt:lpstr>描述性統計 – max / sum / mean</vt:lpstr>
      <vt:lpstr>描述性統計 – max / sum / mean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tutorial part 1</dc:title>
  <dc:creator>wu86rrexex@gmail.com</dc:creator>
  <cp:lastModifiedBy>wu86r</cp:lastModifiedBy>
  <cp:revision>106</cp:revision>
  <dcterms:created xsi:type="dcterms:W3CDTF">2022-11-22T01:34:30Z</dcterms:created>
  <dcterms:modified xsi:type="dcterms:W3CDTF">2023-02-05T14:07:16Z</dcterms:modified>
</cp:coreProperties>
</file>