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256" r:id="rId15"/>
    <p:sldId id="267" r:id="rId16"/>
    <p:sldId id="269" r:id="rId17"/>
    <p:sldId id="287" r:id="rId18"/>
    <p:sldId id="288" r:id="rId19"/>
    <p:sldId id="270" r:id="rId20"/>
    <p:sldId id="271" r:id="rId21"/>
    <p:sldId id="273" r:id="rId22"/>
    <p:sldId id="274" r:id="rId23"/>
    <p:sldId id="272" r:id="rId24"/>
    <p:sldId id="275" r:id="rId25"/>
    <p:sldId id="276" r:id="rId26"/>
    <p:sldId id="284" r:id="rId27"/>
    <p:sldId id="285" r:id="rId28"/>
    <p:sldId id="286" r:id="rId29"/>
    <p:sldId id="278" r:id="rId30"/>
    <p:sldId id="279" r:id="rId31"/>
    <p:sldId id="283" r:id="rId32"/>
    <p:sldId id="268" r:id="rId33"/>
  </p:sldIdLst>
  <p:sldSz cx="10160000" cy="7620000"/>
  <p:notesSz cx="7023100" cy="93091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9933"/>
    <a:srgbClr val="FFCC99"/>
    <a:srgbClr val="D2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5" d="100"/>
          <a:sy n="45" d="100"/>
        </p:scale>
        <p:origin x="234" y="36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tags" Target="tags/tag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41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7337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4666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518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418364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1658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3555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367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59291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91280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893606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39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53619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6708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57256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6053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918432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53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8419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05375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94760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57301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294663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5778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2436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125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8302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5421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030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27895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1101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781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47251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76005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4908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0397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183583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6047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52400"/>
            <a:ext cx="2044700" cy="746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981700" cy="746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130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3336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862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396784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600" y="2116138"/>
            <a:ext cx="147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200" y="2116138"/>
            <a:ext cx="147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51953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41112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740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2425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892354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1657956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86945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21379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2572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4628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4128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03522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5300" y="2116138"/>
            <a:ext cx="18923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6271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5053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139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9438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655080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505153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50168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7385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93675"/>
            <a:ext cx="2044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93675"/>
            <a:ext cx="5981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076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809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82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52310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7432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246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47927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3764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3246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35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015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959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91697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631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585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430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709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32153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96398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18047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3859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4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83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677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27003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279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279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699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657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34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116138"/>
            <a:ext cx="401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116138"/>
            <a:ext cx="4013200" cy="4554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885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23429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25210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2765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661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0"/>
            <a:ext cx="2044700" cy="671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81700" cy="671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139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8970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642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8574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6088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63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4944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9450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124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96690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53849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3943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0245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7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8261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30085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25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3567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20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221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79640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51276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94132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65536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314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802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5811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52044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080925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34355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54864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729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0160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745756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268580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049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33825" y="0"/>
            <a:ext cx="1146175" cy="762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3286125" cy="762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5640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727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045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19620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715239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387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876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2254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941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16168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137461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60584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1886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33825" y="0"/>
            <a:ext cx="1146175" cy="762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3286125" cy="762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068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766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246406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349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1072122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756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984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4964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23713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8373418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013138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95236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203200"/>
            <a:ext cx="2286000" cy="660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03200"/>
            <a:ext cx="6705600" cy="660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6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16138"/>
            <a:ext cx="81788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23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652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081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637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06600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638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210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782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35400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81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810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4239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795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1224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796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368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940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512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16138"/>
            <a:ext cx="39370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788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59000"/>
            <a:ext cx="81788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600" y="2116138"/>
            <a:ext cx="30988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3675"/>
            <a:ext cx="8178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16138"/>
            <a:ext cx="393700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635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64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3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49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47863" indent="-385763" algn="l" rtl="0" eaLnBrk="0" fontAlgn="base" hangingPunct="0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050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622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194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76663" indent="-385763" algn="l" rtl="0" fontAlgn="base">
        <a:spcBef>
          <a:spcPts val="30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90600"/>
            <a:ext cx="8178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23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652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081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637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06600" indent="-44450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638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210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782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35400" indent="-444500" algn="l" rtl="0" fontAlgn="base">
        <a:spcBef>
          <a:spcPts val="37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924300"/>
            <a:ext cx="81788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78800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39688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3746500"/>
            <a:ext cx="45847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0"/>
            <a:ext cx="45847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3746500"/>
            <a:ext cx="45847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charset="0"/>
              </a:rPr>
              <a:t>Fifth level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0"/>
            <a:ext cx="45847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381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810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4239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795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122488" indent="-444500" algn="l" rtl="0" eaLnBrk="0" fontAlgn="base" hangingPunct="0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796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368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940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51288" indent="-444500" algn="l" rtl="0" fontAlgn="base">
        <a:spcBef>
          <a:spcPts val="18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</a:t>
            </a:r>
            <a:endParaRPr lang="en-US" altLang="en-US" b="1" dirty="0"/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2</a:t>
            </a:r>
            <a:endParaRPr lang="en-US" altLang="en-US" b="1" dirty="0"/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  <a:endParaRPr lang="en-US" altLang="en-US" sz="1400" i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  <a:endParaRPr lang="en-US" altLang="en-US" sz="1400" i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5" name="Rectangle 91"/>
          <p:cNvSpPr>
            <a:spLocks/>
          </p:cNvSpPr>
          <p:nvPr/>
        </p:nvSpPr>
        <p:spPr bwMode="auto">
          <a:xfrm>
            <a:off x="2398713" y="7086600"/>
            <a:ext cx="536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1: filling HLT w/ cold H2O</a:t>
            </a:r>
          </a:p>
        </p:txBody>
      </p:sp>
      <p:grpSp>
        <p:nvGrpSpPr>
          <p:cNvPr id="1439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4426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27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12980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en-US" b="1" dirty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2336435" y="7068979"/>
            <a:ext cx="691650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’: fly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HLT to MLT to BK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2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0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32591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FF993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600" b="1" i="1" dirty="0" smtClean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ADD HOPS</a:t>
              </a:r>
              <a:endParaRPr lang="en-US" altLang="en-US" sz="1600" b="1" i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178040" y="7068979"/>
            <a:ext cx="38039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8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boiling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2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3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4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5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7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83199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FFCC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1413709" y="7068979"/>
            <a:ext cx="762869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9: cooling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and filling fermenter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34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5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038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02648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359727" y="7068979"/>
            <a:ext cx="46150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10a: cleaning MLT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grpSp>
        <p:nvGrpSpPr>
          <p:cNvPr id="133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4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5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0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1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8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060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359727" y="7068979"/>
            <a:ext cx="46150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10b: cleaning MLT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30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1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2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5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52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80278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102606" y="7068979"/>
            <a:ext cx="99878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10c: cleaning MLT (repeat a/b/c until MLT clean)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30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1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2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5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6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19608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2879146" y="7068979"/>
            <a:ext cx="43441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11a: cleaning BK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29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0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1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2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3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0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52470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452498" y="7068979"/>
            <a:ext cx="922528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11b: cleaning BK (repeat a/b until BK clean)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sp>
        <p:nvSpPr>
          <p:cNvPr id="129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0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1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2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5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30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55314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3144188" y="7068979"/>
            <a:ext cx="38263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12: final rinse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3500" y="538162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DRAIN</a:t>
            </a:r>
            <a:endParaRPr lang="en-US" b="1" dirty="0"/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11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14106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8</a:t>
              </a:r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2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28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10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80221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6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2" name="Rectangle 91"/>
          <p:cNvSpPr>
            <a:spLocks/>
          </p:cNvSpPr>
          <p:nvPr/>
        </p:nvSpPr>
        <p:spPr bwMode="auto">
          <a:xfrm>
            <a:off x="1518143" y="7068979"/>
            <a:ext cx="84414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2: heating and recirculating H2O in HLT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2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7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9</a:t>
            </a:r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1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22" name="Rectangle 91"/>
          <p:cNvSpPr>
            <a:spLocks/>
          </p:cNvSpPr>
          <p:nvPr/>
        </p:nvSpPr>
        <p:spPr bwMode="auto">
          <a:xfrm>
            <a:off x="1876123" y="7068979"/>
            <a:ext cx="64077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3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filling MLT w/ heated H2O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5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26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29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517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4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</a:t>
            </a:r>
            <a:endParaRPr lang="en-US" altLang="en-US" b="1" dirty="0"/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2</a:t>
            </a:r>
            <a:endParaRPr lang="en-US" altLang="en-US" b="1" dirty="0"/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5" name="Rectangle 91"/>
          <p:cNvSpPr>
            <a:spLocks/>
          </p:cNvSpPr>
          <p:nvPr/>
        </p:nvSpPr>
        <p:spPr bwMode="auto">
          <a:xfrm>
            <a:off x="1250142" y="7068979"/>
            <a:ext cx="76597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4: refilling </a:t>
            </a:r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HLT w/ 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H2O (as needed)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439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4426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27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6</a:t>
            </a:r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72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1439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5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6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>
            <a:off x="2019300" y="10080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9" name="Line 104"/>
          <p:cNvSpPr>
            <a:spLocks noChangeShapeType="1"/>
          </p:cNvSpPr>
          <p:nvPr/>
        </p:nvSpPr>
        <p:spPr bwMode="auto">
          <a:xfrm rot="10800000" flipH="1">
            <a:off x="2019300" y="88900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4407" name="Line 102"/>
          <p:cNvSpPr>
            <a:spLocks noChangeShapeType="1"/>
          </p:cNvSpPr>
          <p:nvPr/>
        </p:nvSpPr>
        <p:spPr bwMode="auto">
          <a:xfrm>
            <a:off x="2019300" y="11271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8" name="Line 102"/>
          <p:cNvSpPr>
            <a:spLocks noChangeShapeType="1"/>
          </p:cNvSpPr>
          <p:nvPr/>
        </p:nvSpPr>
        <p:spPr bwMode="auto">
          <a:xfrm>
            <a:off x="2019300" y="12461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9" name="Line 102"/>
          <p:cNvSpPr>
            <a:spLocks noChangeShapeType="1"/>
          </p:cNvSpPr>
          <p:nvPr/>
        </p:nvSpPr>
        <p:spPr bwMode="auto">
          <a:xfrm>
            <a:off x="2019300" y="136525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0" name="Line 102"/>
          <p:cNvSpPr>
            <a:spLocks noChangeShapeType="1"/>
          </p:cNvSpPr>
          <p:nvPr/>
        </p:nvSpPr>
        <p:spPr bwMode="auto">
          <a:xfrm>
            <a:off x="2019300" y="1485900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1" name="Line 102"/>
          <p:cNvSpPr>
            <a:spLocks noChangeShapeType="1"/>
          </p:cNvSpPr>
          <p:nvPr/>
        </p:nvSpPr>
        <p:spPr bwMode="auto">
          <a:xfrm>
            <a:off x="2019300" y="1604963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2" name="Line 102"/>
          <p:cNvSpPr>
            <a:spLocks noChangeShapeType="1"/>
          </p:cNvSpPr>
          <p:nvPr/>
        </p:nvSpPr>
        <p:spPr bwMode="auto">
          <a:xfrm>
            <a:off x="2019300" y="1724025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3" name="Line 102"/>
          <p:cNvSpPr>
            <a:spLocks noChangeShapeType="1"/>
          </p:cNvSpPr>
          <p:nvPr/>
        </p:nvSpPr>
        <p:spPr bwMode="auto">
          <a:xfrm>
            <a:off x="2019300" y="1843088"/>
            <a:ext cx="137636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14" name="Line 104"/>
          <p:cNvSpPr>
            <a:spLocks noChangeShapeType="1"/>
          </p:cNvSpPr>
          <p:nvPr/>
        </p:nvSpPr>
        <p:spPr bwMode="auto">
          <a:xfrm rot="10800000" flipH="1">
            <a:off x="2019300" y="1962150"/>
            <a:ext cx="1509713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415" name="Straight Connector 26"/>
          <p:cNvCxnSpPr>
            <a:cxnSpLocks noChangeShapeType="1"/>
            <a:stCxn id="14399" idx="0"/>
            <a:endCxn id="14398" idx="0"/>
          </p:cNvCxnSpPr>
          <p:nvPr/>
        </p:nvCxnSpPr>
        <p:spPr bwMode="auto">
          <a:xfrm>
            <a:off x="2019300" y="8890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6" name="Straight Connector 151"/>
          <p:cNvCxnSpPr>
            <a:cxnSpLocks noChangeShapeType="1"/>
          </p:cNvCxnSpPr>
          <p:nvPr/>
        </p:nvCxnSpPr>
        <p:spPr bwMode="auto">
          <a:xfrm>
            <a:off x="2033588" y="11271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7" name="Straight Connector 152"/>
          <p:cNvCxnSpPr>
            <a:cxnSpLocks noChangeShapeType="1"/>
          </p:cNvCxnSpPr>
          <p:nvPr/>
        </p:nvCxnSpPr>
        <p:spPr bwMode="auto">
          <a:xfrm>
            <a:off x="2033588" y="1365250"/>
            <a:ext cx="0" cy="120650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8" name="Straight Connector 153"/>
          <p:cNvCxnSpPr>
            <a:cxnSpLocks noChangeShapeType="1"/>
          </p:cNvCxnSpPr>
          <p:nvPr/>
        </p:nvCxnSpPr>
        <p:spPr bwMode="auto">
          <a:xfrm>
            <a:off x="2033588" y="16049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19" name="Straight Connector 154"/>
          <p:cNvCxnSpPr>
            <a:cxnSpLocks noChangeShapeType="1"/>
          </p:cNvCxnSpPr>
          <p:nvPr/>
        </p:nvCxnSpPr>
        <p:spPr bwMode="auto">
          <a:xfrm>
            <a:off x="2033588" y="18430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0" name="Straight Connector 15468"/>
          <p:cNvCxnSpPr>
            <a:cxnSpLocks noChangeShapeType="1"/>
            <a:stCxn id="14398" idx="1"/>
            <a:endCxn id="14407" idx="1"/>
          </p:cNvCxnSpPr>
          <p:nvPr/>
        </p:nvCxnSpPr>
        <p:spPr bwMode="auto">
          <a:xfrm>
            <a:off x="3395663" y="1008063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1" name="Straight Connector 162"/>
          <p:cNvCxnSpPr>
            <a:cxnSpLocks noChangeShapeType="1"/>
          </p:cNvCxnSpPr>
          <p:nvPr/>
        </p:nvCxnSpPr>
        <p:spPr bwMode="auto">
          <a:xfrm>
            <a:off x="3395663" y="1246188"/>
            <a:ext cx="0" cy="119062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2" name="Straight Connector 163"/>
          <p:cNvCxnSpPr>
            <a:cxnSpLocks noChangeShapeType="1"/>
          </p:cNvCxnSpPr>
          <p:nvPr/>
        </p:nvCxnSpPr>
        <p:spPr bwMode="auto">
          <a:xfrm>
            <a:off x="3395663" y="1485900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23" name="Straight Connector 164"/>
          <p:cNvCxnSpPr>
            <a:cxnSpLocks noChangeShapeType="1"/>
          </p:cNvCxnSpPr>
          <p:nvPr/>
        </p:nvCxnSpPr>
        <p:spPr bwMode="auto">
          <a:xfrm>
            <a:off x="3395663" y="1724025"/>
            <a:ext cx="0" cy="119063"/>
          </a:xfrm>
          <a:prstGeom prst="line">
            <a:avLst/>
          </a:prstGeom>
          <a:noFill/>
          <a:ln w="38100" cap="sq" algn="ctr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2" name="Rectangle 91"/>
          <p:cNvSpPr>
            <a:spLocks/>
          </p:cNvSpPr>
          <p:nvPr/>
        </p:nvSpPr>
        <p:spPr bwMode="auto">
          <a:xfrm>
            <a:off x="1761801" y="7068979"/>
            <a:ext cx="79541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5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heating and recirculating HLT/MLT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9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30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2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0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11182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1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2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5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26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FF993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600" b="1" i="1" dirty="0" smtClean="0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rPr>
                <a:t>ADD GRAINS</a:t>
              </a:r>
              <a:endParaRPr lang="en-US" altLang="en-US" sz="1600" b="1" i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/>
              <a:t>9</a:t>
            </a:r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33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4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52" name="Straight Connector 26"/>
            <p:cNvCxnSpPr>
              <a:cxnSpLocks noChangeShapeType="1"/>
              <a:stCxn id="134" idx="0"/>
              <a:endCxn id="133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468"/>
            <p:cNvCxnSpPr>
              <a:cxnSpLocks noChangeShapeType="1"/>
              <a:stCxn id="133" idx="1"/>
              <a:endCxn id="135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1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63" name="Rectangle 91"/>
          <p:cNvSpPr>
            <a:spLocks/>
          </p:cNvSpPr>
          <p:nvPr/>
        </p:nvSpPr>
        <p:spPr bwMode="auto">
          <a:xfrm>
            <a:off x="1337797" y="7068979"/>
            <a:ext cx="74844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6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: recirculating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in heated HLT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64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65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6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67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76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40103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FFCC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26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8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30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34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53" name="Straight Connector 26"/>
            <p:cNvCxnSpPr>
              <a:cxnSpLocks noChangeShapeType="1"/>
              <a:stCxn id="135" idx="0"/>
              <a:endCxn id="134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468"/>
            <p:cNvCxnSpPr>
              <a:cxnSpLocks noChangeShapeType="1"/>
              <a:stCxn id="134" idx="1"/>
              <a:endCxn id="140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2" name="Rectangle 91"/>
          <p:cNvSpPr>
            <a:spLocks/>
          </p:cNvSpPr>
          <p:nvPr/>
        </p:nvSpPr>
        <p:spPr bwMode="auto">
          <a:xfrm>
            <a:off x="1468180" y="7068979"/>
            <a:ext cx="86530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a: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out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to BK (batch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63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64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5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66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5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64068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3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  <a:noFill/>
        </p:grpSpPr>
        <p:sp>
          <p:nvSpPr>
            <p:cNvPr id="14453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4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FF993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7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9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4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4398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99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7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8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09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0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1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2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3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14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4415" name="Straight Connector 26"/>
            <p:cNvCxnSpPr>
              <a:cxnSpLocks noChangeShapeType="1"/>
              <a:stCxn id="14399" idx="0"/>
              <a:endCxn id="14398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6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7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8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19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0" name="Straight Connector 15468"/>
            <p:cNvCxnSpPr>
              <a:cxnSpLocks noChangeShapeType="1"/>
              <a:stCxn id="14398" idx="1"/>
              <a:endCxn id="14407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1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2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23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6" name="Rectangle 91"/>
          <p:cNvSpPr>
            <a:spLocks/>
          </p:cNvSpPr>
          <p:nvPr/>
        </p:nvSpPr>
        <p:spPr bwMode="auto">
          <a:xfrm>
            <a:off x="1317211" y="7068979"/>
            <a:ext cx="89549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b: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out H2O to MLT (batch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28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29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0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31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68217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1"/>
          <p:cNvSpPr>
            <a:spLocks noChangeShapeType="1"/>
          </p:cNvSpPr>
          <p:nvPr/>
        </p:nvSpPr>
        <p:spPr bwMode="auto">
          <a:xfrm rot="10800000" flipH="1">
            <a:off x="7378700" y="2330450"/>
            <a:ext cx="2698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Line 1"/>
          <p:cNvSpPr>
            <a:spLocks noChangeShapeType="1"/>
          </p:cNvSpPr>
          <p:nvPr/>
        </p:nvSpPr>
        <p:spPr bwMode="auto">
          <a:xfrm rot="10800000" flipH="1">
            <a:off x="7137400" y="2330450"/>
            <a:ext cx="269875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Oval 3"/>
          <p:cNvSpPr>
            <a:spLocks/>
          </p:cNvSpPr>
          <p:nvPr/>
        </p:nvSpPr>
        <p:spPr bwMode="auto">
          <a:xfrm>
            <a:off x="7137400" y="5372100"/>
            <a:ext cx="520700" cy="5207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4"/>
          <p:cNvSpPr>
            <a:spLocks/>
          </p:cNvSpPr>
          <p:nvPr/>
        </p:nvSpPr>
        <p:spPr bwMode="auto">
          <a:xfrm>
            <a:off x="7259638" y="5461000"/>
            <a:ext cx="319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P1</a:t>
            </a:r>
          </a:p>
        </p:txBody>
      </p:sp>
      <p:grpSp>
        <p:nvGrpSpPr>
          <p:cNvPr id="14345" name="Group 13"/>
          <p:cNvGrpSpPr>
            <a:grpSpLocks/>
          </p:cNvGrpSpPr>
          <p:nvPr/>
        </p:nvGrpSpPr>
        <p:grpSpPr bwMode="auto">
          <a:xfrm>
            <a:off x="4859998" y="101600"/>
            <a:ext cx="1600200" cy="2413000"/>
            <a:chOff x="0" y="0"/>
            <a:chExt cx="1008" cy="1520"/>
          </a:xfrm>
        </p:grpSpPr>
        <p:sp>
          <p:nvSpPr>
            <p:cNvPr id="14451" name="AutoShape 11"/>
            <p:cNvSpPr>
              <a:spLocks/>
            </p:cNvSpPr>
            <p:nvPr/>
          </p:nvSpPr>
          <p:spPr bwMode="auto">
            <a:xfrm>
              <a:off x="0" y="304"/>
              <a:ext cx="1008" cy="1216"/>
            </a:xfrm>
            <a:prstGeom prst="roundRect">
              <a:avLst>
                <a:gd name="adj" fmla="val 11903"/>
              </a:avLst>
            </a:prstGeom>
            <a:solidFill>
              <a:srgbClr val="FFCC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2" name="Rectangle 12"/>
            <p:cNvSpPr>
              <a:spLocks/>
            </p:cNvSpPr>
            <p:nvPr/>
          </p:nvSpPr>
          <p:spPr bwMode="auto">
            <a:xfrm>
              <a:off x="334" y="0"/>
              <a:ext cx="34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MLT</a:t>
              </a:r>
            </a:p>
          </p:txBody>
        </p:sp>
      </p:grp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8331200" y="101600"/>
            <a:ext cx="1701800" cy="2413000"/>
            <a:chOff x="0" y="0"/>
            <a:chExt cx="1072" cy="1520"/>
          </a:xfrm>
        </p:grpSpPr>
        <p:sp>
          <p:nvSpPr>
            <p:cNvPr id="14449" name="AutoShape 14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solidFill>
              <a:srgbClr val="D282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50" name="Rectangle 15"/>
            <p:cNvSpPr>
              <a:spLocks/>
            </p:cNvSpPr>
            <p:nvPr/>
          </p:nvSpPr>
          <p:spPr bwMode="auto">
            <a:xfrm>
              <a:off x="417" y="0"/>
              <a:ext cx="24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BK</a:t>
              </a:r>
            </a:p>
          </p:txBody>
        </p:sp>
      </p:grpSp>
      <p:sp>
        <p:nvSpPr>
          <p:cNvPr id="14348" name="Rectangle 18"/>
          <p:cNvSpPr>
            <a:spLocks/>
          </p:cNvSpPr>
          <p:nvPr/>
        </p:nvSpPr>
        <p:spPr bwMode="auto">
          <a:xfrm>
            <a:off x="85471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rot="10800000">
            <a:off x="3848100" y="3378200"/>
            <a:ext cx="1588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rot="10800000">
            <a:off x="2490788" y="61214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2" name="Line 22"/>
          <p:cNvSpPr>
            <a:spLocks noChangeShapeType="1"/>
          </p:cNvSpPr>
          <p:nvPr/>
        </p:nvSpPr>
        <p:spPr bwMode="auto">
          <a:xfrm rot="10800000">
            <a:off x="7407275" y="50546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 rot="10800000">
            <a:off x="7405688" y="2374900"/>
            <a:ext cx="0" cy="28098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 rot="10800000">
            <a:off x="1601788" y="4216400"/>
            <a:ext cx="0" cy="674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5" name="Line 26"/>
          <p:cNvSpPr>
            <a:spLocks noChangeShapeType="1"/>
          </p:cNvSpPr>
          <p:nvPr/>
        </p:nvSpPr>
        <p:spPr bwMode="auto">
          <a:xfrm>
            <a:off x="1587500" y="3302000"/>
            <a:ext cx="0" cy="2619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6489700" y="5105400"/>
            <a:ext cx="0" cy="261938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7" name="Line 29"/>
          <p:cNvSpPr>
            <a:spLocks noChangeShapeType="1"/>
          </p:cNvSpPr>
          <p:nvPr/>
        </p:nvSpPr>
        <p:spPr bwMode="auto">
          <a:xfrm rot="10800000">
            <a:off x="3621088" y="915988"/>
            <a:ext cx="233362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 rot="10800000">
            <a:off x="6856743" y="890588"/>
            <a:ext cx="1452232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0" name="Line 32"/>
          <p:cNvSpPr>
            <a:spLocks noChangeShapeType="1"/>
          </p:cNvSpPr>
          <p:nvPr/>
        </p:nvSpPr>
        <p:spPr bwMode="auto">
          <a:xfrm rot="10800000">
            <a:off x="3619500" y="2338388"/>
            <a:ext cx="2317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1" name="Line 34"/>
          <p:cNvSpPr>
            <a:spLocks noChangeShapeType="1"/>
          </p:cNvSpPr>
          <p:nvPr/>
        </p:nvSpPr>
        <p:spPr bwMode="auto">
          <a:xfrm rot="10800000" flipV="1">
            <a:off x="6460197" y="2328864"/>
            <a:ext cx="515277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2" name="Line 35"/>
          <p:cNvSpPr>
            <a:spLocks noChangeShapeType="1"/>
          </p:cNvSpPr>
          <p:nvPr/>
        </p:nvSpPr>
        <p:spPr bwMode="auto">
          <a:xfrm>
            <a:off x="7815263" y="2328863"/>
            <a:ext cx="490537" cy="31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3" name="Rectangle 36"/>
          <p:cNvSpPr>
            <a:spLocks/>
          </p:cNvSpPr>
          <p:nvPr/>
        </p:nvSpPr>
        <p:spPr bwMode="auto">
          <a:xfrm>
            <a:off x="7010400" y="2222500"/>
            <a:ext cx="228600" cy="215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9</a:t>
            </a:r>
            <a:endParaRPr lang="en-US" altLang="en-US" b="1" dirty="0"/>
          </a:p>
        </p:txBody>
      </p:sp>
      <p:sp>
        <p:nvSpPr>
          <p:cNvPr id="14364" name="Rectangle 37"/>
          <p:cNvSpPr>
            <a:spLocks/>
          </p:cNvSpPr>
          <p:nvPr/>
        </p:nvSpPr>
        <p:spPr bwMode="auto">
          <a:xfrm>
            <a:off x="7556500" y="2222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10</a:t>
            </a:r>
            <a:endParaRPr lang="en-US" altLang="en-US" b="1" dirty="0"/>
          </a:p>
        </p:txBody>
      </p:sp>
      <p:sp>
        <p:nvSpPr>
          <p:cNvPr id="14365" name="Line 38"/>
          <p:cNvSpPr>
            <a:spLocks noChangeShapeType="1"/>
          </p:cNvSpPr>
          <p:nvPr/>
        </p:nvSpPr>
        <p:spPr bwMode="auto">
          <a:xfrm flipH="1">
            <a:off x="2959100" y="3287713"/>
            <a:ext cx="0" cy="341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6" name="Line 39"/>
          <p:cNvSpPr>
            <a:spLocks noChangeShapeType="1"/>
          </p:cNvSpPr>
          <p:nvPr/>
        </p:nvSpPr>
        <p:spPr bwMode="auto">
          <a:xfrm rot="10800000" flipH="1">
            <a:off x="927100" y="5029200"/>
            <a:ext cx="27781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41"/>
          <p:cNvSpPr>
            <a:spLocks noChangeShapeType="1"/>
          </p:cNvSpPr>
          <p:nvPr/>
        </p:nvSpPr>
        <p:spPr bwMode="auto">
          <a:xfrm>
            <a:off x="3594100" y="1968500"/>
            <a:ext cx="91044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9" name="Line 42"/>
          <p:cNvSpPr>
            <a:spLocks noChangeShapeType="1"/>
          </p:cNvSpPr>
          <p:nvPr/>
        </p:nvSpPr>
        <p:spPr bwMode="auto">
          <a:xfrm>
            <a:off x="4859998" y="2120900"/>
            <a:ext cx="1590675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0" name="Rectangle 43"/>
          <p:cNvSpPr>
            <a:spLocks/>
          </p:cNvSpPr>
          <p:nvPr/>
        </p:nvSpPr>
        <p:spPr bwMode="auto">
          <a:xfrm>
            <a:off x="1485900" y="35687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sp>
        <p:nvSpPr>
          <p:cNvPr id="14371" name="Rectangle 44"/>
          <p:cNvSpPr>
            <a:spLocks/>
          </p:cNvSpPr>
          <p:nvPr/>
        </p:nvSpPr>
        <p:spPr bwMode="auto">
          <a:xfrm>
            <a:off x="1485900" y="40005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sp>
        <p:nvSpPr>
          <p:cNvPr id="14372" name="Line 45"/>
          <p:cNvSpPr>
            <a:spLocks noChangeShapeType="1"/>
          </p:cNvSpPr>
          <p:nvPr/>
        </p:nvSpPr>
        <p:spPr bwMode="auto">
          <a:xfrm>
            <a:off x="1600200" y="947738"/>
            <a:ext cx="3175" cy="23590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Rectangle 46"/>
          <p:cNvSpPr>
            <a:spLocks/>
          </p:cNvSpPr>
          <p:nvPr/>
        </p:nvSpPr>
        <p:spPr bwMode="auto">
          <a:xfrm>
            <a:off x="439738" y="3695700"/>
            <a:ext cx="368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accent2"/>
                </a:solidFill>
                <a:ea typeface="Gill Sans" charset="0"/>
                <a:cs typeface="Gill Sans" charset="0"/>
              </a:rPr>
              <a:t>IN</a:t>
            </a:r>
          </a:p>
        </p:txBody>
      </p:sp>
      <p:sp>
        <p:nvSpPr>
          <p:cNvPr id="14375" name="Rectangle 48"/>
          <p:cNvSpPr>
            <a:spLocks/>
          </p:cNvSpPr>
          <p:nvPr/>
        </p:nvSpPr>
        <p:spPr bwMode="auto">
          <a:xfrm>
            <a:off x="8877300" y="26416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sp>
        <p:nvSpPr>
          <p:cNvPr id="14377" name="Line 50"/>
          <p:cNvSpPr>
            <a:spLocks noChangeShapeType="1"/>
          </p:cNvSpPr>
          <p:nvPr/>
        </p:nvSpPr>
        <p:spPr bwMode="auto">
          <a:xfrm>
            <a:off x="7407275" y="2684130"/>
            <a:ext cx="0" cy="2408569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8" name="Oval 51"/>
          <p:cNvSpPr>
            <a:spLocks/>
          </p:cNvSpPr>
          <p:nvPr/>
        </p:nvSpPr>
        <p:spPr bwMode="auto">
          <a:xfrm>
            <a:off x="3594100" y="3644900"/>
            <a:ext cx="520700" cy="5207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79" name="Rectangle 52"/>
          <p:cNvSpPr>
            <a:spLocks/>
          </p:cNvSpPr>
          <p:nvPr/>
        </p:nvSpPr>
        <p:spPr bwMode="auto">
          <a:xfrm>
            <a:off x="3700463" y="3733800"/>
            <a:ext cx="3206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ea typeface="Gill Sans" charset="0"/>
                <a:cs typeface="Gill Sans" charset="0"/>
              </a:rPr>
              <a:t>P2</a:t>
            </a:r>
          </a:p>
        </p:txBody>
      </p:sp>
      <p:pic>
        <p:nvPicPr>
          <p:cNvPr id="14380" name="Picture 5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4876800"/>
            <a:ext cx="1681162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81" name="Line 54"/>
          <p:cNvSpPr>
            <a:spLocks noChangeShapeType="1"/>
          </p:cNvSpPr>
          <p:nvPr/>
        </p:nvSpPr>
        <p:spPr bwMode="auto">
          <a:xfrm flipH="1">
            <a:off x="4504542" y="1952625"/>
            <a:ext cx="0" cy="2654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2" name="Group 62"/>
          <p:cNvGrpSpPr>
            <a:grpSpLocks/>
          </p:cNvGrpSpPr>
          <p:nvPr/>
        </p:nvGrpSpPr>
        <p:grpSpPr bwMode="auto">
          <a:xfrm rot="-5400000">
            <a:off x="5405438" y="4232275"/>
            <a:ext cx="533400" cy="1692275"/>
            <a:chOff x="0" y="0"/>
            <a:chExt cx="336" cy="1066"/>
          </a:xfrm>
        </p:grpSpPr>
        <p:grpSp>
          <p:nvGrpSpPr>
            <p:cNvPr id="14442" name="Group 57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7" name="Rectangle 55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8" name="Rectangle 56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43" name="Rectangle 58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44" name="Rectangle 59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0" name="Rectangle 60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>
              <a:off x="159" y="271"/>
              <a:ext cx="0" cy="79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4383" name="Group 70"/>
          <p:cNvGrpSpPr>
            <a:grpSpLocks/>
          </p:cNvGrpSpPr>
          <p:nvPr/>
        </p:nvGrpSpPr>
        <p:grpSpPr bwMode="auto">
          <a:xfrm rot="-5400000">
            <a:off x="6473032" y="5280818"/>
            <a:ext cx="533400" cy="709613"/>
            <a:chOff x="0" y="0"/>
            <a:chExt cx="336" cy="447"/>
          </a:xfrm>
        </p:grpSpPr>
        <p:grpSp>
          <p:nvGrpSpPr>
            <p:cNvPr id="14435" name="Group 65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40" name="Rectangle 63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41" name="Rectangle 64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36" name="Rectangle 66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7" name="Rectangle 67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28" name="Rectangle 68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14439" name="Line 69"/>
            <p:cNvSpPr>
              <a:spLocks noChangeShapeType="1"/>
            </p:cNvSpPr>
            <p:nvPr/>
          </p:nvSpPr>
          <p:spPr bwMode="auto">
            <a:xfrm>
              <a:off x="167" y="281"/>
              <a:ext cx="0" cy="1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4" name="Line 71"/>
          <p:cNvSpPr>
            <a:spLocks noChangeShapeType="1"/>
          </p:cNvSpPr>
          <p:nvPr/>
        </p:nvSpPr>
        <p:spPr bwMode="auto">
          <a:xfrm>
            <a:off x="3848100" y="2336800"/>
            <a:ext cx="0" cy="109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385" name="Group 79"/>
          <p:cNvGrpSpPr>
            <a:grpSpLocks/>
          </p:cNvGrpSpPr>
          <p:nvPr/>
        </p:nvGrpSpPr>
        <p:grpSpPr bwMode="auto">
          <a:xfrm rot="-5400000">
            <a:off x="2955132" y="3553618"/>
            <a:ext cx="533400" cy="709613"/>
            <a:chOff x="0" y="0"/>
            <a:chExt cx="336" cy="447"/>
          </a:xfrm>
        </p:grpSpPr>
        <p:grpSp>
          <p:nvGrpSpPr>
            <p:cNvPr id="14428" name="Group 74"/>
            <p:cNvGrpSpPr>
              <a:grpSpLocks/>
            </p:cNvGrpSpPr>
            <p:nvPr/>
          </p:nvGrpSpPr>
          <p:grpSpPr bwMode="auto">
            <a:xfrm>
              <a:off x="0" y="0"/>
              <a:ext cx="328" cy="272"/>
              <a:chOff x="0" y="0"/>
              <a:chExt cx="328" cy="272"/>
            </a:xfrm>
          </p:grpSpPr>
          <p:sp>
            <p:nvSpPr>
              <p:cNvPr id="14433" name="Rectangle 72"/>
              <p:cNvSpPr>
                <a:spLocks/>
              </p:cNvSpPr>
              <p:nvPr/>
            </p:nvSpPr>
            <p:spPr bwMode="auto">
              <a:xfrm>
                <a:off x="0" y="0"/>
                <a:ext cx="328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34" name="Rectangle 73"/>
              <p:cNvSpPr>
                <a:spLocks/>
              </p:cNvSpPr>
              <p:nvPr/>
            </p:nvSpPr>
            <p:spPr bwMode="auto">
              <a:xfrm>
                <a:off x="96" y="136"/>
                <a:ext cx="144" cy="136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29" name="Rectangle 75"/>
            <p:cNvSpPr>
              <a:spLocks/>
            </p:cNvSpPr>
            <p:nvPr/>
          </p:nvSpPr>
          <p:spPr bwMode="auto">
            <a:xfrm>
              <a:off x="192" y="0"/>
              <a:ext cx="14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30" name="Rectangle 76"/>
            <p:cNvSpPr>
              <a:spLocks/>
            </p:cNvSpPr>
            <p:nvPr/>
          </p:nvSpPr>
          <p:spPr bwMode="auto">
            <a:xfrm>
              <a:off x="0" y="0"/>
              <a:ext cx="136" cy="1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37" name="Rectangle 77"/>
            <p:cNvSpPr>
              <a:spLocks/>
            </p:cNvSpPr>
            <p:nvPr/>
          </p:nvSpPr>
          <p:spPr bwMode="auto">
            <a:xfrm>
              <a:off x="96" y="0"/>
              <a:ext cx="144" cy="2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vert" lIns="0" tIns="0" rIns="0" bIns="0"/>
            <a:lstStyle/>
            <a:p>
              <a:pPr>
                <a:defRPr/>
              </a:pPr>
              <a:r>
                <a:rPr lang="en-US" dirty="0"/>
                <a:t> </a:t>
              </a:r>
              <a:r>
                <a:rPr lang="en-US" b="1" dirty="0"/>
                <a:t>3</a:t>
              </a:r>
            </a:p>
          </p:txBody>
        </p:sp>
        <p:sp>
          <p:nvSpPr>
            <p:cNvPr id="14432" name="Line 78"/>
            <p:cNvSpPr>
              <a:spLocks noChangeShapeType="1"/>
            </p:cNvSpPr>
            <p:nvPr/>
          </p:nvSpPr>
          <p:spPr bwMode="auto">
            <a:xfrm>
              <a:off x="167" y="281"/>
              <a:ext cx="1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386" name="Line 80"/>
          <p:cNvSpPr>
            <a:spLocks noChangeShapeType="1"/>
          </p:cNvSpPr>
          <p:nvPr/>
        </p:nvSpPr>
        <p:spPr bwMode="auto">
          <a:xfrm rot="10800000" flipH="1">
            <a:off x="1592263" y="3279775"/>
            <a:ext cx="13811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88" name="Rectangle 84"/>
          <p:cNvSpPr>
            <a:spLocks/>
          </p:cNvSpPr>
          <p:nvPr/>
        </p:nvSpPr>
        <p:spPr bwMode="auto">
          <a:xfrm>
            <a:off x="2295525" y="6477000"/>
            <a:ext cx="39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H2O</a:t>
            </a:r>
          </a:p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ea typeface="Gill Sans" charset="0"/>
                <a:cs typeface="Gill Sans" charset="0"/>
              </a:rPr>
              <a:t>OUT</a:t>
            </a:r>
          </a:p>
        </p:txBody>
      </p:sp>
      <p:pic>
        <p:nvPicPr>
          <p:cNvPr id="14389" name="Picture 85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5372100"/>
            <a:ext cx="18923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0" name="Line 86"/>
          <p:cNvSpPr>
            <a:spLocks noChangeShapeType="1"/>
          </p:cNvSpPr>
          <p:nvPr/>
        </p:nvSpPr>
        <p:spPr bwMode="auto">
          <a:xfrm rot="10800000">
            <a:off x="928688" y="50546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1" name="Rectangle 87"/>
          <p:cNvSpPr>
            <a:spLocks/>
          </p:cNvSpPr>
          <p:nvPr/>
        </p:nvSpPr>
        <p:spPr bwMode="auto">
          <a:xfrm>
            <a:off x="469900" y="7264400"/>
            <a:ext cx="7874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fermenter</a:t>
            </a:r>
          </a:p>
        </p:txBody>
      </p:sp>
      <p:sp>
        <p:nvSpPr>
          <p:cNvPr id="14392" name="Line 88"/>
          <p:cNvSpPr>
            <a:spLocks noChangeShapeType="1"/>
          </p:cNvSpPr>
          <p:nvPr/>
        </p:nvSpPr>
        <p:spPr bwMode="auto">
          <a:xfrm flipH="1">
            <a:off x="825500" y="3892550"/>
            <a:ext cx="66357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3" name="Line 89"/>
          <p:cNvSpPr>
            <a:spLocks noChangeShapeType="1"/>
          </p:cNvSpPr>
          <p:nvPr/>
        </p:nvSpPr>
        <p:spPr bwMode="auto">
          <a:xfrm>
            <a:off x="1609725" y="3784600"/>
            <a:ext cx="0" cy="2143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94" name="Rectangle 90"/>
          <p:cNvSpPr>
            <a:spLocks/>
          </p:cNvSpPr>
          <p:nvPr/>
        </p:nvSpPr>
        <p:spPr bwMode="auto">
          <a:xfrm>
            <a:off x="3733800" y="2438400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14397" name="Line 95"/>
          <p:cNvSpPr>
            <a:spLocks noChangeShapeType="1"/>
          </p:cNvSpPr>
          <p:nvPr/>
        </p:nvSpPr>
        <p:spPr bwMode="auto">
          <a:xfrm>
            <a:off x="3797300" y="915988"/>
            <a:ext cx="1062698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00" name="Rectangle 108"/>
          <p:cNvSpPr>
            <a:spLocks/>
          </p:cNvSpPr>
          <p:nvPr/>
        </p:nvSpPr>
        <p:spPr bwMode="auto">
          <a:xfrm>
            <a:off x="5096536" y="1905000"/>
            <a:ext cx="11176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tx1"/>
                </a:solidFill>
                <a:ea typeface="Gill Sans" charset="0"/>
                <a:cs typeface="Gill Sans" charset="0"/>
              </a:rPr>
              <a:t>false bottom</a:t>
            </a: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 rot="10800000">
            <a:off x="2959100" y="4175124"/>
            <a:ext cx="0" cy="4730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Line 80"/>
          <p:cNvSpPr>
            <a:spLocks noChangeShapeType="1"/>
          </p:cNvSpPr>
          <p:nvPr/>
        </p:nvSpPr>
        <p:spPr bwMode="auto">
          <a:xfrm rot="10800000" flipH="1">
            <a:off x="2955451" y="4626635"/>
            <a:ext cx="154909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Rectangle 43"/>
          <p:cNvSpPr>
            <a:spLocks/>
          </p:cNvSpPr>
          <p:nvPr/>
        </p:nvSpPr>
        <p:spPr bwMode="auto">
          <a:xfrm>
            <a:off x="3740150" y="4518685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5</a:t>
            </a:r>
            <a:endParaRPr lang="en-US" altLang="en-US" b="1" dirty="0"/>
          </a:p>
        </p:txBody>
      </p:sp>
      <p:sp>
        <p:nvSpPr>
          <p:cNvPr id="127" name="Line 54"/>
          <p:cNvSpPr>
            <a:spLocks noChangeShapeType="1"/>
          </p:cNvSpPr>
          <p:nvPr/>
        </p:nvSpPr>
        <p:spPr bwMode="auto">
          <a:xfrm flipH="1">
            <a:off x="4504542" y="4626636"/>
            <a:ext cx="0" cy="123917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 rot="16200000">
            <a:off x="5497125" y="5484421"/>
            <a:ext cx="0" cy="198515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Line 71"/>
          <p:cNvSpPr>
            <a:spLocks noChangeShapeType="1"/>
          </p:cNvSpPr>
          <p:nvPr/>
        </p:nvSpPr>
        <p:spPr bwMode="auto">
          <a:xfrm>
            <a:off x="6489700" y="5902324"/>
            <a:ext cx="0" cy="5746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Line 38"/>
          <p:cNvSpPr>
            <a:spLocks noChangeShapeType="1"/>
          </p:cNvSpPr>
          <p:nvPr/>
        </p:nvSpPr>
        <p:spPr bwMode="auto">
          <a:xfrm flipH="1">
            <a:off x="4929188" y="4455979"/>
            <a:ext cx="0" cy="341312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rot="10800000" flipH="1">
            <a:off x="4923145" y="4454422"/>
            <a:ext cx="1893581" cy="0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stealth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Line 54"/>
          <p:cNvSpPr>
            <a:spLocks noChangeShapeType="1"/>
          </p:cNvSpPr>
          <p:nvPr/>
        </p:nvSpPr>
        <p:spPr bwMode="auto">
          <a:xfrm flipH="1">
            <a:off x="6856743" y="888999"/>
            <a:ext cx="0" cy="1219201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Rectangle 43"/>
          <p:cNvSpPr>
            <a:spLocks/>
          </p:cNvSpPr>
          <p:nvPr/>
        </p:nvSpPr>
        <p:spPr bwMode="auto">
          <a:xfrm>
            <a:off x="4390242" y="4922838"/>
            <a:ext cx="228600" cy="2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6</a:t>
            </a:r>
            <a:endParaRPr lang="en-US" altLang="en-US" b="1" dirty="0"/>
          </a:p>
        </p:txBody>
      </p:sp>
      <p:sp>
        <p:nvSpPr>
          <p:cNvPr id="7" name="Arc 6"/>
          <p:cNvSpPr/>
          <p:nvPr/>
        </p:nvSpPr>
        <p:spPr bwMode="auto">
          <a:xfrm rot="10800000">
            <a:off x="4320665" y="586581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8" name="Line 54"/>
          <p:cNvSpPr>
            <a:spLocks noChangeShapeType="1"/>
          </p:cNvSpPr>
          <p:nvPr/>
        </p:nvSpPr>
        <p:spPr bwMode="auto">
          <a:xfrm flipH="1">
            <a:off x="4504542" y="6272215"/>
            <a:ext cx="0" cy="2033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 flipH="1">
            <a:off x="6856743" y="2514600"/>
            <a:ext cx="0" cy="1939823"/>
          </a:xfrm>
          <a:prstGeom prst="line">
            <a:avLst/>
          </a:prstGeom>
          <a:noFill/>
          <a:ln w="38100">
            <a:solidFill>
              <a:srgbClr val="FF9933"/>
            </a:solidFill>
            <a:miter lim="800000"/>
            <a:headEnd type="stealth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rc 150"/>
          <p:cNvSpPr/>
          <p:nvPr/>
        </p:nvSpPr>
        <p:spPr bwMode="auto">
          <a:xfrm rot="10800000">
            <a:off x="6672866" y="2125104"/>
            <a:ext cx="367754" cy="406400"/>
          </a:xfrm>
          <a:prstGeom prst="arc">
            <a:avLst>
              <a:gd name="adj1" fmla="val 16200000"/>
              <a:gd name="adj2" fmla="val 5472251"/>
            </a:avLst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26" name="Group 8"/>
          <p:cNvGrpSpPr>
            <a:grpSpLocks/>
          </p:cNvGrpSpPr>
          <p:nvPr/>
        </p:nvGrpSpPr>
        <p:grpSpPr bwMode="auto">
          <a:xfrm>
            <a:off x="1879600" y="101600"/>
            <a:ext cx="1701800" cy="2413000"/>
            <a:chOff x="0" y="0"/>
            <a:chExt cx="1072" cy="1520"/>
          </a:xfrm>
        </p:grpSpPr>
        <p:sp>
          <p:nvSpPr>
            <p:cNvPr id="128" name="AutoShape 6"/>
            <p:cNvSpPr>
              <a:spLocks/>
            </p:cNvSpPr>
            <p:nvPr/>
          </p:nvSpPr>
          <p:spPr bwMode="auto">
            <a:xfrm>
              <a:off x="0" y="304"/>
              <a:ext cx="1072" cy="1216"/>
            </a:xfrm>
            <a:prstGeom prst="roundRect">
              <a:avLst>
                <a:gd name="adj" fmla="val 1118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9" name="Rectangle 7"/>
            <p:cNvSpPr>
              <a:spLocks/>
            </p:cNvSpPr>
            <p:nvPr/>
          </p:nvSpPr>
          <p:spPr bwMode="auto">
            <a:xfrm>
              <a:off x="368" y="0"/>
              <a:ext cx="33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ea typeface="Gill Sans" charset="0"/>
                  <a:cs typeface="Gill Sans" charset="0"/>
                </a:rPr>
                <a:t>HLT</a:t>
              </a:r>
            </a:p>
          </p:txBody>
        </p:sp>
      </p:grpSp>
      <p:sp>
        <p:nvSpPr>
          <p:cNvPr id="130" name="Rectangle 17"/>
          <p:cNvSpPr>
            <a:spLocks/>
          </p:cNvSpPr>
          <p:nvPr/>
        </p:nvSpPr>
        <p:spPr bwMode="auto">
          <a:xfrm>
            <a:off x="2095500" y="2641600"/>
            <a:ext cx="1270000" cy="1905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Line 31"/>
          <p:cNvSpPr>
            <a:spLocks noChangeShapeType="1"/>
          </p:cNvSpPr>
          <p:nvPr/>
        </p:nvSpPr>
        <p:spPr bwMode="auto">
          <a:xfrm rot="10800000">
            <a:off x="1625600" y="914400"/>
            <a:ext cx="2317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Rectangle 47"/>
          <p:cNvSpPr>
            <a:spLocks/>
          </p:cNvSpPr>
          <p:nvPr/>
        </p:nvSpPr>
        <p:spPr bwMode="auto">
          <a:xfrm>
            <a:off x="2413000" y="2628900"/>
            <a:ext cx="647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burner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2019300" y="889000"/>
            <a:ext cx="1509713" cy="1073150"/>
            <a:chOff x="2019300" y="889000"/>
            <a:chExt cx="1509713" cy="1073150"/>
          </a:xfrm>
        </p:grpSpPr>
        <p:sp>
          <p:nvSpPr>
            <p:cNvPr id="134" name="Line 102"/>
            <p:cNvSpPr>
              <a:spLocks noChangeShapeType="1"/>
            </p:cNvSpPr>
            <p:nvPr/>
          </p:nvSpPr>
          <p:spPr bwMode="auto">
            <a:xfrm>
              <a:off x="2019300" y="10080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Line 104"/>
            <p:cNvSpPr>
              <a:spLocks noChangeShapeType="1"/>
            </p:cNvSpPr>
            <p:nvPr/>
          </p:nvSpPr>
          <p:spPr bwMode="auto">
            <a:xfrm rot="10800000" flipH="1">
              <a:off x="2019300" y="88900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Line 102"/>
            <p:cNvSpPr>
              <a:spLocks noChangeShapeType="1"/>
            </p:cNvSpPr>
            <p:nvPr/>
          </p:nvSpPr>
          <p:spPr bwMode="auto">
            <a:xfrm>
              <a:off x="2019300" y="11271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Line 102"/>
            <p:cNvSpPr>
              <a:spLocks noChangeShapeType="1"/>
            </p:cNvSpPr>
            <p:nvPr/>
          </p:nvSpPr>
          <p:spPr bwMode="auto">
            <a:xfrm>
              <a:off x="2019300" y="12461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Line 102"/>
            <p:cNvSpPr>
              <a:spLocks noChangeShapeType="1"/>
            </p:cNvSpPr>
            <p:nvPr/>
          </p:nvSpPr>
          <p:spPr bwMode="auto">
            <a:xfrm>
              <a:off x="2019300" y="136525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Line 102"/>
            <p:cNvSpPr>
              <a:spLocks noChangeShapeType="1"/>
            </p:cNvSpPr>
            <p:nvPr/>
          </p:nvSpPr>
          <p:spPr bwMode="auto">
            <a:xfrm>
              <a:off x="2019300" y="1485900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Line 102"/>
            <p:cNvSpPr>
              <a:spLocks noChangeShapeType="1"/>
            </p:cNvSpPr>
            <p:nvPr/>
          </p:nvSpPr>
          <p:spPr bwMode="auto">
            <a:xfrm>
              <a:off x="2019300" y="1604963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Line 102"/>
            <p:cNvSpPr>
              <a:spLocks noChangeShapeType="1"/>
            </p:cNvSpPr>
            <p:nvPr/>
          </p:nvSpPr>
          <p:spPr bwMode="auto">
            <a:xfrm>
              <a:off x="2019300" y="1724025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Line 102"/>
            <p:cNvSpPr>
              <a:spLocks noChangeShapeType="1"/>
            </p:cNvSpPr>
            <p:nvPr/>
          </p:nvSpPr>
          <p:spPr bwMode="auto">
            <a:xfrm>
              <a:off x="2019300" y="1843088"/>
              <a:ext cx="1376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Line 104"/>
            <p:cNvSpPr>
              <a:spLocks noChangeShapeType="1"/>
            </p:cNvSpPr>
            <p:nvPr/>
          </p:nvSpPr>
          <p:spPr bwMode="auto">
            <a:xfrm rot="10800000" flipH="1">
              <a:off x="2019300" y="1962150"/>
              <a:ext cx="15097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153" name="Straight Connector 26"/>
            <p:cNvCxnSpPr>
              <a:cxnSpLocks noChangeShapeType="1"/>
              <a:stCxn id="135" idx="0"/>
              <a:endCxn id="134" idx="0"/>
            </p:cNvCxnSpPr>
            <p:nvPr/>
          </p:nvCxnSpPr>
          <p:spPr bwMode="auto">
            <a:xfrm>
              <a:off x="2019300" y="8890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Straight Connector 151"/>
            <p:cNvCxnSpPr>
              <a:cxnSpLocks noChangeShapeType="1"/>
            </p:cNvCxnSpPr>
            <p:nvPr/>
          </p:nvCxnSpPr>
          <p:spPr bwMode="auto">
            <a:xfrm>
              <a:off x="2033588" y="11271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Straight Connector 152"/>
            <p:cNvCxnSpPr>
              <a:cxnSpLocks noChangeShapeType="1"/>
            </p:cNvCxnSpPr>
            <p:nvPr/>
          </p:nvCxnSpPr>
          <p:spPr bwMode="auto">
            <a:xfrm>
              <a:off x="2033588" y="1365250"/>
              <a:ext cx="0" cy="120650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Connector 153"/>
            <p:cNvCxnSpPr>
              <a:cxnSpLocks noChangeShapeType="1"/>
            </p:cNvCxnSpPr>
            <p:nvPr/>
          </p:nvCxnSpPr>
          <p:spPr bwMode="auto">
            <a:xfrm>
              <a:off x="2033588" y="16049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Connector 154"/>
            <p:cNvCxnSpPr>
              <a:cxnSpLocks noChangeShapeType="1"/>
            </p:cNvCxnSpPr>
            <p:nvPr/>
          </p:nvCxnSpPr>
          <p:spPr bwMode="auto">
            <a:xfrm>
              <a:off x="2033588" y="18430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468"/>
            <p:cNvCxnSpPr>
              <a:cxnSpLocks noChangeShapeType="1"/>
              <a:stCxn id="134" idx="1"/>
              <a:endCxn id="140" idx="1"/>
            </p:cNvCxnSpPr>
            <p:nvPr/>
          </p:nvCxnSpPr>
          <p:spPr bwMode="auto">
            <a:xfrm>
              <a:off x="3395663" y="1008063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62"/>
            <p:cNvCxnSpPr>
              <a:cxnSpLocks noChangeShapeType="1"/>
            </p:cNvCxnSpPr>
            <p:nvPr/>
          </p:nvCxnSpPr>
          <p:spPr bwMode="auto">
            <a:xfrm>
              <a:off x="3395663" y="1246188"/>
              <a:ext cx="0" cy="119062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63"/>
            <p:cNvCxnSpPr>
              <a:cxnSpLocks noChangeShapeType="1"/>
            </p:cNvCxnSpPr>
            <p:nvPr/>
          </p:nvCxnSpPr>
          <p:spPr bwMode="auto">
            <a:xfrm>
              <a:off x="3395663" y="1485900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Connector 164"/>
            <p:cNvCxnSpPr>
              <a:cxnSpLocks noChangeShapeType="1"/>
            </p:cNvCxnSpPr>
            <p:nvPr/>
          </p:nvCxnSpPr>
          <p:spPr bwMode="auto">
            <a:xfrm>
              <a:off x="3395663" y="1724025"/>
              <a:ext cx="0" cy="119063"/>
            </a:xfrm>
            <a:prstGeom prst="line">
              <a:avLst/>
            </a:prstGeom>
            <a:noFill/>
            <a:ln w="38100" cap="sq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2" name="Rectangle 91"/>
          <p:cNvSpPr>
            <a:spLocks/>
          </p:cNvSpPr>
          <p:nvPr/>
        </p:nvSpPr>
        <p:spPr bwMode="auto">
          <a:xfrm>
            <a:off x="1468180" y="7068979"/>
            <a:ext cx="86530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Gill Sans" charset="0"/>
                <a:cs typeface="Gill Sans" charset="0"/>
              </a:rPr>
              <a:t>Phase 7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c: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out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wort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to BK (batch </a:t>
            </a:r>
            <a:r>
              <a:rPr lang="en-US" altLang="en-US" sz="3200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sparge</a:t>
            </a:r>
            <a:r>
              <a:rPr lang="en-US" altLang="en-US" sz="32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)</a:t>
            </a:r>
            <a:endParaRPr lang="en-US" altLang="en-US" sz="32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grpSp>
        <p:nvGrpSpPr>
          <p:cNvPr id="166" name="Group 94"/>
          <p:cNvGrpSpPr>
            <a:grpSpLocks/>
          </p:cNvGrpSpPr>
          <p:nvPr/>
        </p:nvGrpSpPr>
        <p:grpSpPr bwMode="auto">
          <a:xfrm>
            <a:off x="98425" y="88966"/>
            <a:ext cx="1282700" cy="520634"/>
            <a:chOff x="0" y="0"/>
            <a:chExt cx="808" cy="224"/>
          </a:xfrm>
        </p:grpSpPr>
        <p:sp>
          <p:nvSpPr>
            <p:cNvPr id="167" name="Rectangle 92"/>
            <p:cNvSpPr>
              <a:spLocks/>
            </p:cNvSpPr>
            <p:nvPr/>
          </p:nvSpPr>
          <p:spPr bwMode="auto">
            <a:xfrm>
              <a:off x="0" y="0"/>
              <a:ext cx="808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8" name="Rectangle 93"/>
            <p:cNvSpPr>
              <a:spLocks/>
            </p:cNvSpPr>
            <p:nvPr/>
          </p:nvSpPr>
          <p:spPr bwMode="auto">
            <a:xfrm>
              <a:off x="0" y="32"/>
              <a:ext cx="80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1800" i="1" dirty="0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Based on </a:t>
              </a:r>
              <a:r>
                <a:rPr lang="en-US" altLang="en-US" sz="1800" i="1" dirty="0" err="1" smtClean="0">
                  <a:solidFill>
                    <a:schemeClr val="tx1"/>
                  </a:solidFill>
                  <a:ea typeface="Gill Sans" charset="0"/>
                  <a:cs typeface="Gill Sans" charset="0"/>
                </a:rPr>
                <a:t>MyHerms</a:t>
              </a:r>
              <a:endParaRPr lang="en-US" altLang="en-US" sz="1800" i="1" dirty="0">
                <a:solidFill>
                  <a:schemeClr val="tx1"/>
                </a:solidFill>
                <a:ea typeface="Gill Sans" charset="0"/>
                <a:cs typeface="Gill Sans" charset="0"/>
              </a:endParaRPr>
            </a:p>
          </p:txBody>
        </p:sp>
      </p:grpSp>
      <p:sp>
        <p:nvSpPr>
          <p:cNvPr id="169" name="Line 9"/>
          <p:cNvSpPr>
            <a:spLocks noChangeShapeType="1"/>
          </p:cNvSpPr>
          <p:nvPr/>
        </p:nvSpPr>
        <p:spPr bwMode="auto">
          <a:xfrm rot="10800000" flipH="1">
            <a:off x="4929188" y="5334000"/>
            <a:ext cx="0" cy="735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" name="Line 40"/>
          <p:cNvSpPr>
            <a:spLocks noChangeShapeType="1"/>
          </p:cNvSpPr>
          <p:nvPr/>
        </p:nvSpPr>
        <p:spPr bwMode="auto">
          <a:xfrm rot="10800000" flipH="1">
            <a:off x="2895600" y="6057899"/>
            <a:ext cx="20542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28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2712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C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5655</TotalTime>
  <Pages>0</Pages>
  <Words>731</Words>
  <Characters>0</Characters>
  <Application>Microsoft Office PowerPoint</Application>
  <PresentationFormat>Custom</PresentationFormat>
  <Lines>0</Lines>
  <Paragraphs>476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Gill Sans</vt:lpstr>
      <vt:lpstr>ヒラギノ角ゴ ProN W3</vt:lpstr>
      <vt:lpstr>Title &amp; Bullets</vt:lpstr>
      <vt:lpstr>Bullets</vt:lpstr>
      <vt:lpstr>Title - Center</vt:lpstr>
      <vt:lpstr>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Kahn, Justin</dc:creator>
  <cp:lastModifiedBy>Justin Kahn</cp:lastModifiedBy>
  <cp:revision>34</cp:revision>
  <cp:lastPrinted>2016-08-26T19:34:33Z</cp:lastPrinted>
  <dcterms:modified xsi:type="dcterms:W3CDTF">2016-09-26T04:05:43Z</dcterms:modified>
</cp:coreProperties>
</file>