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2" r:id="rId5"/>
    <p:sldId id="259" r:id="rId6"/>
    <p:sldId id="265" r:id="rId7"/>
    <p:sldId id="263" r:id="rId8"/>
    <p:sldId id="261" r:id="rId9"/>
    <p:sldId id="264" r:id="rId10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7863F-0624-0EE6-988E-96E301609216}" v="1327" dt="2023-04-10T23:06:56.523"/>
    <p1510:client id="{463C3A6B-7763-4EC7-90D0-7DAB00CF5CA0}" v="237" dt="2023-04-10T22:26:08.774"/>
    <p1510:client id="{A233FDE9-D1C1-4199-A1DA-BE9B99675EC8}" v="673" dt="2023-04-11T09:10:55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>
            <a:extLst>
              <a:ext uri="{FF2B5EF4-FFF2-40B4-BE49-F238E27FC236}">
                <a16:creationId xmlns:a16="http://schemas.microsoft.com/office/drawing/2014/main" id="{566F06AC-CE2B-4D26-B8D4-5F458A8AD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3CFE9EB6-8B5F-4825-B1D1-F465BC3E43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AFBCE-5880-4CA2-B423-1219EF5491CB}" type="datetime1">
              <a:rPr lang="bg-BG" smtClean="0"/>
              <a:t>11.4.2023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BCFB7C76-3261-47AE-B50E-1573BB855F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462D536-C9D8-4EAD-8E1E-956923F420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5BD8-DF30-4C55-9A48-EA1CA6CFAC6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233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EC95B-3346-4405-90E8-44A32BEF236D}" type="datetime1">
              <a:rPr lang="bg-BG" smtClean="0"/>
              <a:pPr/>
              <a:t>11.4.2023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/>
              <a:t>Второ ниво</a:t>
            </a:r>
          </a:p>
          <a:p>
            <a:pPr lvl="2"/>
            <a:r>
              <a:rPr lang="bg-BG" noProof="0"/>
              <a:t>Трето ниво</a:t>
            </a:r>
          </a:p>
          <a:p>
            <a:pPr lvl="3"/>
            <a:r>
              <a:rPr lang="bg-BG" noProof="0"/>
              <a:t>Четвърто ниво</a:t>
            </a:r>
          </a:p>
          <a:p>
            <a:pPr lvl="4"/>
            <a:r>
              <a:rPr lang="bg-BG" noProof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6F727-2E56-4282-AEBC-1131C3BEB322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63810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6F727-2E56-4282-AEBC-1131C3BEB322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383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9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1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6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8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91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53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44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62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1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2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3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6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4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0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5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154955" y="2400770"/>
            <a:ext cx="8825658" cy="2376611"/>
          </a:xfrm>
        </p:spPr>
        <p:txBody>
          <a:bodyPr rtlCol="0"/>
          <a:lstStyle/>
          <a:p>
            <a:r>
              <a:rPr lang="bg-BG" dirty="0"/>
              <a:t>Дипломна работа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bg-BG" dirty="0">
                <a:solidFill>
                  <a:schemeClr val="bg1"/>
                </a:solidFill>
              </a:rPr>
              <a:t>От </a:t>
            </a:r>
            <a:r>
              <a:rPr lang="bg-BG" dirty="0" err="1">
                <a:solidFill>
                  <a:schemeClr val="bg1"/>
                </a:solidFill>
              </a:rPr>
              <a:t>петър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err="1">
                <a:solidFill>
                  <a:schemeClr val="bg1"/>
                </a:solidFill>
              </a:rPr>
              <a:t>петров</a:t>
            </a:r>
            <a:r>
              <a:rPr lang="bg-BG" dirty="0">
                <a:solidFill>
                  <a:schemeClr val="bg1"/>
                </a:solidFill>
              </a:rPr>
              <a:t> XIIБ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94B8-A709-BB93-E113-AEA8F1EB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Какво е MAUI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B5A5BE-EF7D-0899-C02C-4331595C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123971" cy="34163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bg" sz="2100" dirty="0">
                <a:latin typeface="Consolas"/>
              </a:rPr>
              <a:t>.NET </a:t>
            </a:r>
            <a:r>
              <a:rPr lang="bg" sz="2100" dirty="0" err="1">
                <a:latin typeface="Consolas"/>
              </a:rPr>
              <a:t>Multi-platform</a:t>
            </a:r>
            <a:r>
              <a:rPr lang="bg" sz="2100" dirty="0">
                <a:latin typeface="Consolas"/>
              </a:rPr>
              <a:t> </a:t>
            </a:r>
            <a:r>
              <a:rPr lang="bg" sz="2100" dirty="0" err="1">
                <a:latin typeface="Consolas"/>
              </a:rPr>
              <a:t>App</a:t>
            </a:r>
            <a:r>
              <a:rPr lang="bg" sz="2100" dirty="0">
                <a:latin typeface="Consolas"/>
              </a:rPr>
              <a:t> UI (.NET MAUI) е междуплатформена рамка за създаване на мобилни и настолни приложения.</a:t>
            </a:r>
          </a:p>
          <a:p>
            <a:pPr marL="457200" lvl="1" indent="0">
              <a:buNone/>
            </a:pPr>
            <a:r>
              <a:rPr lang="bg" sz="2100" dirty="0">
                <a:latin typeface="Consolas"/>
              </a:rPr>
              <a:t>С помощта на .NET MAUI можете да разработвате приложения, които могат да работят на </a:t>
            </a:r>
            <a:r>
              <a:rPr lang="bg" sz="2100" b="1" dirty="0" err="1">
                <a:latin typeface="Consolas"/>
              </a:rPr>
              <a:t>Android</a:t>
            </a:r>
            <a:r>
              <a:rPr lang="bg" sz="2100" dirty="0">
                <a:latin typeface="Consolas"/>
              </a:rPr>
              <a:t>, </a:t>
            </a:r>
            <a:r>
              <a:rPr lang="bg" sz="2100" b="1" dirty="0" err="1">
                <a:latin typeface="Consolas"/>
              </a:rPr>
              <a:t>iOS</a:t>
            </a:r>
            <a:r>
              <a:rPr lang="bg" sz="2100" dirty="0">
                <a:latin typeface="Consolas"/>
              </a:rPr>
              <a:t>, </a:t>
            </a:r>
            <a:r>
              <a:rPr lang="bg" sz="2100" b="1" dirty="0" err="1">
                <a:latin typeface="Consolas"/>
              </a:rPr>
              <a:t>macOS</a:t>
            </a:r>
            <a:r>
              <a:rPr lang="bg" sz="2100" dirty="0">
                <a:latin typeface="Consolas"/>
              </a:rPr>
              <a:t> и </a:t>
            </a:r>
            <a:r>
              <a:rPr lang="bg" sz="2100" b="1" dirty="0">
                <a:latin typeface="Consolas"/>
              </a:rPr>
              <a:t>Windows</a:t>
            </a:r>
            <a:r>
              <a:rPr lang="bg" sz="2100" dirty="0">
                <a:latin typeface="Consolas"/>
              </a:rPr>
              <a:t> от една споделена кодова база.</a:t>
            </a:r>
            <a:endParaRPr lang="bg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18D84DC-6971-DC6C-0D7E-B2D31F2A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87" y="2608043"/>
            <a:ext cx="4293232" cy="34029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10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7F88-9CAF-550B-5679-289FB4F4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519100"/>
            <a:ext cx="5302189" cy="47399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sz="2000" b="1" dirty="0">
                <a:solidFill>
                  <a:schemeClr val="tx1"/>
                </a:solidFill>
              </a:rPr>
              <a:t>NET MAUI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съединява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Android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iOS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macOS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и </a:t>
            </a: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Windows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API в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един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общ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API 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който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позволява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еднократно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писане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стартиране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навсякъде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разработчиците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като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същевременно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осигурява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дълбок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достъп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до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всеки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аспект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всяка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собствена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платформа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5482EE55-7302-9552-8D45-DD489D98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79" y="1772728"/>
            <a:ext cx="2743200" cy="33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3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16F6-9E92-F170-D66C-0CDE9CD6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Иползвани</a:t>
            </a:r>
            <a:r>
              <a:rPr lang="en-US" dirty="0"/>
              <a:t> </a:t>
            </a:r>
            <a:r>
              <a:rPr lang="en-US" dirty="0" err="1"/>
              <a:t>пакети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53A9-DF2F-1048-4705-CE23E233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87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SQLite - </a:t>
            </a: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288C4EC-46E1-C4EB-207E-5A29C2FC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551" y="2254790"/>
            <a:ext cx="2743199" cy="1543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2D262F-ACBF-507C-4015-33CE236AFBDE}"/>
              </a:ext>
            </a:extLst>
          </p:cNvPr>
          <p:cNvSpPr txBox="1"/>
          <p:nvPr/>
        </p:nvSpPr>
        <p:spPr>
          <a:xfrm>
            <a:off x="1160708" y="3937643"/>
            <a:ext cx="752567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Какво</a:t>
            </a:r>
            <a:r>
              <a:rPr lang="en-US" dirty="0"/>
              <a:t> е </a:t>
            </a:r>
            <a:r>
              <a:rPr lang="en-US" b="1" dirty="0"/>
              <a:t>SQLite</a:t>
            </a:r>
            <a:r>
              <a:rPr lang="en-US" dirty="0"/>
              <a:t>?</a:t>
            </a:r>
          </a:p>
          <a:p>
            <a:r>
              <a:rPr lang="en-US" dirty="0"/>
              <a:t>- </a:t>
            </a:r>
            <a:r>
              <a:rPr lang="bg" b="1" dirty="0" err="1">
                <a:latin typeface="Century Gothic"/>
              </a:rPr>
              <a:t>SQLite</a:t>
            </a:r>
            <a:r>
              <a:rPr lang="bg" dirty="0">
                <a:latin typeface="Century Gothic"/>
              </a:rPr>
              <a:t> е библиотека на C#, която внедрява малка, бърза, самостоятелна, високонадеждна, </a:t>
            </a:r>
            <a:r>
              <a:rPr lang="bg" dirty="0" err="1">
                <a:latin typeface="Century Gothic"/>
              </a:rPr>
              <a:t>пълнофункционална</a:t>
            </a:r>
            <a:r>
              <a:rPr lang="bg" dirty="0">
                <a:latin typeface="Century Gothic"/>
              </a:rPr>
              <a:t> SQL база данни. </a:t>
            </a:r>
            <a:r>
              <a:rPr lang="bg" b="1" dirty="0" err="1">
                <a:latin typeface="Century Gothic"/>
              </a:rPr>
              <a:t>SQLite</a:t>
            </a:r>
            <a:r>
              <a:rPr lang="bg" b="1" dirty="0">
                <a:latin typeface="Century Gothic"/>
              </a:rPr>
              <a:t> </a:t>
            </a:r>
            <a:r>
              <a:rPr lang="bg" dirty="0">
                <a:latin typeface="Century Gothic"/>
              </a:rPr>
              <a:t>е най-използваната база данни в света. </a:t>
            </a:r>
            <a:r>
              <a:rPr lang="bg" b="1" dirty="0" err="1">
                <a:latin typeface="Century Gothic"/>
              </a:rPr>
              <a:t>SQLite</a:t>
            </a:r>
            <a:r>
              <a:rPr lang="bg" dirty="0">
                <a:latin typeface="Century Gothic"/>
              </a:rPr>
              <a:t> е вграден във всички мобилни телефони и повечето компютри и идва в комплект с безброй други приложения, които хората използват всеки ден.</a:t>
            </a: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9007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D3AD6C-E14C-DF73-15C8-D634D3D4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b="1" dirty="0" err="1">
                <a:solidFill>
                  <a:schemeClr val="tx1"/>
                </a:solidFill>
              </a:rPr>
              <a:t>Проект</a:t>
            </a:r>
            <a:r>
              <a:rPr lang="en-US" sz="3200" b="1" dirty="0">
                <a:solidFill>
                  <a:schemeClr val="tx1"/>
                </a:solidFill>
              </a:rPr>
              <a:t> и </a:t>
            </a:r>
            <a:r>
              <a:rPr lang="en-US" sz="3200" b="1" dirty="0" err="1">
                <a:solidFill>
                  <a:schemeClr val="tx1"/>
                </a:solidFill>
              </a:rPr>
              <a:t>принос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3C0E-4EC8-8F42-6AF7-8F49AEF5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Целта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на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моят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проект</a:t>
            </a:r>
            <a:r>
              <a:rPr lang="en-US" dirty="0">
                <a:solidFill>
                  <a:schemeClr val="tx1"/>
                </a:solidFill>
              </a:rPr>
              <a:t> е </a:t>
            </a:r>
            <a:r>
              <a:rPr lang="en-US" dirty="0" err="1">
                <a:solidFill>
                  <a:schemeClr val="tx1"/>
                </a:solidFill>
              </a:rPr>
              <a:t>много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проста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тя</a:t>
            </a:r>
            <a:r>
              <a:rPr lang="en-US" dirty="0">
                <a:solidFill>
                  <a:schemeClr val="tx1"/>
                </a:solidFill>
              </a:rPr>
              <a:t> е </a:t>
            </a:r>
            <a:r>
              <a:rPr lang="en-US" dirty="0" err="1">
                <a:solidFill>
                  <a:schemeClr val="tx1"/>
                </a:solidFill>
              </a:rPr>
              <a:t>да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помогне</a:t>
            </a:r>
            <a:r>
              <a:rPr lang="en-US" dirty="0">
                <a:solidFill>
                  <a:schemeClr val="tx1"/>
                </a:solidFill>
              </a:rPr>
              <a:t> с </a:t>
            </a:r>
            <a:r>
              <a:rPr lang="en-US" dirty="0" err="1">
                <a:solidFill>
                  <a:schemeClr val="tx1"/>
                </a:solidFill>
              </a:rPr>
              <a:t>ежедневието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потребителят</a:t>
            </a:r>
            <a:r>
              <a:rPr lang="en-US" dirty="0">
                <a:solidFill>
                  <a:schemeClr val="tx1"/>
                </a:solidFill>
              </a:rPr>
              <a:t> и </a:t>
            </a:r>
            <a:r>
              <a:rPr lang="en-US" dirty="0" err="1">
                <a:solidFill>
                  <a:schemeClr val="tx1"/>
                </a:solidFill>
              </a:rPr>
              <a:t>неговото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семейство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колеги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или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просто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приятели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Помага</a:t>
            </a:r>
            <a:r>
              <a:rPr lang="en-US" dirty="0">
                <a:solidFill>
                  <a:schemeClr val="tx1"/>
                </a:solidFill>
              </a:rPr>
              <a:t> с </a:t>
            </a:r>
            <a:r>
              <a:rPr lang="en-US" dirty="0" err="1">
                <a:solidFill>
                  <a:schemeClr val="tx1"/>
                </a:solidFill>
              </a:rPr>
              <a:t>организиране</a:t>
            </a:r>
            <a:r>
              <a:rPr lang="en-US" dirty="0">
                <a:solidFill>
                  <a:schemeClr val="tx1"/>
                </a:solidFill>
              </a:rPr>
              <a:t> и </a:t>
            </a:r>
            <a:r>
              <a:rPr lang="en-US" dirty="0" err="1">
                <a:solidFill>
                  <a:schemeClr val="tx1"/>
                </a:solidFill>
              </a:rPr>
              <a:t>следене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каквото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решите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например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екскурзия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задачи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работното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място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или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пък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собствени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нужди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Проектът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споделя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една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локална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база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данникоято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позволява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на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всички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които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са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в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нея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да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виждат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всичко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добавено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към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листа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със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задачите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Разпределянето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задачи</a:t>
            </a:r>
            <a:r>
              <a:rPr lang="en-US" dirty="0">
                <a:solidFill>
                  <a:schemeClr val="tx1"/>
                </a:solidFill>
              </a:rPr>
              <a:t> е </a:t>
            </a:r>
            <a:r>
              <a:rPr lang="en-US" dirty="0" err="1">
                <a:solidFill>
                  <a:schemeClr val="tx1"/>
                </a:solidFill>
              </a:rPr>
              <a:t>много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по-лесно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този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начин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0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334D3D-241B-7A5F-F1AD-1BE1AFCA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787" y="1209957"/>
            <a:ext cx="2028165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b="1" dirty="0" err="1">
                <a:solidFill>
                  <a:schemeClr val="tx1"/>
                </a:solidFill>
              </a:rPr>
              <a:t>Функции</a:t>
            </a:r>
            <a:endParaRPr lang="en-US" sz="3200" b="1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45B7-001A-32DB-86B0-1013F61E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3431611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819"/>
              </a:spcBef>
              <a:buNone/>
            </a:pPr>
            <a:r>
              <a:rPr lang="en-US" b="1" dirty="0" err="1">
                <a:solidFill>
                  <a:schemeClr val="tx1"/>
                </a:solidFill>
              </a:rPr>
              <a:t>Главната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dirty="0" err="1">
                <a:solidFill>
                  <a:schemeClr val="tx1"/>
                </a:solidFill>
              </a:rPr>
              <a:t>функция</a:t>
            </a:r>
            <a:r>
              <a:rPr lang="en-US" dirty="0">
                <a:solidFill>
                  <a:schemeClr val="tx1"/>
                </a:solidFill>
              </a:rPr>
              <a:t> е </a:t>
            </a:r>
            <a:r>
              <a:rPr lang="en-US" dirty="0" err="1">
                <a:solidFill>
                  <a:schemeClr val="tx1"/>
                </a:solidFill>
              </a:rPr>
              <a:t>добяването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вашата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задача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филм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игра</a:t>
            </a:r>
            <a:r>
              <a:rPr lang="en-US" dirty="0">
                <a:solidFill>
                  <a:schemeClr val="tx1"/>
                </a:solidFill>
              </a:rPr>
              <a:t> и </a:t>
            </a:r>
            <a:r>
              <a:rPr lang="en-US" dirty="0" err="1">
                <a:solidFill>
                  <a:schemeClr val="tx1"/>
                </a:solidFill>
              </a:rPr>
              <a:t>т.н</a:t>
            </a:r>
            <a:r>
              <a:rPr lang="en-US" dirty="0">
                <a:solidFill>
                  <a:schemeClr val="tx1"/>
                </a:solidFill>
              </a:rPr>
              <a:t>. </a:t>
            </a:r>
            <a:r>
              <a:rPr lang="en-US" dirty="0" err="1">
                <a:solidFill>
                  <a:schemeClr val="tx1"/>
                </a:solidFill>
              </a:rPr>
              <a:t>следкато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добавите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желания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запис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може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да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го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преместите</a:t>
            </a:r>
            <a:r>
              <a:rPr lang="en-US" dirty="0">
                <a:solidFill>
                  <a:schemeClr val="tx1"/>
                </a:solidFill>
              </a:rPr>
              <a:t> в </a:t>
            </a:r>
            <a:r>
              <a:rPr lang="en-US" dirty="0" err="1">
                <a:solidFill>
                  <a:schemeClr val="tx1"/>
                </a:solidFill>
              </a:rPr>
              <a:t>списъка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предназначен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лично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за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него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например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spcBef>
                <a:spcPts val="819"/>
              </a:spcBef>
              <a:buNone/>
            </a:pPr>
            <a:r>
              <a:rPr lang="en-US" dirty="0" err="1">
                <a:solidFill>
                  <a:schemeClr val="tx1"/>
                </a:solidFill>
              </a:rPr>
              <a:t>Да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се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измият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чинийте</a:t>
            </a:r>
            <a:r>
              <a:rPr lang="en-US" dirty="0">
                <a:solidFill>
                  <a:schemeClr val="tx1"/>
                </a:solidFill>
              </a:rPr>
              <a:t> -&gt; </a:t>
            </a:r>
            <a:r>
              <a:rPr lang="en-US" b="1" dirty="0" err="1">
                <a:solidFill>
                  <a:schemeClr val="tx1"/>
                </a:solidFill>
              </a:rPr>
              <a:t>Задачи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dirty="0" err="1">
                <a:solidFill>
                  <a:schemeClr val="tx1"/>
                </a:solidFill>
              </a:rPr>
              <a:t>за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dirty="0" err="1">
                <a:solidFill>
                  <a:schemeClr val="tx1"/>
                </a:solidFill>
              </a:rPr>
              <a:t>деня</a:t>
            </a:r>
            <a:endParaRPr lang="en-US" dirty="0" err="1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spcBef>
                <a:spcPts val="819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Interstellar -&gt; </a:t>
            </a:r>
            <a:r>
              <a:rPr lang="en-US" b="1" dirty="0" err="1">
                <a:solidFill>
                  <a:schemeClr val="tx1"/>
                </a:solidFill>
              </a:rPr>
              <a:t>Филми</a:t>
            </a:r>
            <a:endParaRPr lang="en-US" dirty="0" err="1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spcBef>
                <a:spcPts val="819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Minecraft -&gt; </a:t>
            </a:r>
            <a:r>
              <a:rPr lang="en-US" b="1" dirty="0" err="1">
                <a:solidFill>
                  <a:schemeClr val="tx1"/>
                </a:solidFill>
              </a:rPr>
              <a:t>Игри</a:t>
            </a:r>
            <a:endParaRPr lang="en-US" dirty="0" err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008C5-C40A-63DD-22F8-52DD9DED5CE4}"/>
              </a:ext>
            </a:extLst>
          </p:cNvPr>
          <p:cNvSpPr txBox="1"/>
          <p:nvPr/>
        </p:nvSpPr>
        <p:spPr>
          <a:xfrm>
            <a:off x="4678893" y="4091608"/>
            <a:ext cx="5575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z-Cyrl-AZ">
                <a:latin typeface="Century Gothic"/>
              </a:rPr>
              <a:t>Други функции са </a:t>
            </a:r>
            <a:r>
              <a:rPr lang="az-Cyrl-AZ" b="1">
                <a:latin typeface="Century Gothic"/>
              </a:rPr>
              <a:t>изтриването</a:t>
            </a:r>
            <a:r>
              <a:rPr lang="az-Cyrl-AZ">
                <a:latin typeface="Century Gothic"/>
              </a:rPr>
              <a:t> и </a:t>
            </a:r>
            <a:r>
              <a:rPr lang="az-Cyrl-AZ" b="1">
                <a:latin typeface="Century Gothic"/>
              </a:rPr>
              <a:t>добавянето</a:t>
            </a:r>
            <a:r>
              <a:rPr lang="az-Cyrl-AZ">
                <a:latin typeface="Century Gothic"/>
              </a:rPr>
              <a:t> на коментар под желания запис</a:t>
            </a:r>
            <a:r>
              <a:rPr lang="az-Cyrl-AZ">
                <a:latin typeface="Century Gothic"/>
                <a:ea typeface="Century Gothic"/>
                <a:cs typeface="Century Gothic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7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4AFE0-B9D7-D4CA-95EA-BB420B86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rgbClr val="EBEBEB"/>
                </a:solidFill>
              </a:rPr>
              <a:t>Демонстрация</a:t>
            </a:r>
            <a:br>
              <a:rPr lang="en-US" sz="3200" dirty="0">
                <a:solidFill>
                  <a:srgbClr val="EBEBEB"/>
                </a:solidFill>
              </a:rPr>
            </a:br>
            <a:r>
              <a:rPr lang="en-US" sz="3200" dirty="0" err="1">
                <a:solidFill>
                  <a:srgbClr val="EBEBEB"/>
                </a:solidFill>
              </a:rPr>
              <a:t>на</a:t>
            </a:r>
            <a:r>
              <a:rPr lang="en-US" sz="3200" dirty="0">
                <a:solidFill>
                  <a:srgbClr val="EBEBEB"/>
                </a:solidFill>
              </a:rPr>
              <a:t> </a:t>
            </a:r>
            <a:r>
              <a:rPr lang="en-US" sz="3200" dirty="0" err="1">
                <a:solidFill>
                  <a:srgbClr val="EBEBEB"/>
                </a:solidFill>
              </a:rPr>
              <a:t>част</a:t>
            </a:r>
            <a:r>
              <a:rPr lang="en-US" sz="3200" dirty="0">
                <a:solidFill>
                  <a:srgbClr val="EBEBEB"/>
                </a:solidFill>
              </a:rPr>
              <a:t> </a:t>
            </a:r>
            <a:r>
              <a:rPr lang="en-US" sz="3200" dirty="0" err="1">
                <a:solidFill>
                  <a:srgbClr val="EBEBEB"/>
                </a:solidFill>
              </a:rPr>
              <a:t>от</a:t>
            </a:r>
            <a:r>
              <a:rPr lang="en-US" sz="3200" dirty="0">
                <a:solidFill>
                  <a:srgbClr val="EBEBEB"/>
                </a:solidFill>
              </a:rPr>
              <a:t> </a:t>
            </a:r>
            <a:r>
              <a:rPr lang="en-US" sz="3200" dirty="0" err="1">
                <a:solidFill>
                  <a:srgbClr val="EBEBEB"/>
                </a:solidFill>
              </a:rPr>
              <a:t>функциите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550A57E-E653-0BA0-3289-9FE4F66C5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719" y="408910"/>
            <a:ext cx="2879784" cy="503387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ACBD6-88A1-02E5-F264-DCF1356C0E8B}"/>
              </a:ext>
            </a:extLst>
          </p:cNvPr>
          <p:cNvSpPr txBox="1"/>
          <p:nvPr/>
        </p:nvSpPr>
        <p:spPr>
          <a:xfrm>
            <a:off x="5467459" y="5719062"/>
            <a:ext cx="25510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Влизане</a:t>
            </a:r>
            <a:r>
              <a:rPr lang="en-US" b="1" dirty="0"/>
              <a:t> с </a:t>
            </a:r>
            <a:r>
              <a:rPr lang="en-US" b="1" dirty="0" err="1"/>
              <a:t>профил</a:t>
            </a:r>
            <a:r>
              <a:rPr lang="en-US" b="1" dirty="0"/>
              <a:t> в </a:t>
            </a:r>
            <a:r>
              <a:rPr lang="en-US" b="1" dirty="0" err="1"/>
              <a:t>приложението</a:t>
            </a:r>
            <a:endParaRPr lang="en-US" b="1" dirty="0"/>
          </a:p>
        </p:txBody>
      </p:sp>
      <p:pic>
        <p:nvPicPr>
          <p:cNvPr id="6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80D2407-415C-08E0-0574-C4795C24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060" y="570817"/>
            <a:ext cx="2743200" cy="2093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023391-05D1-1F02-7759-87F72B0CABC1}"/>
              </a:ext>
            </a:extLst>
          </p:cNvPr>
          <p:cNvSpPr txBox="1"/>
          <p:nvPr/>
        </p:nvSpPr>
        <p:spPr>
          <a:xfrm>
            <a:off x="8878957" y="2285999"/>
            <a:ext cx="24350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Създаване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запис</a:t>
            </a:r>
            <a:endParaRPr lang="en-US" b="1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01BBFADE-ED2C-D2C6-BF19-DFACE2FE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192" y="3513544"/>
            <a:ext cx="2743200" cy="1814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31B95E-E1D3-C09E-2C49-FF922132084A}"/>
              </a:ext>
            </a:extLst>
          </p:cNvPr>
          <p:cNvSpPr txBox="1"/>
          <p:nvPr/>
        </p:nvSpPr>
        <p:spPr>
          <a:xfrm>
            <a:off x="8855828" y="5514655"/>
            <a:ext cx="27332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Страница</a:t>
            </a:r>
            <a:r>
              <a:rPr lang="en-US" b="1" dirty="0"/>
              <a:t> с </a:t>
            </a:r>
            <a:r>
              <a:rPr lang="en-US" b="1" dirty="0" err="1"/>
              <a:t>детайли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записа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998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CD9A-AB14-FC38-93C1-B4E3DE33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Бъдещи</a:t>
            </a:r>
            <a:r>
              <a:rPr lang="en-US"/>
              <a:t> </a:t>
            </a:r>
            <a:r>
              <a:rPr lang="en-US" err="1"/>
              <a:t>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44F6-F325-8476-61D2-1F965801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957362" cy="205045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" charset="2"/>
              <a:buChar char="-"/>
            </a:pPr>
            <a:r>
              <a:rPr lang="en-US" sz="3200" dirty="0" err="1"/>
              <a:t>Поне</a:t>
            </a:r>
            <a:r>
              <a:rPr lang="en-US" sz="3200" dirty="0"/>
              <a:t> </a:t>
            </a:r>
            <a:r>
              <a:rPr lang="en-US" sz="3200" dirty="0" err="1"/>
              <a:t>още</a:t>
            </a:r>
            <a:r>
              <a:rPr lang="en-US" sz="3200" dirty="0"/>
              <a:t> </a:t>
            </a:r>
            <a:r>
              <a:rPr lang="en-US" sz="3200" dirty="0" err="1"/>
              <a:t>един</a:t>
            </a:r>
            <a:r>
              <a:rPr lang="en-US" sz="3200" dirty="0"/>
              <a:t> </a:t>
            </a:r>
            <a:r>
              <a:rPr lang="en-US" sz="3200" dirty="0" err="1"/>
              <a:t>разработчик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 </a:t>
            </a:r>
            <a:r>
              <a:rPr lang="en-US" sz="3200" dirty="0" err="1"/>
              <a:t>по-добра</a:t>
            </a:r>
            <a:r>
              <a:rPr lang="en-US" sz="3200" dirty="0"/>
              <a:t> </a:t>
            </a:r>
            <a:r>
              <a:rPr lang="en-US" sz="3200" dirty="0" err="1"/>
              <a:t>поддръжка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приложението</a:t>
            </a:r>
            <a:r>
              <a:rPr lang="en-US" sz="3200" dirty="0"/>
              <a:t>.</a:t>
            </a:r>
          </a:p>
          <a:p>
            <a:pPr marL="285750" indent="-285750">
              <a:buFont typeface="Calibri" charset="2"/>
              <a:buChar char="-"/>
            </a:pPr>
            <a:r>
              <a:rPr lang="en-US" sz="3200" dirty="0" err="1"/>
              <a:t>Да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добавят</a:t>
            </a:r>
            <a:r>
              <a:rPr lang="en-US" sz="3200" dirty="0"/>
              <a:t> </a:t>
            </a:r>
            <a:r>
              <a:rPr lang="en-US" sz="3200" dirty="0" err="1"/>
              <a:t>още</a:t>
            </a:r>
            <a:r>
              <a:rPr lang="en-US" sz="3200" dirty="0"/>
              <a:t> </a:t>
            </a:r>
            <a:r>
              <a:rPr lang="en-US" sz="3200" dirty="0" err="1"/>
              <a:t>функции</a:t>
            </a:r>
            <a:r>
              <a:rPr lang="en-US" sz="3200" dirty="0"/>
              <a:t> </a:t>
            </a:r>
            <a:r>
              <a:rPr lang="en-US" sz="3200" dirty="0" err="1"/>
              <a:t>като</a:t>
            </a:r>
            <a:r>
              <a:rPr lang="en-US" sz="3200" dirty="0"/>
              <a:t> </a:t>
            </a:r>
            <a:r>
              <a:rPr lang="en-US" sz="3200" dirty="0" err="1"/>
              <a:t>например</a:t>
            </a:r>
            <a:r>
              <a:rPr lang="en-US" sz="3200" dirty="0"/>
              <a:t>: </a:t>
            </a:r>
            <a:r>
              <a:rPr lang="en-US" sz="3200" dirty="0" err="1"/>
              <a:t>слагане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рейтинг</a:t>
            </a:r>
            <a:r>
              <a:rPr lang="en-US" sz="3200" dirty="0"/>
              <a:t> </a:t>
            </a:r>
            <a:r>
              <a:rPr lang="en-US" sz="3200" dirty="0" err="1"/>
              <a:t>от</a:t>
            </a:r>
            <a:r>
              <a:rPr lang="en-US" sz="3200" dirty="0"/>
              <a:t> 1 </a:t>
            </a:r>
            <a:r>
              <a:rPr lang="en-US" sz="3200" dirty="0" err="1"/>
              <a:t>до</a:t>
            </a:r>
            <a:r>
              <a:rPr lang="en-US" sz="3200" dirty="0"/>
              <a:t> 5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филм</a:t>
            </a:r>
            <a:r>
              <a:rPr lang="en-US" sz="3200" dirty="0"/>
              <a:t> </a:t>
            </a:r>
            <a:r>
              <a:rPr lang="en-US" sz="3200" dirty="0" err="1"/>
              <a:t>или</a:t>
            </a:r>
            <a:r>
              <a:rPr lang="en-US" sz="3200" dirty="0"/>
              <a:t> </a:t>
            </a:r>
            <a:r>
              <a:rPr lang="en-US" sz="3200" dirty="0" err="1"/>
              <a:t>игра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26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1A4F17-83F2-80E9-954B-DDDF7A44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Благодаря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за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вниманието</a:t>
            </a:r>
            <a:r>
              <a:rPr lang="en-US" sz="54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EE2777-5E0D-86FA-1B1E-B9627B566829}"/>
              </a:ext>
            </a:extLst>
          </p:cNvPr>
          <p:cNvSpPr txBox="1"/>
          <p:nvPr/>
        </p:nvSpPr>
        <p:spPr>
          <a:xfrm>
            <a:off x="3942521" y="4422913"/>
            <a:ext cx="44891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радвам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отговоря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вашите</a:t>
            </a:r>
            <a:r>
              <a:rPr lang="en-US" dirty="0"/>
              <a:t> </a:t>
            </a:r>
            <a:r>
              <a:rPr lang="en-US" dirty="0" err="1"/>
              <a:t>въпроси</a:t>
            </a:r>
            <a:r>
              <a:rPr lang="en-US" dirty="0"/>
              <a:t> :)</a:t>
            </a:r>
          </a:p>
        </p:txBody>
      </p:sp>
    </p:spTree>
    <p:extLst>
      <p:ext uri="{BB962C8B-B14F-4D97-AF65-F5344CB8AC3E}">
        <p14:creationId xmlns:p14="http://schemas.microsoft.com/office/powerpoint/2010/main" val="671000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Дипломна работа</vt:lpstr>
      <vt:lpstr>Какво е MAUI</vt:lpstr>
      <vt:lpstr>PowerPoint Presentation</vt:lpstr>
      <vt:lpstr>Иползвани пакети</vt:lpstr>
      <vt:lpstr>Проект и принос</vt:lpstr>
      <vt:lpstr>Функции</vt:lpstr>
      <vt:lpstr>Демонстрация на част от функциите</vt:lpstr>
      <vt:lpstr>Бъдещи цели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174</cp:revision>
  <dcterms:created xsi:type="dcterms:W3CDTF">2023-04-10T22:00:43Z</dcterms:created>
  <dcterms:modified xsi:type="dcterms:W3CDTF">2023-04-11T09:16:56Z</dcterms:modified>
</cp:coreProperties>
</file>