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EE77308-6773-4114-B50C-536405059BAF}" v="144" dt="2025-03-24T19:11:14.68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4" d="100"/>
          <a:sy n="64" d="100"/>
        </p:scale>
        <p:origin x="97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iket Kumar" userId="f74460b95bc3e74f" providerId="LiveId" clId="{EEE77308-6773-4114-B50C-536405059BAF}"/>
    <pc:docChg chg="undo custSel addSld modSld">
      <pc:chgData name="Aniket Kumar" userId="f74460b95bc3e74f" providerId="LiveId" clId="{EEE77308-6773-4114-B50C-536405059BAF}" dt="2025-03-24T19:55:24.202" v="1354" actId="20577"/>
      <pc:docMkLst>
        <pc:docMk/>
      </pc:docMkLst>
      <pc:sldChg chg="modSp mod">
        <pc:chgData name="Aniket Kumar" userId="f74460b95bc3e74f" providerId="LiveId" clId="{EEE77308-6773-4114-B50C-536405059BAF}" dt="2025-03-24T19:27:06.133" v="918" actId="115"/>
        <pc:sldMkLst>
          <pc:docMk/>
          <pc:sldMk cId="715495483" sldId="257"/>
        </pc:sldMkLst>
        <pc:spChg chg="mod">
          <ac:chgData name="Aniket Kumar" userId="f74460b95bc3e74f" providerId="LiveId" clId="{EEE77308-6773-4114-B50C-536405059BAF}" dt="2025-03-24T19:27:06.133" v="918" actId="115"/>
          <ac:spMkLst>
            <pc:docMk/>
            <pc:sldMk cId="715495483" sldId="257"/>
            <ac:spMk id="2" creationId="{BCA2D0D4-DC1F-E9CA-84A5-3A4CBD4C1E7A}"/>
          </ac:spMkLst>
        </pc:spChg>
      </pc:sldChg>
      <pc:sldChg chg="modSp mod">
        <pc:chgData name="Aniket Kumar" userId="f74460b95bc3e74f" providerId="LiveId" clId="{EEE77308-6773-4114-B50C-536405059BAF}" dt="2025-03-24T19:27:15.243" v="919" actId="115"/>
        <pc:sldMkLst>
          <pc:docMk/>
          <pc:sldMk cId="3858758373" sldId="258"/>
        </pc:sldMkLst>
        <pc:spChg chg="mod">
          <ac:chgData name="Aniket Kumar" userId="f74460b95bc3e74f" providerId="LiveId" clId="{EEE77308-6773-4114-B50C-536405059BAF}" dt="2025-03-24T19:27:15.243" v="919" actId="115"/>
          <ac:spMkLst>
            <pc:docMk/>
            <pc:sldMk cId="3858758373" sldId="258"/>
            <ac:spMk id="2" creationId="{ECA58EEF-0976-18C1-33F3-7A1B66509E87}"/>
          </ac:spMkLst>
        </pc:spChg>
      </pc:sldChg>
      <pc:sldChg chg="modSp mod">
        <pc:chgData name="Aniket Kumar" userId="f74460b95bc3e74f" providerId="LiveId" clId="{EEE77308-6773-4114-B50C-536405059BAF}" dt="2025-03-24T19:53:30.988" v="1349" actId="20577"/>
        <pc:sldMkLst>
          <pc:docMk/>
          <pc:sldMk cId="1780945128" sldId="259"/>
        </pc:sldMkLst>
        <pc:spChg chg="mod">
          <ac:chgData name="Aniket Kumar" userId="f74460b95bc3e74f" providerId="LiveId" clId="{EEE77308-6773-4114-B50C-536405059BAF}" dt="2025-03-24T19:27:22.409" v="920" actId="115"/>
          <ac:spMkLst>
            <pc:docMk/>
            <pc:sldMk cId="1780945128" sldId="259"/>
            <ac:spMk id="2" creationId="{66DB1F90-154F-57CB-5BBB-5D9351AEFCAC}"/>
          </ac:spMkLst>
        </pc:spChg>
        <pc:spChg chg="mod">
          <ac:chgData name="Aniket Kumar" userId="f74460b95bc3e74f" providerId="LiveId" clId="{EEE77308-6773-4114-B50C-536405059BAF}" dt="2025-03-24T19:53:30.988" v="1349" actId="20577"/>
          <ac:spMkLst>
            <pc:docMk/>
            <pc:sldMk cId="1780945128" sldId="259"/>
            <ac:spMk id="3" creationId="{E7C13941-5147-A259-E50B-A64F56183BB3}"/>
          </ac:spMkLst>
        </pc:spChg>
      </pc:sldChg>
      <pc:sldChg chg="modSp mod">
        <pc:chgData name="Aniket Kumar" userId="f74460b95bc3e74f" providerId="LiveId" clId="{EEE77308-6773-4114-B50C-536405059BAF}" dt="2025-03-24T19:27:27.656" v="921" actId="115"/>
        <pc:sldMkLst>
          <pc:docMk/>
          <pc:sldMk cId="3929271699" sldId="260"/>
        </pc:sldMkLst>
        <pc:spChg chg="mod">
          <ac:chgData name="Aniket Kumar" userId="f74460b95bc3e74f" providerId="LiveId" clId="{EEE77308-6773-4114-B50C-536405059BAF}" dt="2025-03-24T19:27:27.656" v="921" actId="115"/>
          <ac:spMkLst>
            <pc:docMk/>
            <pc:sldMk cId="3929271699" sldId="260"/>
            <ac:spMk id="2" creationId="{BF593995-6BC2-C143-AEC2-5460B5539B34}"/>
          </ac:spMkLst>
        </pc:spChg>
      </pc:sldChg>
      <pc:sldChg chg="delSp modSp new mod">
        <pc:chgData name="Aniket Kumar" userId="f74460b95bc3e74f" providerId="LiveId" clId="{EEE77308-6773-4114-B50C-536405059BAF}" dt="2025-03-24T17:21:35.728" v="15" actId="14100"/>
        <pc:sldMkLst>
          <pc:docMk/>
          <pc:sldMk cId="2845538951" sldId="261"/>
        </pc:sldMkLst>
        <pc:spChg chg="mod">
          <ac:chgData name="Aniket Kumar" userId="f74460b95bc3e74f" providerId="LiveId" clId="{EEE77308-6773-4114-B50C-536405059BAF}" dt="2025-03-24T17:21:35.728" v="15" actId="14100"/>
          <ac:spMkLst>
            <pc:docMk/>
            <pc:sldMk cId="2845538951" sldId="261"/>
            <ac:spMk id="2" creationId="{1C61AB1D-B425-D634-2722-B13091AE4D9B}"/>
          </ac:spMkLst>
        </pc:spChg>
        <pc:spChg chg="del">
          <ac:chgData name="Aniket Kumar" userId="f74460b95bc3e74f" providerId="LiveId" clId="{EEE77308-6773-4114-B50C-536405059BAF}" dt="2025-03-24T17:19:05.294" v="1" actId="478"/>
          <ac:spMkLst>
            <pc:docMk/>
            <pc:sldMk cId="2845538951" sldId="261"/>
            <ac:spMk id="3" creationId="{6CC53581-6107-BD8E-62CF-81EEBE5F5433}"/>
          </ac:spMkLst>
        </pc:spChg>
      </pc:sldChg>
      <pc:sldChg chg="addSp delSp modSp new mod">
        <pc:chgData name="Aniket Kumar" userId="f74460b95bc3e74f" providerId="LiveId" clId="{EEE77308-6773-4114-B50C-536405059BAF}" dt="2025-03-24T18:55:07.244" v="600"/>
        <pc:sldMkLst>
          <pc:docMk/>
          <pc:sldMk cId="681503772" sldId="262"/>
        </pc:sldMkLst>
        <pc:spChg chg="mod">
          <ac:chgData name="Aniket Kumar" userId="f74460b95bc3e74f" providerId="LiveId" clId="{EEE77308-6773-4114-B50C-536405059BAF}" dt="2025-03-24T18:55:07.244" v="600"/>
          <ac:spMkLst>
            <pc:docMk/>
            <pc:sldMk cId="681503772" sldId="262"/>
            <ac:spMk id="2" creationId="{6B990249-EA69-C700-2138-BA7944BDB80C}"/>
          </ac:spMkLst>
        </pc:spChg>
        <pc:spChg chg="del mod">
          <ac:chgData name="Aniket Kumar" userId="f74460b95bc3e74f" providerId="LiveId" clId="{EEE77308-6773-4114-B50C-536405059BAF}" dt="2025-03-24T17:45:32.065" v="37"/>
          <ac:spMkLst>
            <pc:docMk/>
            <pc:sldMk cId="681503772" sldId="262"/>
            <ac:spMk id="3" creationId="{D62B39BB-2723-5F99-7683-5B255FF18239}"/>
          </ac:spMkLst>
        </pc:spChg>
        <pc:spChg chg="add mod">
          <ac:chgData name="Aniket Kumar" userId="f74460b95bc3e74f" providerId="LiveId" clId="{EEE77308-6773-4114-B50C-536405059BAF}" dt="2025-03-24T17:58:09.173" v="110" actId="1076"/>
          <ac:spMkLst>
            <pc:docMk/>
            <pc:sldMk cId="681503772" sldId="262"/>
            <ac:spMk id="7" creationId="{F18CE41C-84A6-D1F2-7A1A-0DFF6A9C6EF2}"/>
          </ac:spMkLst>
        </pc:spChg>
        <pc:graphicFrameChg chg="add mod modGraphic">
          <ac:chgData name="Aniket Kumar" userId="f74460b95bc3e74f" providerId="LiveId" clId="{EEE77308-6773-4114-B50C-536405059BAF}" dt="2025-03-24T17:51:37.999" v="66" actId="1076"/>
          <ac:graphicFrameMkLst>
            <pc:docMk/>
            <pc:sldMk cId="681503772" sldId="262"/>
            <ac:graphicFrameMk id="4" creationId="{666EB9C9-89BC-CF7A-B047-D1BBB8C2A70A}"/>
          </ac:graphicFrameMkLst>
        </pc:graphicFrameChg>
        <pc:graphicFrameChg chg="add del mod">
          <ac:chgData name="Aniket Kumar" userId="f74460b95bc3e74f" providerId="LiveId" clId="{EEE77308-6773-4114-B50C-536405059BAF}" dt="2025-03-24T17:52:47.236" v="71" actId="478"/>
          <ac:graphicFrameMkLst>
            <pc:docMk/>
            <pc:sldMk cId="681503772" sldId="262"/>
            <ac:graphicFrameMk id="5" creationId="{1F53C509-C1A0-8619-A3E0-27E955EBD750}"/>
          </ac:graphicFrameMkLst>
        </pc:graphicFrameChg>
        <pc:graphicFrameChg chg="add mod">
          <ac:chgData name="Aniket Kumar" userId="f74460b95bc3e74f" providerId="LiveId" clId="{EEE77308-6773-4114-B50C-536405059BAF}" dt="2025-03-24T17:58:24.859" v="112" actId="255"/>
          <ac:graphicFrameMkLst>
            <pc:docMk/>
            <pc:sldMk cId="681503772" sldId="262"/>
            <ac:graphicFrameMk id="6" creationId="{1F53C509-C1A0-8619-A3E0-27E955EBD750}"/>
          </ac:graphicFrameMkLst>
        </pc:graphicFrameChg>
      </pc:sldChg>
      <pc:sldChg chg="addSp delSp modSp new mod">
        <pc:chgData name="Aniket Kumar" userId="f74460b95bc3e74f" providerId="LiveId" clId="{EEE77308-6773-4114-B50C-536405059BAF}" dt="2025-03-24T18:54:51.403" v="599"/>
        <pc:sldMkLst>
          <pc:docMk/>
          <pc:sldMk cId="3401722268" sldId="263"/>
        </pc:sldMkLst>
        <pc:spChg chg="mod">
          <ac:chgData name="Aniket Kumar" userId="f74460b95bc3e74f" providerId="LiveId" clId="{EEE77308-6773-4114-B50C-536405059BAF}" dt="2025-03-24T18:54:51.403" v="599"/>
          <ac:spMkLst>
            <pc:docMk/>
            <pc:sldMk cId="3401722268" sldId="263"/>
            <ac:spMk id="2" creationId="{939C6691-438F-BB1B-4D24-98862C2C85F4}"/>
          </ac:spMkLst>
        </pc:spChg>
        <pc:spChg chg="del mod">
          <ac:chgData name="Aniket Kumar" userId="f74460b95bc3e74f" providerId="LiveId" clId="{EEE77308-6773-4114-B50C-536405059BAF}" dt="2025-03-24T18:06:32.003" v="171"/>
          <ac:spMkLst>
            <pc:docMk/>
            <pc:sldMk cId="3401722268" sldId="263"/>
            <ac:spMk id="3" creationId="{B2014BE4-9F6F-E67B-2AF5-617E70720FBB}"/>
          </ac:spMkLst>
        </pc:spChg>
        <pc:spChg chg="add mod">
          <ac:chgData name="Aniket Kumar" userId="f74460b95bc3e74f" providerId="LiveId" clId="{EEE77308-6773-4114-B50C-536405059BAF}" dt="2025-03-24T18:09:25.797" v="196" actId="1076"/>
          <ac:spMkLst>
            <pc:docMk/>
            <pc:sldMk cId="3401722268" sldId="263"/>
            <ac:spMk id="5" creationId="{EDF53142-F716-C60E-9AA9-F907702DD88A}"/>
          </ac:spMkLst>
        </pc:spChg>
        <pc:graphicFrameChg chg="add mod modGraphic">
          <ac:chgData name="Aniket Kumar" userId="f74460b95bc3e74f" providerId="LiveId" clId="{EEE77308-6773-4114-B50C-536405059BAF}" dt="2025-03-24T18:07:59.476" v="183" actId="255"/>
          <ac:graphicFrameMkLst>
            <pc:docMk/>
            <pc:sldMk cId="3401722268" sldId="263"/>
            <ac:graphicFrameMk id="4" creationId="{7E63F9B0-0B34-E1EF-A2DE-B7898C752261}"/>
          </ac:graphicFrameMkLst>
        </pc:graphicFrameChg>
      </pc:sldChg>
      <pc:sldChg chg="addSp delSp modSp new mod">
        <pc:chgData name="Aniket Kumar" userId="f74460b95bc3e74f" providerId="LiveId" clId="{EEE77308-6773-4114-B50C-536405059BAF}" dt="2025-03-24T18:23:27.687" v="299" actId="255"/>
        <pc:sldMkLst>
          <pc:docMk/>
          <pc:sldMk cId="2117857820" sldId="264"/>
        </pc:sldMkLst>
        <pc:spChg chg="mod">
          <ac:chgData name="Aniket Kumar" userId="f74460b95bc3e74f" providerId="LiveId" clId="{EEE77308-6773-4114-B50C-536405059BAF}" dt="2025-03-24T18:10:25.270" v="242" actId="113"/>
          <ac:spMkLst>
            <pc:docMk/>
            <pc:sldMk cId="2117857820" sldId="264"/>
            <ac:spMk id="2" creationId="{2CF3ABBB-9D5F-CD8F-6221-FEADE4792476}"/>
          </ac:spMkLst>
        </pc:spChg>
        <pc:spChg chg="add del mod">
          <ac:chgData name="Aniket Kumar" userId="f74460b95bc3e74f" providerId="LiveId" clId="{EEE77308-6773-4114-B50C-536405059BAF}" dt="2025-03-24T18:11:19.615" v="248"/>
          <ac:spMkLst>
            <pc:docMk/>
            <pc:sldMk cId="2117857820" sldId="264"/>
            <ac:spMk id="3" creationId="{7463F021-81E7-E229-D193-69FC51AF1DBF}"/>
          </ac:spMkLst>
        </pc:spChg>
        <pc:graphicFrameChg chg="add mod">
          <ac:chgData name="Aniket Kumar" userId="f74460b95bc3e74f" providerId="LiveId" clId="{EEE77308-6773-4114-B50C-536405059BAF}" dt="2025-03-24T18:10:58.412" v="247"/>
          <ac:graphicFrameMkLst>
            <pc:docMk/>
            <pc:sldMk cId="2117857820" sldId="264"/>
            <ac:graphicFrameMk id="4" creationId="{0ED75B89-0D70-FD93-D6B9-2F6A191D6DF8}"/>
          </ac:graphicFrameMkLst>
        </pc:graphicFrameChg>
        <pc:graphicFrameChg chg="add mod">
          <ac:chgData name="Aniket Kumar" userId="f74460b95bc3e74f" providerId="LiveId" clId="{EEE77308-6773-4114-B50C-536405059BAF}" dt="2025-03-24T18:10:57.676" v="246" actId="1076"/>
          <ac:graphicFrameMkLst>
            <pc:docMk/>
            <pc:sldMk cId="2117857820" sldId="264"/>
            <ac:graphicFrameMk id="5" creationId="{2EE5B086-9D81-4D42-9E91-74EAB96BDE0A}"/>
          </ac:graphicFrameMkLst>
        </pc:graphicFrameChg>
        <pc:graphicFrameChg chg="add mod modGraphic">
          <ac:chgData name="Aniket Kumar" userId="f74460b95bc3e74f" providerId="LiveId" clId="{EEE77308-6773-4114-B50C-536405059BAF}" dt="2025-03-24T18:23:27.687" v="299" actId="255"/>
          <ac:graphicFrameMkLst>
            <pc:docMk/>
            <pc:sldMk cId="2117857820" sldId="264"/>
            <ac:graphicFrameMk id="6" creationId="{F52A6B04-07B5-5024-81BD-8E3EFD0D35F9}"/>
          </ac:graphicFrameMkLst>
        </pc:graphicFrameChg>
        <pc:graphicFrameChg chg="add del mod">
          <ac:chgData name="Aniket Kumar" userId="f74460b95bc3e74f" providerId="LiveId" clId="{EEE77308-6773-4114-B50C-536405059BAF}" dt="2025-03-24T18:19:29.986" v="264" actId="478"/>
          <ac:graphicFrameMkLst>
            <pc:docMk/>
            <pc:sldMk cId="2117857820" sldId="264"/>
            <ac:graphicFrameMk id="7" creationId="{2EE5B086-9D81-4D42-9E91-74EAB96BDE0A}"/>
          </ac:graphicFrameMkLst>
        </pc:graphicFrameChg>
        <pc:graphicFrameChg chg="add mod">
          <ac:chgData name="Aniket Kumar" userId="f74460b95bc3e74f" providerId="LiveId" clId="{EEE77308-6773-4114-B50C-536405059BAF}" dt="2025-03-24T18:22:21.582" v="292" actId="1038"/>
          <ac:graphicFrameMkLst>
            <pc:docMk/>
            <pc:sldMk cId="2117857820" sldId="264"/>
            <ac:graphicFrameMk id="8" creationId="{2EE5B086-9D81-4D42-9E91-74EAB96BDE0A}"/>
          </ac:graphicFrameMkLst>
        </pc:graphicFrameChg>
      </pc:sldChg>
      <pc:sldChg chg="addSp delSp modSp new mod">
        <pc:chgData name="Aniket Kumar" userId="f74460b95bc3e74f" providerId="LiveId" clId="{EEE77308-6773-4114-B50C-536405059BAF}" dt="2025-03-24T19:50:45.078" v="1321" actId="27918"/>
        <pc:sldMkLst>
          <pc:docMk/>
          <pc:sldMk cId="764398005" sldId="265"/>
        </pc:sldMkLst>
        <pc:spChg chg="mod">
          <ac:chgData name="Aniket Kumar" userId="f74460b95bc3e74f" providerId="LiveId" clId="{EEE77308-6773-4114-B50C-536405059BAF}" dt="2025-03-24T18:54:22.580" v="597" actId="255"/>
          <ac:spMkLst>
            <pc:docMk/>
            <pc:sldMk cId="764398005" sldId="265"/>
            <ac:spMk id="2" creationId="{2EDCB6F2-CE40-85EB-4B66-FFF0E13E4FE2}"/>
          </ac:spMkLst>
        </pc:spChg>
        <pc:spChg chg="del mod">
          <ac:chgData name="Aniket Kumar" userId="f74460b95bc3e74f" providerId="LiveId" clId="{EEE77308-6773-4114-B50C-536405059BAF}" dt="2025-03-24T18:27:16.672" v="357"/>
          <ac:spMkLst>
            <pc:docMk/>
            <pc:sldMk cId="764398005" sldId="265"/>
            <ac:spMk id="3" creationId="{7ED2D90C-72B0-FC25-3A54-02FCBD7A3337}"/>
          </ac:spMkLst>
        </pc:spChg>
        <pc:spChg chg="add mod">
          <ac:chgData name="Aniket Kumar" userId="f74460b95bc3e74f" providerId="LiveId" clId="{EEE77308-6773-4114-B50C-536405059BAF}" dt="2025-03-24T18:34:25.859" v="414" actId="20577"/>
          <ac:spMkLst>
            <pc:docMk/>
            <pc:sldMk cId="764398005" sldId="265"/>
            <ac:spMk id="6" creationId="{F1E9E4D7-9A47-3236-7465-A751AB05ADB8}"/>
          </ac:spMkLst>
        </pc:spChg>
        <pc:graphicFrameChg chg="add mod modGraphic">
          <ac:chgData name="Aniket Kumar" userId="f74460b95bc3e74f" providerId="LiveId" clId="{EEE77308-6773-4114-B50C-536405059BAF}" dt="2025-03-24T18:28:19.696" v="367" actId="313"/>
          <ac:graphicFrameMkLst>
            <pc:docMk/>
            <pc:sldMk cId="764398005" sldId="265"/>
            <ac:graphicFrameMk id="4" creationId="{37E81C8A-DD06-DF58-75A4-420553FE04CB}"/>
          </ac:graphicFrameMkLst>
        </pc:graphicFrameChg>
        <pc:graphicFrameChg chg="add mod">
          <ac:chgData name="Aniket Kumar" userId="f74460b95bc3e74f" providerId="LiveId" clId="{EEE77308-6773-4114-B50C-536405059BAF}" dt="2025-03-24T18:31:48.714" v="387"/>
          <ac:graphicFrameMkLst>
            <pc:docMk/>
            <pc:sldMk cId="764398005" sldId="265"/>
            <ac:graphicFrameMk id="5" creationId="{339720C8-934E-5E43-22BA-7DF7A2780898}"/>
          </ac:graphicFrameMkLst>
        </pc:graphicFrameChg>
      </pc:sldChg>
      <pc:sldChg chg="addSp delSp modSp new mod">
        <pc:chgData name="Aniket Kumar" userId="f74460b95bc3e74f" providerId="LiveId" clId="{EEE77308-6773-4114-B50C-536405059BAF}" dt="2025-03-24T19:50:44.955" v="1320" actId="27918"/>
        <pc:sldMkLst>
          <pc:docMk/>
          <pc:sldMk cId="1689914802" sldId="266"/>
        </pc:sldMkLst>
        <pc:spChg chg="mod">
          <ac:chgData name="Aniket Kumar" userId="f74460b95bc3e74f" providerId="LiveId" clId="{EEE77308-6773-4114-B50C-536405059BAF}" dt="2025-03-24T18:50:38.218" v="520" actId="115"/>
          <ac:spMkLst>
            <pc:docMk/>
            <pc:sldMk cId="1689914802" sldId="266"/>
            <ac:spMk id="2" creationId="{F308B003-C858-99D1-1720-F27345EE8681}"/>
          </ac:spMkLst>
        </pc:spChg>
        <pc:spChg chg="del">
          <ac:chgData name="Aniket Kumar" userId="f74460b95bc3e74f" providerId="LiveId" clId="{EEE77308-6773-4114-B50C-536405059BAF}" dt="2025-03-24T18:36:56.826" v="417" actId="478"/>
          <ac:spMkLst>
            <pc:docMk/>
            <pc:sldMk cId="1689914802" sldId="266"/>
            <ac:spMk id="3" creationId="{0FBD81F0-C165-EBEE-6E13-BD158ED5D367}"/>
          </ac:spMkLst>
        </pc:spChg>
        <pc:graphicFrameChg chg="add mod modGraphic">
          <ac:chgData name="Aniket Kumar" userId="f74460b95bc3e74f" providerId="LiveId" clId="{EEE77308-6773-4114-B50C-536405059BAF}" dt="2025-03-24T18:48:36.438" v="509" actId="255"/>
          <ac:graphicFrameMkLst>
            <pc:docMk/>
            <pc:sldMk cId="1689914802" sldId="266"/>
            <ac:graphicFrameMk id="4" creationId="{FF4180CE-A52B-0A53-7DC8-8CAFDEA1717F}"/>
          </ac:graphicFrameMkLst>
        </pc:graphicFrameChg>
        <pc:graphicFrameChg chg="add mod">
          <ac:chgData name="Aniket Kumar" userId="f74460b95bc3e74f" providerId="LiveId" clId="{EEE77308-6773-4114-B50C-536405059BAF}" dt="2025-03-24T18:50:00.790" v="515"/>
          <ac:graphicFrameMkLst>
            <pc:docMk/>
            <pc:sldMk cId="1689914802" sldId="266"/>
            <ac:graphicFrameMk id="5" creationId="{830B555E-BCB9-CEB5-4EA5-4CEEED3EFFFD}"/>
          </ac:graphicFrameMkLst>
        </pc:graphicFrameChg>
      </pc:sldChg>
      <pc:sldChg chg="addSp delSp modSp new mod">
        <pc:chgData name="Aniket Kumar" userId="f74460b95bc3e74f" providerId="LiveId" clId="{EEE77308-6773-4114-B50C-536405059BAF}" dt="2025-03-24T19:03:59.491" v="673" actId="1076"/>
        <pc:sldMkLst>
          <pc:docMk/>
          <pc:sldMk cId="462953112" sldId="267"/>
        </pc:sldMkLst>
        <pc:spChg chg="mod">
          <ac:chgData name="Aniket Kumar" userId="f74460b95bc3e74f" providerId="LiveId" clId="{EEE77308-6773-4114-B50C-536405059BAF}" dt="2025-03-24T18:55:24.316" v="601" actId="255"/>
          <ac:spMkLst>
            <pc:docMk/>
            <pc:sldMk cId="462953112" sldId="267"/>
            <ac:spMk id="2" creationId="{8DB4B9F6-8AC2-015D-7A6E-BB1416F02FC6}"/>
          </ac:spMkLst>
        </pc:spChg>
        <pc:spChg chg="del mod">
          <ac:chgData name="Aniket Kumar" userId="f74460b95bc3e74f" providerId="LiveId" clId="{EEE77308-6773-4114-B50C-536405059BAF}" dt="2025-03-24T18:56:51.270" v="604"/>
          <ac:spMkLst>
            <pc:docMk/>
            <pc:sldMk cId="462953112" sldId="267"/>
            <ac:spMk id="3" creationId="{B95E992D-9763-F35D-D11D-4BAD9BB1003C}"/>
          </ac:spMkLst>
        </pc:spChg>
        <pc:spChg chg="add mod">
          <ac:chgData name="Aniket Kumar" userId="f74460b95bc3e74f" providerId="LiveId" clId="{EEE77308-6773-4114-B50C-536405059BAF}" dt="2025-03-24T19:03:59.491" v="673" actId="1076"/>
          <ac:spMkLst>
            <pc:docMk/>
            <pc:sldMk cId="462953112" sldId="267"/>
            <ac:spMk id="6" creationId="{35CCB87E-ABC5-EDF0-BD71-6946EDA11FEA}"/>
          </ac:spMkLst>
        </pc:spChg>
        <pc:graphicFrameChg chg="add mod modGraphic">
          <ac:chgData name="Aniket Kumar" userId="f74460b95bc3e74f" providerId="LiveId" clId="{EEE77308-6773-4114-B50C-536405059BAF}" dt="2025-03-24T19:00:49.716" v="656" actId="572"/>
          <ac:graphicFrameMkLst>
            <pc:docMk/>
            <pc:sldMk cId="462953112" sldId="267"/>
            <ac:graphicFrameMk id="4" creationId="{C344323F-2FF4-F2B7-3884-DCB729AC6AAA}"/>
          </ac:graphicFrameMkLst>
        </pc:graphicFrameChg>
        <pc:graphicFrameChg chg="add mod">
          <ac:chgData name="Aniket Kumar" userId="f74460b95bc3e74f" providerId="LiveId" clId="{EEE77308-6773-4114-B50C-536405059BAF}" dt="2025-03-24T19:02:13.632" v="665"/>
          <ac:graphicFrameMkLst>
            <pc:docMk/>
            <pc:sldMk cId="462953112" sldId="267"/>
            <ac:graphicFrameMk id="5" creationId="{961F1239-77C8-1884-01B3-DC1EBD0D8729}"/>
          </ac:graphicFrameMkLst>
        </pc:graphicFrameChg>
      </pc:sldChg>
      <pc:sldChg chg="addSp delSp modSp new mod">
        <pc:chgData name="Aniket Kumar" userId="f74460b95bc3e74f" providerId="LiveId" clId="{EEE77308-6773-4114-B50C-536405059BAF}" dt="2025-03-24T19:55:24.202" v="1354" actId="20577"/>
        <pc:sldMkLst>
          <pc:docMk/>
          <pc:sldMk cId="2818668" sldId="268"/>
        </pc:sldMkLst>
        <pc:spChg chg="mod">
          <ac:chgData name="Aniket Kumar" userId="f74460b95bc3e74f" providerId="LiveId" clId="{EEE77308-6773-4114-B50C-536405059BAF}" dt="2025-03-24T19:08:47.392" v="717" actId="255"/>
          <ac:spMkLst>
            <pc:docMk/>
            <pc:sldMk cId="2818668" sldId="268"/>
            <ac:spMk id="2" creationId="{E0E5DF56-3F13-94A4-8572-1A30E578E15C}"/>
          </ac:spMkLst>
        </pc:spChg>
        <pc:spChg chg="del">
          <ac:chgData name="Aniket Kumar" userId="f74460b95bc3e74f" providerId="LiveId" clId="{EEE77308-6773-4114-B50C-536405059BAF}" dt="2025-03-24T19:06:05.354" v="691"/>
          <ac:spMkLst>
            <pc:docMk/>
            <pc:sldMk cId="2818668" sldId="268"/>
            <ac:spMk id="3" creationId="{A12FA74D-BF3D-CE8B-BE9F-DA028441DC00}"/>
          </ac:spMkLst>
        </pc:spChg>
        <pc:spChg chg="add mod">
          <ac:chgData name="Aniket Kumar" userId="f74460b95bc3e74f" providerId="LiveId" clId="{EEE77308-6773-4114-B50C-536405059BAF}" dt="2025-03-24T19:55:24.202" v="1354" actId="20577"/>
          <ac:spMkLst>
            <pc:docMk/>
            <pc:sldMk cId="2818668" sldId="268"/>
            <ac:spMk id="6" creationId="{0340C13D-27AB-BF36-4B9A-ECE11524AB45}"/>
          </ac:spMkLst>
        </pc:spChg>
        <pc:graphicFrameChg chg="add mod modGraphic">
          <ac:chgData name="Aniket Kumar" userId="f74460b95bc3e74f" providerId="LiveId" clId="{EEE77308-6773-4114-B50C-536405059BAF}" dt="2025-03-24T19:06:57.207" v="703"/>
          <ac:graphicFrameMkLst>
            <pc:docMk/>
            <pc:sldMk cId="2818668" sldId="268"/>
            <ac:graphicFrameMk id="4" creationId="{2E2A7E6C-85EC-E9B8-8A34-690AB75A3DE9}"/>
          </ac:graphicFrameMkLst>
        </pc:graphicFrameChg>
        <pc:graphicFrameChg chg="add mod">
          <ac:chgData name="Aniket Kumar" userId="f74460b95bc3e74f" providerId="LiveId" clId="{EEE77308-6773-4114-B50C-536405059BAF}" dt="2025-03-24T19:11:14.680" v="733"/>
          <ac:graphicFrameMkLst>
            <pc:docMk/>
            <pc:sldMk cId="2818668" sldId="268"/>
            <ac:graphicFrameMk id="5" creationId="{746C8959-85B2-443F-9E3E-414E37F64655}"/>
          </ac:graphicFrameMkLst>
        </pc:graphicFrameChg>
      </pc:sldChg>
      <pc:sldChg chg="modSp new mod">
        <pc:chgData name="Aniket Kumar" userId="f74460b95bc3e74f" providerId="LiveId" clId="{EEE77308-6773-4114-B50C-536405059BAF}" dt="2025-03-24T19:19:58.971" v="821" actId="5793"/>
        <pc:sldMkLst>
          <pc:docMk/>
          <pc:sldMk cId="1939337110" sldId="269"/>
        </pc:sldMkLst>
        <pc:spChg chg="mod">
          <ac:chgData name="Aniket Kumar" userId="f74460b95bc3e74f" providerId="LiveId" clId="{EEE77308-6773-4114-B50C-536405059BAF}" dt="2025-03-24T19:13:59.319" v="770" actId="115"/>
          <ac:spMkLst>
            <pc:docMk/>
            <pc:sldMk cId="1939337110" sldId="269"/>
            <ac:spMk id="2" creationId="{22C8AF20-3AA3-E22D-80FD-CB9AB2B3B0F0}"/>
          </ac:spMkLst>
        </pc:spChg>
        <pc:spChg chg="mod">
          <ac:chgData name="Aniket Kumar" userId="f74460b95bc3e74f" providerId="LiveId" clId="{EEE77308-6773-4114-B50C-536405059BAF}" dt="2025-03-24T19:19:58.971" v="821" actId="5793"/>
          <ac:spMkLst>
            <pc:docMk/>
            <pc:sldMk cId="1939337110" sldId="269"/>
            <ac:spMk id="3" creationId="{B6BEA37C-BDDD-65FA-08B6-2279143D68F7}"/>
          </ac:spMkLst>
        </pc:spChg>
      </pc:sldChg>
      <pc:sldChg chg="addSp delSp modSp new mod">
        <pc:chgData name="Aniket Kumar" userId="f74460b95bc3e74f" providerId="LiveId" clId="{EEE77308-6773-4114-B50C-536405059BAF}" dt="2025-03-24T19:25:22.237" v="899" actId="12"/>
        <pc:sldMkLst>
          <pc:docMk/>
          <pc:sldMk cId="2401410136" sldId="270"/>
        </pc:sldMkLst>
        <pc:spChg chg="del">
          <ac:chgData name="Aniket Kumar" userId="f74460b95bc3e74f" providerId="LiveId" clId="{EEE77308-6773-4114-B50C-536405059BAF}" dt="2025-03-24T19:20:06.281" v="823" actId="478"/>
          <ac:spMkLst>
            <pc:docMk/>
            <pc:sldMk cId="2401410136" sldId="270"/>
            <ac:spMk id="2" creationId="{2FFCCC79-7FBB-5F43-0239-201C62AF2A29}"/>
          </ac:spMkLst>
        </pc:spChg>
        <pc:spChg chg="mod">
          <ac:chgData name="Aniket Kumar" userId="f74460b95bc3e74f" providerId="LiveId" clId="{EEE77308-6773-4114-B50C-536405059BAF}" dt="2025-03-24T19:25:22.237" v="899" actId="12"/>
          <ac:spMkLst>
            <pc:docMk/>
            <pc:sldMk cId="2401410136" sldId="270"/>
            <ac:spMk id="3" creationId="{F4F0CC8B-D53F-4EA0-72BB-2029E9C34280}"/>
          </ac:spMkLst>
        </pc:spChg>
        <pc:spChg chg="add del mod">
          <ac:chgData name="Aniket Kumar" userId="f74460b95bc3e74f" providerId="LiveId" clId="{EEE77308-6773-4114-B50C-536405059BAF}" dt="2025-03-24T19:21:03.311" v="836" actId="478"/>
          <ac:spMkLst>
            <pc:docMk/>
            <pc:sldMk cId="2401410136" sldId="270"/>
            <ac:spMk id="5" creationId="{03DC586F-6A81-0C63-67F6-4E86B0D345A2}"/>
          </ac:spMkLst>
        </pc:spChg>
        <pc:spChg chg="add del">
          <ac:chgData name="Aniket Kumar" userId="f74460b95bc3e74f" providerId="LiveId" clId="{EEE77308-6773-4114-B50C-536405059BAF}" dt="2025-03-24T19:22:57.097" v="858" actId="478"/>
          <ac:spMkLst>
            <pc:docMk/>
            <pc:sldMk cId="2401410136" sldId="270"/>
            <ac:spMk id="7" creationId="{DDBD36E2-56CF-D3B2-2C29-894CEC335A88}"/>
          </ac:spMkLst>
        </pc:spChg>
      </pc:sldChg>
      <pc:sldChg chg="modSp new mod">
        <pc:chgData name="Aniket Kumar" userId="f74460b95bc3e74f" providerId="LiveId" clId="{EEE77308-6773-4114-B50C-536405059BAF}" dt="2025-03-24T19:39:13.078" v="1317" actId="115"/>
        <pc:sldMkLst>
          <pc:docMk/>
          <pc:sldMk cId="1816870364" sldId="271"/>
        </pc:sldMkLst>
        <pc:spChg chg="mod">
          <ac:chgData name="Aniket Kumar" userId="f74460b95bc3e74f" providerId="LiveId" clId="{EEE77308-6773-4114-B50C-536405059BAF}" dt="2025-03-24T19:39:13.078" v="1317" actId="115"/>
          <ac:spMkLst>
            <pc:docMk/>
            <pc:sldMk cId="1816870364" sldId="271"/>
            <ac:spMk id="2" creationId="{6FFD53B0-301F-FC69-3966-422946B46685}"/>
          </ac:spMkLst>
        </pc:spChg>
        <pc:spChg chg="mod">
          <ac:chgData name="Aniket Kumar" userId="f74460b95bc3e74f" providerId="LiveId" clId="{EEE77308-6773-4114-B50C-536405059BAF}" dt="2025-03-24T19:38:10.689" v="1280" actId="20577"/>
          <ac:spMkLst>
            <pc:docMk/>
            <pc:sldMk cId="1816870364" sldId="271"/>
            <ac:spMk id="3" creationId="{76292EDF-11E7-5748-BE39-2A102BE7F955}"/>
          </ac:spMkLst>
        </pc:spChg>
      </pc:sldChg>
      <pc:sldChg chg="modSp new mod">
        <pc:chgData name="Aniket Kumar" userId="f74460b95bc3e74f" providerId="LiveId" clId="{EEE77308-6773-4114-B50C-536405059BAF}" dt="2025-03-24T19:50:39.706" v="1319"/>
        <pc:sldMkLst>
          <pc:docMk/>
          <pc:sldMk cId="3488549572" sldId="272"/>
        </pc:sldMkLst>
        <pc:spChg chg="mod">
          <ac:chgData name="Aniket Kumar" userId="f74460b95bc3e74f" providerId="LiveId" clId="{EEE77308-6773-4114-B50C-536405059BAF}" dt="2025-03-24T19:39:08.005" v="1316" actId="115"/>
          <ac:spMkLst>
            <pc:docMk/>
            <pc:sldMk cId="3488549572" sldId="272"/>
            <ac:spMk id="2" creationId="{614AC497-31D6-E129-279B-92ADE81CAB1A}"/>
          </ac:spMkLst>
        </pc:spChg>
        <pc:spChg chg="mod">
          <ac:chgData name="Aniket Kumar" userId="f74460b95bc3e74f" providerId="LiveId" clId="{EEE77308-6773-4114-B50C-536405059BAF}" dt="2025-03-24T19:50:39.706" v="1319"/>
          <ac:spMkLst>
            <pc:docMk/>
            <pc:sldMk cId="3488549572" sldId="272"/>
            <ac:spMk id="3" creationId="{98930C15-C1BD-0A19-B5CF-C4860D2C646F}"/>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ABC\Downloads\Statistic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ABC\Downloads\Statistic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ABC\Downloads\Statistic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ABC\Downloads\Statistics.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ABC\Downloads\Statistics.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ABC\Downloads\Statistics.xlsx" TargetMode="External"/><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spc="100" baseline="0">
                <a:solidFill>
                  <a:schemeClr val="lt1">
                    <a:lumMod val="95000"/>
                  </a:schemeClr>
                </a:solidFill>
                <a:effectLst>
                  <a:outerShdw blurRad="50800" dist="38100" dir="5400000" algn="t" rotWithShape="0">
                    <a:prstClr val="black">
                      <a:alpha val="40000"/>
                    </a:prstClr>
                  </a:outerShdw>
                </a:effectLst>
                <a:highlight>
                  <a:srgbClr val="008000"/>
                </a:highlight>
                <a:latin typeface="+mn-lt"/>
                <a:ea typeface="+mn-ea"/>
                <a:cs typeface="+mn-cs"/>
              </a:defRPr>
            </a:pPr>
            <a:r>
              <a:rPr lang="en-US" sz="1800">
                <a:highlight>
                  <a:srgbClr val="008000"/>
                </a:highlight>
              </a:rPr>
              <a:t>Hiring Analysis</a:t>
            </a:r>
          </a:p>
        </c:rich>
      </c:tx>
      <c:overlay val="0"/>
      <c:spPr>
        <a:noFill/>
        <a:ln>
          <a:noFill/>
        </a:ln>
        <a:effectLst/>
      </c:spPr>
      <c:txPr>
        <a:bodyPr rot="0" spcFirstLastPara="1" vertOverflow="ellipsis" vert="horz" wrap="square" anchor="ctr" anchorCtr="1"/>
        <a:lstStyle/>
        <a:p>
          <a:pPr>
            <a:defRPr sz="1800" b="1" i="0" u="none" strike="noStrike" kern="1200" spc="100" baseline="0">
              <a:solidFill>
                <a:schemeClr val="lt1">
                  <a:lumMod val="95000"/>
                </a:schemeClr>
              </a:solidFill>
              <a:effectLst>
                <a:outerShdw blurRad="50800" dist="38100" dir="5400000" algn="t" rotWithShape="0">
                  <a:prstClr val="black">
                    <a:alpha val="40000"/>
                  </a:prstClr>
                </a:outerShdw>
              </a:effectLst>
              <a:highlight>
                <a:srgbClr val="008000"/>
              </a:highlight>
              <a:latin typeface="+mn-lt"/>
              <a:ea typeface="+mn-ea"/>
              <a:cs typeface="+mn-cs"/>
            </a:defRPr>
          </a:pPr>
          <a:endParaRPr lang="en-US"/>
        </a:p>
      </c:txPr>
    </c:title>
    <c:autoTitleDeleted val="0"/>
    <c:plotArea>
      <c:layout/>
      <c:pieChart>
        <c:varyColors val="1"/>
        <c:ser>
          <c:idx val="0"/>
          <c:order val="0"/>
          <c:tx>
            <c:strRef>
              <c:f>'Hiring Analysis'!$C$2</c:f>
              <c:strCache>
                <c:ptCount val="1"/>
                <c:pt idx="0">
                  <c:v>Hired</c:v>
                </c:pt>
              </c:strCache>
            </c:strRef>
          </c:tx>
          <c:spPr>
            <a:ln>
              <a:solidFill>
                <a:srgbClr val="7030A0"/>
              </a:solidFill>
            </a:ln>
          </c:spPr>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solidFill>
                  <a:srgbClr val="7030A0"/>
                </a:solid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1-4868-439C-A210-40E1A3C45492}"/>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solidFill>
                  <a:srgbClr val="7030A0"/>
                </a:solid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3-4868-439C-A210-40E1A3C45492}"/>
              </c:ext>
            </c:extLst>
          </c:dPt>
          <c:dLbls>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bg1"/>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'Hiring Analysis'!$B$3:$B$5</c:f>
              <c:strCache>
                <c:ptCount val="2"/>
                <c:pt idx="0">
                  <c:v>Male</c:v>
                </c:pt>
                <c:pt idx="1">
                  <c:v>Female</c:v>
                </c:pt>
              </c:strCache>
            </c:strRef>
          </c:cat>
          <c:val>
            <c:numRef>
              <c:f>'Hiring Analysis'!$C$3:$C$5</c:f>
              <c:numCache>
                <c:formatCode>General</c:formatCode>
                <c:ptCount val="2"/>
                <c:pt idx="0">
                  <c:v>2563</c:v>
                </c:pt>
                <c:pt idx="1">
                  <c:v>1856</c:v>
                </c:pt>
              </c:numCache>
            </c:numRef>
          </c:val>
          <c:extLst>
            <c:ext xmlns:c16="http://schemas.microsoft.com/office/drawing/2014/chart" uri="{C3380CC4-5D6E-409C-BE32-E72D297353CC}">
              <c16:uniqueId val="{00000004-4868-439C-A210-40E1A3C45492}"/>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r"/>
      <c:layout>
        <c:manualLayout>
          <c:xMode val="edge"/>
          <c:yMode val="edge"/>
          <c:x val="0.75557033290434361"/>
          <c:y val="0.23872748128749746"/>
          <c:w val="0.19892994037266787"/>
          <c:h val="0.33825001884802131"/>
        </c:manualLayout>
      </c:layout>
      <c:overlay val="0"/>
      <c:spPr>
        <a:noFill/>
        <a:ln>
          <a:noFill/>
        </a:ln>
        <a:effectLst/>
      </c:spPr>
      <c:txPr>
        <a:bodyPr rot="0" spcFirstLastPara="1" vertOverflow="ellipsis" vert="horz" wrap="square" anchor="ctr" anchorCtr="1"/>
        <a:lstStyle/>
        <a:p>
          <a:pPr>
            <a:defRPr sz="18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sz="1600"/>
              <a:t>'Offered Salary' by 'Department'</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105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5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5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5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5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5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5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5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5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32048566344430324"/>
          <c:y val="0.18300925925925926"/>
          <c:w val="0.63118095542743891"/>
          <c:h val="0.5701739695729181"/>
        </c:manualLayout>
      </c:layout>
      <c:barChart>
        <c:barDir val="bar"/>
        <c:grouping val="clustered"/>
        <c:varyColors val="0"/>
        <c:ser>
          <c:idx val="0"/>
          <c:order val="0"/>
          <c:tx>
            <c:v>Total</c:v>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numFmt formatCode="0" sourceLinked="0"/>
            <c:spPr>
              <a:noFill/>
              <a:ln>
                <a:noFill/>
              </a:ln>
              <a:effectLst/>
            </c:spPr>
            <c:txPr>
              <a:bodyPr rot="0" spcFirstLastPara="1" vertOverflow="ellipsis" vert="horz" wrap="square" lIns="38100" tIns="19050" rIns="38100" bIns="19050" anchor="ctr" anchorCtr="1">
                <a:spAutoFit/>
              </a:bodyPr>
              <a:lstStyle/>
              <a:p>
                <a:pPr>
                  <a:defRPr sz="13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Lit>
              <c:ptCount val="9"/>
              <c:pt idx="0">
                <c:v>General Management</c:v>
              </c:pt>
              <c:pt idx="1">
                <c:v>Purchase Department</c:v>
              </c:pt>
              <c:pt idx="2">
                <c:v>Service Department</c:v>
              </c:pt>
              <c:pt idx="3">
                <c:v>Finance Department</c:v>
              </c:pt>
              <c:pt idx="4">
                <c:v>Production Department</c:v>
              </c:pt>
              <c:pt idx="5">
                <c:v>Sales Department</c:v>
              </c:pt>
              <c:pt idx="6">
                <c:v>Operations Department</c:v>
              </c:pt>
              <c:pt idx="7">
                <c:v>Human Resource Department</c:v>
              </c:pt>
              <c:pt idx="8">
                <c:v>Marketing Department</c:v>
              </c:pt>
            </c:strLit>
          </c:cat>
          <c:val>
            <c:numLit>
              <c:formatCode>General</c:formatCode>
              <c:ptCount val="9"/>
              <c:pt idx="0">
                <c:v>58722.093023255817</c:v>
              </c:pt>
              <c:pt idx="1">
                <c:v>52564.774774774778</c:v>
              </c:pt>
              <c:pt idx="2">
                <c:v>50629.884184914845</c:v>
              </c:pt>
              <c:pt idx="3">
                <c:v>49628.006944444445</c:v>
              </c:pt>
              <c:pt idx="4">
                <c:v>49448.484210526316</c:v>
              </c:pt>
              <c:pt idx="5">
                <c:v>49310.380697050939</c:v>
              </c:pt>
              <c:pt idx="6">
                <c:v>49151.354384698665</c:v>
              </c:pt>
              <c:pt idx="7">
                <c:v>49002.278350515466</c:v>
              </c:pt>
              <c:pt idx="8">
                <c:v>48489.935384615383</c:v>
              </c:pt>
            </c:numLit>
          </c:val>
          <c:extLst>
            <c:ext xmlns:c16="http://schemas.microsoft.com/office/drawing/2014/chart" uri="{C3380CC4-5D6E-409C-BE32-E72D297353CC}">
              <c16:uniqueId val="{00000000-0642-40B6-A1D7-4D44AA74762C}"/>
            </c:ext>
          </c:extLst>
        </c:ser>
        <c:dLbls>
          <c:dLblPos val="outEnd"/>
          <c:showLegendKey val="0"/>
          <c:showVal val="1"/>
          <c:showCatName val="0"/>
          <c:showSerName val="0"/>
          <c:showPercent val="0"/>
          <c:showBubbleSize val="0"/>
        </c:dLbls>
        <c:gapWidth val="100"/>
        <c:overlap val="-24"/>
        <c:axId val="850149951"/>
        <c:axId val="850150431"/>
      </c:barChart>
      <c:catAx>
        <c:axId val="850149951"/>
        <c:scaling>
          <c:orientation val="maxMin"/>
        </c:scaling>
        <c:delete val="0"/>
        <c:axPos val="l"/>
        <c:title>
          <c:tx>
            <c:rich>
              <a:bodyPr rot="-5400000" spcFirstLastPara="1" vertOverflow="ellipsis" vert="horz" wrap="square" anchor="ctr" anchorCtr="1"/>
              <a:lstStyle/>
              <a:p>
                <a:pPr>
                  <a:defRPr sz="1400" b="1" i="0" u="none" strike="noStrike" kern="1200" cap="all" baseline="0">
                    <a:solidFill>
                      <a:schemeClr val="lt1">
                        <a:lumMod val="85000"/>
                      </a:schemeClr>
                    </a:solidFill>
                    <a:latin typeface="+mn-lt"/>
                    <a:ea typeface="+mn-ea"/>
                    <a:cs typeface="+mn-cs"/>
                  </a:defRPr>
                </a:pPr>
                <a:r>
                  <a:rPr lang="en-IN" sz="1400"/>
                  <a:t>Department</a:t>
                </a:r>
              </a:p>
            </c:rich>
          </c:tx>
          <c:layout>
            <c:manualLayout>
              <c:xMode val="edge"/>
              <c:yMode val="edge"/>
              <c:x val="1.8485413968497493E-2"/>
              <c:y val="0.29900259239896143"/>
            </c:manualLayout>
          </c:layout>
          <c:overlay val="0"/>
          <c:spPr>
            <a:noFill/>
            <a:ln>
              <a:noFill/>
            </a:ln>
            <a:effectLst/>
          </c:spPr>
          <c:txPr>
            <a:bodyPr rot="-5400000" spcFirstLastPara="1" vertOverflow="ellipsis" vert="horz" wrap="square" anchor="ctr" anchorCtr="1"/>
            <a:lstStyle/>
            <a:p>
              <a:pPr>
                <a:defRPr sz="14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400" b="0" i="0" u="none" strike="noStrike" kern="1200" baseline="0">
                <a:solidFill>
                  <a:schemeClr val="lt1">
                    <a:lumMod val="85000"/>
                  </a:schemeClr>
                </a:solidFill>
                <a:latin typeface="+mn-lt"/>
                <a:ea typeface="+mn-ea"/>
                <a:cs typeface="+mn-cs"/>
              </a:defRPr>
            </a:pPr>
            <a:endParaRPr lang="en-US"/>
          </a:p>
        </c:txPr>
        <c:crossAx val="850150431"/>
        <c:crosses val="autoZero"/>
        <c:auto val="1"/>
        <c:lblAlgn val="ctr"/>
        <c:lblOffset val="100"/>
        <c:noMultiLvlLbl val="0"/>
      </c:catAx>
      <c:valAx>
        <c:axId val="850150431"/>
        <c:scaling>
          <c:orientation val="minMax"/>
        </c:scaling>
        <c:delete val="0"/>
        <c:axPos val="b"/>
        <c:majorGridlines>
          <c:spPr>
            <a:ln w="9525" cap="flat" cmpd="sng" algn="ctr">
              <a:solidFill>
                <a:schemeClr val="lt1">
                  <a:lumMod val="95000"/>
                  <a:alpha val="10000"/>
                </a:schemeClr>
              </a:solidFill>
              <a:round/>
            </a:ln>
            <a:effectLst/>
          </c:spPr>
        </c:majorGridlines>
        <c:title>
          <c:tx>
            <c:rich>
              <a:bodyPr rot="0" spcFirstLastPara="1" vertOverflow="ellipsis" vert="horz" wrap="square" anchor="ctr" anchorCtr="1"/>
              <a:lstStyle/>
              <a:p>
                <a:pPr>
                  <a:defRPr sz="1400" b="1" i="0" u="none" strike="noStrike" kern="1200" cap="all" baseline="0">
                    <a:solidFill>
                      <a:schemeClr val="lt1">
                        <a:lumMod val="85000"/>
                      </a:schemeClr>
                    </a:solidFill>
                    <a:latin typeface="+mn-lt"/>
                    <a:ea typeface="+mn-ea"/>
                    <a:cs typeface="+mn-cs"/>
                  </a:defRPr>
                </a:pPr>
                <a:r>
                  <a:rPr lang="en-IN" sz="1400"/>
                  <a:t>Salary</a:t>
                </a:r>
              </a:p>
            </c:rich>
          </c:tx>
          <c:layout>
            <c:manualLayout>
              <c:xMode val="edge"/>
              <c:yMode val="edge"/>
              <c:x val="0.53167715640718982"/>
              <c:y val="0.86829393467578897"/>
            </c:manualLayout>
          </c:layout>
          <c:overlay val="0"/>
          <c:spPr>
            <a:noFill/>
            <a:ln>
              <a:noFill/>
            </a:ln>
            <a:effectLst/>
          </c:spPr>
          <c:txPr>
            <a:bodyPr rot="0" spcFirstLastPara="1" vertOverflow="ellipsis" vert="horz" wrap="square" anchor="ctr" anchorCtr="1"/>
            <a:lstStyle/>
            <a:p>
              <a:pPr>
                <a:defRPr sz="14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lt1">
                    <a:lumMod val="85000"/>
                  </a:schemeClr>
                </a:solidFill>
                <a:latin typeface="+mn-lt"/>
                <a:ea typeface="+mn-ea"/>
                <a:cs typeface="+mn-cs"/>
              </a:defRPr>
            </a:pPr>
            <a:endParaRPr lang="en-US"/>
          </a:p>
        </c:txPr>
        <c:crossAx val="850149951"/>
        <c:crosses val="max"/>
        <c:crossBetween val="between"/>
      </c:valAx>
      <c:spPr>
        <a:noFill/>
        <a:ln>
          <a:noFill/>
        </a:ln>
        <a:effectLst/>
      </c:spPr>
    </c:plotArea>
    <c:plotVisOnly val="1"/>
    <c:dispBlanksAs val="gap"/>
    <c:showDLblsOverMax val="0"/>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solidFill>
        <a:schemeClr val="accent1">
          <a:alpha val="94000"/>
        </a:schemeClr>
      </a:solidFill>
    </a:ln>
    <a:effectLst/>
  </c:spPr>
  <c:txPr>
    <a:bodyPr/>
    <a:lstStyle/>
    <a:p>
      <a:pPr>
        <a:defRPr sz="1050"/>
      </a:pPr>
      <a:endParaRPr lang="en-US"/>
    </a:p>
  </c:txPr>
  <c:externalData r:id="rId3">
    <c:autoUpdate val="0"/>
  </c:externalData>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320" b="0" i="0" u="none" strike="noStrike" kern="1200" spc="0" baseline="0">
                <a:solidFill>
                  <a:schemeClr val="tx1">
                    <a:lumMod val="65000"/>
                    <a:lumOff val="35000"/>
                  </a:schemeClr>
                </a:solidFill>
                <a:latin typeface="+mn-lt"/>
                <a:ea typeface="+mn-ea"/>
                <a:cs typeface="+mn-cs"/>
              </a:defRPr>
            </a:pPr>
            <a:r>
              <a:rPr lang="en-US" sz="1600" dirty="0"/>
              <a:t>Frequency</a:t>
            </a:r>
          </a:p>
        </c:rich>
      </c:tx>
      <c:overlay val="0"/>
      <c:spPr>
        <a:noFill/>
        <a:ln>
          <a:noFill/>
        </a:ln>
        <a:effectLst/>
      </c:spPr>
      <c:txPr>
        <a:bodyPr rot="0" spcFirstLastPara="1" vertOverflow="ellipsis" vert="horz" wrap="square" anchor="ctr" anchorCtr="1"/>
        <a:lstStyle/>
        <a:p>
          <a:pPr>
            <a:defRPr sz="132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3457225188667546"/>
          <c:y val="9.354457327726412E-2"/>
          <c:w val="0.85269668067131821"/>
          <c:h val="0.56321349986325697"/>
        </c:manualLayout>
      </c:layout>
      <c:barChart>
        <c:barDir val="col"/>
        <c:grouping val="clustered"/>
        <c:varyColors val="0"/>
        <c:ser>
          <c:idx val="0"/>
          <c:order val="0"/>
          <c:tx>
            <c:strRef>
              <c:f>'Salary distribution'!$B$17</c:f>
              <c:strCache>
                <c:ptCount val="1"/>
                <c:pt idx="0">
                  <c:v>Freequency</c:v>
                </c:pt>
              </c:strCache>
            </c:strRef>
          </c:tx>
          <c:spPr>
            <a:solidFill>
              <a:schemeClr val="accent1"/>
            </a:solidFill>
            <a:ln>
              <a:noFill/>
            </a:ln>
            <a:effectLst/>
          </c:spPr>
          <c:invertIfNegative val="0"/>
          <c:dLbls>
            <c:dLbl>
              <c:idx val="0"/>
              <c:layout>
                <c:manualLayout>
                  <c:x val="1.8187239202866292E-3"/>
                  <c:y val="1.8564650831741539E-2"/>
                </c:manualLayout>
              </c:layout>
              <c:dLblPos val="outEnd"/>
              <c:showLegendKey val="0"/>
              <c:showVal val="1"/>
              <c:showCatName val="0"/>
              <c:showSerName val="0"/>
              <c:showPercent val="0"/>
              <c:showBubbleSize val="0"/>
              <c:extLst>
                <c:ext xmlns:c15="http://schemas.microsoft.com/office/drawing/2012/chart" uri="{CE6537A1-D6FC-4f65-9D91-7224C49458BB}">
                  <c15:layout>
                    <c:manualLayout>
                      <c:w val="6.7110912658576244E-2"/>
                      <c:h val="9.1962662327738781E-2"/>
                    </c:manualLayout>
                  </c15:layout>
                </c:ext>
                <c:ext xmlns:c16="http://schemas.microsoft.com/office/drawing/2014/chart" uri="{C3380CC4-5D6E-409C-BE32-E72D297353CC}">
                  <c16:uniqueId val="{00000001-FEC1-497E-8380-26445A8E7A0D}"/>
                </c:ext>
              </c:extLst>
            </c:dLbl>
            <c:dLbl>
              <c:idx val="1"/>
              <c:layout>
                <c:manualLayout>
                  <c:x val="1.818723920286586E-3"/>
                  <c:y val="2.7003128482533133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FEC1-497E-8380-26445A8E7A0D}"/>
                </c:ext>
              </c:extLst>
            </c:dLbl>
            <c:spPr>
              <a:noFill/>
              <a:ln>
                <a:noFill/>
              </a:ln>
              <a:effectLst/>
            </c:spPr>
            <c:txPr>
              <a:bodyPr rot="0" spcFirstLastPara="1" vertOverflow="ellipsis" vert="horz" wrap="square" anchor="ctr" anchorCtr="1"/>
              <a:lstStyle/>
              <a:p>
                <a:pPr>
                  <a:defRPr sz="14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'Salary distribution'!$A$18:$A$25</c:f>
              <c:strCache>
                <c:ptCount val="8"/>
                <c:pt idx="0">
                  <c:v>0-50000</c:v>
                </c:pt>
                <c:pt idx="1">
                  <c:v>50001-100000</c:v>
                </c:pt>
                <c:pt idx="2">
                  <c:v>100001-150000</c:v>
                </c:pt>
                <c:pt idx="3">
                  <c:v>150001-200000</c:v>
                </c:pt>
                <c:pt idx="4">
                  <c:v>200001-250000</c:v>
                </c:pt>
                <c:pt idx="5">
                  <c:v>250001-300000</c:v>
                </c:pt>
                <c:pt idx="6">
                  <c:v>300001-350000</c:v>
                </c:pt>
                <c:pt idx="7">
                  <c:v>350001-400000</c:v>
                </c:pt>
              </c:strCache>
            </c:strRef>
          </c:cat>
          <c:val>
            <c:numRef>
              <c:f>'Salary distribution'!$B$18:$B$25</c:f>
              <c:numCache>
                <c:formatCode>General</c:formatCode>
                <c:ptCount val="8"/>
                <c:pt idx="0">
                  <c:v>3612</c:v>
                </c:pt>
                <c:pt idx="1">
                  <c:v>3552</c:v>
                </c:pt>
                <c:pt idx="2">
                  <c:v>0</c:v>
                </c:pt>
                <c:pt idx="3">
                  <c:v>1</c:v>
                </c:pt>
                <c:pt idx="4">
                  <c:v>0</c:v>
                </c:pt>
                <c:pt idx="5">
                  <c:v>1</c:v>
                </c:pt>
                <c:pt idx="6">
                  <c:v>0</c:v>
                </c:pt>
                <c:pt idx="7">
                  <c:v>1</c:v>
                </c:pt>
              </c:numCache>
            </c:numRef>
          </c:val>
          <c:extLst>
            <c:ext xmlns:c16="http://schemas.microsoft.com/office/drawing/2014/chart" uri="{C3380CC4-5D6E-409C-BE32-E72D297353CC}">
              <c16:uniqueId val="{00000000-FEC1-497E-8380-26445A8E7A0D}"/>
            </c:ext>
          </c:extLst>
        </c:ser>
        <c:dLbls>
          <c:dLblPos val="outEnd"/>
          <c:showLegendKey val="0"/>
          <c:showVal val="1"/>
          <c:showCatName val="0"/>
          <c:showSerName val="0"/>
          <c:showPercent val="0"/>
          <c:showBubbleSize val="0"/>
        </c:dLbls>
        <c:gapWidth val="219"/>
        <c:overlap val="-27"/>
        <c:axId val="1472884463"/>
        <c:axId val="1472887343"/>
      </c:barChart>
      <c:catAx>
        <c:axId val="1472884463"/>
        <c:scaling>
          <c:orientation val="minMax"/>
        </c:scaling>
        <c:delete val="0"/>
        <c:axPos val="b"/>
        <c:title>
          <c:tx>
            <c:rich>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IN" sz="1400"/>
                  <a:t>class-interval</a:t>
                </a:r>
              </a:p>
            </c:rich>
          </c:tx>
          <c:layout>
            <c:manualLayout>
              <c:xMode val="edge"/>
              <c:yMode val="edge"/>
              <c:x val="0.52998402673495515"/>
              <c:y val="0.93675846047084843"/>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472887343"/>
        <c:crosses val="autoZero"/>
        <c:auto val="1"/>
        <c:lblAlgn val="ctr"/>
        <c:lblOffset val="100"/>
        <c:noMultiLvlLbl val="0"/>
      </c:catAx>
      <c:valAx>
        <c:axId val="1472887343"/>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r>
                  <a:rPr lang="en-IN"/>
                  <a:t>freequency</a:t>
                </a:r>
              </a:p>
            </c:rich>
          </c:tx>
          <c:overlay val="0"/>
          <c:spPr>
            <a:noFill/>
            <a:ln>
              <a:noFill/>
            </a:ln>
            <a:effectLst/>
          </c:spPr>
          <c:txPr>
            <a:bodyPr rot="-54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472884463"/>
        <c:crosses val="autoZero"/>
        <c:crossBetween val="between"/>
      </c:valAx>
      <c:spPr>
        <a:noFill/>
        <a:ln>
          <a:noFill/>
        </a:ln>
        <a:effectLst/>
      </c:spPr>
    </c:plotArea>
    <c:plotVisOnly val="1"/>
    <c:dispBlanksAs val="gap"/>
    <c:showDLblsOverMax val="0"/>
  </c:chart>
  <c:spPr>
    <a:noFill/>
    <a:ln>
      <a:noFill/>
    </a:ln>
    <a:effectLst/>
  </c:spPr>
  <c:txPr>
    <a:bodyPr/>
    <a:lstStyle/>
    <a:p>
      <a:pPr>
        <a:defRPr sz="1100"/>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[Statistics.xlsx]Salary distribution!PivotTable5</c:name>
    <c:fmtId val="5"/>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23314184294431842"/>
          <c:y val="9.0494741628136754E-2"/>
          <c:w val="0.72937486345394631"/>
          <c:h val="0.64272385834557555"/>
        </c:manualLayout>
      </c:layout>
      <c:barChart>
        <c:barDir val="col"/>
        <c:grouping val="clustered"/>
        <c:varyColors val="0"/>
        <c:ser>
          <c:idx val="0"/>
          <c:order val="0"/>
          <c:tx>
            <c:strRef>
              <c:f>'Salary distribution'!$B$2</c:f>
              <c:strCache>
                <c:ptCount val="1"/>
                <c:pt idx="0">
                  <c:v>Max of Offered Salary</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'Salary distribution'!$A$3:$A$13</c:f>
              <c:strCache>
                <c:ptCount val="10"/>
                <c:pt idx="0">
                  <c:v>Finance Department</c:v>
                </c:pt>
                <c:pt idx="1">
                  <c:v>General Management</c:v>
                </c:pt>
                <c:pt idx="2">
                  <c:v>Human Resource Department</c:v>
                </c:pt>
                <c:pt idx="3">
                  <c:v>Marketing Department</c:v>
                </c:pt>
                <c:pt idx="4">
                  <c:v>Operations Department</c:v>
                </c:pt>
                <c:pt idx="5">
                  <c:v>Production Department</c:v>
                </c:pt>
                <c:pt idx="6">
                  <c:v>Purchase Department</c:v>
                </c:pt>
                <c:pt idx="7">
                  <c:v>Sales Department</c:v>
                </c:pt>
                <c:pt idx="8">
                  <c:v>Service Department</c:v>
                </c:pt>
                <c:pt idx="9">
                  <c:v>(blank)</c:v>
                </c:pt>
              </c:strCache>
            </c:strRef>
          </c:cat>
          <c:val>
            <c:numRef>
              <c:f>'Salary distribution'!$B$3:$B$13</c:f>
              <c:numCache>
                <c:formatCode>"₹"\ #,##0</c:formatCode>
                <c:ptCount val="10"/>
                <c:pt idx="0">
                  <c:v>99762</c:v>
                </c:pt>
                <c:pt idx="1">
                  <c:v>400000</c:v>
                </c:pt>
                <c:pt idx="2">
                  <c:v>98195</c:v>
                </c:pt>
                <c:pt idx="3">
                  <c:v>99828</c:v>
                </c:pt>
                <c:pt idx="4">
                  <c:v>99948</c:v>
                </c:pt>
                <c:pt idx="5">
                  <c:v>99939</c:v>
                </c:pt>
                <c:pt idx="6">
                  <c:v>99522</c:v>
                </c:pt>
                <c:pt idx="7">
                  <c:v>99824</c:v>
                </c:pt>
                <c:pt idx="8">
                  <c:v>200000</c:v>
                </c:pt>
              </c:numCache>
            </c:numRef>
          </c:val>
          <c:extLst>
            <c:ext xmlns:c16="http://schemas.microsoft.com/office/drawing/2014/chart" uri="{C3380CC4-5D6E-409C-BE32-E72D297353CC}">
              <c16:uniqueId val="{00000000-5BDF-40A0-A0BB-5AA67EEBEF4A}"/>
            </c:ext>
          </c:extLst>
        </c:ser>
        <c:ser>
          <c:idx val="1"/>
          <c:order val="1"/>
          <c:tx>
            <c:strRef>
              <c:f>'Salary distribution'!$C$2</c:f>
              <c:strCache>
                <c:ptCount val="1"/>
                <c:pt idx="0">
                  <c:v>Min of Offered Salary2</c:v>
                </c:pt>
              </c:strCache>
            </c:strRef>
          </c:tx>
          <c:spPr>
            <a:solidFill>
              <a:schemeClr val="accent2"/>
            </a:solidFill>
            <a:ln>
              <a:noFill/>
            </a:ln>
            <a:effectLst/>
          </c:spPr>
          <c:invertIfNegative val="0"/>
          <c:cat>
            <c:strRef>
              <c:f>'Salary distribution'!$A$3:$A$13</c:f>
              <c:strCache>
                <c:ptCount val="10"/>
                <c:pt idx="0">
                  <c:v>Finance Department</c:v>
                </c:pt>
                <c:pt idx="1">
                  <c:v>General Management</c:v>
                </c:pt>
                <c:pt idx="2">
                  <c:v>Human Resource Department</c:v>
                </c:pt>
                <c:pt idx="3">
                  <c:v>Marketing Department</c:v>
                </c:pt>
                <c:pt idx="4">
                  <c:v>Operations Department</c:v>
                </c:pt>
                <c:pt idx="5">
                  <c:v>Production Department</c:v>
                </c:pt>
                <c:pt idx="6">
                  <c:v>Purchase Department</c:v>
                </c:pt>
                <c:pt idx="7">
                  <c:v>Sales Department</c:v>
                </c:pt>
                <c:pt idx="8">
                  <c:v>Service Department</c:v>
                </c:pt>
                <c:pt idx="9">
                  <c:v>(blank)</c:v>
                </c:pt>
              </c:strCache>
            </c:strRef>
          </c:cat>
          <c:val>
            <c:numRef>
              <c:f>'Salary distribution'!$C$3:$C$13</c:f>
              <c:numCache>
                <c:formatCode>"₹"\ #,##0</c:formatCode>
                <c:ptCount val="10"/>
                <c:pt idx="0">
                  <c:v>1038</c:v>
                </c:pt>
                <c:pt idx="1">
                  <c:v>1022</c:v>
                </c:pt>
                <c:pt idx="2">
                  <c:v>1415</c:v>
                </c:pt>
                <c:pt idx="3">
                  <c:v>1007</c:v>
                </c:pt>
                <c:pt idx="4">
                  <c:v>1027</c:v>
                </c:pt>
                <c:pt idx="5">
                  <c:v>1210</c:v>
                </c:pt>
                <c:pt idx="6">
                  <c:v>1258</c:v>
                </c:pt>
                <c:pt idx="7">
                  <c:v>1487</c:v>
                </c:pt>
                <c:pt idx="8">
                  <c:v>100</c:v>
                </c:pt>
              </c:numCache>
            </c:numRef>
          </c:val>
          <c:extLst>
            <c:ext xmlns:c16="http://schemas.microsoft.com/office/drawing/2014/chart" uri="{C3380CC4-5D6E-409C-BE32-E72D297353CC}">
              <c16:uniqueId val="{00000001-5BDF-40A0-A0BB-5AA67EEBEF4A}"/>
            </c:ext>
          </c:extLst>
        </c:ser>
        <c:dLbls>
          <c:showLegendKey val="0"/>
          <c:showVal val="0"/>
          <c:showCatName val="0"/>
          <c:showSerName val="0"/>
          <c:showPercent val="0"/>
          <c:showBubbleSize val="0"/>
        </c:dLbls>
        <c:gapWidth val="219"/>
        <c:overlap val="-27"/>
        <c:axId val="1429608815"/>
        <c:axId val="1429610735"/>
      </c:barChart>
      <c:catAx>
        <c:axId val="1429608815"/>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29610735"/>
        <c:crosses val="autoZero"/>
        <c:auto val="1"/>
        <c:lblAlgn val="ctr"/>
        <c:lblOffset val="100"/>
        <c:noMultiLvlLbl val="0"/>
      </c:catAx>
      <c:valAx>
        <c:axId val="1429610735"/>
        <c:scaling>
          <c:orientation val="minMax"/>
        </c:scaling>
        <c:delete val="0"/>
        <c:axPos val="l"/>
        <c:majorGridlines>
          <c:spPr>
            <a:ln w="9525" cap="flat" cmpd="sng" algn="ctr">
              <a:solidFill>
                <a:schemeClr val="tx1">
                  <a:lumMod val="15000"/>
                  <a:lumOff val="85000"/>
                </a:schemeClr>
              </a:solidFill>
              <a:round/>
            </a:ln>
            <a:effectLst/>
          </c:spPr>
        </c:majorGridlines>
        <c:numFmt formatCode="&quot;₹&quot;\ #,##0" sourceLinked="1"/>
        <c:majorTickMark val="out"/>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1429608815"/>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1400"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legend>
      <c:legendPos val="r"/>
      <c:layout>
        <c:manualLayout>
          <c:xMode val="edge"/>
          <c:yMode val="edge"/>
          <c:x val="0.82159249291042069"/>
          <c:y val="7.5596330625373132E-2"/>
          <c:w val="9.7871772936479126E-2"/>
          <c:h val="0.32129291034237523"/>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highlight>
                <a:srgbClr val="008000"/>
              </a:highlight>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pivotSource>
    <c:name>[Statistics.xlsx]Departmental Analysis!PivotTable9</c:name>
    <c:fmtId val="8"/>
  </c:pivotSource>
  <c:chart>
    <c:title>
      <c:tx>
        <c:rich>
          <a:bodyPr rot="0" spcFirstLastPara="1" vertOverflow="ellipsis" vert="horz" wrap="square" anchor="ctr" anchorCtr="1"/>
          <a:lstStyle/>
          <a:p>
            <a:pPr>
              <a:defRPr sz="1320" b="0" i="0" u="none" strike="noStrike" kern="1200" spc="0" baseline="0">
                <a:solidFill>
                  <a:schemeClr val="tx1">
                    <a:lumMod val="65000"/>
                    <a:lumOff val="35000"/>
                  </a:schemeClr>
                </a:solidFill>
                <a:highlight>
                  <a:srgbClr val="008000"/>
                </a:highlight>
                <a:latin typeface="+mn-lt"/>
                <a:ea typeface="+mn-ea"/>
                <a:cs typeface="+mn-cs"/>
              </a:defRPr>
            </a:pPr>
            <a:r>
              <a:rPr lang="en-US" sz="1700" dirty="0">
                <a:highlight>
                  <a:srgbClr val="008000"/>
                </a:highlight>
              </a:rPr>
              <a:t>Departmental</a:t>
            </a:r>
            <a:r>
              <a:rPr lang="en-US" sz="1700" baseline="0" dirty="0">
                <a:highlight>
                  <a:srgbClr val="008000"/>
                </a:highlight>
              </a:rPr>
              <a:t> Analysis</a:t>
            </a:r>
            <a:endParaRPr lang="en-US" sz="1700" dirty="0">
              <a:highlight>
                <a:srgbClr val="008000"/>
              </a:highlight>
            </a:endParaRPr>
          </a:p>
        </c:rich>
      </c:tx>
      <c:overlay val="0"/>
      <c:spPr>
        <a:noFill/>
        <a:ln>
          <a:noFill/>
        </a:ln>
        <a:effectLst/>
      </c:spPr>
      <c:txPr>
        <a:bodyPr rot="0" spcFirstLastPara="1" vertOverflow="ellipsis" vert="horz" wrap="square" anchor="ctr" anchorCtr="1"/>
        <a:lstStyle/>
        <a:p>
          <a:pPr>
            <a:defRPr sz="1320" b="0" i="0" u="none" strike="noStrike" kern="1200" spc="0" baseline="0">
              <a:solidFill>
                <a:schemeClr val="tx1">
                  <a:lumMod val="65000"/>
                  <a:lumOff val="35000"/>
                </a:schemeClr>
              </a:solidFill>
              <a:highlight>
                <a:srgbClr val="008000"/>
              </a:highlight>
              <a:latin typeface="+mn-lt"/>
              <a:ea typeface="+mn-ea"/>
              <a:cs typeface="+mn-cs"/>
            </a:defRPr>
          </a:pPr>
          <a:endParaRPr lang="en-US"/>
        </a:p>
      </c:txPr>
    </c:title>
    <c:autoTitleDeleted val="0"/>
    <c:pivotFmts>
      <c:pivotFmt>
        <c:idx val="0"/>
        <c:spPr>
          <a:solidFill>
            <a:schemeClr val="accent1"/>
          </a:solidFill>
          <a:ln>
            <a:noFill/>
          </a:ln>
          <a:effectLst>
            <a:softEdge rad="0"/>
          </a:effectLst>
        </c:spPr>
        <c:marker>
          <c:symbol val="none"/>
        </c:marker>
        <c:dLbl>
          <c:idx val="0"/>
          <c:spPr>
            <a:noFill/>
            <a:ln>
              <a:noFill/>
            </a:ln>
            <a:effectLst/>
          </c:spPr>
          <c:txPr>
            <a:bodyPr rot="0" spcFirstLastPara="1" vertOverflow="ellipsis" vert="horz" wrap="square" anchor="ctr" anchorCtr="1"/>
            <a:lstStyle/>
            <a:p>
              <a:pPr>
                <a:defRPr sz="11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3">
              <a:lumMod val="40000"/>
              <a:lumOff val="60000"/>
            </a:schemeClr>
          </a:solidFill>
          <a:ln>
            <a:noFill/>
          </a:ln>
          <a:effectLst>
            <a:softEdge rad="0"/>
          </a:effectLst>
        </c:spPr>
      </c:pivotFmt>
      <c:pivotFmt>
        <c:idx val="2"/>
        <c:spPr>
          <a:solidFill>
            <a:srgbClr val="00B050"/>
          </a:solidFill>
          <a:ln>
            <a:noFill/>
          </a:ln>
          <a:effectLst>
            <a:softEdge rad="0"/>
          </a:effectLst>
        </c:spPr>
      </c:pivotFmt>
      <c:pivotFmt>
        <c:idx val="3"/>
        <c:spPr>
          <a:solidFill>
            <a:srgbClr val="7030A0">
              <a:alpha val="80000"/>
            </a:srgbClr>
          </a:solidFill>
          <a:ln>
            <a:noFill/>
          </a:ln>
          <a:effectLst>
            <a:softEdge rad="0"/>
          </a:effectLst>
        </c:spPr>
      </c:pivotFmt>
      <c:pivotFmt>
        <c:idx val="4"/>
        <c:spPr>
          <a:solidFill>
            <a:schemeClr val="accent1"/>
          </a:solidFill>
          <a:ln>
            <a:solidFill>
              <a:schemeClr val="accent1"/>
            </a:solidFill>
          </a:ln>
          <a:effectLst>
            <a:softEdge rad="0"/>
          </a:effectLst>
        </c:spPr>
      </c:pivotFmt>
      <c:pivotFmt>
        <c:idx val="5"/>
        <c:spPr>
          <a:solidFill>
            <a:schemeClr val="accent1"/>
          </a:solidFill>
          <a:ln>
            <a:noFill/>
          </a:ln>
          <a:effectLst>
            <a:softEdge rad="0"/>
          </a:effectLst>
        </c:spPr>
        <c:marker>
          <c:symbol val="none"/>
        </c:marker>
        <c:dLbl>
          <c:idx val="0"/>
          <c:spPr>
            <a:noFill/>
            <a:ln>
              <a:noFill/>
            </a:ln>
            <a:effectLst/>
          </c:spPr>
          <c:txPr>
            <a:bodyPr rot="0" spcFirstLastPara="1" vertOverflow="ellipsis" vert="horz" wrap="square" anchor="ctr" anchorCtr="1"/>
            <a:lstStyle/>
            <a:p>
              <a:pPr>
                <a:defRPr sz="11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a:softEdge rad="0"/>
          </a:effectLst>
        </c:spPr>
      </c:pivotFmt>
      <c:pivotFmt>
        <c:idx val="7"/>
        <c:spPr>
          <a:solidFill>
            <a:schemeClr val="accent1"/>
          </a:solidFill>
          <a:ln>
            <a:noFill/>
          </a:ln>
          <a:effectLst>
            <a:softEdge rad="0"/>
          </a:effectLst>
        </c:spPr>
      </c:pivotFmt>
      <c:pivotFmt>
        <c:idx val="8"/>
        <c:spPr>
          <a:solidFill>
            <a:schemeClr val="accent1"/>
          </a:solidFill>
          <a:ln>
            <a:noFill/>
          </a:ln>
          <a:effectLst>
            <a:softEdge rad="0"/>
          </a:effectLst>
        </c:spPr>
      </c:pivotFmt>
      <c:pivotFmt>
        <c:idx val="9"/>
        <c:spPr>
          <a:solidFill>
            <a:schemeClr val="accent1"/>
          </a:solidFill>
          <a:ln>
            <a:noFill/>
          </a:ln>
          <a:effectLst>
            <a:softEdge rad="0"/>
          </a:effectLst>
        </c:spPr>
      </c:pivotFmt>
      <c:pivotFmt>
        <c:idx val="10"/>
        <c:spPr>
          <a:solidFill>
            <a:schemeClr val="accent1"/>
          </a:solidFill>
          <a:ln>
            <a:solidFill>
              <a:schemeClr val="accent1"/>
            </a:solidFill>
          </a:ln>
          <a:effectLst>
            <a:softEdge rad="0"/>
          </a:effectLst>
        </c:spPr>
      </c:pivotFmt>
      <c:pivotFmt>
        <c:idx val="11"/>
        <c:spPr>
          <a:solidFill>
            <a:schemeClr val="accent1"/>
          </a:solidFill>
          <a:ln>
            <a:noFill/>
          </a:ln>
          <a:effectLst>
            <a:softEdge rad="0"/>
          </a:effectLst>
        </c:spPr>
      </c:pivotFmt>
      <c:pivotFmt>
        <c:idx val="12"/>
        <c:spPr>
          <a:solidFill>
            <a:srgbClr val="7030A0">
              <a:alpha val="80000"/>
            </a:srgbClr>
          </a:solidFill>
          <a:ln>
            <a:noFill/>
          </a:ln>
          <a:effectLst>
            <a:softEdge rad="0"/>
          </a:effectLst>
        </c:spPr>
      </c:pivotFmt>
      <c:pivotFmt>
        <c:idx val="13"/>
        <c:spPr>
          <a:solidFill>
            <a:srgbClr val="00B050"/>
          </a:solidFill>
          <a:ln>
            <a:noFill/>
          </a:ln>
          <a:effectLst>
            <a:softEdge rad="0"/>
          </a:effectLst>
        </c:spPr>
      </c:pivotFmt>
      <c:pivotFmt>
        <c:idx val="14"/>
        <c:spPr>
          <a:solidFill>
            <a:schemeClr val="accent3">
              <a:lumMod val="40000"/>
              <a:lumOff val="60000"/>
            </a:schemeClr>
          </a:solidFill>
          <a:ln>
            <a:noFill/>
          </a:ln>
          <a:effectLst>
            <a:softEdge rad="0"/>
          </a:effectLst>
        </c:spPr>
      </c:pivotFmt>
      <c:pivotFmt>
        <c:idx val="15"/>
        <c:spPr>
          <a:solidFill>
            <a:schemeClr val="accent1"/>
          </a:solidFill>
          <a:ln>
            <a:noFill/>
          </a:ln>
          <a:effectLst>
            <a:softEdge rad="0"/>
          </a:effectLst>
        </c:spPr>
        <c:marker>
          <c:symbol val="none"/>
        </c:marker>
        <c:dLbl>
          <c:idx val="0"/>
          <c:spPr>
            <a:noFill/>
            <a:ln>
              <a:noFill/>
            </a:ln>
            <a:effectLst/>
          </c:spPr>
          <c:txPr>
            <a:bodyPr rot="0" spcFirstLastPara="1" vertOverflow="ellipsis" vert="horz" wrap="square" anchor="ctr" anchorCtr="1"/>
            <a:lstStyle/>
            <a:p>
              <a:pPr>
                <a:defRPr sz="11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a:softEdge rad="0"/>
          </a:effectLst>
        </c:spPr>
      </c:pivotFmt>
      <c:pivotFmt>
        <c:idx val="17"/>
        <c:spPr>
          <a:solidFill>
            <a:schemeClr val="accent1"/>
          </a:solidFill>
          <a:ln>
            <a:noFill/>
          </a:ln>
          <a:effectLst>
            <a:softEdge rad="0"/>
          </a:effectLst>
        </c:spPr>
      </c:pivotFmt>
      <c:pivotFmt>
        <c:idx val="18"/>
        <c:spPr>
          <a:solidFill>
            <a:schemeClr val="accent1"/>
          </a:solidFill>
          <a:ln>
            <a:noFill/>
          </a:ln>
          <a:effectLst>
            <a:softEdge rad="0"/>
          </a:effectLst>
        </c:spPr>
      </c:pivotFmt>
      <c:pivotFmt>
        <c:idx val="19"/>
        <c:spPr>
          <a:solidFill>
            <a:schemeClr val="accent1"/>
          </a:solidFill>
          <a:ln>
            <a:noFill/>
          </a:ln>
          <a:effectLst>
            <a:softEdge rad="0"/>
          </a:effectLst>
        </c:spPr>
      </c:pivotFmt>
      <c:pivotFmt>
        <c:idx val="20"/>
        <c:spPr>
          <a:solidFill>
            <a:schemeClr val="accent1"/>
          </a:solidFill>
          <a:ln>
            <a:solidFill>
              <a:schemeClr val="accent1"/>
            </a:solidFill>
          </a:ln>
          <a:effectLst>
            <a:softEdge rad="0"/>
          </a:effectLst>
        </c:spPr>
      </c:pivotFmt>
      <c:pivotFmt>
        <c:idx val="21"/>
        <c:spPr>
          <a:solidFill>
            <a:schemeClr val="accent1"/>
          </a:solidFill>
          <a:ln>
            <a:noFill/>
          </a:ln>
          <a:effectLst>
            <a:softEdge rad="0"/>
          </a:effectLst>
        </c:spPr>
      </c:pivotFmt>
      <c:pivotFmt>
        <c:idx val="22"/>
        <c:spPr>
          <a:solidFill>
            <a:srgbClr val="7030A0">
              <a:alpha val="80000"/>
            </a:srgbClr>
          </a:solidFill>
          <a:ln>
            <a:noFill/>
          </a:ln>
          <a:effectLst>
            <a:softEdge rad="0"/>
          </a:effectLst>
        </c:spPr>
      </c:pivotFmt>
      <c:pivotFmt>
        <c:idx val="23"/>
        <c:spPr>
          <a:solidFill>
            <a:srgbClr val="00B050"/>
          </a:solidFill>
          <a:ln>
            <a:noFill/>
          </a:ln>
          <a:effectLst>
            <a:softEdge rad="0"/>
          </a:effectLst>
        </c:spPr>
      </c:pivotFmt>
      <c:pivotFmt>
        <c:idx val="24"/>
        <c:spPr>
          <a:solidFill>
            <a:schemeClr val="accent3">
              <a:lumMod val="40000"/>
              <a:lumOff val="60000"/>
            </a:schemeClr>
          </a:solidFill>
          <a:ln>
            <a:noFill/>
          </a:ln>
          <a:effectLst>
            <a:softEdge rad="0"/>
          </a:effectLst>
        </c:spPr>
      </c:pivotFmt>
    </c:pivotFmts>
    <c:plotArea>
      <c:layout/>
      <c:pieChart>
        <c:varyColors val="1"/>
        <c:ser>
          <c:idx val="0"/>
          <c:order val="0"/>
          <c:tx>
            <c:strRef>
              <c:f>'Departmental Analysis'!$B$3</c:f>
              <c:strCache>
                <c:ptCount val="1"/>
                <c:pt idx="0">
                  <c:v>Total</c:v>
                </c:pt>
              </c:strCache>
            </c:strRef>
          </c:tx>
          <c:spPr>
            <a:effectLst>
              <a:softEdge rad="0"/>
            </a:effectLst>
          </c:spPr>
          <c:explosion val="1"/>
          <c:dPt>
            <c:idx val="0"/>
            <c:bubble3D val="0"/>
            <c:spPr>
              <a:solidFill>
                <a:schemeClr val="accent1"/>
              </a:solidFill>
              <a:ln>
                <a:noFill/>
              </a:ln>
              <a:effectLst>
                <a:softEdge rad="0"/>
              </a:effectLst>
            </c:spPr>
            <c:extLst>
              <c:ext xmlns:c16="http://schemas.microsoft.com/office/drawing/2014/chart" uri="{C3380CC4-5D6E-409C-BE32-E72D297353CC}">
                <c16:uniqueId val="{00000001-2D09-4BD2-86DF-B5F11D7DEF7F}"/>
              </c:ext>
            </c:extLst>
          </c:dPt>
          <c:dPt>
            <c:idx val="1"/>
            <c:bubble3D val="0"/>
            <c:spPr>
              <a:solidFill>
                <a:schemeClr val="accent2"/>
              </a:solidFill>
              <a:ln>
                <a:noFill/>
              </a:ln>
              <a:effectLst>
                <a:softEdge rad="0"/>
              </a:effectLst>
            </c:spPr>
            <c:extLst>
              <c:ext xmlns:c16="http://schemas.microsoft.com/office/drawing/2014/chart" uri="{C3380CC4-5D6E-409C-BE32-E72D297353CC}">
                <c16:uniqueId val="{00000003-2D09-4BD2-86DF-B5F11D7DEF7F}"/>
              </c:ext>
            </c:extLst>
          </c:dPt>
          <c:dPt>
            <c:idx val="2"/>
            <c:bubble3D val="0"/>
            <c:spPr>
              <a:solidFill>
                <a:schemeClr val="accent3"/>
              </a:solidFill>
              <a:ln>
                <a:noFill/>
              </a:ln>
              <a:effectLst>
                <a:softEdge rad="0"/>
              </a:effectLst>
            </c:spPr>
            <c:extLst>
              <c:ext xmlns:c16="http://schemas.microsoft.com/office/drawing/2014/chart" uri="{C3380CC4-5D6E-409C-BE32-E72D297353CC}">
                <c16:uniqueId val="{00000005-2D09-4BD2-86DF-B5F11D7DEF7F}"/>
              </c:ext>
            </c:extLst>
          </c:dPt>
          <c:dPt>
            <c:idx val="3"/>
            <c:bubble3D val="0"/>
            <c:spPr>
              <a:solidFill>
                <a:schemeClr val="accent4"/>
              </a:solidFill>
              <a:ln>
                <a:noFill/>
              </a:ln>
              <a:effectLst>
                <a:softEdge rad="0"/>
              </a:effectLst>
            </c:spPr>
            <c:extLst>
              <c:ext xmlns:c16="http://schemas.microsoft.com/office/drawing/2014/chart" uri="{C3380CC4-5D6E-409C-BE32-E72D297353CC}">
                <c16:uniqueId val="{00000007-2D09-4BD2-86DF-B5F11D7DEF7F}"/>
              </c:ext>
            </c:extLst>
          </c:dPt>
          <c:dPt>
            <c:idx val="4"/>
            <c:bubble3D val="0"/>
            <c:explosion val="0"/>
            <c:spPr>
              <a:solidFill>
                <a:schemeClr val="accent5"/>
              </a:solidFill>
              <a:ln>
                <a:solidFill>
                  <a:schemeClr val="accent1"/>
                </a:solidFill>
              </a:ln>
              <a:effectLst>
                <a:softEdge rad="0"/>
              </a:effectLst>
            </c:spPr>
            <c:extLst>
              <c:ext xmlns:c16="http://schemas.microsoft.com/office/drawing/2014/chart" uri="{C3380CC4-5D6E-409C-BE32-E72D297353CC}">
                <c16:uniqueId val="{00000009-2D09-4BD2-86DF-B5F11D7DEF7F}"/>
              </c:ext>
            </c:extLst>
          </c:dPt>
          <c:dPt>
            <c:idx val="5"/>
            <c:bubble3D val="0"/>
            <c:spPr>
              <a:solidFill>
                <a:schemeClr val="accent6"/>
              </a:solidFill>
              <a:ln>
                <a:noFill/>
              </a:ln>
              <a:effectLst>
                <a:softEdge rad="0"/>
              </a:effectLst>
            </c:spPr>
            <c:extLst>
              <c:ext xmlns:c16="http://schemas.microsoft.com/office/drawing/2014/chart" uri="{C3380CC4-5D6E-409C-BE32-E72D297353CC}">
                <c16:uniqueId val="{0000000B-2D09-4BD2-86DF-B5F11D7DEF7F}"/>
              </c:ext>
            </c:extLst>
          </c:dPt>
          <c:dPt>
            <c:idx val="6"/>
            <c:bubble3D val="0"/>
            <c:spPr>
              <a:solidFill>
                <a:srgbClr val="7030A0">
                  <a:alpha val="80000"/>
                </a:srgbClr>
              </a:solidFill>
              <a:ln>
                <a:noFill/>
              </a:ln>
              <a:effectLst>
                <a:softEdge rad="0"/>
              </a:effectLst>
            </c:spPr>
            <c:extLst>
              <c:ext xmlns:c16="http://schemas.microsoft.com/office/drawing/2014/chart" uri="{C3380CC4-5D6E-409C-BE32-E72D297353CC}">
                <c16:uniqueId val="{0000000D-2D09-4BD2-86DF-B5F11D7DEF7F}"/>
              </c:ext>
            </c:extLst>
          </c:dPt>
          <c:dPt>
            <c:idx val="7"/>
            <c:bubble3D val="0"/>
            <c:spPr>
              <a:solidFill>
                <a:srgbClr val="00B050"/>
              </a:solidFill>
              <a:ln>
                <a:noFill/>
              </a:ln>
              <a:effectLst>
                <a:softEdge rad="0"/>
              </a:effectLst>
            </c:spPr>
            <c:extLst>
              <c:ext xmlns:c16="http://schemas.microsoft.com/office/drawing/2014/chart" uri="{C3380CC4-5D6E-409C-BE32-E72D297353CC}">
                <c16:uniqueId val="{0000000F-2D09-4BD2-86DF-B5F11D7DEF7F}"/>
              </c:ext>
            </c:extLst>
          </c:dPt>
          <c:dPt>
            <c:idx val="8"/>
            <c:bubble3D val="0"/>
            <c:spPr>
              <a:solidFill>
                <a:schemeClr val="accent3">
                  <a:lumMod val="40000"/>
                  <a:lumOff val="60000"/>
                </a:schemeClr>
              </a:solidFill>
              <a:ln>
                <a:noFill/>
              </a:ln>
              <a:effectLst>
                <a:softEdge rad="0"/>
              </a:effectLst>
            </c:spPr>
            <c:extLst>
              <c:ext xmlns:c16="http://schemas.microsoft.com/office/drawing/2014/chart" uri="{C3380CC4-5D6E-409C-BE32-E72D297353CC}">
                <c16:uniqueId val="{00000011-2D09-4BD2-86DF-B5F11D7DEF7F}"/>
              </c:ext>
            </c:extLst>
          </c:dPt>
          <c:dLbls>
            <c:spPr>
              <a:noFill/>
              <a:ln>
                <a:noFill/>
              </a:ln>
              <a:effectLst/>
            </c:spPr>
            <c:txPr>
              <a:bodyPr rot="0" spcFirstLastPara="1" vertOverflow="ellipsis" vert="horz" wrap="square" anchor="ctr" anchorCtr="1"/>
              <a:lstStyle/>
              <a:p>
                <a:pPr>
                  <a:defRPr sz="15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'Departmental Analysis'!$A$4:$A$13</c:f>
              <c:strCache>
                <c:ptCount val="9"/>
                <c:pt idx="0">
                  <c:v>Finance Department</c:v>
                </c:pt>
                <c:pt idx="1">
                  <c:v>General Management</c:v>
                </c:pt>
                <c:pt idx="2">
                  <c:v>Human Resource Department</c:v>
                </c:pt>
                <c:pt idx="3">
                  <c:v>Marketing Department</c:v>
                </c:pt>
                <c:pt idx="4">
                  <c:v>Operations Department</c:v>
                </c:pt>
                <c:pt idx="5">
                  <c:v>Production Department</c:v>
                </c:pt>
                <c:pt idx="6">
                  <c:v>Purchase Department</c:v>
                </c:pt>
                <c:pt idx="7">
                  <c:v>Sales Department</c:v>
                </c:pt>
                <c:pt idx="8">
                  <c:v>Service Department</c:v>
                </c:pt>
              </c:strCache>
            </c:strRef>
          </c:cat>
          <c:val>
            <c:numRef>
              <c:f>'Departmental Analysis'!$B$4:$B$13</c:f>
              <c:numCache>
                <c:formatCode>0%</c:formatCode>
                <c:ptCount val="9"/>
                <c:pt idx="0">
                  <c:v>3.7470725995316159E-2</c:v>
                </c:pt>
                <c:pt idx="1">
                  <c:v>2.4057909303810944E-2</c:v>
                </c:pt>
                <c:pt idx="2">
                  <c:v>1.4903129657228018E-2</c:v>
                </c:pt>
                <c:pt idx="3">
                  <c:v>4.3006174153715139E-2</c:v>
                </c:pt>
                <c:pt idx="4">
                  <c:v>0.39237811368958908</c:v>
                </c:pt>
                <c:pt idx="5">
                  <c:v>5.2373855652544175E-2</c:v>
                </c:pt>
                <c:pt idx="6">
                  <c:v>4.8967426016606343E-2</c:v>
                </c:pt>
                <c:pt idx="7">
                  <c:v>0.10325739833936555</c:v>
                </c:pt>
                <c:pt idx="8">
                  <c:v>0.28358526719182459</c:v>
                </c:pt>
              </c:numCache>
            </c:numRef>
          </c:val>
          <c:extLst>
            <c:ext xmlns:c16="http://schemas.microsoft.com/office/drawing/2014/chart" uri="{C3380CC4-5D6E-409C-BE32-E72D297353CC}">
              <c16:uniqueId val="{00000012-2D09-4BD2-86DF-B5F11D7DEF7F}"/>
            </c:ext>
          </c:extLst>
        </c:ser>
        <c:dLbls>
          <c:showLegendKey val="0"/>
          <c:showVal val="0"/>
          <c:showCatName val="0"/>
          <c:showSerName val="0"/>
          <c:showPercent val="0"/>
          <c:showBubbleSize val="0"/>
          <c:showLeaderLines val="1"/>
        </c:dLbls>
        <c:firstSliceAng val="30"/>
      </c:pieChart>
      <c:spPr>
        <a:noFill/>
        <a:ln>
          <a:noFill/>
        </a:ln>
        <a:effectLst/>
      </c:spPr>
    </c:plotArea>
    <c:legend>
      <c:legendPos val="r"/>
      <c:layout>
        <c:manualLayout>
          <c:xMode val="edge"/>
          <c:yMode val="edge"/>
          <c:x val="0.67484953241872192"/>
          <c:y val="0.22840790253266513"/>
          <c:w val="0.30603351763294029"/>
          <c:h val="0.54185340771544421"/>
        </c:manualLayout>
      </c:layout>
      <c:overlay val="0"/>
      <c:spPr>
        <a:noFill/>
        <a:ln>
          <a:noFill/>
        </a:ln>
        <a:effectLst/>
      </c:spPr>
      <c:txPr>
        <a:bodyPr rot="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100"/>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320" b="0" i="0" u="none" strike="noStrike" kern="1200" spc="0" baseline="0">
                <a:solidFill>
                  <a:schemeClr val="tx1">
                    <a:lumMod val="65000"/>
                    <a:lumOff val="35000"/>
                  </a:schemeClr>
                </a:solidFill>
                <a:latin typeface="+mn-lt"/>
                <a:ea typeface="+mn-ea"/>
                <a:cs typeface="+mn-cs"/>
              </a:defRPr>
            </a:pPr>
            <a:r>
              <a:rPr lang="en-IN" sz="1600" dirty="0"/>
              <a:t>Position</a:t>
            </a:r>
            <a:r>
              <a:rPr lang="en-IN" sz="1600" baseline="0" dirty="0"/>
              <a:t> wise Employee</a:t>
            </a:r>
            <a:endParaRPr lang="en-IN" sz="1600" dirty="0"/>
          </a:p>
        </c:rich>
      </c:tx>
      <c:layout>
        <c:manualLayout>
          <c:xMode val="edge"/>
          <c:yMode val="edge"/>
          <c:x val="0.37177462487366492"/>
          <c:y val="2.9539653318057264E-2"/>
        </c:manualLayout>
      </c:layout>
      <c:overlay val="0"/>
      <c:spPr>
        <a:noFill/>
        <a:ln>
          <a:noFill/>
        </a:ln>
        <a:effectLst/>
      </c:spPr>
      <c:txPr>
        <a:bodyPr rot="0" spcFirstLastPara="1" vertOverflow="ellipsis" vert="horz" wrap="square" anchor="ctr" anchorCtr="1"/>
        <a:lstStyle/>
        <a:p>
          <a:pPr>
            <a:defRPr sz="1320" b="0" i="0" u="none" strike="noStrike" kern="1200" spc="0" baseline="0">
              <a:solidFill>
                <a:schemeClr val="tx1">
                  <a:lumMod val="65000"/>
                  <a:lumOff val="35000"/>
                </a:schemeClr>
              </a:solidFill>
              <a:latin typeface="+mn-lt"/>
              <a:ea typeface="+mn-ea"/>
              <a:cs typeface="+mn-cs"/>
            </a:defRPr>
          </a:pPr>
          <a:endParaRPr lang="en-IN"/>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anchor="ctr" anchorCtr="1"/>
            <a:lstStyle/>
            <a:p>
              <a:pPr>
                <a:defRPr sz="11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anchor="ctr" anchorCtr="1"/>
            <a:lstStyle/>
            <a:p>
              <a:pPr>
                <a:defRPr sz="11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anchor="ctr" anchorCtr="1"/>
            <a:lstStyle/>
            <a:p>
              <a:pPr>
                <a:defRPr sz="11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v>Total</c:v>
          </c:tx>
          <c:spPr>
            <a:solidFill>
              <a:schemeClr val="accent1"/>
            </a:solidFill>
            <a:ln>
              <a:noFill/>
            </a:ln>
            <a:effectLst/>
          </c:spPr>
          <c:invertIfNegative val="0"/>
          <c:dLbls>
            <c:dLbl>
              <c:idx val="5"/>
              <c:layout>
                <c:manualLayout>
                  <c:x val="0"/>
                  <c:y val="-2.8499827817790514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EC45-4553-908E-8ECD78EAD946}"/>
                </c:ext>
              </c:extLst>
            </c:dLbl>
            <c:dLbl>
              <c:idx val="8"/>
              <c:layout>
                <c:manualLayout>
                  <c:x val="0"/>
                  <c:y val="-3.6272508131733355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EC45-4553-908E-8ECD78EAD946}"/>
                </c:ext>
              </c:extLst>
            </c:dLbl>
            <c:spPr>
              <a:noFill/>
              <a:ln>
                <a:noFill/>
              </a:ln>
              <a:effectLst/>
            </c:spPr>
            <c:txPr>
              <a:bodyPr rot="0" spcFirstLastPara="1" vertOverflow="ellipsis" vert="horz" wrap="square" anchor="ctr" anchorCtr="1"/>
              <a:lstStyle/>
              <a:p>
                <a:pPr>
                  <a:defRPr sz="14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Lit>
              <c:ptCount val="12"/>
              <c:pt idx="0">
                <c:v>b9</c:v>
              </c:pt>
              <c:pt idx="1">
                <c:v>c-10</c:v>
              </c:pt>
              <c:pt idx="2">
                <c:v>c5</c:v>
              </c:pt>
              <c:pt idx="3">
                <c:v>c8</c:v>
              </c:pt>
              <c:pt idx="4">
                <c:v>c9</c:v>
              </c:pt>
              <c:pt idx="5">
                <c:v>i1</c:v>
              </c:pt>
              <c:pt idx="6">
                <c:v>i4</c:v>
              </c:pt>
              <c:pt idx="7">
                <c:v>i5</c:v>
              </c:pt>
              <c:pt idx="8">
                <c:v>i6</c:v>
              </c:pt>
              <c:pt idx="9">
                <c:v>i7</c:v>
              </c:pt>
              <c:pt idx="10">
                <c:v>m6</c:v>
              </c:pt>
              <c:pt idx="11">
                <c:v>n6</c:v>
              </c:pt>
            </c:strLit>
          </c:cat>
          <c:val>
            <c:numLit>
              <c:formatCode>General</c:formatCode>
              <c:ptCount val="12"/>
              <c:pt idx="0">
                <c:v>308</c:v>
              </c:pt>
              <c:pt idx="1">
                <c:v>105</c:v>
              </c:pt>
              <c:pt idx="2">
                <c:v>1182</c:v>
              </c:pt>
              <c:pt idx="3">
                <c:v>193</c:v>
              </c:pt>
              <c:pt idx="4">
                <c:v>1239</c:v>
              </c:pt>
              <c:pt idx="5">
                <c:v>151</c:v>
              </c:pt>
              <c:pt idx="6">
                <c:v>32</c:v>
              </c:pt>
              <c:pt idx="7">
                <c:v>511</c:v>
              </c:pt>
              <c:pt idx="8">
                <c:v>337</c:v>
              </c:pt>
              <c:pt idx="9">
                <c:v>635</c:v>
              </c:pt>
              <c:pt idx="10">
                <c:v>2</c:v>
              </c:pt>
              <c:pt idx="11">
                <c:v>1</c:v>
              </c:pt>
            </c:numLit>
          </c:val>
          <c:extLst>
            <c:ext xmlns:c16="http://schemas.microsoft.com/office/drawing/2014/chart" uri="{C3380CC4-5D6E-409C-BE32-E72D297353CC}">
              <c16:uniqueId val="{00000000-EC45-4553-908E-8ECD78EAD946}"/>
            </c:ext>
          </c:extLst>
        </c:ser>
        <c:dLbls>
          <c:dLblPos val="outEnd"/>
          <c:showLegendKey val="0"/>
          <c:showVal val="1"/>
          <c:showCatName val="0"/>
          <c:showSerName val="0"/>
          <c:showPercent val="0"/>
          <c:showBubbleSize val="0"/>
        </c:dLbls>
        <c:gapWidth val="219"/>
        <c:overlap val="-27"/>
        <c:axId val="1189774975"/>
        <c:axId val="1189776415"/>
      </c:barChart>
      <c:catAx>
        <c:axId val="118977497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189776415"/>
        <c:crosses val="autoZero"/>
        <c:auto val="1"/>
        <c:lblAlgn val="ctr"/>
        <c:lblOffset val="100"/>
        <c:noMultiLvlLbl val="0"/>
      </c:catAx>
      <c:valAx>
        <c:axId val="118977641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18977497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100"/>
      </a:pPr>
      <a:endParaRPr lang="en-US"/>
    </a:p>
  </c:txPr>
  <c:externalData r:id="rId3">
    <c:autoUpdate val="0"/>
  </c:externalData>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3/24/2025</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3/24/2025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3/24/2025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3/24/2025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3/24/2025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3/24/2025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3/24/2025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3/24/2025</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id.wikipedia.org/wiki/Microsoft_Excel" TargetMode="External"/><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hyperlink" Target="https://accesoinfohistoria.blogspot.com/" TargetMode="Externa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CACE9-623E-539E-2CC6-2D7D7FDB214D}"/>
              </a:ext>
            </a:extLst>
          </p:cNvPr>
          <p:cNvSpPr>
            <a:spLocks noGrp="1"/>
          </p:cNvSpPr>
          <p:nvPr>
            <p:ph type="ctrTitle"/>
          </p:nvPr>
        </p:nvSpPr>
        <p:spPr>
          <a:xfrm>
            <a:off x="1783830" y="1214437"/>
            <a:ext cx="10238281" cy="3087739"/>
          </a:xfrm>
        </p:spPr>
        <p:txBody>
          <a:bodyPr anchor="ctr">
            <a:normAutofit/>
          </a:bodyPr>
          <a:lstStyle/>
          <a:p>
            <a:r>
              <a:rPr lang="en-US" sz="6000" dirty="0"/>
              <a:t>HIRING PROCESS ANALYTICS</a:t>
            </a:r>
            <a:endParaRPr lang="en-IN" sz="6000" dirty="0"/>
          </a:p>
        </p:txBody>
      </p:sp>
      <p:sp>
        <p:nvSpPr>
          <p:cNvPr id="3" name="Subtitle 2">
            <a:extLst>
              <a:ext uri="{FF2B5EF4-FFF2-40B4-BE49-F238E27FC236}">
                <a16:creationId xmlns:a16="http://schemas.microsoft.com/office/drawing/2014/main" id="{DD532342-CA09-625C-DA13-31E87E348394}"/>
              </a:ext>
            </a:extLst>
          </p:cNvPr>
          <p:cNvSpPr>
            <a:spLocks noGrp="1"/>
          </p:cNvSpPr>
          <p:nvPr>
            <p:ph type="subTitle" idx="1"/>
          </p:nvPr>
        </p:nvSpPr>
        <p:spPr>
          <a:xfrm>
            <a:off x="6835516" y="4886792"/>
            <a:ext cx="5186596" cy="1334125"/>
          </a:xfrm>
        </p:spPr>
        <p:txBody>
          <a:bodyPr>
            <a:normAutofit/>
          </a:bodyPr>
          <a:lstStyle/>
          <a:p>
            <a:r>
              <a:rPr lang="en-US" sz="4000" dirty="0"/>
              <a:t>BY – ANIKET KUMAR</a:t>
            </a:r>
            <a:endParaRPr lang="en-IN" sz="4000" dirty="0"/>
          </a:p>
        </p:txBody>
      </p:sp>
    </p:spTree>
    <p:extLst>
      <p:ext uri="{BB962C8B-B14F-4D97-AF65-F5344CB8AC3E}">
        <p14:creationId xmlns:p14="http://schemas.microsoft.com/office/powerpoint/2010/main" val="36400742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CB6F2-CE40-85EB-4B66-FFF0E13E4FE2}"/>
              </a:ext>
            </a:extLst>
          </p:cNvPr>
          <p:cNvSpPr>
            <a:spLocks noGrp="1"/>
          </p:cNvSpPr>
          <p:nvPr>
            <p:ph type="title"/>
          </p:nvPr>
        </p:nvSpPr>
        <p:spPr>
          <a:xfrm>
            <a:off x="1261333" y="327514"/>
            <a:ext cx="10356043" cy="1478570"/>
          </a:xfrm>
        </p:spPr>
        <p:txBody>
          <a:bodyPr>
            <a:noAutofit/>
          </a:bodyPr>
          <a:lstStyle/>
          <a:p>
            <a:r>
              <a:rPr lang="en-US" sz="2800" b="1" i="0" dirty="0">
                <a:effectLst/>
                <a:latin typeface="Manrope"/>
              </a:rPr>
              <a:t>C. Salary Distribution:</a:t>
            </a:r>
            <a:r>
              <a:rPr lang="en-US" sz="2800" b="0" i="0" dirty="0">
                <a:effectLst/>
                <a:latin typeface="Manrope"/>
              </a:rPr>
              <a:t> </a:t>
            </a:r>
            <a:br>
              <a:rPr lang="en-US" sz="2600" b="0" i="0" dirty="0">
                <a:effectLst/>
                <a:latin typeface="Manrope"/>
              </a:rPr>
            </a:br>
            <a:br>
              <a:rPr lang="en-US" sz="2600" b="0" i="0" dirty="0">
                <a:effectLst/>
                <a:latin typeface="Manrope"/>
              </a:rPr>
            </a:br>
            <a:r>
              <a:rPr lang="en-US" sz="2400" b="1" i="0" cap="none" dirty="0">
                <a:effectLst/>
                <a:latin typeface="Manrope"/>
              </a:rPr>
              <a:t>Task:</a:t>
            </a:r>
            <a:r>
              <a:rPr lang="en-US" sz="2400" b="0" i="0" cap="none" dirty="0">
                <a:effectLst/>
                <a:latin typeface="Manrope"/>
              </a:rPr>
              <a:t> Create Class Intervals For The Salaries In The Company For Salary Distribution.</a:t>
            </a:r>
            <a:br>
              <a:rPr lang="en-US" sz="2600" b="0" i="0" dirty="0">
                <a:effectLst/>
                <a:latin typeface="Manrope"/>
              </a:rPr>
            </a:br>
            <a:endParaRPr lang="en-IN" sz="2600" dirty="0"/>
          </a:p>
        </p:txBody>
      </p:sp>
      <p:graphicFrame>
        <p:nvGraphicFramePr>
          <p:cNvPr id="4" name="Content Placeholder 3">
            <a:extLst>
              <a:ext uri="{FF2B5EF4-FFF2-40B4-BE49-F238E27FC236}">
                <a16:creationId xmlns:a16="http://schemas.microsoft.com/office/drawing/2014/main" id="{37E81C8A-DD06-DF58-75A4-420553FE04CB}"/>
              </a:ext>
            </a:extLst>
          </p:cNvPr>
          <p:cNvGraphicFramePr>
            <a:graphicFrameLocks noGrp="1"/>
          </p:cNvGraphicFramePr>
          <p:nvPr>
            <p:ph idx="1"/>
            <p:extLst>
              <p:ext uri="{D42A27DB-BD31-4B8C-83A1-F6EECF244321}">
                <p14:modId xmlns:p14="http://schemas.microsoft.com/office/powerpoint/2010/main" val="194397270"/>
              </p:ext>
            </p:extLst>
          </p:nvPr>
        </p:nvGraphicFramePr>
        <p:xfrm>
          <a:off x="314818" y="2000236"/>
          <a:ext cx="3537653" cy="3456180"/>
        </p:xfrm>
        <a:graphic>
          <a:graphicData uri="http://schemas.openxmlformats.org/drawingml/2006/table">
            <a:tbl>
              <a:tblPr firstRow="1">
                <a:tableStyleId>{5C22544A-7EE6-4342-B048-85BDC9FD1C3A}</a:tableStyleId>
              </a:tblPr>
              <a:tblGrid>
                <a:gridCol w="2027509">
                  <a:extLst>
                    <a:ext uri="{9D8B030D-6E8A-4147-A177-3AD203B41FA5}">
                      <a16:colId xmlns:a16="http://schemas.microsoft.com/office/drawing/2014/main" val="849303830"/>
                    </a:ext>
                  </a:extLst>
                </a:gridCol>
                <a:gridCol w="1510144">
                  <a:extLst>
                    <a:ext uri="{9D8B030D-6E8A-4147-A177-3AD203B41FA5}">
                      <a16:colId xmlns:a16="http://schemas.microsoft.com/office/drawing/2014/main" val="3558857882"/>
                    </a:ext>
                  </a:extLst>
                </a:gridCol>
              </a:tblGrid>
              <a:tr h="424444">
                <a:tc>
                  <a:txBody>
                    <a:bodyPr/>
                    <a:lstStyle/>
                    <a:p>
                      <a:pPr algn="ctr" fontAlgn="b"/>
                      <a:r>
                        <a:rPr lang="en-IN" sz="1800" u="none" strike="noStrike" dirty="0">
                          <a:effectLst/>
                        </a:rPr>
                        <a:t>Class-Interval</a:t>
                      </a:r>
                      <a:endParaRPr lang="en-IN" sz="18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IN" sz="1800" u="none" strike="noStrike" dirty="0">
                          <a:effectLst/>
                        </a:rPr>
                        <a:t>Frequency</a:t>
                      </a:r>
                      <a:endParaRPr lang="en-IN" sz="1800" b="1"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113902572"/>
                  </a:ext>
                </a:extLst>
              </a:tr>
              <a:tr h="378967">
                <a:tc>
                  <a:txBody>
                    <a:bodyPr/>
                    <a:lstStyle/>
                    <a:p>
                      <a:pPr algn="ctr" fontAlgn="b"/>
                      <a:r>
                        <a:rPr lang="en-IN" sz="1700" b="0" u="none" strike="noStrike" dirty="0">
                          <a:effectLst/>
                        </a:rPr>
                        <a:t>0-50000</a:t>
                      </a:r>
                      <a:endParaRPr lang="en-IN" sz="17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IN" sz="1700" b="0" u="none" strike="noStrike">
                          <a:effectLst/>
                        </a:rPr>
                        <a:t>3612</a:t>
                      </a:r>
                      <a:endParaRPr lang="en-IN" sz="17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808561628"/>
                  </a:ext>
                </a:extLst>
              </a:tr>
              <a:tr h="378967">
                <a:tc>
                  <a:txBody>
                    <a:bodyPr/>
                    <a:lstStyle/>
                    <a:p>
                      <a:pPr algn="ctr" fontAlgn="b"/>
                      <a:r>
                        <a:rPr lang="en-IN" sz="1700" b="0" u="none" strike="noStrike" dirty="0">
                          <a:effectLst/>
                        </a:rPr>
                        <a:t>50001-100000</a:t>
                      </a:r>
                      <a:endParaRPr lang="en-IN" sz="17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IN" sz="1700" b="0" u="none" strike="noStrike" dirty="0">
                          <a:effectLst/>
                        </a:rPr>
                        <a:t>3552</a:t>
                      </a:r>
                      <a:endParaRPr lang="en-IN" sz="17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042140215"/>
                  </a:ext>
                </a:extLst>
              </a:tr>
              <a:tr h="378967">
                <a:tc>
                  <a:txBody>
                    <a:bodyPr/>
                    <a:lstStyle/>
                    <a:p>
                      <a:pPr algn="ctr" fontAlgn="b"/>
                      <a:r>
                        <a:rPr lang="en-IN" sz="1700" b="0" u="none" strike="noStrike" dirty="0">
                          <a:effectLst/>
                        </a:rPr>
                        <a:t>100001-150000</a:t>
                      </a:r>
                      <a:endParaRPr lang="en-IN" sz="17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IN" sz="1700" b="0" u="none" strike="noStrike">
                          <a:effectLst/>
                        </a:rPr>
                        <a:t>0</a:t>
                      </a:r>
                      <a:endParaRPr lang="en-IN" sz="17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608344847"/>
                  </a:ext>
                </a:extLst>
              </a:tr>
              <a:tr h="378967">
                <a:tc>
                  <a:txBody>
                    <a:bodyPr/>
                    <a:lstStyle/>
                    <a:p>
                      <a:pPr algn="ctr" fontAlgn="b"/>
                      <a:r>
                        <a:rPr lang="en-IN" sz="1700" b="0" u="none" strike="noStrike" dirty="0">
                          <a:effectLst/>
                        </a:rPr>
                        <a:t>150001-200000</a:t>
                      </a:r>
                      <a:endParaRPr lang="en-IN" sz="17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IN" sz="1700" b="0" u="none" strike="noStrike">
                          <a:effectLst/>
                        </a:rPr>
                        <a:t>1</a:t>
                      </a:r>
                      <a:endParaRPr lang="en-IN" sz="17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551236590"/>
                  </a:ext>
                </a:extLst>
              </a:tr>
              <a:tr h="378967">
                <a:tc>
                  <a:txBody>
                    <a:bodyPr/>
                    <a:lstStyle/>
                    <a:p>
                      <a:pPr algn="ctr" fontAlgn="b"/>
                      <a:r>
                        <a:rPr lang="en-IN" sz="1700" b="0" u="none" strike="noStrike" dirty="0">
                          <a:effectLst/>
                        </a:rPr>
                        <a:t>200001-250000</a:t>
                      </a:r>
                      <a:endParaRPr lang="en-IN" sz="17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IN" sz="1700" b="0" u="none" strike="noStrike" dirty="0">
                          <a:effectLst/>
                        </a:rPr>
                        <a:t>0</a:t>
                      </a:r>
                      <a:endParaRPr lang="en-IN" sz="17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998621518"/>
                  </a:ext>
                </a:extLst>
              </a:tr>
              <a:tr h="378967">
                <a:tc>
                  <a:txBody>
                    <a:bodyPr/>
                    <a:lstStyle/>
                    <a:p>
                      <a:pPr algn="ctr" fontAlgn="b"/>
                      <a:r>
                        <a:rPr lang="en-IN" sz="1700" b="0" u="none" strike="noStrike">
                          <a:effectLst/>
                        </a:rPr>
                        <a:t>250001-300000</a:t>
                      </a:r>
                      <a:endParaRPr lang="en-IN" sz="17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IN" sz="1700" b="0" u="none" strike="noStrike" dirty="0">
                          <a:effectLst/>
                        </a:rPr>
                        <a:t>1</a:t>
                      </a:r>
                      <a:endParaRPr lang="en-IN" sz="17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451678744"/>
                  </a:ext>
                </a:extLst>
              </a:tr>
              <a:tr h="378967">
                <a:tc>
                  <a:txBody>
                    <a:bodyPr/>
                    <a:lstStyle/>
                    <a:p>
                      <a:pPr algn="ctr" fontAlgn="b"/>
                      <a:r>
                        <a:rPr lang="en-IN" sz="1700" b="0" u="none" strike="noStrike">
                          <a:effectLst/>
                        </a:rPr>
                        <a:t>300001-350000</a:t>
                      </a:r>
                      <a:endParaRPr lang="en-IN" sz="17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IN" sz="1700" b="0" u="none" strike="noStrike" dirty="0">
                          <a:effectLst/>
                        </a:rPr>
                        <a:t>0</a:t>
                      </a:r>
                      <a:endParaRPr lang="en-IN" sz="17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4007339279"/>
                  </a:ext>
                </a:extLst>
              </a:tr>
              <a:tr h="378967">
                <a:tc>
                  <a:txBody>
                    <a:bodyPr/>
                    <a:lstStyle/>
                    <a:p>
                      <a:pPr algn="ctr" fontAlgn="b"/>
                      <a:r>
                        <a:rPr lang="en-IN" sz="1700" b="0" u="none" strike="noStrike">
                          <a:effectLst/>
                        </a:rPr>
                        <a:t>350001-400000</a:t>
                      </a:r>
                      <a:endParaRPr lang="en-IN" sz="17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IN" sz="1700" b="0" u="none" strike="noStrike" dirty="0">
                          <a:effectLst/>
                        </a:rPr>
                        <a:t>1</a:t>
                      </a:r>
                      <a:endParaRPr lang="en-IN" sz="17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4133822535"/>
                  </a:ext>
                </a:extLst>
              </a:tr>
            </a:tbl>
          </a:graphicData>
        </a:graphic>
      </p:graphicFrame>
      <p:graphicFrame>
        <p:nvGraphicFramePr>
          <p:cNvPr id="5" name="Chart 4">
            <a:extLst>
              <a:ext uri="{FF2B5EF4-FFF2-40B4-BE49-F238E27FC236}">
                <a16:creationId xmlns:a16="http://schemas.microsoft.com/office/drawing/2014/main" id="{339720C8-934E-5E43-22BA-7DF7A2780898}"/>
              </a:ext>
            </a:extLst>
          </p:cNvPr>
          <p:cNvGraphicFramePr>
            <a:graphicFrameLocks/>
          </p:cNvGraphicFramePr>
          <p:nvPr>
            <p:extLst>
              <p:ext uri="{D42A27DB-BD31-4B8C-83A1-F6EECF244321}">
                <p14:modId xmlns:p14="http://schemas.microsoft.com/office/powerpoint/2010/main" val="842968984"/>
              </p:ext>
            </p:extLst>
          </p:nvPr>
        </p:nvGraphicFramePr>
        <p:xfrm>
          <a:off x="4139784" y="1484027"/>
          <a:ext cx="6982918" cy="4107304"/>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F1E9E4D7-9A47-3236-7465-A751AB05ADB8}"/>
              </a:ext>
            </a:extLst>
          </p:cNvPr>
          <p:cNvSpPr txBox="1"/>
          <p:nvPr/>
        </p:nvSpPr>
        <p:spPr>
          <a:xfrm>
            <a:off x="1111432" y="5756223"/>
            <a:ext cx="10011270" cy="461665"/>
          </a:xfrm>
          <a:prstGeom prst="rect">
            <a:avLst/>
          </a:prstGeom>
          <a:noFill/>
        </p:spPr>
        <p:txBody>
          <a:bodyPr wrap="square" rtlCol="0">
            <a:spAutoFit/>
          </a:bodyPr>
          <a:lstStyle/>
          <a:p>
            <a:r>
              <a:rPr lang="en-US" sz="2400" dirty="0">
                <a:highlight>
                  <a:srgbClr val="008000"/>
                </a:highlight>
              </a:rPr>
              <a:t>Insight: The majority of employees fall within the salary range of 0 - 100,000 .</a:t>
            </a:r>
            <a:endParaRPr lang="en-IN" sz="2400" dirty="0">
              <a:highlight>
                <a:srgbClr val="008000"/>
              </a:highlight>
            </a:endParaRPr>
          </a:p>
        </p:txBody>
      </p:sp>
    </p:spTree>
    <p:extLst>
      <p:ext uri="{BB962C8B-B14F-4D97-AF65-F5344CB8AC3E}">
        <p14:creationId xmlns:p14="http://schemas.microsoft.com/office/powerpoint/2010/main" val="7643980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8B003-C858-99D1-1720-F27345EE8681}"/>
              </a:ext>
            </a:extLst>
          </p:cNvPr>
          <p:cNvSpPr>
            <a:spLocks noGrp="1"/>
          </p:cNvSpPr>
          <p:nvPr>
            <p:ph type="title"/>
          </p:nvPr>
        </p:nvSpPr>
        <p:spPr>
          <a:xfrm>
            <a:off x="1141412" y="108852"/>
            <a:ext cx="9905998" cy="460774"/>
          </a:xfrm>
        </p:spPr>
        <p:txBody>
          <a:bodyPr>
            <a:normAutofit fontScale="90000"/>
          </a:bodyPr>
          <a:lstStyle/>
          <a:p>
            <a:pPr algn="ctr"/>
            <a:r>
              <a:rPr lang="en-US" u="sng" dirty="0"/>
              <a:t>Salary Distribution using Pivot table</a:t>
            </a:r>
            <a:endParaRPr lang="en-IN" u="sng" dirty="0"/>
          </a:p>
        </p:txBody>
      </p:sp>
      <p:graphicFrame>
        <p:nvGraphicFramePr>
          <p:cNvPr id="4" name="Table 3">
            <a:extLst>
              <a:ext uri="{FF2B5EF4-FFF2-40B4-BE49-F238E27FC236}">
                <a16:creationId xmlns:a16="http://schemas.microsoft.com/office/drawing/2014/main" id="{FF4180CE-A52B-0A53-7DC8-8CAFDEA1717F}"/>
              </a:ext>
            </a:extLst>
          </p:cNvPr>
          <p:cNvGraphicFramePr>
            <a:graphicFrameLocks noGrp="1"/>
          </p:cNvGraphicFramePr>
          <p:nvPr>
            <p:extLst>
              <p:ext uri="{D42A27DB-BD31-4B8C-83A1-F6EECF244321}">
                <p14:modId xmlns:p14="http://schemas.microsoft.com/office/powerpoint/2010/main" val="1923808164"/>
              </p:ext>
            </p:extLst>
          </p:nvPr>
        </p:nvGraphicFramePr>
        <p:xfrm>
          <a:off x="1" y="801971"/>
          <a:ext cx="4347148" cy="4510210"/>
        </p:xfrm>
        <a:graphic>
          <a:graphicData uri="http://schemas.openxmlformats.org/drawingml/2006/table">
            <a:tbl>
              <a:tblPr firstRow="1">
                <a:tableStyleId>{5C22544A-7EE6-4342-B048-85BDC9FD1C3A}</a:tableStyleId>
              </a:tblPr>
              <a:tblGrid>
                <a:gridCol w="1722231">
                  <a:extLst>
                    <a:ext uri="{9D8B030D-6E8A-4147-A177-3AD203B41FA5}">
                      <a16:colId xmlns:a16="http://schemas.microsoft.com/office/drawing/2014/main" val="1001279367"/>
                    </a:ext>
                  </a:extLst>
                </a:gridCol>
                <a:gridCol w="1282765">
                  <a:extLst>
                    <a:ext uri="{9D8B030D-6E8A-4147-A177-3AD203B41FA5}">
                      <a16:colId xmlns:a16="http://schemas.microsoft.com/office/drawing/2014/main" val="2667373382"/>
                    </a:ext>
                  </a:extLst>
                </a:gridCol>
                <a:gridCol w="1342152">
                  <a:extLst>
                    <a:ext uri="{9D8B030D-6E8A-4147-A177-3AD203B41FA5}">
                      <a16:colId xmlns:a16="http://schemas.microsoft.com/office/drawing/2014/main" val="3533269256"/>
                    </a:ext>
                  </a:extLst>
                </a:gridCol>
              </a:tblGrid>
              <a:tr h="386676">
                <a:tc>
                  <a:txBody>
                    <a:bodyPr/>
                    <a:lstStyle/>
                    <a:p>
                      <a:pPr algn="ctr" fontAlgn="b"/>
                      <a:r>
                        <a:rPr lang="en-IN" sz="1500" u="none" strike="noStrike" dirty="0">
                          <a:effectLst/>
                        </a:rPr>
                        <a:t>Row Labels</a:t>
                      </a:r>
                      <a:endParaRPr lang="en-IN" sz="15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IN" sz="1500" u="none" strike="noStrike" dirty="0">
                          <a:effectLst/>
                        </a:rPr>
                        <a:t>Max  Offered Salary</a:t>
                      </a:r>
                      <a:endParaRPr lang="en-IN" sz="15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IN" sz="1500" u="none" strike="noStrike" dirty="0">
                          <a:effectLst/>
                        </a:rPr>
                        <a:t>Min Offered Salary</a:t>
                      </a:r>
                      <a:endParaRPr lang="en-IN" sz="1500" b="1"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644640057"/>
                  </a:ext>
                </a:extLst>
              </a:tr>
              <a:tr h="360724">
                <a:tc>
                  <a:txBody>
                    <a:bodyPr/>
                    <a:lstStyle/>
                    <a:p>
                      <a:pPr algn="ctr" fontAlgn="b"/>
                      <a:r>
                        <a:rPr lang="en-IN" sz="1400" u="none" strike="noStrike">
                          <a:effectLst/>
                        </a:rPr>
                        <a:t>Finance Department</a:t>
                      </a:r>
                      <a:endParaRPr lang="en-IN"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IN" sz="1400" u="none" strike="noStrike">
                          <a:effectLst/>
                        </a:rPr>
                        <a:t>₹ 99,762</a:t>
                      </a:r>
                      <a:endParaRPr lang="en-IN"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IN" sz="1400" u="none" strike="noStrike">
                          <a:effectLst/>
                        </a:rPr>
                        <a:t>₹ 1,038</a:t>
                      </a:r>
                      <a:endParaRPr lang="en-IN" sz="14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556200907"/>
                  </a:ext>
                </a:extLst>
              </a:tr>
              <a:tr h="360724">
                <a:tc>
                  <a:txBody>
                    <a:bodyPr/>
                    <a:lstStyle/>
                    <a:p>
                      <a:pPr algn="ctr" fontAlgn="b"/>
                      <a:r>
                        <a:rPr lang="en-IN" sz="1400" u="none" strike="noStrike">
                          <a:effectLst/>
                        </a:rPr>
                        <a:t>General Management</a:t>
                      </a:r>
                      <a:endParaRPr lang="en-IN"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IN" sz="1400" u="none" strike="noStrike">
                          <a:effectLst/>
                        </a:rPr>
                        <a:t>₹ 4,00,000</a:t>
                      </a:r>
                      <a:endParaRPr lang="en-IN"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IN" sz="1400" u="none" strike="noStrike">
                          <a:effectLst/>
                        </a:rPr>
                        <a:t>₹ 1,022</a:t>
                      </a:r>
                      <a:endParaRPr lang="en-IN" sz="14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175512975"/>
                  </a:ext>
                </a:extLst>
              </a:tr>
              <a:tr h="360724">
                <a:tc>
                  <a:txBody>
                    <a:bodyPr/>
                    <a:lstStyle/>
                    <a:p>
                      <a:pPr algn="ctr" fontAlgn="b"/>
                      <a:r>
                        <a:rPr lang="en-IN" sz="1400" u="none" strike="noStrike">
                          <a:effectLst/>
                        </a:rPr>
                        <a:t>Human Resource Department</a:t>
                      </a:r>
                      <a:endParaRPr lang="en-IN"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IN" sz="1400" u="none" strike="noStrike">
                          <a:effectLst/>
                        </a:rPr>
                        <a:t>₹ 98,195</a:t>
                      </a:r>
                      <a:endParaRPr lang="en-IN"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IN" sz="1400" u="none" strike="noStrike">
                          <a:effectLst/>
                        </a:rPr>
                        <a:t>₹ 1,415</a:t>
                      </a:r>
                      <a:endParaRPr lang="en-IN" sz="14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564166170"/>
                  </a:ext>
                </a:extLst>
              </a:tr>
              <a:tr h="360724">
                <a:tc>
                  <a:txBody>
                    <a:bodyPr/>
                    <a:lstStyle/>
                    <a:p>
                      <a:pPr algn="ctr" fontAlgn="b"/>
                      <a:r>
                        <a:rPr lang="en-IN" sz="1400" u="none" strike="noStrike">
                          <a:effectLst/>
                        </a:rPr>
                        <a:t>Marketing Department</a:t>
                      </a:r>
                      <a:endParaRPr lang="en-IN"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IN" sz="1400" u="none" strike="noStrike">
                          <a:effectLst/>
                        </a:rPr>
                        <a:t>₹ 99,828</a:t>
                      </a:r>
                      <a:endParaRPr lang="en-IN"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IN" sz="1400" u="none" strike="noStrike">
                          <a:effectLst/>
                        </a:rPr>
                        <a:t>₹ 1,007</a:t>
                      </a:r>
                      <a:endParaRPr lang="en-IN" sz="14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925603632"/>
                  </a:ext>
                </a:extLst>
              </a:tr>
              <a:tr h="360724">
                <a:tc>
                  <a:txBody>
                    <a:bodyPr/>
                    <a:lstStyle/>
                    <a:p>
                      <a:pPr algn="ctr" fontAlgn="b"/>
                      <a:r>
                        <a:rPr lang="en-IN" sz="1400" u="none" strike="noStrike">
                          <a:effectLst/>
                        </a:rPr>
                        <a:t>Operations Department</a:t>
                      </a:r>
                      <a:endParaRPr lang="en-IN"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IN" sz="1400" u="none" strike="noStrike" dirty="0">
                          <a:effectLst/>
                        </a:rPr>
                        <a:t>₹ 99,948</a:t>
                      </a:r>
                      <a:endParaRPr lang="en-IN"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IN" sz="1400" u="none" strike="noStrike">
                          <a:effectLst/>
                        </a:rPr>
                        <a:t>₹ 1,027</a:t>
                      </a:r>
                      <a:endParaRPr lang="en-IN" sz="14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307392709"/>
                  </a:ext>
                </a:extLst>
              </a:tr>
              <a:tr h="360724">
                <a:tc>
                  <a:txBody>
                    <a:bodyPr/>
                    <a:lstStyle/>
                    <a:p>
                      <a:pPr algn="ctr" fontAlgn="b"/>
                      <a:r>
                        <a:rPr lang="en-IN" sz="1400" u="none" strike="noStrike">
                          <a:effectLst/>
                        </a:rPr>
                        <a:t>Production Department</a:t>
                      </a:r>
                      <a:endParaRPr lang="en-IN"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IN" sz="1400" u="none" strike="noStrike">
                          <a:effectLst/>
                        </a:rPr>
                        <a:t>₹ 99,939</a:t>
                      </a:r>
                      <a:endParaRPr lang="en-IN"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IN" sz="1400" u="none" strike="noStrike">
                          <a:effectLst/>
                        </a:rPr>
                        <a:t>₹ 1,210</a:t>
                      </a:r>
                      <a:endParaRPr lang="en-IN" sz="14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917918537"/>
                  </a:ext>
                </a:extLst>
              </a:tr>
              <a:tr h="360724">
                <a:tc>
                  <a:txBody>
                    <a:bodyPr/>
                    <a:lstStyle/>
                    <a:p>
                      <a:pPr algn="ctr" fontAlgn="b"/>
                      <a:r>
                        <a:rPr lang="en-IN" sz="1400" u="none" strike="noStrike">
                          <a:effectLst/>
                        </a:rPr>
                        <a:t>Purchase Department</a:t>
                      </a:r>
                      <a:endParaRPr lang="en-IN"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IN" sz="1400" u="none" strike="noStrike" dirty="0">
                          <a:effectLst/>
                        </a:rPr>
                        <a:t>₹ 99,522</a:t>
                      </a:r>
                      <a:endParaRPr lang="en-IN"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IN" sz="1400" u="none" strike="noStrike">
                          <a:effectLst/>
                        </a:rPr>
                        <a:t>₹ 1,258</a:t>
                      </a:r>
                      <a:endParaRPr lang="en-IN" sz="14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160248222"/>
                  </a:ext>
                </a:extLst>
              </a:tr>
              <a:tr h="360724">
                <a:tc>
                  <a:txBody>
                    <a:bodyPr/>
                    <a:lstStyle/>
                    <a:p>
                      <a:pPr algn="ctr" fontAlgn="b"/>
                      <a:r>
                        <a:rPr lang="en-IN" sz="1400" u="none" strike="noStrike">
                          <a:effectLst/>
                        </a:rPr>
                        <a:t>Sales Department</a:t>
                      </a:r>
                      <a:endParaRPr lang="en-IN"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IN" sz="1400" u="none" strike="noStrike">
                          <a:effectLst/>
                        </a:rPr>
                        <a:t>₹ 99,824</a:t>
                      </a:r>
                      <a:endParaRPr lang="en-IN"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IN" sz="1400" u="none" strike="noStrike">
                          <a:effectLst/>
                        </a:rPr>
                        <a:t>₹ 1,487</a:t>
                      </a:r>
                      <a:endParaRPr lang="en-IN" sz="14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97875140"/>
                  </a:ext>
                </a:extLst>
              </a:tr>
              <a:tr h="360724">
                <a:tc>
                  <a:txBody>
                    <a:bodyPr/>
                    <a:lstStyle/>
                    <a:p>
                      <a:pPr algn="ctr" fontAlgn="b"/>
                      <a:r>
                        <a:rPr lang="en-IN" sz="1400" u="none" strike="noStrike">
                          <a:effectLst/>
                        </a:rPr>
                        <a:t>Service Department</a:t>
                      </a:r>
                      <a:endParaRPr lang="en-IN"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IN" sz="1400" u="none" strike="noStrike">
                          <a:effectLst/>
                        </a:rPr>
                        <a:t>₹ 2,00,000</a:t>
                      </a:r>
                      <a:endParaRPr lang="en-IN"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IN" sz="1400" u="none" strike="noStrike">
                          <a:effectLst/>
                        </a:rPr>
                        <a:t>₹ 100</a:t>
                      </a:r>
                      <a:endParaRPr lang="en-IN" sz="14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386113849"/>
                  </a:ext>
                </a:extLst>
              </a:tr>
              <a:tr h="360724">
                <a:tc>
                  <a:txBody>
                    <a:bodyPr/>
                    <a:lstStyle/>
                    <a:p>
                      <a:pPr algn="ctr" fontAlgn="b"/>
                      <a:r>
                        <a:rPr lang="en-IN" sz="1400" u="none" strike="noStrike">
                          <a:effectLst/>
                        </a:rPr>
                        <a:t>(blank)</a:t>
                      </a:r>
                      <a:endParaRPr lang="en-IN"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endParaRPr lang="en-IN" sz="14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endParaRPr lang="en-IN" sz="14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84181753"/>
                  </a:ext>
                </a:extLst>
              </a:tr>
              <a:tr h="360724">
                <a:tc>
                  <a:txBody>
                    <a:bodyPr/>
                    <a:lstStyle/>
                    <a:p>
                      <a:pPr algn="ctr" fontAlgn="b"/>
                      <a:r>
                        <a:rPr lang="en-IN" sz="1400" u="none" strike="noStrike">
                          <a:effectLst/>
                        </a:rPr>
                        <a:t>Grand Total</a:t>
                      </a:r>
                      <a:endParaRPr lang="en-IN" sz="14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IN" sz="1400" u="none" strike="noStrike">
                          <a:effectLst/>
                        </a:rPr>
                        <a:t>₹ 4,00,000</a:t>
                      </a:r>
                      <a:endParaRPr lang="en-IN" sz="14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IN" sz="1400" u="none" strike="noStrike" dirty="0">
                          <a:effectLst/>
                        </a:rPr>
                        <a:t>₹ 100</a:t>
                      </a:r>
                      <a:endParaRPr lang="en-IN" sz="1400" b="1"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866003010"/>
                  </a:ext>
                </a:extLst>
              </a:tr>
            </a:tbl>
          </a:graphicData>
        </a:graphic>
      </p:graphicFrame>
      <p:graphicFrame>
        <p:nvGraphicFramePr>
          <p:cNvPr id="5" name="Chart 4">
            <a:extLst>
              <a:ext uri="{FF2B5EF4-FFF2-40B4-BE49-F238E27FC236}">
                <a16:creationId xmlns:a16="http://schemas.microsoft.com/office/drawing/2014/main" id="{830B555E-BCB9-CEB5-4EA5-4CEEED3EFFFD}"/>
              </a:ext>
            </a:extLst>
          </p:cNvPr>
          <p:cNvGraphicFramePr>
            <a:graphicFrameLocks/>
          </p:cNvGraphicFramePr>
          <p:nvPr>
            <p:extLst>
              <p:ext uri="{D42A27DB-BD31-4B8C-83A1-F6EECF244321}">
                <p14:modId xmlns:p14="http://schemas.microsoft.com/office/powerpoint/2010/main" val="1910285674"/>
              </p:ext>
            </p:extLst>
          </p:nvPr>
        </p:nvGraphicFramePr>
        <p:xfrm>
          <a:off x="3267856" y="569626"/>
          <a:ext cx="9708263" cy="628837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899148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4B9F6-8AC2-015D-7A6E-BB1416F02FC6}"/>
              </a:ext>
            </a:extLst>
          </p:cNvPr>
          <p:cNvSpPr>
            <a:spLocks noGrp="1"/>
          </p:cNvSpPr>
          <p:nvPr>
            <p:ph type="title"/>
          </p:nvPr>
        </p:nvSpPr>
        <p:spPr>
          <a:xfrm>
            <a:off x="1319138" y="224854"/>
            <a:ext cx="10568064" cy="1439056"/>
          </a:xfrm>
        </p:spPr>
        <p:txBody>
          <a:bodyPr>
            <a:normAutofit fontScale="90000"/>
          </a:bodyPr>
          <a:lstStyle/>
          <a:p>
            <a:pPr>
              <a:lnSpc>
                <a:spcPct val="150000"/>
              </a:lnSpc>
            </a:pPr>
            <a:r>
              <a:rPr lang="en-US" sz="3100" b="1" i="0" dirty="0">
                <a:effectLst/>
                <a:latin typeface="Manrope"/>
              </a:rPr>
              <a:t>D. Departmental Analysis:</a:t>
            </a:r>
            <a:br>
              <a:rPr lang="en-US" b="0" i="0" dirty="0">
                <a:effectLst/>
                <a:latin typeface="Manrope"/>
              </a:rPr>
            </a:br>
            <a:r>
              <a:rPr lang="en-US" sz="2400" b="1" i="0" dirty="0">
                <a:effectLst/>
                <a:latin typeface="Manrope"/>
              </a:rPr>
              <a:t>Task:</a:t>
            </a:r>
            <a:r>
              <a:rPr lang="en-US" sz="2400" b="0" i="0" dirty="0">
                <a:effectLst/>
                <a:latin typeface="Manrope"/>
              </a:rPr>
              <a:t> </a:t>
            </a:r>
            <a:r>
              <a:rPr lang="en-US" sz="2400" b="0" i="0" cap="none" dirty="0">
                <a:effectLst/>
                <a:latin typeface="Manrope"/>
              </a:rPr>
              <a:t>Show The Proportion Of People Working In Different Departments.</a:t>
            </a:r>
            <a:br>
              <a:rPr lang="en-US" b="0" i="0" dirty="0">
                <a:solidFill>
                  <a:srgbClr val="8492A6"/>
                </a:solidFill>
                <a:effectLst/>
                <a:latin typeface="Manrope"/>
              </a:rPr>
            </a:br>
            <a:endParaRPr lang="en-IN" dirty="0"/>
          </a:p>
        </p:txBody>
      </p:sp>
      <p:graphicFrame>
        <p:nvGraphicFramePr>
          <p:cNvPr id="4" name="Content Placeholder 3">
            <a:extLst>
              <a:ext uri="{FF2B5EF4-FFF2-40B4-BE49-F238E27FC236}">
                <a16:creationId xmlns:a16="http://schemas.microsoft.com/office/drawing/2014/main" id="{C344323F-2FF4-F2B7-3884-DCB729AC6AAA}"/>
              </a:ext>
            </a:extLst>
          </p:cNvPr>
          <p:cNvGraphicFramePr>
            <a:graphicFrameLocks noGrp="1"/>
          </p:cNvGraphicFramePr>
          <p:nvPr>
            <p:ph idx="1"/>
            <p:extLst>
              <p:ext uri="{D42A27DB-BD31-4B8C-83A1-F6EECF244321}">
                <p14:modId xmlns:p14="http://schemas.microsoft.com/office/powerpoint/2010/main" val="1985263869"/>
              </p:ext>
            </p:extLst>
          </p:nvPr>
        </p:nvGraphicFramePr>
        <p:xfrm>
          <a:off x="157682" y="1469036"/>
          <a:ext cx="3724769" cy="3853433"/>
        </p:xfrm>
        <a:graphic>
          <a:graphicData uri="http://schemas.openxmlformats.org/drawingml/2006/table">
            <a:tbl>
              <a:tblPr firstRow="1">
                <a:tableStyleId>{5C22544A-7EE6-4342-B048-85BDC9FD1C3A}</a:tableStyleId>
              </a:tblPr>
              <a:tblGrid>
                <a:gridCol w="2432845">
                  <a:extLst>
                    <a:ext uri="{9D8B030D-6E8A-4147-A177-3AD203B41FA5}">
                      <a16:colId xmlns:a16="http://schemas.microsoft.com/office/drawing/2014/main" val="2289086984"/>
                    </a:ext>
                  </a:extLst>
                </a:gridCol>
                <a:gridCol w="1291924">
                  <a:extLst>
                    <a:ext uri="{9D8B030D-6E8A-4147-A177-3AD203B41FA5}">
                      <a16:colId xmlns:a16="http://schemas.microsoft.com/office/drawing/2014/main" val="3299194660"/>
                    </a:ext>
                  </a:extLst>
                </a:gridCol>
              </a:tblGrid>
              <a:tr h="501767">
                <a:tc>
                  <a:txBody>
                    <a:bodyPr/>
                    <a:lstStyle/>
                    <a:p>
                      <a:pPr algn="ctr" fontAlgn="b"/>
                      <a:r>
                        <a:rPr lang="en-IN" sz="1800" u="none" strike="noStrike" dirty="0">
                          <a:effectLst/>
                        </a:rPr>
                        <a:t>Row Labels</a:t>
                      </a:r>
                      <a:endParaRPr lang="en-IN" sz="1800" b="1" i="0" u="none" strike="noStrike" dirty="0">
                        <a:solidFill>
                          <a:srgbClr val="000000"/>
                        </a:solidFill>
                        <a:effectLst/>
                        <a:latin typeface="Calibri" panose="020F050202020403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fontAlgn="b"/>
                      <a:r>
                        <a:rPr lang="en-IN" sz="1800" u="none" strike="noStrike" dirty="0">
                          <a:effectLst/>
                        </a:rPr>
                        <a:t>Count of Status</a:t>
                      </a:r>
                      <a:endParaRPr lang="en-IN" sz="1800" b="1" i="0" u="none" strike="noStrike" dirty="0">
                        <a:solidFill>
                          <a:srgbClr val="000000"/>
                        </a:solidFill>
                        <a:effectLst/>
                        <a:latin typeface="Calibri" panose="020F0502020204030204" pitchFamily="34" charset="0"/>
                      </a:endParaRPr>
                    </a:p>
                  </a:txBody>
                  <a:tcPr marL="9525" marR="9525" marT="952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293345569"/>
                  </a:ext>
                </a:extLst>
              </a:tr>
              <a:tr h="310389">
                <a:tc>
                  <a:txBody>
                    <a:bodyPr/>
                    <a:lstStyle/>
                    <a:p>
                      <a:pPr algn="ctr" fontAlgn="b"/>
                      <a:r>
                        <a:rPr lang="en-IN" sz="1600" u="none" strike="noStrike">
                          <a:effectLst/>
                        </a:rPr>
                        <a:t>Finance Department</a:t>
                      </a:r>
                      <a:endParaRPr lang="en-IN" sz="1600" b="0" i="0" u="none" strike="noStrike">
                        <a:solidFill>
                          <a:srgbClr val="000000"/>
                        </a:solidFill>
                        <a:effectLst/>
                        <a:latin typeface="Calibri" panose="020F0502020204030204" pitchFamily="34" charset="0"/>
                      </a:endParaRPr>
                    </a:p>
                  </a:txBody>
                  <a:tcPr marL="9525" marR="9525" marT="9525" marB="0" anchor="ctr">
                    <a:lnT w="12700" cap="flat" cmpd="sng" algn="ctr">
                      <a:noFill/>
                      <a:prstDash val="solid"/>
                      <a:round/>
                      <a:headEnd type="none" w="med" len="med"/>
                      <a:tailEnd type="none" w="med" len="med"/>
                    </a:lnT>
                  </a:tcPr>
                </a:tc>
                <a:tc>
                  <a:txBody>
                    <a:bodyPr/>
                    <a:lstStyle/>
                    <a:p>
                      <a:pPr algn="ctr" fontAlgn="b"/>
                      <a:r>
                        <a:rPr lang="en-IN" sz="1600" u="none" strike="noStrike">
                          <a:effectLst/>
                        </a:rPr>
                        <a:t>4%</a:t>
                      </a:r>
                      <a:endParaRPr lang="en-IN" sz="1600" b="0" i="0" u="none" strike="noStrike">
                        <a:solidFill>
                          <a:srgbClr val="000000"/>
                        </a:solidFill>
                        <a:effectLst/>
                        <a:latin typeface="Calibri" panose="020F0502020204030204" pitchFamily="34" charset="0"/>
                      </a:endParaRPr>
                    </a:p>
                  </a:txBody>
                  <a:tcPr marL="9525" marR="9525" marT="9525" marB="0" anchor="ctr">
                    <a:lnT w="12700" cap="flat" cmpd="sng" algn="ctr">
                      <a:noFill/>
                      <a:prstDash val="solid"/>
                      <a:round/>
                      <a:headEnd type="none" w="med" len="med"/>
                      <a:tailEnd type="none" w="med" len="med"/>
                    </a:lnT>
                  </a:tcPr>
                </a:tc>
                <a:extLst>
                  <a:ext uri="{0D108BD9-81ED-4DB2-BD59-A6C34878D82A}">
                    <a16:rowId xmlns:a16="http://schemas.microsoft.com/office/drawing/2014/main" val="1357856855"/>
                  </a:ext>
                </a:extLst>
              </a:tr>
              <a:tr h="310389">
                <a:tc>
                  <a:txBody>
                    <a:bodyPr/>
                    <a:lstStyle/>
                    <a:p>
                      <a:pPr algn="ctr" fontAlgn="b"/>
                      <a:r>
                        <a:rPr lang="en-IN" sz="1600" u="none" strike="noStrike" dirty="0">
                          <a:effectLst/>
                        </a:rPr>
                        <a:t>General Management</a:t>
                      </a:r>
                      <a:endParaRPr lang="en-IN"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IN" sz="1600" u="none" strike="noStrike">
                          <a:effectLst/>
                        </a:rPr>
                        <a:t>2%</a:t>
                      </a:r>
                      <a:endParaRPr lang="en-IN" sz="16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4132261052"/>
                  </a:ext>
                </a:extLst>
              </a:tr>
              <a:tr h="501767">
                <a:tc>
                  <a:txBody>
                    <a:bodyPr/>
                    <a:lstStyle/>
                    <a:p>
                      <a:pPr algn="ctr" fontAlgn="b"/>
                      <a:r>
                        <a:rPr lang="en-IN" sz="1600" u="none" strike="noStrike" dirty="0">
                          <a:effectLst/>
                        </a:rPr>
                        <a:t>Human Resource Department</a:t>
                      </a:r>
                      <a:endParaRPr lang="en-IN"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IN" sz="1600" u="none" strike="noStrike">
                          <a:effectLst/>
                        </a:rPr>
                        <a:t>1%</a:t>
                      </a:r>
                      <a:endParaRPr lang="en-IN" sz="16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4134066606"/>
                  </a:ext>
                </a:extLst>
              </a:tr>
              <a:tr h="310389">
                <a:tc>
                  <a:txBody>
                    <a:bodyPr/>
                    <a:lstStyle/>
                    <a:p>
                      <a:pPr algn="ctr" fontAlgn="b"/>
                      <a:r>
                        <a:rPr lang="en-IN" sz="1600" u="none" strike="noStrike">
                          <a:effectLst/>
                        </a:rPr>
                        <a:t>Marketing Department</a:t>
                      </a:r>
                      <a:endParaRPr lang="en-IN"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IN" sz="1600" u="none" strike="noStrike">
                          <a:effectLst/>
                        </a:rPr>
                        <a:t>4%</a:t>
                      </a:r>
                      <a:endParaRPr lang="en-IN" sz="16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725773188"/>
                  </a:ext>
                </a:extLst>
              </a:tr>
              <a:tr h="310389">
                <a:tc>
                  <a:txBody>
                    <a:bodyPr/>
                    <a:lstStyle/>
                    <a:p>
                      <a:pPr algn="ctr" fontAlgn="b"/>
                      <a:r>
                        <a:rPr lang="en-IN" sz="1600" u="none" strike="noStrike">
                          <a:effectLst/>
                        </a:rPr>
                        <a:t>Operations Department</a:t>
                      </a:r>
                      <a:endParaRPr lang="en-IN"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IN" sz="1600" u="none" strike="noStrike">
                          <a:effectLst/>
                        </a:rPr>
                        <a:t>39%</a:t>
                      </a:r>
                      <a:endParaRPr lang="en-IN" sz="16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520284714"/>
                  </a:ext>
                </a:extLst>
              </a:tr>
              <a:tr h="310389">
                <a:tc>
                  <a:txBody>
                    <a:bodyPr/>
                    <a:lstStyle/>
                    <a:p>
                      <a:pPr algn="ctr" fontAlgn="b"/>
                      <a:r>
                        <a:rPr lang="en-IN" sz="1600" u="none" strike="noStrike">
                          <a:effectLst/>
                        </a:rPr>
                        <a:t>Production Department</a:t>
                      </a:r>
                      <a:endParaRPr lang="en-IN"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IN" sz="1600" u="none" strike="noStrike">
                          <a:effectLst/>
                        </a:rPr>
                        <a:t>5%</a:t>
                      </a:r>
                      <a:endParaRPr lang="en-IN" sz="16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655013468"/>
                  </a:ext>
                </a:extLst>
              </a:tr>
              <a:tr h="310389">
                <a:tc>
                  <a:txBody>
                    <a:bodyPr/>
                    <a:lstStyle/>
                    <a:p>
                      <a:pPr algn="ctr" fontAlgn="b"/>
                      <a:r>
                        <a:rPr lang="en-IN" sz="1600" u="none" strike="noStrike">
                          <a:effectLst/>
                        </a:rPr>
                        <a:t>Purchase Department</a:t>
                      </a:r>
                      <a:endParaRPr lang="en-IN"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IN" sz="1600" u="none" strike="noStrike">
                          <a:effectLst/>
                        </a:rPr>
                        <a:t>5%</a:t>
                      </a:r>
                      <a:endParaRPr lang="en-IN" sz="16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124710036"/>
                  </a:ext>
                </a:extLst>
              </a:tr>
              <a:tr h="310389">
                <a:tc>
                  <a:txBody>
                    <a:bodyPr/>
                    <a:lstStyle/>
                    <a:p>
                      <a:pPr algn="ctr" fontAlgn="b"/>
                      <a:r>
                        <a:rPr lang="en-IN" sz="1600" u="none" strike="noStrike">
                          <a:effectLst/>
                        </a:rPr>
                        <a:t>Sales Department</a:t>
                      </a:r>
                      <a:endParaRPr lang="en-IN"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IN" sz="1600" u="none" strike="noStrike">
                          <a:effectLst/>
                        </a:rPr>
                        <a:t>10%</a:t>
                      </a:r>
                      <a:endParaRPr lang="en-IN" sz="16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191758485"/>
                  </a:ext>
                </a:extLst>
              </a:tr>
              <a:tr h="310389">
                <a:tc>
                  <a:txBody>
                    <a:bodyPr/>
                    <a:lstStyle/>
                    <a:p>
                      <a:pPr algn="ctr" fontAlgn="b"/>
                      <a:r>
                        <a:rPr lang="en-IN" sz="1600" u="none" strike="noStrike">
                          <a:effectLst/>
                        </a:rPr>
                        <a:t>Service Department</a:t>
                      </a:r>
                      <a:endParaRPr lang="en-IN"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IN" sz="1600" u="none" strike="noStrike">
                          <a:effectLst/>
                        </a:rPr>
                        <a:t>28%</a:t>
                      </a:r>
                      <a:endParaRPr lang="en-IN" sz="16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531051368"/>
                  </a:ext>
                </a:extLst>
              </a:tr>
              <a:tr h="310389">
                <a:tc>
                  <a:txBody>
                    <a:bodyPr/>
                    <a:lstStyle/>
                    <a:p>
                      <a:pPr algn="ctr" fontAlgn="b"/>
                      <a:r>
                        <a:rPr lang="en-IN" sz="1600" u="none" strike="noStrike">
                          <a:effectLst/>
                        </a:rPr>
                        <a:t>Grand Total</a:t>
                      </a:r>
                      <a:endParaRPr lang="en-IN" sz="16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IN" sz="1600" u="none" strike="noStrike" dirty="0">
                          <a:effectLst/>
                        </a:rPr>
                        <a:t>100%</a:t>
                      </a:r>
                      <a:endParaRPr lang="en-IN" sz="1600" b="1"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630165008"/>
                  </a:ext>
                </a:extLst>
              </a:tr>
            </a:tbl>
          </a:graphicData>
        </a:graphic>
      </p:graphicFrame>
      <p:graphicFrame>
        <p:nvGraphicFramePr>
          <p:cNvPr id="5" name="Chart 4">
            <a:extLst>
              <a:ext uri="{FF2B5EF4-FFF2-40B4-BE49-F238E27FC236}">
                <a16:creationId xmlns:a16="http://schemas.microsoft.com/office/drawing/2014/main" id="{961F1239-77C8-1884-01B3-DC1EBD0D8729}"/>
              </a:ext>
            </a:extLst>
          </p:cNvPr>
          <p:cNvGraphicFramePr>
            <a:graphicFrameLocks/>
          </p:cNvGraphicFramePr>
          <p:nvPr>
            <p:extLst>
              <p:ext uri="{D42A27DB-BD31-4B8C-83A1-F6EECF244321}">
                <p14:modId xmlns:p14="http://schemas.microsoft.com/office/powerpoint/2010/main" val="2994135423"/>
              </p:ext>
            </p:extLst>
          </p:nvPr>
        </p:nvGraphicFramePr>
        <p:xfrm>
          <a:off x="4062335" y="1154724"/>
          <a:ext cx="7971983" cy="4676931"/>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35CCB87E-ABC5-EDF0-BD71-6946EDA11FEA}"/>
              </a:ext>
            </a:extLst>
          </p:cNvPr>
          <p:cNvSpPr txBox="1"/>
          <p:nvPr/>
        </p:nvSpPr>
        <p:spPr>
          <a:xfrm>
            <a:off x="1064301" y="5703276"/>
            <a:ext cx="10970017" cy="461665"/>
          </a:xfrm>
          <a:prstGeom prst="rect">
            <a:avLst/>
          </a:prstGeom>
          <a:noFill/>
        </p:spPr>
        <p:txBody>
          <a:bodyPr wrap="square" rtlCol="0">
            <a:spAutoFit/>
          </a:bodyPr>
          <a:lstStyle/>
          <a:p>
            <a:r>
              <a:rPr lang="en-US" sz="2400" dirty="0">
                <a:highlight>
                  <a:srgbClr val="008000"/>
                </a:highlight>
              </a:rPr>
              <a:t>Insight: The majority of employees work in the "Operations" and "Service" departments.</a:t>
            </a:r>
            <a:endParaRPr lang="en-IN" sz="2400" dirty="0">
              <a:highlight>
                <a:srgbClr val="008000"/>
              </a:highlight>
            </a:endParaRPr>
          </a:p>
        </p:txBody>
      </p:sp>
    </p:spTree>
    <p:extLst>
      <p:ext uri="{BB962C8B-B14F-4D97-AF65-F5344CB8AC3E}">
        <p14:creationId xmlns:p14="http://schemas.microsoft.com/office/powerpoint/2010/main" val="4629531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5DF56-3F13-94A4-8572-1A30E578E15C}"/>
              </a:ext>
            </a:extLst>
          </p:cNvPr>
          <p:cNvSpPr>
            <a:spLocks noGrp="1"/>
          </p:cNvSpPr>
          <p:nvPr>
            <p:ph type="title"/>
          </p:nvPr>
        </p:nvSpPr>
        <p:spPr>
          <a:xfrm>
            <a:off x="1143001" y="0"/>
            <a:ext cx="9905998" cy="1478570"/>
          </a:xfrm>
        </p:spPr>
        <p:txBody>
          <a:bodyPr>
            <a:normAutofit/>
          </a:bodyPr>
          <a:lstStyle/>
          <a:p>
            <a:r>
              <a:rPr lang="en-US" sz="2600" b="1" i="0" dirty="0">
                <a:effectLst/>
                <a:latin typeface="Manrope"/>
              </a:rPr>
              <a:t>E. Position Tier Analysis:</a:t>
            </a:r>
            <a:br>
              <a:rPr lang="en-US" sz="2700" b="0" i="0" dirty="0">
                <a:effectLst/>
                <a:latin typeface="Manrope"/>
              </a:rPr>
            </a:br>
            <a:r>
              <a:rPr lang="en-US" sz="2200" b="1" i="0" cap="none" dirty="0">
                <a:effectLst/>
                <a:latin typeface="Manrope"/>
              </a:rPr>
              <a:t>Task:</a:t>
            </a:r>
            <a:r>
              <a:rPr lang="en-US" sz="2200" b="0" i="0" cap="none" dirty="0">
                <a:effectLst/>
                <a:latin typeface="Manrope"/>
              </a:rPr>
              <a:t> Represent The Different Position Tiers Within The Company. </a:t>
            </a:r>
            <a:br>
              <a:rPr lang="en-US" b="0" i="0" dirty="0">
                <a:solidFill>
                  <a:srgbClr val="8492A6"/>
                </a:solidFill>
                <a:effectLst/>
                <a:latin typeface="Manrope"/>
              </a:rPr>
            </a:br>
            <a:endParaRPr lang="en-IN" dirty="0"/>
          </a:p>
        </p:txBody>
      </p:sp>
      <p:graphicFrame>
        <p:nvGraphicFramePr>
          <p:cNvPr id="4" name="Content Placeholder 3">
            <a:extLst>
              <a:ext uri="{FF2B5EF4-FFF2-40B4-BE49-F238E27FC236}">
                <a16:creationId xmlns:a16="http://schemas.microsoft.com/office/drawing/2014/main" id="{2E2A7E6C-85EC-E9B8-8A34-690AB75A3DE9}"/>
              </a:ext>
            </a:extLst>
          </p:cNvPr>
          <p:cNvGraphicFramePr>
            <a:graphicFrameLocks noGrp="1"/>
          </p:cNvGraphicFramePr>
          <p:nvPr>
            <p:ph idx="1"/>
            <p:extLst>
              <p:ext uri="{D42A27DB-BD31-4B8C-83A1-F6EECF244321}">
                <p14:modId xmlns:p14="http://schemas.microsoft.com/office/powerpoint/2010/main" val="122753396"/>
              </p:ext>
            </p:extLst>
          </p:nvPr>
        </p:nvGraphicFramePr>
        <p:xfrm>
          <a:off x="340480" y="1692353"/>
          <a:ext cx="2792464" cy="3689112"/>
        </p:xfrm>
        <a:graphic>
          <a:graphicData uri="http://schemas.openxmlformats.org/drawingml/2006/table">
            <a:tbl>
              <a:tblPr firstRow="1" bandRow="1">
                <a:tableStyleId>{5C22544A-7EE6-4342-B048-85BDC9FD1C3A}</a:tableStyleId>
              </a:tblPr>
              <a:tblGrid>
                <a:gridCol w="1319726">
                  <a:extLst>
                    <a:ext uri="{9D8B030D-6E8A-4147-A177-3AD203B41FA5}">
                      <a16:colId xmlns:a16="http://schemas.microsoft.com/office/drawing/2014/main" val="280410011"/>
                    </a:ext>
                  </a:extLst>
                </a:gridCol>
                <a:gridCol w="1472738">
                  <a:extLst>
                    <a:ext uri="{9D8B030D-6E8A-4147-A177-3AD203B41FA5}">
                      <a16:colId xmlns:a16="http://schemas.microsoft.com/office/drawing/2014/main" val="3328495123"/>
                    </a:ext>
                  </a:extLst>
                </a:gridCol>
              </a:tblGrid>
              <a:tr h="263508">
                <a:tc>
                  <a:txBody>
                    <a:bodyPr/>
                    <a:lstStyle/>
                    <a:p>
                      <a:pPr algn="ctr" fontAlgn="b"/>
                      <a:r>
                        <a:rPr lang="en-IN" sz="1600" u="none" strike="noStrike" dirty="0">
                          <a:effectLst/>
                        </a:rPr>
                        <a:t>Row Labels</a:t>
                      </a:r>
                      <a:endParaRPr lang="en-IN" sz="16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600" u="none" strike="noStrike">
                          <a:effectLst/>
                        </a:rPr>
                        <a:t>Count of Status</a:t>
                      </a:r>
                      <a:endParaRPr lang="en-IN" sz="1600" b="1"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74067849"/>
                  </a:ext>
                </a:extLst>
              </a:tr>
              <a:tr h="263508">
                <a:tc>
                  <a:txBody>
                    <a:bodyPr/>
                    <a:lstStyle/>
                    <a:p>
                      <a:pPr algn="ctr" fontAlgn="b"/>
                      <a:r>
                        <a:rPr lang="en-IN" sz="1600" u="none" strike="noStrike">
                          <a:effectLst/>
                        </a:rPr>
                        <a:t>b9</a:t>
                      </a:r>
                      <a:endParaRPr lang="en-IN"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600" u="none" strike="noStrike">
                          <a:effectLst/>
                        </a:rPr>
                        <a:t>308</a:t>
                      </a:r>
                      <a:endParaRPr lang="en-IN"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76673561"/>
                  </a:ext>
                </a:extLst>
              </a:tr>
              <a:tr h="263508">
                <a:tc>
                  <a:txBody>
                    <a:bodyPr/>
                    <a:lstStyle/>
                    <a:p>
                      <a:pPr algn="ctr" fontAlgn="b"/>
                      <a:r>
                        <a:rPr lang="en-IN" sz="1600" u="none" strike="noStrike">
                          <a:effectLst/>
                        </a:rPr>
                        <a:t>c-10</a:t>
                      </a:r>
                      <a:endParaRPr lang="en-IN"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600" u="none" strike="noStrike">
                          <a:effectLst/>
                        </a:rPr>
                        <a:t>105</a:t>
                      </a:r>
                      <a:endParaRPr lang="en-IN"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51966102"/>
                  </a:ext>
                </a:extLst>
              </a:tr>
              <a:tr h="263508">
                <a:tc>
                  <a:txBody>
                    <a:bodyPr/>
                    <a:lstStyle/>
                    <a:p>
                      <a:pPr algn="ctr" fontAlgn="b"/>
                      <a:r>
                        <a:rPr lang="en-IN" sz="1600" u="none" strike="noStrike">
                          <a:effectLst/>
                        </a:rPr>
                        <a:t>c5</a:t>
                      </a:r>
                      <a:endParaRPr lang="en-IN"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600" u="none" strike="noStrike">
                          <a:effectLst/>
                        </a:rPr>
                        <a:t>1182</a:t>
                      </a:r>
                      <a:endParaRPr lang="en-IN"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50145675"/>
                  </a:ext>
                </a:extLst>
              </a:tr>
              <a:tr h="263508">
                <a:tc>
                  <a:txBody>
                    <a:bodyPr/>
                    <a:lstStyle/>
                    <a:p>
                      <a:pPr algn="ctr" fontAlgn="b"/>
                      <a:r>
                        <a:rPr lang="en-IN" sz="1600" u="none" strike="noStrike">
                          <a:effectLst/>
                        </a:rPr>
                        <a:t>c8</a:t>
                      </a:r>
                      <a:endParaRPr lang="en-IN"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600" u="none" strike="noStrike">
                          <a:effectLst/>
                        </a:rPr>
                        <a:t>193</a:t>
                      </a:r>
                      <a:endParaRPr lang="en-IN"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12580372"/>
                  </a:ext>
                </a:extLst>
              </a:tr>
              <a:tr h="263508">
                <a:tc>
                  <a:txBody>
                    <a:bodyPr/>
                    <a:lstStyle/>
                    <a:p>
                      <a:pPr algn="ctr" fontAlgn="b"/>
                      <a:r>
                        <a:rPr lang="en-IN" sz="1600" u="none" strike="noStrike">
                          <a:effectLst/>
                        </a:rPr>
                        <a:t>c9</a:t>
                      </a:r>
                      <a:endParaRPr lang="en-IN"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600" u="none" strike="noStrike">
                          <a:effectLst/>
                        </a:rPr>
                        <a:t>1239</a:t>
                      </a:r>
                      <a:endParaRPr lang="en-IN"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40460717"/>
                  </a:ext>
                </a:extLst>
              </a:tr>
              <a:tr h="263508">
                <a:tc>
                  <a:txBody>
                    <a:bodyPr/>
                    <a:lstStyle/>
                    <a:p>
                      <a:pPr algn="ctr" fontAlgn="b"/>
                      <a:r>
                        <a:rPr lang="en-IN" sz="1600" u="none" strike="noStrike">
                          <a:effectLst/>
                        </a:rPr>
                        <a:t>i1</a:t>
                      </a:r>
                      <a:endParaRPr lang="en-IN"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600" u="none" strike="noStrike">
                          <a:effectLst/>
                        </a:rPr>
                        <a:t>151</a:t>
                      </a:r>
                      <a:endParaRPr lang="en-IN"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27889753"/>
                  </a:ext>
                </a:extLst>
              </a:tr>
              <a:tr h="263508">
                <a:tc>
                  <a:txBody>
                    <a:bodyPr/>
                    <a:lstStyle/>
                    <a:p>
                      <a:pPr algn="ctr" fontAlgn="b"/>
                      <a:r>
                        <a:rPr lang="en-IN" sz="1600" u="none" strike="noStrike">
                          <a:effectLst/>
                        </a:rPr>
                        <a:t>i4</a:t>
                      </a:r>
                      <a:endParaRPr lang="en-IN"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600" u="none" strike="noStrike">
                          <a:effectLst/>
                        </a:rPr>
                        <a:t>32</a:t>
                      </a:r>
                      <a:endParaRPr lang="en-IN"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19964288"/>
                  </a:ext>
                </a:extLst>
              </a:tr>
              <a:tr h="263508">
                <a:tc>
                  <a:txBody>
                    <a:bodyPr/>
                    <a:lstStyle/>
                    <a:p>
                      <a:pPr algn="ctr" fontAlgn="b"/>
                      <a:r>
                        <a:rPr lang="en-IN" sz="1600" u="none" strike="noStrike">
                          <a:effectLst/>
                        </a:rPr>
                        <a:t>i5</a:t>
                      </a:r>
                      <a:endParaRPr lang="en-IN"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600" u="none" strike="noStrike">
                          <a:effectLst/>
                        </a:rPr>
                        <a:t>511</a:t>
                      </a:r>
                      <a:endParaRPr lang="en-IN"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84687337"/>
                  </a:ext>
                </a:extLst>
              </a:tr>
              <a:tr h="263508">
                <a:tc>
                  <a:txBody>
                    <a:bodyPr/>
                    <a:lstStyle/>
                    <a:p>
                      <a:pPr algn="ctr" fontAlgn="b"/>
                      <a:r>
                        <a:rPr lang="en-IN" sz="1600" u="none" strike="noStrike">
                          <a:effectLst/>
                        </a:rPr>
                        <a:t>i6</a:t>
                      </a:r>
                      <a:endParaRPr lang="en-IN"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600" u="none" strike="noStrike">
                          <a:effectLst/>
                        </a:rPr>
                        <a:t>337</a:t>
                      </a:r>
                      <a:endParaRPr lang="en-IN"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54126995"/>
                  </a:ext>
                </a:extLst>
              </a:tr>
              <a:tr h="263508">
                <a:tc>
                  <a:txBody>
                    <a:bodyPr/>
                    <a:lstStyle/>
                    <a:p>
                      <a:pPr algn="ctr" fontAlgn="b"/>
                      <a:r>
                        <a:rPr lang="en-IN" sz="1600" u="none" strike="noStrike">
                          <a:effectLst/>
                        </a:rPr>
                        <a:t>i7</a:t>
                      </a:r>
                      <a:endParaRPr lang="en-IN"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600" u="none" strike="noStrike">
                          <a:effectLst/>
                        </a:rPr>
                        <a:t>635</a:t>
                      </a:r>
                      <a:endParaRPr lang="en-IN"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74448432"/>
                  </a:ext>
                </a:extLst>
              </a:tr>
              <a:tr h="263508">
                <a:tc>
                  <a:txBody>
                    <a:bodyPr/>
                    <a:lstStyle/>
                    <a:p>
                      <a:pPr algn="ctr" fontAlgn="b"/>
                      <a:r>
                        <a:rPr lang="en-IN" sz="1600" u="none" strike="noStrike">
                          <a:effectLst/>
                        </a:rPr>
                        <a:t>m6</a:t>
                      </a:r>
                      <a:endParaRPr lang="en-IN"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600" u="none" strike="noStrike">
                          <a:effectLst/>
                        </a:rPr>
                        <a:t>2</a:t>
                      </a:r>
                      <a:endParaRPr lang="en-IN"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00521264"/>
                  </a:ext>
                </a:extLst>
              </a:tr>
              <a:tr h="263508">
                <a:tc>
                  <a:txBody>
                    <a:bodyPr/>
                    <a:lstStyle/>
                    <a:p>
                      <a:pPr algn="ctr" fontAlgn="b"/>
                      <a:r>
                        <a:rPr lang="en-IN" sz="1600" u="none" strike="noStrike">
                          <a:effectLst/>
                        </a:rPr>
                        <a:t>n6</a:t>
                      </a:r>
                      <a:endParaRPr lang="en-IN"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600" u="none" strike="noStrike">
                          <a:effectLst/>
                        </a:rPr>
                        <a:t>1</a:t>
                      </a:r>
                      <a:endParaRPr lang="en-IN"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77290235"/>
                  </a:ext>
                </a:extLst>
              </a:tr>
              <a:tr h="263508">
                <a:tc>
                  <a:txBody>
                    <a:bodyPr/>
                    <a:lstStyle/>
                    <a:p>
                      <a:pPr algn="ctr" fontAlgn="b"/>
                      <a:r>
                        <a:rPr lang="en-IN" sz="1600" u="none" strike="noStrike">
                          <a:effectLst/>
                        </a:rPr>
                        <a:t>Grand Total</a:t>
                      </a:r>
                      <a:endParaRPr lang="en-IN" sz="1600" b="1"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IN" sz="1600" u="none" strike="noStrike" dirty="0">
                          <a:effectLst/>
                        </a:rPr>
                        <a:t>4696</a:t>
                      </a:r>
                      <a:endParaRPr lang="en-IN" sz="16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34844315"/>
                  </a:ext>
                </a:extLst>
              </a:tr>
            </a:tbl>
          </a:graphicData>
        </a:graphic>
      </p:graphicFrame>
      <p:graphicFrame>
        <p:nvGraphicFramePr>
          <p:cNvPr id="5" name="Chart 4">
            <a:extLst>
              <a:ext uri="{FF2B5EF4-FFF2-40B4-BE49-F238E27FC236}">
                <a16:creationId xmlns:a16="http://schemas.microsoft.com/office/drawing/2014/main" id="{746C8959-85B2-443F-9E3E-414E37F64655}"/>
              </a:ext>
            </a:extLst>
          </p:cNvPr>
          <p:cNvGraphicFramePr>
            <a:graphicFrameLocks/>
          </p:cNvGraphicFramePr>
          <p:nvPr>
            <p:extLst>
              <p:ext uri="{D42A27DB-BD31-4B8C-83A1-F6EECF244321}">
                <p14:modId xmlns:p14="http://schemas.microsoft.com/office/powerpoint/2010/main" val="858343395"/>
              </p:ext>
            </p:extLst>
          </p:nvPr>
        </p:nvGraphicFramePr>
        <p:xfrm>
          <a:off x="3933876" y="1049311"/>
          <a:ext cx="7914467" cy="4901784"/>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0340C13D-27AB-BF36-4B9A-ECE11524AB45}"/>
              </a:ext>
            </a:extLst>
          </p:cNvPr>
          <p:cNvSpPr txBox="1"/>
          <p:nvPr/>
        </p:nvSpPr>
        <p:spPr>
          <a:xfrm>
            <a:off x="424721" y="6164878"/>
            <a:ext cx="11342558" cy="430887"/>
          </a:xfrm>
          <a:prstGeom prst="rect">
            <a:avLst/>
          </a:prstGeom>
          <a:noFill/>
        </p:spPr>
        <p:txBody>
          <a:bodyPr wrap="square" rtlCol="0">
            <a:spAutoFit/>
          </a:bodyPr>
          <a:lstStyle/>
          <a:p>
            <a:r>
              <a:rPr lang="en-US" sz="2200" dirty="0">
                <a:highlight>
                  <a:srgbClr val="008000"/>
                </a:highlight>
              </a:rPr>
              <a:t>Insight: The highest proportion of employees are in the "c9 &amp;c5” </a:t>
            </a:r>
            <a:r>
              <a:rPr lang="en-US" sz="2200">
                <a:highlight>
                  <a:srgbClr val="008000"/>
                </a:highlight>
              </a:rPr>
              <a:t>post  </a:t>
            </a:r>
            <a:r>
              <a:rPr lang="en-US" sz="2200" dirty="0">
                <a:highlight>
                  <a:srgbClr val="008000"/>
                </a:highlight>
              </a:rPr>
              <a:t>followed by "i7" and “i5."</a:t>
            </a:r>
            <a:endParaRPr lang="en-IN" sz="2200" dirty="0">
              <a:highlight>
                <a:srgbClr val="008000"/>
              </a:highlight>
            </a:endParaRPr>
          </a:p>
        </p:txBody>
      </p:sp>
    </p:spTree>
    <p:extLst>
      <p:ext uri="{BB962C8B-B14F-4D97-AF65-F5344CB8AC3E}">
        <p14:creationId xmlns:p14="http://schemas.microsoft.com/office/powerpoint/2010/main" val="28186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8AF20-3AA3-E22D-80FD-CB9AB2B3B0F0}"/>
              </a:ext>
            </a:extLst>
          </p:cNvPr>
          <p:cNvSpPr>
            <a:spLocks noGrp="1"/>
          </p:cNvSpPr>
          <p:nvPr>
            <p:ph type="title"/>
          </p:nvPr>
        </p:nvSpPr>
        <p:spPr>
          <a:xfrm>
            <a:off x="1246343" y="177612"/>
            <a:ext cx="10010930" cy="739285"/>
          </a:xfrm>
        </p:spPr>
        <p:txBody>
          <a:bodyPr/>
          <a:lstStyle/>
          <a:p>
            <a:r>
              <a:rPr lang="en-US" u="sng" dirty="0"/>
              <a:t>Insights Summary</a:t>
            </a:r>
            <a:endParaRPr lang="en-IN" u="sng" dirty="0"/>
          </a:p>
        </p:txBody>
      </p:sp>
      <p:sp>
        <p:nvSpPr>
          <p:cNvPr id="3" name="Content Placeholder 2">
            <a:extLst>
              <a:ext uri="{FF2B5EF4-FFF2-40B4-BE49-F238E27FC236}">
                <a16:creationId xmlns:a16="http://schemas.microsoft.com/office/drawing/2014/main" id="{B6BEA37C-BDDD-65FA-08B6-2279143D68F7}"/>
              </a:ext>
            </a:extLst>
          </p:cNvPr>
          <p:cNvSpPr>
            <a:spLocks noGrp="1"/>
          </p:cNvSpPr>
          <p:nvPr>
            <p:ph idx="1"/>
          </p:nvPr>
        </p:nvSpPr>
        <p:spPr>
          <a:xfrm>
            <a:off x="869430" y="1109272"/>
            <a:ext cx="10972800" cy="5571116"/>
          </a:xfrm>
        </p:spPr>
        <p:txBody>
          <a:bodyPr/>
          <a:lstStyle/>
          <a:p>
            <a:pPr marL="457200" indent="-457200">
              <a:buFont typeface="+mj-lt"/>
              <a:buAutoNum type="arabicPeriod"/>
            </a:pPr>
            <a:r>
              <a:rPr lang="en-US" sz="2400" dirty="0"/>
              <a:t>Insight: The company hired more males employee (2563) compared to females (1856) . </a:t>
            </a:r>
            <a:r>
              <a:rPr lang="en-US" dirty="0"/>
              <a:t>Company may conduct a gender diversity review to ensure equal hiring practices.</a:t>
            </a:r>
            <a:endParaRPr lang="en-IN" sz="2400" dirty="0"/>
          </a:p>
          <a:p>
            <a:pPr marL="457200" indent="-457200">
              <a:buFont typeface="+mj-lt"/>
              <a:buAutoNum type="arabicPeriod"/>
            </a:pPr>
            <a:r>
              <a:rPr lang="en-US" sz="2400" dirty="0"/>
              <a:t>Insight: The average salary offered in the company is $49,983 . </a:t>
            </a:r>
            <a:r>
              <a:rPr lang="en-US" dirty="0"/>
              <a:t>The company can assess whether this average salary aligns with industry standards and competitors. If the average is significantly lower, they may need to reevaluate their compensation packages to attract and retain top talent.</a:t>
            </a:r>
          </a:p>
          <a:p>
            <a:pPr marL="457200" indent="-457200">
              <a:buFont typeface="+mj-lt"/>
              <a:buAutoNum type="arabicPeriod"/>
            </a:pPr>
            <a:r>
              <a:rPr lang="en-US" sz="2400" dirty="0"/>
              <a:t>Insight: Many employees fall within the salary range of 0 - 100,000 . </a:t>
            </a:r>
            <a:r>
              <a:rPr lang="en-US" dirty="0"/>
              <a:t>The company can use this data to analyze the distribution of salaries and consider whether adjustments are needed to ensure fair and competitive compensation, especially for roles with no representation in certain salary ranges. </a:t>
            </a:r>
          </a:p>
          <a:p>
            <a:pPr marL="0" indent="0">
              <a:buNone/>
            </a:pPr>
            <a:endParaRPr lang="en-IN" sz="2400" dirty="0"/>
          </a:p>
          <a:p>
            <a:pPr marL="457200" indent="-457200">
              <a:buFont typeface="+mj-lt"/>
              <a:buAutoNum type="arabicPeriod"/>
            </a:pPr>
            <a:endParaRPr lang="en-US" dirty="0"/>
          </a:p>
          <a:p>
            <a:pPr marL="457200" indent="-457200">
              <a:buFont typeface="+mj-lt"/>
              <a:buAutoNum type="arabicPeriod"/>
            </a:pPr>
            <a:endParaRPr lang="en-IN" sz="2400" dirty="0">
              <a:highlight>
                <a:srgbClr val="008000"/>
              </a:highlight>
            </a:endParaRPr>
          </a:p>
          <a:p>
            <a:endParaRPr lang="en-IN" dirty="0"/>
          </a:p>
        </p:txBody>
      </p:sp>
    </p:spTree>
    <p:extLst>
      <p:ext uri="{BB962C8B-B14F-4D97-AF65-F5344CB8AC3E}">
        <p14:creationId xmlns:p14="http://schemas.microsoft.com/office/powerpoint/2010/main" val="19393371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F0CC8B-D53F-4EA0-72BB-2029E9C34280}"/>
              </a:ext>
            </a:extLst>
          </p:cNvPr>
          <p:cNvSpPr>
            <a:spLocks noGrp="1"/>
          </p:cNvSpPr>
          <p:nvPr>
            <p:ph idx="1"/>
          </p:nvPr>
        </p:nvSpPr>
        <p:spPr>
          <a:xfrm>
            <a:off x="1049312" y="569626"/>
            <a:ext cx="9998100" cy="5221575"/>
          </a:xfrm>
        </p:spPr>
        <p:txBody>
          <a:bodyPr/>
          <a:lstStyle/>
          <a:p>
            <a:pPr marL="0" indent="0">
              <a:buNone/>
            </a:pPr>
            <a:r>
              <a:rPr lang="en-US" sz="2800" dirty="0"/>
              <a:t>4. </a:t>
            </a:r>
            <a:r>
              <a:rPr lang="en-US" sz="2400" dirty="0"/>
              <a:t>Insight: The majority of employees work in the "Operations" and "Service" departments. </a:t>
            </a:r>
            <a:r>
              <a:rPr lang="en-US" dirty="0"/>
              <a:t>The company can evaluate departmental distribution and consider to strengthen other departments by adding their recruitment efforts in those areas.</a:t>
            </a:r>
          </a:p>
          <a:p>
            <a:pPr marL="0" indent="0">
              <a:buNone/>
            </a:pPr>
            <a:r>
              <a:rPr lang="en-US" sz="2800" dirty="0"/>
              <a:t>5. </a:t>
            </a:r>
            <a:r>
              <a:rPr lang="en-US" sz="2400" dirty="0"/>
              <a:t>Insight: The highest proportion of employees are in the "c9 &amp;c5” post tier,     followed by "i7" and “i5.“</a:t>
            </a:r>
            <a:r>
              <a:rPr lang="en-US" dirty="0"/>
              <a:t>The company can use this data to evaluate the structure of their workforce and ensure proper career progression and growth opportunities. They could also analyze whether the distribution of post tiers aligns with the company's growth plans or not.</a:t>
            </a:r>
            <a:endParaRPr lang="en-IN" sz="2400" dirty="0"/>
          </a:p>
          <a:p>
            <a:pPr marL="0" indent="0">
              <a:buNone/>
            </a:pPr>
            <a:endParaRPr lang="en-IN" sz="2400" dirty="0"/>
          </a:p>
          <a:p>
            <a:pPr marL="0" indent="0">
              <a:buNone/>
            </a:pPr>
            <a:endParaRPr lang="en-IN" dirty="0"/>
          </a:p>
        </p:txBody>
      </p:sp>
    </p:spTree>
    <p:extLst>
      <p:ext uri="{BB962C8B-B14F-4D97-AF65-F5344CB8AC3E}">
        <p14:creationId xmlns:p14="http://schemas.microsoft.com/office/powerpoint/2010/main" val="24014101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D53B0-301F-FC69-3966-422946B46685}"/>
              </a:ext>
            </a:extLst>
          </p:cNvPr>
          <p:cNvSpPr>
            <a:spLocks noGrp="1"/>
          </p:cNvSpPr>
          <p:nvPr>
            <p:ph type="title"/>
          </p:nvPr>
        </p:nvSpPr>
        <p:spPr>
          <a:xfrm>
            <a:off x="1246343" y="153823"/>
            <a:ext cx="9905999" cy="912976"/>
          </a:xfrm>
        </p:spPr>
        <p:txBody>
          <a:bodyPr anchor="t">
            <a:normAutofit/>
          </a:bodyPr>
          <a:lstStyle/>
          <a:p>
            <a:r>
              <a:rPr lang="en-US" sz="4500" u="sng" dirty="0"/>
              <a:t>RESULT</a:t>
            </a:r>
            <a:endParaRPr lang="en-IN" sz="4500" u="sng" dirty="0"/>
          </a:p>
        </p:txBody>
      </p:sp>
      <p:sp>
        <p:nvSpPr>
          <p:cNvPr id="3" name="Content Placeholder 2">
            <a:extLst>
              <a:ext uri="{FF2B5EF4-FFF2-40B4-BE49-F238E27FC236}">
                <a16:creationId xmlns:a16="http://schemas.microsoft.com/office/drawing/2014/main" id="{76292EDF-11E7-5748-BE39-2A102BE7F955}"/>
              </a:ext>
            </a:extLst>
          </p:cNvPr>
          <p:cNvSpPr>
            <a:spLocks noGrp="1"/>
          </p:cNvSpPr>
          <p:nvPr>
            <p:ph idx="1"/>
          </p:nvPr>
        </p:nvSpPr>
        <p:spPr>
          <a:xfrm>
            <a:off x="855348" y="1351612"/>
            <a:ext cx="10687987" cy="4724402"/>
          </a:xfrm>
        </p:spPr>
        <p:txBody>
          <a:bodyPr>
            <a:normAutofit/>
          </a:bodyPr>
          <a:lstStyle/>
          <a:p>
            <a:r>
              <a:rPr lang="en-US" sz="2600" dirty="0"/>
              <a:t>This project has significantly enhanced my understanding of the hiring process analytics, enabling us to optimize our recruitment practices and promote a diverse, equitable, and growth-oriented workplace . This project help me to learn  skills in tools like excel and PowerPoint by making graphs , charts , pivot tables as well as visual presentation . </a:t>
            </a:r>
            <a:endParaRPr lang="en-IN" sz="2600" dirty="0"/>
          </a:p>
        </p:txBody>
      </p:sp>
    </p:spTree>
    <p:extLst>
      <p:ext uri="{BB962C8B-B14F-4D97-AF65-F5344CB8AC3E}">
        <p14:creationId xmlns:p14="http://schemas.microsoft.com/office/powerpoint/2010/main" val="18168703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AC497-31D6-E129-279B-92ADE81CAB1A}"/>
              </a:ext>
            </a:extLst>
          </p:cNvPr>
          <p:cNvSpPr>
            <a:spLocks noGrp="1"/>
          </p:cNvSpPr>
          <p:nvPr>
            <p:ph type="title"/>
          </p:nvPr>
        </p:nvSpPr>
        <p:spPr>
          <a:xfrm>
            <a:off x="1291314" y="153934"/>
            <a:ext cx="9905999" cy="912865"/>
          </a:xfrm>
        </p:spPr>
        <p:txBody>
          <a:bodyPr>
            <a:normAutofit/>
          </a:bodyPr>
          <a:lstStyle/>
          <a:p>
            <a:r>
              <a:rPr lang="en-US" sz="4500" u="sng" dirty="0"/>
              <a:t>LINKS</a:t>
            </a:r>
            <a:endParaRPr lang="en-IN" sz="4500" u="sng" dirty="0"/>
          </a:p>
        </p:txBody>
      </p:sp>
      <p:sp>
        <p:nvSpPr>
          <p:cNvPr id="3" name="Content Placeholder 2">
            <a:extLst>
              <a:ext uri="{FF2B5EF4-FFF2-40B4-BE49-F238E27FC236}">
                <a16:creationId xmlns:a16="http://schemas.microsoft.com/office/drawing/2014/main" id="{98930C15-C1BD-0A19-B5CF-C4860D2C646F}"/>
              </a:ext>
            </a:extLst>
          </p:cNvPr>
          <p:cNvSpPr>
            <a:spLocks noGrp="1"/>
          </p:cNvSpPr>
          <p:nvPr>
            <p:ph idx="1"/>
          </p:nvPr>
        </p:nvSpPr>
        <p:spPr>
          <a:xfrm>
            <a:off x="1143000" y="1844752"/>
            <a:ext cx="9905999" cy="3541714"/>
          </a:xfrm>
        </p:spPr>
        <p:txBody>
          <a:bodyPr>
            <a:normAutofit/>
          </a:bodyPr>
          <a:lstStyle/>
          <a:p>
            <a:r>
              <a:rPr lang="en-US" sz="2600" dirty="0"/>
              <a:t>Excel worksheet link - https://docs.google.com/spreadsheets/d/1_x_BQj-333ZX-_FfiFw4Q0D_zxrfd0Q3/edit?usp=sharing&amp;ouid=110794987615226963103&amp;rtpof=true&amp;sd=true </a:t>
            </a:r>
            <a:endParaRPr lang="en-IN" sz="2600" dirty="0"/>
          </a:p>
        </p:txBody>
      </p:sp>
    </p:spTree>
    <p:extLst>
      <p:ext uri="{BB962C8B-B14F-4D97-AF65-F5344CB8AC3E}">
        <p14:creationId xmlns:p14="http://schemas.microsoft.com/office/powerpoint/2010/main" val="34885495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2D0D4-DC1F-E9CA-84A5-3A4CBD4C1E7A}"/>
              </a:ext>
            </a:extLst>
          </p:cNvPr>
          <p:cNvSpPr>
            <a:spLocks noGrp="1"/>
          </p:cNvSpPr>
          <p:nvPr>
            <p:ph type="title"/>
          </p:nvPr>
        </p:nvSpPr>
        <p:spPr/>
        <p:txBody>
          <a:bodyPr>
            <a:normAutofit/>
          </a:bodyPr>
          <a:lstStyle/>
          <a:p>
            <a:r>
              <a:rPr lang="en-US" sz="4400" u="sng" dirty="0"/>
              <a:t>CONTENT</a:t>
            </a:r>
            <a:endParaRPr lang="en-IN" sz="4400" u="sng" dirty="0"/>
          </a:p>
        </p:txBody>
      </p:sp>
      <p:sp>
        <p:nvSpPr>
          <p:cNvPr id="3" name="Content Placeholder 2">
            <a:extLst>
              <a:ext uri="{FF2B5EF4-FFF2-40B4-BE49-F238E27FC236}">
                <a16:creationId xmlns:a16="http://schemas.microsoft.com/office/drawing/2014/main" id="{290BB6C8-EE06-418B-439A-7338F120D424}"/>
              </a:ext>
            </a:extLst>
          </p:cNvPr>
          <p:cNvSpPr>
            <a:spLocks noGrp="1"/>
          </p:cNvSpPr>
          <p:nvPr>
            <p:ph idx="1"/>
          </p:nvPr>
        </p:nvSpPr>
        <p:spPr/>
        <p:txBody>
          <a:bodyPr>
            <a:noAutofit/>
          </a:bodyPr>
          <a:lstStyle/>
          <a:p>
            <a:r>
              <a:rPr lang="en-US" sz="3000" dirty="0"/>
              <a:t>Project Description</a:t>
            </a:r>
          </a:p>
          <a:p>
            <a:r>
              <a:rPr lang="en-US" sz="3000" dirty="0"/>
              <a:t>Approach</a:t>
            </a:r>
          </a:p>
          <a:p>
            <a:r>
              <a:rPr lang="en-US" sz="3000" dirty="0"/>
              <a:t>Tech Stack Udes</a:t>
            </a:r>
          </a:p>
          <a:p>
            <a:r>
              <a:rPr lang="en-US" sz="3000" dirty="0"/>
              <a:t>Insights</a:t>
            </a:r>
          </a:p>
          <a:p>
            <a:r>
              <a:rPr lang="en-US" sz="3000" dirty="0"/>
              <a:t>Results</a:t>
            </a:r>
          </a:p>
          <a:p>
            <a:r>
              <a:rPr lang="en-US" sz="3000" dirty="0"/>
              <a:t>Links</a:t>
            </a:r>
          </a:p>
        </p:txBody>
      </p:sp>
    </p:spTree>
    <p:extLst>
      <p:ext uri="{BB962C8B-B14F-4D97-AF65-F5344CB8AC3E}">
        <p14:creationId xmlns:p14="http://schemas.microsoft.com/office/powerpoint/2010/main" val="7154954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58EEF-0976-18C1-33F3-7A1B66509E87}"/>
              </a:ext>
            </a:extLst>
          </p:cNvPr>
          <p:cNvSpPr>
            <a:spLocks noGrp="1"/>
          </p:cNvSpPr>
          <p:nvPr>
            <p:ph type="title"/>
          </p:nvPr>
        </p:nvSpPr>
        <p:spPr>
          <a:xfrm>
            <a:off x="899410" y="179882"/>
            <a:ext cx="10148001" cy="1558977"/>
          </a:xfrm>
        </p:spPr>
        <p:txBody>
          <a:bodyPr>
            <a:normAutofit/>
          </a:bodyPr>
          <a:lstStyle/>
          <a:p>
            <a:r>
              <a:rPr lang="en-US" sz="4500" u="sng" dirty="0"/>
              <a:t>Project Description</a:t>
            </a:r>
            <a:endParaRPr lang="en-IN" sz="4500" u="sng" dirty="0"/>
          </a:p>
        </p:txBody>
      </p:sp>
      <p:sp>
        <p:nvSpPr>
          <p:cNvPr id="3" name="Content Placeholder 2">
            <a:extLst>
              <a:ext uri="{FF2B5EF4-FFF2-40B4-BE49-F238E27FC236}">
                <a16:creationId xmlns:a16="http://schemas.microsoft.com/office/drawing/2014/main" id="{7E5BBA1D-87F9-0D4B-3A12-376A9C840A58}"/>
              </a:ext>
            </a:extLst>
          </p:cNvPr>
          <p:cNvSpPr>
            <a:spLocks noGrp="1"/>
          </p:cNvSpPr>
          <p:nvPr>
            <p:ph idx="1"/>
          </p:nvPr>
        </p:nvSpPr>
        <p:spPr>
          <a:xfrm>
            <a:off x="599607" y="1469997"/>
            <a:ext cx="11362543" cy="4428631"/>
          </a:xfrm>
        </p:spPr>
        <p:txBody>
          <a:bodyPr>
            <a:normAutofit/>
          </a:bodyPr>
          <a:lstStyle/>
          <a:p>
            <a:r>
              <a:rPr lang="en-US" sz="2600" dirty="0"/>
              <a:t>This project aims to carry out the in-depth analysis of major underlying trends about the hiring process. The hiring process is a pivotal aspect of a company's long-term success. It requires a careful assessment of various factors to ensure that the recruitment not only benefits the organization but also contributes to the growth and development of the individual. This project aims to provide a comprehensive analysis of the hiring trends and patterns within our company, leveraging data-driven insights to optimize the recruitment process.</a:t>
            </a:r>
            <a:endParaRPr lang="en-IN" sz="2600" dirty="0"/>
          </a:p>
        </p:txBody>
      </p:sp>
    </p:spTree>
    <p:extLst>
      <p:ext uri="{BB962C8B-B14F-4D97-AF65-F5344CB8AC3E}">
        <p14:creationId xmlns:p14="http://schemas.microsoft.com/office/powerpoint/2010/main" val="38587583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B1F90-154F-57CB-5BBB-5D9351AEFCAC}"/>
              </a:ext>
            </a:extLst>
          </p:cNvPr>
          <p:cNvSpPr>
            <a:spLocks noGrp="1"/>
          </p:cNvSpPr>
          <p:nvPr>
            <p:ph type="title"/>
          </p:nvPr>
        </p:nvSpPr>
        <p:spPr>
          <a:xfrm>
            <a:off x="824459" y="327514"/>
            <a:ext cx="9997019" cy="1096552"/>
          </a:xfrm>
        </p:spPr>
        <p:txBody>
          <a:bodyPr>
            <a:normAutofit/>
          </a:bodyPr>
          <a:lstStyle/>
          <a:p>
            <a:r>
              <a:rPr lang="en-US" sz="4500" u="sng" dirty="0"/>
              <a:t>Approach</a:t>
            </a:r>
            <a:endParaRPr lang="en-IN" sz="4500" u="sng" dirty="0"/>
          </a:p>
        </p:txBody>
      </p:sp>
      <p:sp>
        <p:nvSpPr>
          <p:cNvPr id="3" name="Content Placeholder 2">
            <a:extLst>
              <a:ext uri="{FF2B5EF4-FFF2-40B4-BE49-F238E27FC236}">
                <a16:creationId xmlns:a16="http://schemas.microsoft.com/office/drawing/2014/main" id="{E7C13941-5147-A259-E50B-A64F56183BB3}"/>
              </a:ext>
            </a:extLst>
          </p:cNvPr>
          <p:cNvSpPr>
            <a:spLocks noGrp="1"/>
          </p:cNvSpPr>
          <p:nvPr>
            <p:ph idx="1"/>
          </p:nvPr>
        </p:nvSpPr>
        <p:spPr>
          <a:xfrm>
            <a:off x="689548" y="1603948"/>
            <a:ext cx="10357863" cy="4187253"/>
          </a:xfrm>
        </p:spPr>
        <p:txBody>
          <a:bodyPr/>
          <a:lstStyle/>
          <a:p>
            <a:pPr marL="0" indent="0">
              <a:buNone/>
            </a:pPr>
            <a:r>
              <a:rPr lang="en-US" dirty="0"/>
              <a:t>Our Approach For  this project is as follows:</a:t>
            </a:r>
            <a:endParaRPr lang="en-IN" dirty="0"/>
          </a:p>
          <a:p>
            <a:r>
              <a:rPr lang="en-IN" dirty="0"/>
              <a:t>First we prepare the given dataset for our analysis by cleaning the dataset which consist handling outliers, removing duplicates, handling missing data etc.</a:t>
            </a:r>
          </a:p>
          <a:p>
            <a:r>
              <a:rPr lang="en-IN" dirty="0"/>
              <a:t>Next we Calculate some statistical measures like mean , median , mode, average etc.</a:t>
            </a:r>
          </a:p>
          <a:p>
            <a:r>
              <a:rPr lang="en-IN" dirty="0"/>
              <a:t>Next using excels functions  we draw insights from the dataset which help to improve hiring process and make better hiring decisions in future.</a:t>
            </a:r>
            <a:endParaRPr lang="en-US" dirty="0"/>
          </a:p>
        </p:txBody>
      </p:sp>
    </p:spTree>
    <p:extLst>
      <p:ext uri="{BB962C8B-B14F-4D97-AF65-F5344CB8AC3E}">
        <p14:creationId xmlns:p14="http://schemas.microsoft.com/office/powerpoint/2010/main" val="17809451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93995-6BC2-C143-AEC2-5460B5539B34}"/>
              </a:ext>
            </a:extLst>
          </p:cNvPr>
          <p:cNvSpPr>
            <a:spLocks noGrp="1"/>
          </p:cNvSpPr>
          <p:nvPr>
            <p:ph type="title"/>
          </p:nvPr>
        </p:nvSpPr>
        <p:spPr>
          <a:xfrm>
            <a:off x="1141412" y="419725"/>
            <a:ext cx="9905999" cy="1214203"/>
          </a:xfrm>
        </p:spPr>
        <p:txBody>
          <a:bodyPr>
            <a:normAutofit/>
          </a:bodyPr>
          <a:lstStyle/>
          <a:p>
            <a:r>
              <a:rPr lang="en-US" sz="4500" u="sng" dirty="0"/>
              <a:t>TECH STACK USED</a:t>
            </a:r>
            <a:endParaRPr lang="en-IN" sz="4500" u="sng" dirty="0"/>
          </a:p>
        </p:txBody>
      </p:sp>
      <p:sp>
        <p:nvSpPr>
          <p:cNvPr id="3" name="Content Placeholder 2">
            <a:extLst>
              <a:ext uri="{FF2B5EF4-FFF2-40B4-BE49-F238E27FC236}">
                <a16:creationId xmlns:a16="http://schemas.microsoft.com/office/drawing/2014/main" id="{AC990380-B5F7-DB87-04DD-0113D0DBC0C6}"/>
              </a:ext>
            </a:extLst>
          </p:cNvPr>
          <p:cNvSpPr>
            <a:spLocks noGrp="1"/>
          </p:cNvSpPr>
          <p:nvPr>
            <p:ph idx="1"/>
          </p:nvPr>
        </p:nvSpPr>
        <p:spPr>
          <a:xfrm>
            <a:off x="1019331" y="2103713"/>
            <a:ext cx="10628025" cy="4609475"/>
          </a:xfrm>
        </p:spPr>
        <p:txBody>
          <a:bodyPr>
            <a:normAutofit/>
          </a:bodyPr>
          <a:lstStyle/>
          <a:p>
            <a:r>
              <a:rPr lang="en-US" sz="2600" dirty="0"/>
              <a:t>Microsoft excel: Used for cleaning and charting.</a:t>
            </a:r>
          </a:p>
          <a:p>
            <a:endParaRPr lang="en-US" sz="2600" dirty="0"/>
          </a:p>
          <a:p>
            <a:r>
              <a:rPr lang="en-US" sz="2600" dirty="0"/>
              <a:t>PowerPoint: Used for making presentation. </a:t>
            </a:r>
            <a:endParaRPr lang="en-IN" sz="2600" dirty="0"/>
          </a:p>
        </p:txBody>
      </p:sp>
      <p:pic>
        <p:nvPicPr>
          <p:cNvPr id="5" name="Picture 4" descr="A green box with a white x on it&#10;&#10;AI-generated content may be incorrect.">
            <a:extLst>
              <a:ext uri="{FF2B5EF4-FFF2-40B4-BE49-F238E27FC236}">
                <a16:creationId xmlns:a16="http://schemas.microsoft.com/office/drawing/2014/main" id="{5FC9E297-C8E8-21A0-758E-48E86C351F7B}"/>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7761708" y="1490179"/>
            <a:ext cx="1449115" cy="1368206"/>
          </a:xfrm>
          <a:prstGeom prst="rect">
            <a:avLst/>
          </a:prstGeom>
        </p:spPr>
      </p:pic>
      <p:pic>
        <p:nvPicPr>
          <p:cNvPr id="8" name="Picture 7" descr="A red folder with a white letter and a pie chart&#10;&#10;AI-generated content may be incorrect.">
            <a:extLst>
              <a:ext uri="{FF2B5EF4-FFF2-40B4-BE49-F238E27FC236}">
                <a16:creationId xmlns:a16="http://schemas.microsoft.com/office/drawing/2014/main" id="{90D23DC4-AF06-6A2F-CA2C-098B289606E5}"/>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7131177" y="3328170"/>
            <a:ext cx="1261063" cy="1238364"/>
          </a:xfrm>
          <a:prstGeom prst="rect">
            <a:avLst/>
          </a:prstGeom>
        </p:spPr>
      </p:pic>
    </p:spTree>
    <p:extLst>
      <p:ext uri="{BB962C8B-B14F-4D97-AF65-F5344CB8AC3E}">
        <p14:creationId xmlns:p14="http://schemas.microsoft.com/office/powerpoint/2010/main" val="39292716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1AB1D-B425-D634-2722-B13091AE4D9B}"/>
              </a:ext>
            </a:extLst>
          </p:cNvPr>
          <p:cNvSpPr>
            <a:spLocks noGrp="1"/>
          </p:cNvSpPr>
          <p:nvPr>
            <p:ph type="title"/>
          </p:nvPr>
        </p:nvSpPr>
        <p:spPr>
          <a:xfrm>
            <a:off x="1139252" y="618517"/>
            <a:ext cx="9908159" cy="5377549"/>
          </a:xfrm>
        </p:spPr>
        <p:txBody>
          <a:bodyPr>
            <a:normAutofit/>
          </a:bodyPr>
          <a:lstStyle/>
          <a:p>
            <a:pPr algn="ctr"/>
            <a:r>
              <a:rPr lang="en-US" sz="8000" dirty="0"/>
              <a:t>INSIGHTs</a:t>
            </a:r>
            <a:endParaRPr lang="en-IN" sz="8000" dirty="0"/>
          </a:p>
        </p:txBody>
      </p:sp>
    </p:spTree>
    <p:extLst>
      <p:ext uri="{BB962C8B-B14F-4D97-AF65-F5344CB8AC3E}">
        <p14:creationId xmlns:p14="http://schemas.microsoft.com/office/powerpoint/2010/main" val="28455389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90249-EA69-C700-2138-BA7944BDB80C}"/>
              </a:ext>
            </a:extLst>
          </p:cNvPr>
          <p:cNvSpPr>
            <a:spLocks noGrp="1"/>
          </p:cNvSpPr>
          <p:nvPr>
            <p:ph type="title"/>
          </p:nvPr>
        </p:nvSpPr>
        <p:spPr>
          <a:xfrm>
            <a:off x="1143000" y="327512"/>
            <a:ext cx="10564317" cy="1478570"/>
          </a:xfrm>
        </p:spPr>
        <p:txBody>
          <a:bodyPr>
            <a:normAutofit fontScale="90000"/>
          </a:bodyPr>
          <a:lstStyle/>
          <a:p>
            <a:pPr>
              <a:lnSpc>
                <a:spcPct val="100000"/>
              </a:lnSpc>
            </a:pPr>
            <a:r>
              <a:rPr lang="en-US" sz="3100" b="1" i="0" dirty="0">
                <a:effectLst/>
                <a:latin typeface="Manrope"/>
              </a:rPr>
              <a:t>A. Hiring Analysis:</a:t>
            </a:r>
            <a:r>
              <a:rPr lang="en-US" sz="3100" b="0" i="0" dirty="0">
                <a:effectLst/>
                <a:latin typeface="Manrope"/>
              </a:rPr>
              <a:t> </a:t>
            </a:r>
            <a:br>
              <a:rPr lang="en-US" sz="3100" b="0" i="0" dirty="0">
                <a:effectLst/>
                <a:latin typeface="Manrope"/>
              </a:rPr>
            </a:br>
            <a:br>
              <a:rPr lang="en-US" sz="3100" b="0" i="0" dirty="0">
                <a:effectLst/>
                <a:latin typeface="Manrope"/>
              </a:rPr>
            </a:br>
            <a:r>
              <a:rPr lang="en-US" sz="2700" b="1" i="0" cap="none" dirty="0">
                <a:effectLst/>
                <a:latin typeface="Manrope"/>
              </a:rPr>
              <a:t>Task:</a:t>
            </a:r>
            <a:r>
              <a:rPr lang="en-US" sz="2700" b="0" i="0" cap="none" dirty="0">
                <a:effectLst/>
                <a:latin typeface="Manrope"/>
              </a:rPr>
              <a:t> How Many Males And Females Have Been Hired By The Company?</a:t>
            </a:r>
            <a:br>
              <a:rPr lang="en-US" b="0" i="0" dirty="0">
                <a:solidFill>
                  <a:srgbClr val="8492A6"/>
                </a:solidFill>
                <a:effectLst/>
                <a:latin typeface="Manrope"/>
              </a:rPr>
            </a:br>
            <a:endParaRPr lang="en-IN" dirty="0"/>
          </a:p>
        </p:txBody>
      </p:sp>
      <p:graphicFrame>
        <p:nvGraphicFramePr>
          <p:cNvPr id="4" name="Content Placeholder 3">
            <a:extLst>
              <a:ext uri="{FF2B5EF4-FFF2-40B4-BE49-F238E27FC236}">
                <a16:creationId xmlns:a16="http://schemas.microsoft.com/office/drawing/2014/main" id="{666EB9C9-89BC-CF7A-B047-D1BBB8C2A70A}"/>
              </a:ext>
            </a:extLst>
          </p:cNvPr>
          <p:cNvGraphicFramePr>
            <a:graphicFrameLocks noGrp="1"/>
          </p:cNvGraphicFramePr>
          <p:nvPr>
            <p:ph idx="1"/>
            <p:extLst>
              <p:ext uri="{D42A27DB-BD31-4B8C-83A1-F6EECF244321}">
                <p14:modId xmlns:p14="http://schemas.microsoft.com/office/powerpoint/2010/main" val="1105217369"/>
              </p:ext>
            </p:extLst>
          </p:nvPr>
        </p:nvGraphicFramePr>
        <p:xfrm>
          <a:off x="809469" y="2038379"/>
          <a:ext cx="2548327" cy="1478572"/>
        </p:xfrm>
        <a:graphic>
          <a:graphicData uri="http://schemas.openxmlformats.org/drawingml/2006/table">
            <a:tbl>
              <a:tblPr firstRow="1">
                <a:tableStyleId>{5C22544A-7EE6-4342-B048-85BDC9FD1C3A}</a:tableStyleId>
              </a:tblPr>
              <a:tblGrid>
                <a:gridCol w="1219556">
                  <a:extLst>
                    <a:ext uri="{9D8B030D-6E8A-4147-A177-3AD203B41FA5}">
                      <a16:colId xmlns:a16="http://schemas.microsoft.com/office/drawing/2014/main" val="3522160722"/>
                    </a:ext>
                  </a:extLst>
                </a:gridCol>
                <a:gridCol w="1328771">
                  <a:extLst>
                    <a:ext uri="{9D8B030D-6E8A-4147-A177-3AD203B41FA5}">
                      <a16:colId xmlns:a16="http://schemas.microsoft.com/office/drawing/2014/main" val="3081150992"/>
                    </a:ext>
                  </a:extLst>
                </a:gridCol>
              </a:tblGrid>
              <a:tr h="601582">
                <a:tc>
                  <a:txBody>
                    <a:bodyPr/>
                    <a:lstStyle/>
                    <a:p>
                      <a:pPr algn="ctr" fontAlgn="b"/>
                      <a:r>
                        <a:rPr lang="en-IN" sz="2800" b="0" u="none" strike="noStrike" dirty="0">
                          <a:effectLst/>
                        </a:rPr>
                        <a:t>Gender</a:t>
                      </a:r>
                      <a:endParaRPr lang="en-IN" sz="2800" b="0" i="0" u="none" strike="noStrike" dirty="0">
                        <a:solidFill>
                          <a:srgbClr val="FFFFFF"/>
                        </a:solidFill>
                        <a:effectLst/>
                        <a:latin typeface="Calibri" panose="020F0502020204030204" pitchFamily="34" charset="0"/>
                      </a:endParaRPr>
                    </a:p>
                  </a:txBody>
                  <a:tcPr marL="9525" marR="9525" marT="9525" marB="0" anchor="b"/>
                </a:tc>
                <a:tc>
                  <a:txBody>
                    <a:bodyPr/>
                    <a:lstStyle/>
                    <a:p>
                      <a:pPr algn="ctr" fontAlgn="b"/>
                      <a:r>
                        <a:rPr lang="en-IN" sz="2800" b="0" u="none" strike="noStrike" dirty="0">
                          <a:effectLst/>
                        </a:rPr>
                        <a:t>Hired</a:t>
                      </a:r>
                      <a:endParaRPr lang="en-IN" sz="2800" b="0" i="0" u="none" strike="noStrike" dirty="0">
                        <a:solidFill>
                          <a:srgbClr val="FFFFFF"/>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03159301"/>
                  </a:ext>
                </a:extLst>
              </a:tr>
              <a:tr h="438495">
                <a:tc>
                  <a:txBody>
                    <a:bodyPr/>
                    <a:lstStyle/>
                    <a:p>
                      <a:pPr algn="ctr" fontAlgn="b"/>
                      <a:r>
                        <a:rPr lang="en-IN" sz="2400" b="0" u="none" strike="noStrike">
                          <a:effectLst/>
                        </a:rPr>
                        <a:t>Male</a:t>
                      </a:r>
                      <a:endParaRPr lang="en-IN" sz="2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2400" b="0" u="none" strike="noStrike">
                          <a:effectLst/>
                        </a:rPr>
                        <a:t>2563</a:t>
                      </a:r>
                      <a:endParaRPr lang="en-IN" sz="24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67947789"/>
                  </a:ext>
                </a:extLst>
              </a:tr>
              <a:tr h="438495">
                <a:tc>
                  <a:txBody>
                    <a:bodyPr/>
                    <a:lstStyle/>
                    <a:p>
                      <a:pPr algn="ctr" fontAlgn="b"/>
                      <a:r>
                        <a:rPr lang="en-IN" sz="2400" b="0" u="none" strike="noStrike">
                          <a:effectLst/>
                        </a:rPr>
                        <a:t>Female</a:t>
                      </a:r>
                      <a:endParaRPr lang="en-IN" sz="24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2400" b="0" u="none" strike="noStrike" dirty="0">
                          <a:effectLst/>
                        </a:rPr>
                        <a:t>1856</a:t>
                      </a:r>
                      <a:endParaRPr lang="en-IN" sz="2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51674918"/>
                  </a:ext>
                </a:extLst>
              </a:tr>
            </a:tbl>
          </a:graphicData>
        </a:graphic>
      </p:graphicFrame>
      <p:graphicFrame>
        <p:nvGraphicFramePr>
          <p:cNvPr id="6" name="Chart 5">
            <a:extLst>
              <a:ext uri="{FF2B5EF4-FFF2-40B4-BE49-F238E27FC236}">
                <a16:creationId xmlns:a16="http://schemas.microsoft.com/office/drawing/2014/main" id="{1F53C509-C1A0-8619-A3E0-27E955EBD750}"/>
              </a:ext>
            </a:extLst>
          </p:cNvPr>
          <p:cNvGraphicFramePr>
            <a:graphicFrameLocks/>
          </p:cNvGraphicFramePr>
          <p:nvPr>
            <p:extLst>
              <p:ext uri="{D42A27DB-BD31-4B8C-83A1-F6EECF244321}">
                <p14:modId xmlns:p14="http://schemas.microsoft.com/office/powerpoint/2010/main" val="3161387590"/>
              </p:ext>
            </p:extLst>
          </p:nvPr>
        </p:nvGraphicFramePr>
        <p:xfrm>
          <a:off x="3809999" y="2021680"/>
          <a:ext cx="5603823" cy="3479709"/>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Box 6">
            <a:extLst>
              <a:ext uri="{FF2B5EF4-FFF2-40B4-BE49-F238E27FC236}">
                <a16:creationId xmlns:a16="http://schemas.microsoft.com/office/drawing/2014/main" id="{F18CE41C-84A6-D1F2-7A1A-0DFF6A9C6EF2}"/>
              </a:ext>
            </a:extLst>
          </p:cNvPr>
          <p:cNvSpPr txBox="1"/>
          <p:nvPr/>
        </p:nvSpPr>
        <p:spPr>
          <a:xfrm>
            <a:off x="1061178" y="5741129"/>
            <a:ext cx="10069643" cy="430887"/>
          </a:xfrm>
          <a:prstGeom prst="rect">
            <a:avLst/>
          </a:prstGeom>
          <a:noFill/>
        </p:spPr>
        <p:txBody>
          <a:bodyPr wrap="square" rtlCol="0">
            <a:spAutoFit/>
          </a:bodyPr>
          <a:lstStyle/>
          <a:p>
            <a:r>
              <a:rPr lang="en-US" sz="2200" dirty="0">
                <a:highlight>
                  <a:srgbClr val="008000"/>
                </a:highlight>
              </a:rPr>
              <a:t>Insight: The company hired more males employee (2563) compared to females (1856) .</a:t>
            </a:r>
            <a:endParaRPr lang="en-IN" sz="2200" dirty="0">
              <a:highlight>
                <a:srgbClr val="008000"/>
              </a:highlight>
            </a:endParaRPr>
          </a:p>
        </p:txBody>
      </p:sp>
    </p:spTree>
    <p:extLst>
      <p:ext uri="{BB962C8B-B14F-4D97-AF65-F5344CB8AC3E}">
        <p14:creationId xmlns:p14="http://schemas.microsoft.com/office/powerpoint/2010/main" val="6815037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C6691-438F-BB1B-4D24-98862C2C85F4}"/>
              </a:ext>
            </a:extLst>
          </p:cNvPr>
          <p:cNvSpPr>
            <a:spLocks noGrp="1"/>
          </p:cNvSpPr>
          <p:nvPr>
            <p:ph type="title"/>
          </p:nvPr>
        </p:nvSpPr>
        <p:spPr>
          <a:xfrm>
            <a:off x="1141412" y="104931"/>
            <a:ext cx="10266103" cy="1543987"/>
          </a:xfrm>
        </p:spPr>
        <p:txBody>
          <a:bodyPr>
            <a:noAutofit/>
          </a:bodyPr>
          <a:lstStyle/>
          <a:p>
            <a:pPr>
              <a:lnSpc>
                <a:spcPct val="100000"/>
              </a:lnSpc>
            </a:pPr>
            <a:r>
              <a:rPr lang="en-US" sz="2600" b="1" i="0" dirty="0">
                <a:effectLst/>
                <a:latin typeface="Manrope"/>
              </a:rPr>
              <a:t>B. Salary Analysis:</a:t>
            </a:r>
            <a:r>
              <a:rPr lang="en-US" sz="2600" b="0" i="0" dirty="0">
                <a:effectLst/>
                <a:latin typeface="Manrope"/>
              </a:rPr>
              <a:t> </a:t>
            </a:r>
            <a:br>
              <a:rPr lang="en-US" sz="2200" b="0" i="0" dirty="0">
                <a:effectLst/>
                <a:latin typeface="Manrope"/>
              </a:rPr>
            </a:br>
            <a:br>
              <a:rPr lang="en-US" sz="2200" b="0" i="0" dirty="0">
                <a:effectLst/>
                <a:latin typeface="Manrope"/>
              </a:rPr>
            </a:br>
            <a:r>
              <a:rPr lang="en-US" sz="2200" b="1" i="0" cap="none" dirty="0">
                <a:effectLst/>
                <a:latin typeface="Manrope"/>
              </a:rPr>
              <a:t>Task:</a:t>
            </a:r>
            <a:r>
              <a:rPr lang="en-US" sz="2200" b="0" i="0" cap="none" dirty="0">
                <a:effectLst/>
                <a:latin typeface="Manrope"/>
              </a:rPr>
              <a:t> What Is The Average Salary Offered By This Company?</a:t>
            </a:r>
            <a:br>
              <a:rPr lang="en-US" sz="2200" b="0" i="0" dirty="0">
                <a:effectLst/>
                <a:latin typeface="Manrope"/>
              </a:rPr>
            </a:br>
            <a:endParaRPr lang="en-IN" sz="2200" dirty="0"/>
          </a:p>
        </p:txBody>
      </p:sp>
      <p:graphicFrame>
        <p:nvGraphicFramePr>
          <p:cNvPr id="4" name="Content Placeholder 3">
            <a:extLst>
              <a:ext uri="{FF2B5EF4-FFF2-40B4-BE49-F238E27FC236}">
                <a16:creationId xmlns:a16="http://schemas.microsoft.com/office/drawing/2014/main" id="{7E63F9B0-0B34-E1EF-A2DE-B7898C752261}"/>
              </a:ext>
            </a:extLst>
          </p:cNvPr>
          <p:cNvGraphicFramePr>
            <a:graphicFrameLocks noGrp="1"/>
          </p:cNvGraphicFramePr>
          <p:nvPr>
            <p:ph idx="1"/>
            <p:extLst>
              <p:ext uri="{D42A27DB-BD31-4B8C-83A1-F6EECF244321}">
                <p14:modId xmlns:p14="http://schemas.microsoft.com/office/powerpoint/2010/main" val="2655743398"/>
              </p:ext>
            </p:extLst>
          </p:nvPr>
        </p:nvGraphicFramePr>
        <p:xfrm>
          <a:off x="4362138" y="2781631"/>
          <a:ext cx="3267855" cy="1543986"/>
        </p:xfrm>
        <a:graphic>
          <a:graphicData uri="http://schemas.openxmlformats.org/drawingml/2006/table">
            <a:tbl>
              <a:tblPr firstRow="1">
                <a:tableStyleId>{5C22544A-7EE6-4342-B048-85BDC9FD1C3A}</a:tableStyleId>
              </a:tblPr>
              <a:tblGrid>
                <a:gridCol w="3267855">
                  <a:extLst>
                    <a:ext uri="{9D8B030D-6E8A-4147-A177-3AD203B41FA5}">
                      <a16:colId xmlns:a16="http://schemas.microsoft.com/office/drawing/2014/main" val="1314793872"/>
                    </a:ext>
                  </a:extLst>
                </a:gridCol>
              </a:tblGrid>
              <a:tr h="828355">
                <a:tc>
                  <a:txBody>
                    <a:bodyPr/>
                    <a:lstStyle/>
                    <a:p>
                      <a:pPr algn="ctr" fontAlgn="b"/>
                      <a:r>
                        <a:rPr lang="en-IN" sz="2200" u="none" strike="noStrike" dirty="0">
                          <a:effectLst/>
                        </a:rPr>
                        <a:t>Average  Offered Salary</a:t>
                      </a:r>
                      <a:endParaRPr lang="en-IN" sz="22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32770626"/>
                  </a:ext>
                </a:extLst>
              </a:tr>
              <a:tr h="715631">
                <a:tc>
                  <a:txBody>
                    <a:bodyPr/>
                    <a:lstStyle/>
                    <a:p>
                      <a:pPr algn="ctr" fontAlgn="b"/>
                      <a:r>
                        <a:rPr lang="en-IN" sz="2600" u="none" strike="noStrike" dirty="0">
                          <a:effectLst/>
                        </a:rPr>
                        <a:t>49983</a:t>
                      </a:r>
                      <a:endParaRPr lang="en-IN" sz="26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98621129"/>
                  </a:ext>
                </a:extLst>
              </a:tr>
            </a:tbl>
          </a:graphicData>
        </a:graphic>
      </p:graphicFrame>
      <p:sp>
        <p:nvSpPr>
          <p:cNvPr id="5" name="TextBox 4">
            <a:extLst>
              <a:ext uri="{FF2B5EF4-FFF2-40B4-BE49-F238E27FC236}">
                <a16:creationId xmlns:a16="http://schemas.microsoft.com/office/drawing/2014/main" id="{EDF53142-F716-C60E-9AA9-F907702DD88A}"/>
              </a:ext>
            </a:extLst>
          </p:cNvPr>
          <p:cNvSpPr txBox="1"/>
          <p:nvPr/>
        </p:nvSpPr>
        <p:spPr>
          <a:xfrm>
            <a:off x="1741357" y="4981276"/>
            <a:ext cx="8709286" cy="477054"/>
          </a:xfrm>
          <a:prstGeom prst="rect">
            <a:avLst/>
          </a:prstGeom>
          <a:noFill/>
        </p:spPr>
        <p:txBody>
          <a:bodyPr wrap="square" rtlCol="0">
            <a:spAutoFit/>
          </a:bodyPr>
          <a:lstStyle/>
          <a:p>
            <a:r>
              <a:rPr lang="en-US" sz="2500" dirty="0">
                <a:highlight>
                  <a:srgbClr val="008000"/>
                </a:highlight>
              </a:rPr>
              <a:t>Insight: The average salary offered in the company is $49,983 .</a:t>
            </a:r>
            <a:endParaRPr lang="en-IN" sz="2500" dirty="0">
              <a:highlight>
                <a:srgbClr val="008000"/>
              </a:highlight>
            </a:endParaRPr>
          </a:p>
        </p:txBody>
      </p:sp>
    </p:spTree>
    <p:extLst>
      <p:ext uri="{BB962C8B-B14F-4D97-AF65-F5344CB8AC3E}">
        <p14:creationId xmlns:p14="http://schemas.microsoft.com/office/powerpoint/2010/main" val="34017222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3ABBB-9D5F-CD8F-6221-FEADE4792476}"/>
              </a:ext>
            </a:extLst>
          </p:cNvPr>
          <p:cNvSpPr>
            <a:spLocks noGrp="1"/>
          </p:cNvSpPr>
          <p:nvPr>
            <p:ph type="title"/>
          </p:nvPr>
        </p:nvSpPr>
        <p:spPr>
          <a:xfrm>
            <a:off x="1306304" y="228774"/>
            <a:ext cx="9905999" cy="670636"/>
          </a:xfrm>
        </p:spPr>
        <p:txBody>
          <a:bodyPr/>
          <a:lstStyle/>
          <a:p>
            <a:r>
              <a:rPr lang="en-US" b="1" dirty="0"/>
              <a:t>Department Wise Avg. Salary Of Company</a:t>
            </a:r>
            <a:endParaRPr lang="en-IN" b="1" dirty="0"/>
          </a:p>
        </p:txBody>
      </p:sp>
      <p:graphicFrame>
        <p:nvGraphicFramePr>
          <p:cNvPr id="6" name="Content Placeholder 5">
            <a:extLst>
              <a:ext uri="{FF2B5EF4-FFF2-40B4-BE49-F238E27FC236}">
                <a16:creationId xmlns:a16="http://schemas.microsoft.com/office/drawing/2014/main" id="{F52A6B04-07B5-5024-81BD-8E3EFD0D35F9}"/>
              </a:ext>
            </a:extLst>
          </p:cNvPr>
          <p:cNvGraphicFramePr>
            <a:graphicFrameLocks noGrp="1"/>
          </p:cNvGraphicFramePr>
          <p:nvPr>
            <p:ph idx="1"/>
            <p:extLst>
              <p:ext uri="{D42A27DB-BD31-4B8C-83A1-F6EECF244321}">
                <p14:modId xmlns:p14="http://schemas.microsoft.com/office/powerpoint/2010/main" val="1451672347"/>
              </p:ext>
            </p:extLst>
          </p:nvPr>
        </p:nvGraphicFramePr>
        <p:xfrm>
          <a:off x="189407" y="1318509"/>
          <a:ext cx="4052809" cy="4980116"/>
        </p:xfrm>
        <a:graphic>
          <a:graphicData uri="http://schemas.openxmlformats.org/drawingml/2006/table">
            <a:tbl>
              <a:tblPr firstRow="1">
                <a:tableStyleId>{5C22544A-7EE6-4342-B048-85BDC9FD1C3A}</a:tableStyleId>
              </a:tblPr>
              <a:tblGrid>
                <a:gridCol w="1999157">
                  <a:extLst>
                    <a:ext uri="{9D8B030D-6E8A-4147-A177-3AD203B41FA5}">
                      <a16:colId xmlns:a16="http://schemas.microsoft.com/office/drawing/2014/main" val="2380598273"/>
                    </a:ext>
                  </a:extLst>
                </a:gridCol>
                <a:gridCol w="2053652">
                  <a:extLst>
                    <a:ext uri="{9D8B030D-6E8A-4147-A177-3AD203B41FA5}">
                      <a16:colId xmlns:a16="http://schemas.microsoft.com/office/drawing/2014/main" val="2507287260"/>
                    </a:ext>
                  </a:extLst>
                </a:gridCol>
              </a:tblGrid>
              <a:tr h="602554">
                <a:tc>
                  <a:txBody>
                    <a:bodyPr/>
                    <a:lstStyle/>
                    <a:p>
                      <a:pPr algn="ctr" fontAlgn="b"/>
                      <a:r>
                        <a:rPr lang="en-IN" sz="1800" u="none" strike="noStrike" dirty="0">
                          <a:effectLst/>
                        </a:rPr>
                        <a:t>Department</a:t>
                      </a:r>
                      <a:endParaRPr lang="en-IN" sz="18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IN" sz="1700" u="none" strike="noStrike" dirty="0">
                          <a:effectLst/>
                        </a:rPr>
                        <a:t>Average of Offered Salary</a:t>
                      </a:r>
                      <a:endParaRPr lang="en-IN" sz="1700" b="1"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374879743"/>
                  </a:ext>
                </a:extLst>
              </a:tr>
              <a:tr h="524373">
                <a:tc>
                  <a:txBody>
                    <a:bodyPr/>
                    <a:lstStyle/>
                    <a:p>
                      <a:pPr algn="ctr" fontAlgn="b"/>
                      <a:r>
                        <a:rPr lang="en-IN" sz="1600" u="none" strike="noStrike">
                          <a:effectLst/>
                        </a:rPr>
                        <a:t>General Management</a:t>
                      </a:r>
                      <a:endParaRPr lang="en-IN"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IN" sz="1600" u="none" strike="noStrike">
                          <a:effectLst/>
                        </a:rPr>
                        <a:t>58,722</a:t>
                      </a:r>
                      <a:endParaRPr lang="en-IN" sz="16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611382778"/>
                  </a:ext>
                </a:extLst>
              </a:tr>
              <a:tr h="419498">
                <a:tc>
                  <a:txBody>
                    <a:bodyPr/>
                    <a:lstStyle/>
                    <a:p>
                      <a:pPr algn="ctr" fontAlgn="b"/>
                      <a:r>
                        <a:rPr lang="en-IN" sz="1600" u="none" strike="noStrike">
                          <a:effectLst/>
                        </a:rPr>
                        <a:t>Purchase Department</a:t>
                      </a:r>
                      <a:endParaRPr lang="en-IN"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IN" sz="1600" u="none" strike="noStrike">
                          <a:effectLst/>
                        </a:rPr>
                        <a:t>52,565</a:t>
                      </a:r>
                      <a:endParaRPr lang="en-IN" sz="16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295242789"/>
                  </a:ext>
                </a:extLst>
              </a:tr>
              <a:tr h="419498">
                <a:tc>
                  <a:txBody>
                    <a:bodyPr/>
                    <a:lstStyle/>
                    <a:p>
                      <a:pPr algn="ctr" fontAlgn="b"/>
                      <a:r>
                        <a:rPr lang="en-IN" sz="1600" u="none" strike="noStrike" dirty="0">
                          <a:effectLst/>
                        </a:rPr>
                        <a:t>Service Department</a:t>
                      </a:r>
                      <a:endParaRPr lang="en-IN"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IN" sz="1600" u="none" strike="noStrike">
                          <a:effectLst/>
                        </a:rPr>
                        <a:t>50,630</a:t>
                      </a:r>
                      <a:endParaRPr lang="en-IN" sz="16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333480556"/>
                  </a:ext>
                </a:extLst>
              </a:tr>
              <a:tr h="419498">
                <a:tc>
                  <a:txBody>
                    <a:bodyPr/>
                    <a:lstStyle/>
                    <a:p>
                      <a:pPr algn="ctr" fontAlgn="b"/>
                      <a:r>
                        <a:rPr lang="en-IN" sz="1600" u="none" strike="noStrike">
                          <a:effectLst/>
                        </a:rPr>
                        <a:t>Finance Department</a:t>
                      </a:r>
                      <a:endParaRPr lang="en-IN"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IN" sz="1600" u="none" strike="noStrike">
                          <a:effectLst/>
                        </a:rPr>
                        <a:t>49,628</a:t>
                      </a:r>
                      <a:endParaRPr lang="en-IN" sz="16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4151567825"/>
                  </a:ext>
                </a:extLst>
              </a:tr>
              <a:tr h="419498">
                <a:tc>
                  <a:txBody>
                    <a:bodyPr/>
                    <a:lstStyle/>
                    <a:p>
                      <a:pPr algn="ctr" fontAlgn="b"/>
                      <a:r>
                        <a:rPr lang="en-IN" sz="1600" u="none" strike="noStrike">
                          <a:effectLst/>
                        </a:rPr>
                        <a:t>Production Department</a:t>
                      </a:r>
                      <a:endParaRPr lang="en-IN"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IN" sz="1600" u="none" strike="noStrike">
                          <a:effectLst/>
                        </a:rPr>
                        <a:t>49,448</a:t>
                      </a:r>
                      <a:endParaRPr lang="en-IN" sz="16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554339031"/>
                  </a:ext>
                </a:extLst>
              </a:tr>
              <a:tr h="419498">
                <a:tc>
                  <a:txBody>
                    <a:bodyPr/>
                    <a:lstStyle/>
                    <a:p>
                      <a:pPr algn="ctr" fontAlgn="b"/>
                      <a:r>
                        <a:rPr lang="en-IN" sz="1600" u="none" strike="noStrike" dirty="0">
                          <a:effectLst/>
                        </a:rPr>
                        <a:t>Sales Department</a:t>
                      </a:r>
                      <a:endParaRPr lang="en-IN" sz="16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IN" sz="1600" u="none" strike="noStrike">
                          <a:effectLst/>
                        </a:rPr>
                        <a:t>49,310</a:t>
                      </a:r>
                      <a:endParaRPr lang="en-IN" sz="16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799057847"/>
                  </a:ext>
                </a:extLst>
              </a:tr>
              <a:tr h="419498">
                <a:tc>
                  <a:txBody>
                    <a:bodyPr/>
                    <a:lstStyle/>
                    <a:p>
                      <a:pPr algn="ctr" fontAlgn="b"/>
                      <a:r>
                        <a:rPr lang="en-IN" sz="1600" u="none" strike="noStrike">
                          <a:effectLst/>
                        </a:rPr>
                        <a:t>Operations Department</a:t>
                      </a:r>
                      <a:endParaRPr lang="en-IN"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IN" sz="1600" u="none" strike="noStrike">
                          <a:effectLst/>
                        </a:rPr>
                        <a:t>49,151</a:t>
                      </a:r>
                      <a:endParaRPr lang="en-IN" sz="16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684230490"/>
                  </a:ext>
                </a:extLst>
              </a:tr>
              <a:tr h="419498">
                <a:tc>
                  <a:txBody>
                    <a:bodyPr/>
                    <a:lstStyle/>
                    <a:p>
                      <a:pPr algn="ctr" fontAlgn="b"/>
                      <a:r>
                        <a:rPr lang="en-IN" sz="1600" u="none" strike="noStrike">
                          <a:effectLst/>
                        </a:rPr>
                        <a:t>Human Resource Department</a:t>
                      </a:r>
                      <a:endParaRPr lang="en-IN"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IN" sz="1600" u="none" strike="noStrike">
                          <a:effectLst/>
                        </a:rPr>
                        <a:t>49,002</a:t>
                      </a:r>
                      <a:endParaRPr lang="en-IN" sz="16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481685595"/>
                  </a:ext>
                </a:extLst>
              </a:tr>
              <a:tr h="419498">
                <a:tc>
                  <a:txBody>
                    <a:bodyPr/>
                    <a:lstStyle/>
                    <a:p>
                      <a:pPr algn="ctr" fontAlgn="b"/>
                      <a:r>
                        <a:rPr lang="en-IN" sz="1600" u="none" strike="noStrike">
                          <a:effectLst/>
                        </a:rPr>
                        <a:t>Marketing Department</a:t>
                      </a:r>
                      <a:endParaRPr lang="en-IN" sz="16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IN" sz="1600" u="none" strike="noStrike">
                          <a:effectLst/>
                        </a:rPr>
                        <a:t>48,490</a:t>
                      </a:r>
                      <a:endParaRPr lang="en-IN" sz="16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929627635"/>
                  </a:ext>
                </a:extLst>
              </a:tr>
              <a:tr h="419498">
                <a:tc>
                  <a:txBody>
                    <a:bodyPr/>
                    <a:lstStyle/>
                    <a:p>
                      <a:pPr algn="ctr" fontAlgn="b"/>
                      <a:r>
                        <a:rPr lang="en-IN" sz="1600" u="none" strike="noStrike">
                          <a:effectLst/>
                        </a:rPr>
                        <a:t>Grand Total</a:t>
                      </a:r>
                      <a:endParaRPr lang="en-IN" sz="1600" b="1"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IN" sz="1600" u="none" strike="noStrike" dirty="0">
                          <a:effectLst/>
                        </a:rPr>
                        <a:t>49,983</a:t>
                      </a:r>
                      <a:endParaRPr lang="en-IN" sz="1600" b="1"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568227119"/>
                  </a:ext>
                </a:extLst>
              </a:tr>
            </a:tbl>
          </a:graphicData>
        </a:graphic>
      </p:graphicFrame>
      <p:graphicFrame>
        <p:nvGraphicFramePr>
          <p:cNvPr id="8" name="Chart 7" descr="Chart type: Clustered Bar. 'Offered Salary' by 'Department'&#10;&#10;Description automatically generated">
            <a:extLst>
              <a:ext uri="{FF2B5EF4-FFF2-40B4-BE49-F238E27FC236}">
                <a16:creationId xmlns:a16="http://schemas.microsoft.com/office/drawing/2014/main" id="{2EE5B086-9D81-4D42-9E91-74EAB96BDE0A}"/>
              </a:ext>
            </a:extLst>
          </p:cNvPr>
          <p:cNvGraphicFramePr>
            <a:graphicFrameLocks/>
          </p:cNvGraphicFramePr>
          <p:nvPr>
            <p:extLst>
              <p:ext uri="{D42A27DB-BD31-4B8C-83A1-F6EECF244321}">
                <p14:modId xmlns:p14="http://schemas.microsoft.com/office/powerpoint/2010/main" val="3685476369"/>
              </p:ext>
            </p:extLst>
          </p:nvPr>
        </p:nvGraphicFramePr>
        <p:xfrm>
          <a:off x="4631959" y="1318509"/>
          <a:ext cx="7240249" cy="490240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11785782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289</TotalTime>
  <Words>991</Words>
  <Application>Microsoft Office PowerPoint</Application>
  <PresentationFormat>Widescreen</PresentationFormat>
  <Paragraphs>190</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Manrope</vt:lpstr>
      <vt:lpstr>Tw Cen MT</vt:lpstr>
      <vt:lpstr>Circuit</vt:lpstr>
      <vt:lpstr>HIRING PROCESS ANALYTICS</vt:lpstr>
      <vt:lpstr>CONTENT</vt:lpstr>
      <vt:lpstr>Project Description</vt:lpstr>
      <vt:lpstr>Approach</vt:lpstr>
      <vt:lpstr>TECH STACK USED</vt:lpstr>
      <vt:lpstr>INSIGHTs</vt:lpstr>
      <vt:lpstr>A. Hiring Analysis:   Task: How Many Males And Females Have Been Hired By The Company? </vt:lpstr>
      <vt:lpstr>B. Salary Analysis:   Task: What Is The Average Salary Offered By This Company? </vt:lpstr>
      <vt:lpstr>Department Wise Avg. Salary Of Company</vt:lpstr>
      <vt:lpstr>C. Salary Distribution:   Task: Create Class Intervals For The Salaries In The Company For Salary Distribution. </vt:lpstr>
      <vt:lpstr>Salary Distribution using Pivot table</vt:lpstr>
      <vt:lpstr>D. Departmental Analysis: Task: Show The Proportion Of People Working In Different Departments. </vt:lpstr>
      <vt:lpstr>E. Position Tier Analysis: Task: Represent The Different Position Tiers Within The Company.  </vt:lpstr>
      <vt:lpstr>Insights Summary</vt:lpstr>
      <vt:lpstr>PowerPoint Presentation</vt:lpstr>
      <vt:lpstr>RESULT</vt:lpstr>
      <vt:lpstr>LINKS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Aniket Kumar</dc:creator>
  <cp:lastModifiedBy>Aniket Kumar</cp:lastModifiedBy>
  <cp:revision>1</cp:revision>
  <dcterms:created xsi:type="dcterms:W3CDTF">2025-03-24T15:06:03Z</dcterms:created>
  <dcterms:modified xsi:type="dcterms:W3CDTF">2025-03-24T19:55:32Z</dcterms:modified>
</cp:coreProperties>
</file>