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0" r:id="rId4"/>
    <p:sldId id="331" r:id="rId5"/>
    <p:sldId id="258" r:id="rId6"/>
    <p:sldId id="260" r:id="rId7"/>
    <p:sldId id="261" r:id="rId8"/>
    <p:sldId id="262" r:id="rId9"/>
    <p:sldId id="263" r:id="rId10"/>
    <p:sldId id="264" r:id="rId11"/>
    <p:sldId id="259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80" r:id="rId39"/>
    <p:sldId id="293" r:id="rId40"/>
    <p:sldId id="309" r:id="rId41"/>
    <p:sldId id="295" r:id="rId42"/>
    <p:sldId id="296" r:id="rId43"/>
    <p:sldId id="297" r:id="rId44"/>
    <p:sldId id="298" r:id="rId45"/>
    <p:sldId id="300" r:id="rId46"/>
    <p:sldId id="299" r:id="rId47"/>
    <p:sldId id="301" r:id="rId48"/>
    <p:sldId id="302" r:id="rId49"/>
    <p:sldId id="303" r:id="rId50"/>
    <p:sldId id="304" r:id="rId51"/>
    <p:sldId id="305" r:id="rId52"/>
    <p:sldId id="306" r:id="rId53"/>
    <p:sldId id="308" r:id="rId54"/>
    <p:sldId id="294" r:id="rId55"/>
    <p:sldId id="310" r:id="rId56"/>
    <p:sldId id="311" r:id="rId57"/>
    <p:sldId id="313" r:id="rId58"/>
    <p:sldId id="312" r:id="rId59"/>
    <p:sldId id="314" r:id="rId60"/>
    <p:sldId id="307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15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0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44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30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2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0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2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2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074D52-293A-466C-BA2E-93BBF995453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6C3FFA6-20F4-4BC3-AE75-5A707431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58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p5cF4RWuU0" TargetMode="External"/><Relationship Id="rId2" Type="http://schemas.openxmlformats.org/officeDocument/2006/relationships/hyperlink" Target="https://www.mikeshor.com/courses/gametheory/docs/topic2/nashequilibri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n/nash-equilibrium.asp" TargetMode="External"/><Relationship Id="rId5" Type="http://schemas.openxmlformats.org/officeDocument/2006/relationships/hyperlink" Target="https://www.youtube.com/watch?v=aa8USttcDoE" TargetMode="External"/><Relationship Id="rId4" Type="http://schemas.openxmlformats.org/officeDocument/2006/relationships/hyperlink" Target="https://docs.google.com/presentation/d/1WOQhbosSizYhlcNoHpOvOaRHh-zS3CQQvBe8drSF7gM/edit#slide=id.g172bb3e5ece_0_3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AI – Lab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Author: </a:t>
            </a:r>
            <a:r>
              <a:rPr lang="en-GB" dirty="0" err="1" smtClean="0"/>
              <a:t>Opri</a:t>
            </a:r>
            <a:r>
              <a:rPr lang="ro-RO" dirty="0" err="1" smtClean="0"/>
              <a:t>ță</a:t>
            </a:r>
            <a:r>
              <a:rPr lang="ro-RO" dirty="0" smtClean="0"/>
              <a:t> Ștefan-Simion</a:t>
            </a:r>
          </a:p>
          <a:p>
            <a:r>
              <a:rPr lang="ro-RO" dirty="0" smtClean="0"/>
              <a:t>Contact</a:t>
            </a:r>
            <a:r>
              <a:rPr lang="en-GB" dirty="0" smtClean="0"/>
              <a:t>: simionstefanoprita@gmail.com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0638" y="4712677"/>
            <a:ext cx="783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“The only thing greater than the power of the mind is the courage of the heart”</a:t>
            </a:r>
          </a:p>
          <a:p>
            <a:pPr algn="r"/>
            <a:r>
              <a:rPr lang="en-GB" dirty="0" smtClean="0"/>
              <a:t>- A beautiful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456" y="267956"/>
            <a:ext cx="10353762" cy="970450"/>
          </a:xfrm>
        </p:spPr>
        <p:txBody>
          <a:bodyPr/>
          <a:lstStyle/>
          <a:p>
            <a:r>
              <a:rPr lang="ro-RO" dirty="0" smtClean="0"/>
              <a:t>Dominant </a:t>
            </a:r>
            <a:r>
              <a:rPr lang="ro-RO" dirty="0" err="1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939" y="1802788"/>
            <a:ext cx="10353762" cy="367656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GB" dirty="0"/>
              <a:t>From </a:t>
            </a:r>
            <a:r>
              <a:rPr lang="en-GB" b="1" dirty="0"/>
              <a:t>Player A</a:t>
            </a:r>
            <a:r>
              <a:rPr lang="en-GB" dirty="0"/>
              <a:t>’s point of view, </a:t>
            </a:r>
            <a:r>
              <a:rPr lang="en-GB" dirty="0" err="1"/>
              <a:t>i</a:t>
            </a:r>
            <a:r>
              <a:rPr lang="ro-RO" dirty="0"/>
              <a:t>s a </a:t>
            </a:r>
            <a:r>
              <a:rPr lang="ro-RO" dirty="0" err="1"/>
              <a:t>strategy</a:t>
            </a:r>
            <a:r>
              <a:rPr lang="ro-RO" dirty="0"/>
              <a:t> </a:t>
            </a:r>
            <a:r>
              <a:rPr lang="ro-RO" b="1" u="sng" dirty="0" err="1"/>
              <a:t>always</a:t>
            </a:r>
            <a:r>
              <a:rPr lang="en-GB" b="1" dirty="0"/>
              <a:t> </a:t>
            </a:r>
            <a:r>
              <a:rPr lang="en-GB" dirty="0"/>
              <a:t>at least as good as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one</a:t>
            </a:r>
            <a:r>
              <a:rPr lang="ro-RO" dirty="0"/>
              <a:t>?</a:t>
            </a:r>
            <a:endParaRPr lang="en-US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87513"/>
              </p:ext>
            </p:extLst>
          </p:nvPr>
        </p:nvGraphicFramePr>
        <p:xfrm>
          <a:off x="3388527" y="251208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Silent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/>
                        <a:t>Confess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Silent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3200" b="1" dirty="0" err="1" smtClean="0">
                          <a:solidFill>
                            <a:schemeClr val="tx1"/>
                          </a:solidFill>
                        </a:rPr>
                        <a:t>Confess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0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9002" y="251208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1451" y="4722725"/>
            <a:ext cx="305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It’s </a:t>
            </a:r>
            <a:r>
              <a:rPr lang="en-GB" b="1" u="sng" dirty="0" smtClean="0"/>
              <a:t>strictly</a:t>
            </a:r>
            <a:r>
              <a:rPr lang="en-GB" dirty="0" smtClean="0"/>
              <a:t> better even, so it’s a Strictly Dominant Strategy</a:t>
            </a:r>
            <a:endParaRPr lang="en-US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3416439" y="3577213"/>
            <a:ext cx="5225143" cy="99478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Nash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GB" dirty="0" smtClean="0">
              <a:effectLst/>
            </a:endParaRPr>
          </a:p>
          <a:p>
            <a:pPr marL="36900" indent="0">
              <a:buNone/>
            </a:pPr>
            <a:endParaRPr lang="en-GB" dirty="0">
              <a:effectLst/>
            </a:endParaRPr>
          </a:p>
          <a:p>
            <a:pPr marL="36900" indent="0">
              <a:buNone/>
            </a:pPr>
            <a:endParaRPr lang="en-GB" dirty="0" smtClean="0">
              <a:effectLst/>
            </a:endParaRPr>
          </a:p>
          <a:p>
            <a:pPr marL="36900" indent="0">
              <a:buNone/>
            </a:pPr>
            <a:r>
              <a:rPr lang="en-GB" sz="2400" dirty="0" smtClean="0">
                <a:effectLst/>
              </a:rPr>
              <a:t>Nash </a:t>
            </a:r>
            <a:r>
              <a:rPr lang="en-GB" sz="2400" dirty="0">
                <a:effectLst/>
              </a:rPr>
              <a:t>equilibrium is a concept within game theory where the optimal outcome of a game is where there is no incentive to deviate from the initial strategy</a:t>
            </a:r>
            <a:r>
              <a:rPr lang="en-GB" sz="2400" dirty="0" smtClean="0">
                <a:effectLst/>
              </a:rPr>
              <a:t>.</a:t>
            </a:r>
          </a:p>
          <a:p>
            <a:pPr marL="36900" indent="0">
              <a:buNone/>
            </a:pPr>
            <a:endParaRPr lang="en-GB" dirty="0">
              <a:effectLst/>
            </a:endParaRPr>
          </a:p>
          <a:p>
            <a:pPr marL="3690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456" y="267956"/>
            <a:ext cx="10353762" cy="970450"/>
          </a:xfrm>
        </p:spPr>
        <p:txBody>
          <a:bodyPr/>
          <a:lstStyle/>
          <a:p>
            <a:r>
              <a:rPr lang="en-GB" dirty="0" smtClean="0"/>
              <a:t>Nash Equilibrium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26696"/>
              </p:ext>
            </p:extLst>
          </p:nvPr>
        </p:nvGraphicFramePr>
        <p:xfrm>
          <a:off x="3227754" y="1708219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Silent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/>
                        <a:t>Confess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Silent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3200" b="1" dirty="0" err="1" smtClean="0">
                          <a:solidFill>
                            <a:schemeClr val="tx1"/>
                          </a:solidFill>
                        </a:rPr>
                        <a:t>Confess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0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8276" y="1688123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752492" y="3758084"/>
            <a:ext cx="1718268" cy="95459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32185" y="5114611"/>
            <a:ext cx="6863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Here, the Nash Equilibrium is (</a:t>
            </a:r>
            <a:r>
              <a:rPr lang="en-GB" sz="3200" dirty="0" smtClean="0">
                <a:solidFill>
                  <a:srgbClr val="FF0000"/>
                </a:solidFill>
              </a:rPr>
              <a:t>Confess</a:t>
            </a:r>
            <a:r>
              <a:rPr lang="en-GB" sz="3200" dirty="0" smtClean="0"/>
              <a:t>, </a:t>
            </a:r>
            <a:r>
              <a:rPr lang="en-GB" sz="3200" dirty="0" smtClean="0">
                <a:solidFill>
                  <a:srgbClr val="0070C0"/>
                </a:solidFill>
              </a:rPr>
              <a:t>Confess</a:t>
            </a:r>
            <a:r>
              <a:rPr lang="en-GB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5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20237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 smtClean="0"/>
              <a:t>How do we find the Nash Equilibrium?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986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 #1: Finding the dominant strategy for both players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12488"/>
              </p:ext>
            </p:extLst>
          </p:nvPr>
        </p:nvGraphicFramePr>
        <p:xfrm>
          <a:off x="3237802" y="227092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B1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B2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8277" y="227092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63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986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 #1: Finding the dominant strategy for both players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33644"/>
              </p:ext>
            </p:extLst>
          </p:nvPr>
        </p:nvGraphicFramePr>
        <p:xfrm>
          <a:off x="3237802" y="227092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B1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B2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8277" y="227092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2080" y="3537020"/>
            <a:ext cx="2542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Player A’s perspective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8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986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 #1: Finding the dominant strategy for both players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33644"/>
              </p:ext>
            </p:extLst>
          </p:nvPr>
        </p:nvGraphicFramePr>
        <p:xfrm>
          <a:off x="3237802" y="227092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B1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B2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8277" y="227092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2080" y="3537020"/>
            <a:ext cx="2542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Player A’s perspective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15473" y="3346101"/>
            <a:ext cx="5285432" cy="98473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986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 #1: Finding the dominant strategy for both players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12488"/>
              </p:ext>
            </p:extLst>
          </p:nvPr>
        </p:nvGraphicFramePr>
        <p:xfrm>
          <a:off x="3237802" y="227092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B1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B2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8277" y="227092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35569" y="3356149"/>
            <a:ext cx="5255288" cy="95459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986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 #1: Finding the dominant strategy for both players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04506"/>
              </p:ext>
            </p:extLst>
          </p:nvPr>
        </p:nvGraphicFramePr>
        <p:xfrm>
          <a:off x="3237802" y="227092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B1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B2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8277" y="227092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35569" y="3356149"/>
            <a:ext cx="5255288" cy="95459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2080" y="3537020"/>
            <a:ext cx="2542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Player B’s perspective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35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986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 #1: Finding the dominant strategy for both players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04506"/>
              </p:ext>
            </p:extLst>
          </p:nvPr>
        </p:nvGraphicFramePr>
        <p:xfrm>
          <a:off x="3237802" y="227092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B1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B2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8277" y="227092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35569" y="3356149"/>
            <a:ext cx="5255288" cy="95459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2080" y="3537020"/>
            <a:ext cx="2542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Player B’s perspective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2492" y="2260879"/>
            <a:ext cx="1748413" cy="299440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Game </a:t>
            </a:r>
            <a:r>
              <a:rPr lang="ro-RO" dirty="0" err="1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3200" dirty="0" smtClean="0"/>
              <a:t>It’s not only about games!</a:t>
            </a:r>
          </a:p>
          <a:p>
            <a:pPr marL="36900" indent="0">
              <a:buNone/>
            </a:pP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It’s the study of how strategies are formed by rational agents given a competitive situation.</a:t>
            </a:r>
          </a:p>
          <a:p>
            <a:pPr marL="36900" indent="0">
              <a:buNone/>
            </a:pPr>
            <a:endParaRPr lang="en-GB" sz="3200" dirty="0" smtClean="0"/>
          </a:p>
          <a:p>
            <a:pPr marL="36900" indent="0">
              <a:buNone/>
            </a:pPr>
            <a:r>
              <a:rPr lang="en-GB" sz="3200" dirty="0" smtClean="0"/>
              <a:t>Game theory is applied in Economics and business, Project Management, Political science, Biology etc.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72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986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 #1: Finding the dominant strategy for both players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12488"/>
              </p:ext>
            </p:extLst>
          </p:nvPr>
        </p:nvGraphicFramePr>
        <p:xfrm>
          <a:off x="3237802" y="227092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B1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B2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8277" y="227092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35569" y="3356149"/>
            <a:ext cx="5255288" cy="95459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2541" y="2260879"/>
            <a:ext cx="1708219" cy="302455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986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 #1: Finding the dominant strategy for both players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12488"/>
              </p:ext>
            </p:extLst>
          </p:nvPr>
        </p:nvGraphicFramePr>
        <p:xfrm>
          <a:off x="3237802" y="227092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B1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B2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8277" y="227092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762541" y="3376245"/>
            <a:ext cx="1708219" cy="9646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1798" y="5606980"/>
            <a:ext cx="663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Nash equilibrium it’s (</a:t>
            </a:r>
            <a:r>
              <a:rPr lang="en-GB" sz="3600" dirty="0" smtClean="0">
                <a:solidFill>
                  <a:srgbClr val="FF0000"/>
                </a:solidFill>
              </a:rPr>
              <a:t>A1</a:t>
            </a:r>
            <a:r>
              <a:rPr lang="en-GB" sz="3600" dirty="0" smtClean="0"/>
              <a:t>, </a:t>
            </a:r>
            <a:r>
              <a:rPr lang="en-GB" sz="3600" dirty="0" smtClean="0">
                <a:solidFill>
                  <a:srgbClr val="00B0F0"/>
                </a:solidFill>
              </a:rPr>
              <a:t>B2</a:t>
            </a:r>
            <a:r>
              <a:rPr lang="en-GB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78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33" y="2981010"/>
            <a:ext cx="10353762" cy="970450"/>
          </a:xfrm>
        </p:spPr>
        <p:txBody>
          <a:bodyPr/>
          <a:lstStyle/>
          <a:p>
            <a:r>
              <a:rPr lang="en-GB" dirty="0" smtClean="0"/>
              <a:t>What if there’s no dominant strategies?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5792"/>
              </p:ext>
            </p:extLst>
          </p:nvPr>
        </p:nvGraphicFramePr>
        <p:xfrm>
          <a:off x="3398575" y="1798655"/>
          <a:ext cx="5232957" cy="4457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57527"/>
                <a:gridCol w="1287827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</a:t>
                      </a:r>
                      <a:r>
                        <a:rPr lang="en-GB" baseline="0" dirty="0" smtClean="0"/>
                        <a:t>      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</a:t>
                      </a:r>
                      <a:r>
                        <a:rPr lang="en-GB" dirty="0" smtClean="0"/>
                        <a:t> </a:t>
                      </a:r>
                      <a:r>
                        <a:rPr lang="ro-RO" dirty="0" smtClean="0"/>
                        <a:t>     </a:t>
                      </a:r>
                      <a:r>
                        <a:rPr lang="ro-RO" sz="2000" dirty="0" smtClean="0"/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091586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37019" y="1768510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96448" y="2974311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4592" y="3478403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4167" y="2935792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2407" y="3449933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1982" y="2927418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0754" y="3501849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6363" y="4635638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8317" y="4041111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3839" y="4647361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5793" y="4052834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50368" y="4647361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2322" y="4052834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98086" y="5692390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-1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0040" y="5097863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9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4033" y="5752679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5987" y="5158152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8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90561" y="5732583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8729" y="5138056"/>
            <a:ext cx="576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-1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5792"/>
              </p:ext>
            </p:extLst>
          </p:nvPr>
        </p:nvGraphicFramePr>
        <p:xfrm>
          <a:off x="3398575" y="1798655"/>
          <a:ext cx="5232957" cy="4457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57527"/>
                <a:gridCol w="1287827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</a:t>
                      </a:r>
                      <a:r>
                        <a:rPr lang="en-GB" baseline="0" dirty="0" smtClean="0"/>
                        <a:t>      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</a:t>
                      </a:r>
                      <a:r>
                        <a:rPr lang="en-GB" dirty="0" smtClean="0"/>
                        <a:t> </a:t>
                      </a:r>
                      <a:r>
                        <a:rPr lang="ro-RO" dirty="0" smtClean="0"/>
                        <a:t>     </a:t>
                      </a:r>
                      <a:r>
                        <a:rPr lang="ro-RO" sz="2000" dirty="0" smtClean="0"/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091586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37019" y="1768510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96448" y="2974311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4167" y="2935792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1982" y="2927418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8317" y="4041111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5793" y="4052834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2322" y="4052834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0040" y="5097863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9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5987" y="5158152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8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8729" y="5138056"/>
            <a:ext cx="576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-1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433" y="3285811"/>
            <a:ext cx="2331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Player B’s perspective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17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5792"/>
              </p:ext>
            </p:extLst>
          </p:nvPr>
        </p:nvGraphicFramePr>
        <p:xfrm>
          <a:off x="3398575" y="1798655"/>
          <a:ext cx="5232957" cy="4457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57527"/>
                <a:gridCol w="1287827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</a:t>
                      </a:r>
                      <a:r>
                        <a:rPr lang="en-GB" baseline="0" dirty="0" smtClean="0"/>
                        <a:t>      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</a:t>
                      </a:r>
                      <a:r>
                        <a:rPr lang="en-GB" dirty="0" smtClean="0"/>
                        <a:t> </a:t>
                      </a:r>
                      <a:r>
                        <a:rPr lang="ro-RO" dirty="0" smtClean="0"/>
                        <a:t>     </a:t>
                      </a:r>
                      <a:r>
                        <a:rPr lang="ro-RO" sz="2000" dirty="0" smtClean="0"/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091586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37019" y="1768510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96448" y="2974311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4167" y="2935792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1982" y="2927418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8317" y="4041111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5793" y="4052834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2322" y="4052834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0040" y="5097863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9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5987" y="5158152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8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8729" y="5138056"/>
            <a:ext cx="576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-1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433" y="3285811"/>
            <a:ext cx="2331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Player B’s perspective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85087" y="3195377"/>
                <a:ext cx="4119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087" y="3195377"/>
                <a:ext cx="41197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66665" y="4342563"/>
                <a:ext cx="4119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65" y="4342563"/>
                <a:ext cx="41197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66664" y="5447881"/>
                <a:ext cx="4119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64" y="5447881"/>
                <a:ext cx="41197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742066" y="2361363"/>
            <a:ext cx="3255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Center</a:t>
            </a:r>
            <a:r>
              <a:rPr lang="en-GB" dirty="0" smtClean="0"/>
              <a:t> it’s not a dominant strategy, but all the payoffs are better than Right.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23644" y="4402853"/>
            <a:ext cx="325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say that Right it’s </a:t>
            </a:r>
            <a:r>
              <a:rPr lang="en-GB" b="1" dirty="0" smtClean="0"/>
              <a:t>strictly</a:t>
            </a:r>
            <a:r>
              <a:rPr lang="en-GB" dirty="0" smtClean="0"/>
              <a:t> </a:t>
            </a:r>
            <a:r>
              <a:rPr lang="en-GB" b="1" dirty="0" smtClean="0"/>
              <a:t>dominated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Iterated elimination of strictly 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5792"/>
              </p:ext>
            </p:extLst>
          </p:nvPr>
        </p:nvGraphicFramePr>
        <p:xfrm>
          <a:off x="3398575" y="1798655"/>
          <a:ext cx="5232957" cy="4457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57527"/>
                <a:gridCol w="1287827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</a:t>
                      </a:r>
                      <a:r>
                        <a:rPr lang="en-GB" baseline="0" dirty="0" smtClean="0"/>
                        <a:t>      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</a:t>
                      </a:r>
                      <a:r>
                        <a:rPr lang="en-GB" dirty="0" smtClean="0"/>
                        <a:t> </a:t>
                      </a:r>
                      <a:r>
                        <a:rPr lang="ro-RO" dirty="0" smtClean="0"/>
                        <a:t>     </a:t>
                      </a:r>
                      <a:r>
                        <a:rPr lang="ro-RO" sz="2000" dirty="0" smtClean="0"/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091586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37019" y="1768510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96448" y="2974311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4167" y="2935792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1982" y="2927418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8317" y="4041111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5793" y="4052834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2322" y="4052834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0040" y="5097863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9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5987" y="5158152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8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8729" y="5138056"/>
            <a:ext cx="576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-1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433" y="3285811"/>
            <a:ext cx="2331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Player B’s perspective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85087" y="3195377"/>
                <a:ext cx="4119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087" y="3195377"/>
                <a:ext cx="41197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66665" y="4342563"/>
                <a:ext cx="4119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65" y="4342563"/>
                <a:ext cx="41197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66664" y="5447881"/>
                <a:ext cx="4119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64" y="5447881"/>
                <a:ext cx="41197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043517" y="3778180"/>
            <a:ext cx="265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After finding a dominated strategy, we remove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Iterated elimination of strictly 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96325"/>
              </p:ext>
            </p:extLst>
          </p:nvPr>
        </p:nvGraphicFramePr>
        <p:xfrm>
          <a:off x="3398575" y="1798655"/>
          <a:ext cx="3945130" cy="4457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57527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</a:t>
                      </a:r>
                      <a:r>
                        <a:rPr lang="en-GB" baseline="0" dirty="0" smtClean="0"/>
                        <a:t>      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</a:t>
                      </a:r>
                      <a:r>
                        <a:rPr lang="en-GB" dirty="0" smtClean="0"/>
                        <a:t> </a:t>
                      </a:r>
                      <a:r>
                        <a:rPr lang="ro-RO" dirty="0" smtClean="0"/>
                        <a:t>     </a:t>
                      </a:r>
                      <a:r>
                        <a:rPr lang="ro-RO" sz="2000" dirty="0" smtClean="0"/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091586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37019" y="1768510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96448" y="2974311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4167" y="2935792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8317" y="4041111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5793" y="4052834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0040" y="5097863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9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5987" y="5158152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8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433" y="3285811"/>
            <a:ext cx="2331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Player B’s perspective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9043517" y="3778180"/>
            <a:ext cx="265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After finding a dominated strategy, we remove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Iterated elimination of strictly 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97936"/>
              </p:ext>
            </p:extLst>
          </p:nvPr>
        </p:nvGraphicFramePr>
        <p:xfrm>
          <a:off x="3981379" y="1828800"/>
          <a:ext cx="3945130" cy="4457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57527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</a:t>
                      </a:r>
                      <a:r>
                        <a:rPr lang="en-GB" baseline="0" dirty="0" smtClean="0"/>
                        <a:t>      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</a:t>
                      </a:r>
                      <a:r>
                        <a:rPr lang="en-GB" dirty="0" smtClean="0"/>
                        <a:t> </a:t>
                      </a:r>
                      <a:r>
                        <a:rPr lang="ro-RO" dirty="0" smtClean="0"/>
                        <a:t>     </a:t>
                      </a:r>
                      <a:r>
                        <a:rPr lang="ro-RO" sz="2000" dirty="0" smtClean="0"/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091586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9823" y="1798655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79252" y="3004456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7396" y="3508548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6971" y="2965937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5211" y="3480078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9167" y="4665783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1121" y="4071256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76643" y="4677506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8597" y="4082979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0890" y="5722535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-1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2844" y="5128008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9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6837" y="5782824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68791" y="5188297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8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Iterated elimination of strictly 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97936"/>
              </p:ext>
            </p:extLst>
          </p:nvPr>
        </p:nvGraphicFramePr>
        <p:xfrm>
          <a:off x="3981379" y="1828800"/>
          <a:ext cx="3945130" cy="4457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57527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</a:t>
                      </a:r>
                      <a:r>
                        <a:rPr lang="en-GB" baseline="0" dirty="0" smtClean="0"/>
                        <a:t>      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</a:t>
                      </a:r>
                      <a:r>
                        <a:rPr lang="en-GB" dirty="0" smtClean="0"/>
                        <a:t> </a:t>
                      </a:r>
                      <a:r>
                        <a:rPr lang="ro-RO" dirty="0" smtClean="0"/>
                        <a:t>     </a:t>
                      </a:r>
                      <a:r>
                        <a:rPr lang="ro-RO" sz="2000" dirty="0" smtClean="0"/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091586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9823" y="1798655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47396" y="3508548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5211" y="3480078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9167" y="4665783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76643" y="4677506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0890" y="5722535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-1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6837" y="5782824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3577" y="3366198"/>
            <a:ext cx="2954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Player A’s perspective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37157" y="5225144"/>
                <a:ext cx="4119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157" y="5225144"/>
                <a:ext cx="41197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773105" y="5305531"/>
                <a:ext cx="4119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05" y="5305531"/>
                <a:ext cx="41197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4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imagine you wanted to rob a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3200" dirty="0" smtClean="0"/>
              <a:t>But you’ve got caught! You and your partner are placed in a different interrogation rooms. But there were no </a:t>
            </a:r>
            <a:r>
              <a:rPr lang="en-GB" sz="3200" dirty="0" err="1" smtClean="0"/>
              <a:t>witnesesses</a:t>
            </a:r>
            <a:r>
              <a:rPr lang="en-GB" sz="3200" dirty="0" smtClean="0"/>
              <a:t>.</a:t>
            </a:r>
            <a:r>
              <a:rPr lang="en-US" sz="3200" dirty="0" smtClean="0"/>
              <a:t> If neither of you confess your crime, you’ll both stay in prison for 2 years!</a:t>
            </a:r>
          </a:p>
          <a:p>
            <a:pPr marL="36900" indent="0">
              <a:buNone/>
            </a:pPr>
            <a:r>
              <a:rPr lang="en-GB" sz="3200" dirty="0" smtClean="0"/>
              <a:t>But the police gives you an </a:t>
            </a:r>
            <a:r>
              <a:rPr lang="en-GB" sz="3200" dirty="0" err="1" smtClean="0"/>
              <a:t>offer..If</a:t>
            </a:r>
            <a:r>
              <a:rPr lang="en-GB" sz="3200" dirty="0" smtClean="0"/>
              <a:t> you confess, you get out of the prison! But your partner will stay for 8 years.</a:t>
            </a:r>
          </a:p>
        </p:txBody>
      </p:sp>
    </p:spTree>
    <p:extLst>
      <p:ext uri="{BB962C8B-B14F-4D97-AF65-F5344CB8AC3E}">
        <p14:creationId xmlns:p14="http://schemas.microsoft.com/office/powerpoint/2010/main" val="31353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Iterated elimination of strictly 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48972"/>
              </p:ext>
            </p:extLst>
          </p:nvPr>
        </p:nvGraphicFramePr>
        <p:xfrm>
          <a:off x="3981379" y="1828800"/>
          <a:ext cx="3945130" cy="3366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57527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</a:t>
                      </a:r>
                      <a:r>
                        <a:rPr lang="en-GB" baseline="0" dirty="0" smtClean="0"/>
                        <a:t>      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</a:t>
                      </a:r>
                      <a:r>
                        <a:rPr lang="en-GB" dirty="0" smtClean="0"/>
                        <a:t> </a:t>
                      </a:r>
                      <a:r>
                        <a:rPr lang="ro-RO" dirty="0" smtClean="0"/>
                        <a:t>     </a:t>
                      </a:r>
                      <a:r>
                        <a:rPr lang="ro-RO" sz="2000" dirty="0" smtClean="0"/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9823" y="1798655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47396" y="3508548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5211" y="3480078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9167" y="4665783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76643" y="4677506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3577" y="3366198"/>
            <a:ext cx="2954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Player A’s perspective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203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Iterated elimination of strictly 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1958"/>
              </p:ext>
            </p:extLst>
          </p:nvPr>
        </p:nvGraphicFramePr>
        <p:xfrm>
          <a:off x="3770364" y="2411604"/>
          <a:ext cx="3945130" cy="3366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57527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</a:t>
                      </a:r>
                      <a:r>
                        <a:rPr lang="en-GB" baseline="0" dirty="0" smtClean="0"/>
                        <a:t>      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</a:t>
                      </a:r>
                      <a:r>
                        <a:rPr lang="en-GB" dirty="0" smtClean="0"/>
                        <a:t> </a:t>
                      </a:r>
                      <a:r>
                        <a:rPr lang="ro-RO" dirty="0" smtClean="0"/>
                        <a:t>     </a:t>
                      </a:r>
                      <a:r>
                        <a:rPr lang="ro-RO" sz="2000" dirty="0" smtClean="0"/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8808" y="2381459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68237" y="3587260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6381" y="4091352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5956" y="3548741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4196" y="4062882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8152" y="5248587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0106" y="4654060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5628" y="5260310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7582" y="4665783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Iterated elimination of strictly 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1958"/>
              </p:ext>
            </p:extLst>
          </p:nvPr>
        </p:nvGraphicFramePr>
        <p:xfrm>
          <a:off x="3770364" y="2411604"/>
          <a:ext cx="3945130" cy="3366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57527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</a:t>
                      </a:r>
                      <a:r>
                        <a:rPr lang="en-GB" baseline="0" dirty="0" smtClean="0"/>
                        <a:t>      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</a:t>
                      </a:r>
                      <a:r>
                        <a:rPr lang="en-GB" dirty="0" smtClean="0"/>
                        <a:t> </a:t>
                      </a:r>
                      <a:r>
                        <a:rPr lang="ro-RO" dirty="0" smtClean="0"/>
                        <a:t>     </a:t>
                      </a:r>
                      <a:r>
                        <a:rPr lang="ro-RO" sz="2000" dirty="0" smtClean="0"/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8808" y="2381459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68237" y="3587260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5956" y="3548741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0106" y="4654060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7582" y="4665783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4352" y="3727938"/>
            <a:ext cx="2331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Player B’s perspective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70687" y="3778181"/>
                <a:ext cx="4119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87" y="3778181"/>
                <a:ext cx="4119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62313" y="4784691"/>
                <a:ext cx="4119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313" y="4784691"/>
                <a:ext cx="41197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0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Iterated elimination of strictly 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23312"/>
              </p:ext>
            </p:extLst>
          </p:nvPr>
        </p:nvGraphicFramePr>
        <p:xfrm>
          <a:off x="3770364" y="2411604"/>
          <a:ext cx="2687603" cy="3366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8808" y="2381459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00057" y="3578887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1683" y="4695929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4352" y="3727938"/>
            <a:ext cx="2331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Player B’s perspective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80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6989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GB" dirty="0"/>
              <a:t>Iterated elimination of strictly 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7747"/>
              </p:ext>
            </p:extLst>
          </p:nvPr>
        </p:nvGraphicFramePr>
        <p:xfrm>
          <a:off x="4423507" y="2461845"/>
          <a:ext cx="2687603" cy="3366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61951" y="2431700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73297" y="3598982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1537" y="4113123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12969" y="5310551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64923" y="4716024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Iterated elimination of strictly 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90112"/>
              </p:ext>
            </p:extLst>
          </p:nvPr>
        </p:nvGraphicFramePr>
        <p:xfrm>
          <a:off x="4423507" y="2461845"/>
          <a:ext cx="2687603" cy="22407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61951" y="2431700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61537" y="4113123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577" y="3366198"/>
            <a:ext cx="2954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Player A’s perspective</a:t>
            </a:r>
            <a:endParaRPr lang="en-US" sz="4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98391"/>
              </p:ext>
            </p:extLst>
          </p:nvPr>
        </p:nvGraphicFramePr>
        <p:xfrm>
          <a:off x="4423507" y="2461845"/>
          <a:ext cx="2687603" cy="3366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12541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             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61951" y="2431700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61537" y="4113123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2969" y="5310551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Iterated elimination of strictly dominated strategies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3114"/>
              </p:ext>
            </p:extLst>
          </p:nvPr>
        </p:nvGraphicFramePr>
        <p:xfrm>
          <a:off x="4423507" y="2461845"/>
          <a:ext cx="2687603" cy="22407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Center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143502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61951" y="2431700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73297" y="3598982"/>
            <a:ext cx="4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1537" y="4113123"/>
            <a:ext cx="67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5521" y="4963886"/>
            <a:ext cx="5325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Nash equilibrium is (</a:t>
            </a:r>
            <a:r>
              <a:rPr lang="en-GB" sz="4000" dirty="0" smtClean="0">
                <a:solidFill>
                  <a:srgbClr val="FF0000"/>
                </a:solidFill>
              </a:rPr>
              <a:t>Up</a:t>
            </a:r>
            <a:r>
              <a:rPr lang="en-GB" sz="4000" dirty="0" smtClean="0"/>
              <a:t>, </a:t>
            </a:r>
            <a:r>
              <a:rPr lang="en-GB" sz="4000" dirty="0" err="1" smtClean="0">
                <a:solidFill>
                  <a:srgbClr val="0070C0"/>
                </a:solidFill>
              </a:rPr>
              <a:t>Center</a:t>
            </a:r>
            <a:r>
              <a:rPr lang="en-GB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47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59" y="2830286"/>
            <a:ext cx="10353762" cy="970450"/>
          </a:xfrm>
        </p:spPr>
        <p:txBody>
          <a:bodyPr/>
          <a:lstStyle/>
          <a:p>
            <a:r>
              <a:rPr lang="en-GB" dirty="0" smtClean="0"/>
              <a:t>What if we can’t use either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Best response method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1790" y="25841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3417" y="32690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320" y="40025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465" y="46858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3514" y="5379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0089" y="2585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51716" y="32908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1619" y="400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1764" y="46875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1813" y="53808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6713" y="26159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28340" y="33008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8243" y="4034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8388" y="47177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8437" y="54110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83192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74819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4722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4867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4916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49768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1395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21298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51443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61492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 each player, determine the best option for each option of the other player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1790" y="25841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3417" y="32690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320" y="40025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465" y="46858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3514" y="5379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0089" y="2585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51716" y="32908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1619" y="400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1764" y="46875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1813" y="53808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6713" y="26159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28340" y="33008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8243" y="4034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8388" y="47177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8437" y="54110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83192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74819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4722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4867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4916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49768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1395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21298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51443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61492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imagine you wanted to robe a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3200" dirty="0" smtClean="0"/>
              <a:t>The catch is that your partner also got this offer, and he’s aware you’ve got one too!</a:t>
            </a:r>
            <a:br>
              <a:rPr lang="en-GB" sz="3200" dirty="0" smtClean="0"/>
            </a:br>
            <a:r>
              <a:rPr lang="en-GB" sz="3200" dirty="0" smtClean="0"/>
              <a:t>If he confesses and you don’t, you’ll stay in jail for 8 years!</a:t>
            </a:r>
            <a:br>
              <a:rPr lang="en-GB" sz="3200" dirty="0" smtClean="0"/>
            </a:br>
            <a:r>
              <a:rPr lang="en-GB" sz="3200" dirty="0" smtClean="0"/>
              <a:t>But if you both confess, you’ll both stay in jail for 5 years!</a:t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What should you do?</a:t>
            </a:r>
          </a:p>
        </p:txBody>
      </p:sp>
    </p:spTree>
    <p:extLst>
      <p:ext uri="{BB962C8B-B14F-4D97-AF65-F5344CB8AC3E}">
        <p14:creationId xmlns:p14="http://schemas.microsoft.com/office/powerpoint/2010/main" val="5317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 each player, determine the best option for each option of the other player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1790" y="25841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3417" y="32690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320" y="40025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465" y="46858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3514" y="5379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0089" y="2585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51716" y="32908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1619" y="400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1764" y="46875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1813" y="53808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6713" y="26159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28340" y="33008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8243" y="4034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8388" y="47177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8437" y="54110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83192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74819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4722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4867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4916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49768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1395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21298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51443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61492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Player A’s perspective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47" y="77038"/>
            <a:ext cx="10353762" cy="9704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Player A’s perspective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9767" y="1115367"/>
            <a:ext cx="806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If player B chooses </a:t>
            </a:r>
            <a:r>
              <a:rPr lang="en-GB" sz="2800" b="1" dirty="0" smtClean="0"/>
              <a:t>V, </a:t>
            </a:r>
            <a:r>
              <a:rPr lang="en-GB" sz="2800" dirty="0" smtClean="0"/>
              <a:t>what should A choose 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752870" y="1868993"/>
            <a:ext cx="5406014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47" y="77038"/>
            <a:ext cx="10353762" cy="9704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Player A’s perspective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9767" y="1115367"/>
            <a:ext cx="806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If player B chooses </a:t>
            </a:r>
            <a:r>
              <a:rPr lang="en-GB" sz="2800" b="1" dirty="0" smtClean="0"/>
              <a:t>V, </a:t>
            </a:r>
            <a:r>
              <a:rPr lang="en-GB" sz="2800" dirty="0" smtClean="0"/>
              <a:t>what should A choose 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752870" y="1868993"/>
            <a:ext cx="5406014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6246" y="2612572"/>
            <a:ext cx="1336431" cy="71343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47" y="77038"/>
            <a:ext cx="10353762" cy="9704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Player A’s perspective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9767" y="1115367"/>
            <a:ext cx="806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If player B chooses </a:t>
            </a:r>
            <a:r>
              <a:rPr lang="en-GB" sz="2800" b="1" dirty="0" smtClean="0"/>
              <a:t>V, </a:t>
            </a:r>
            <a:r>
              <a:rPr lang="en-GB" sz="2800" dirty="0" smtClean="0"/>
              <a:t>what should A choose 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752870" y="1868993"/>
            <a:ext cx="5406014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1402" y="2974312"/>
            <a:ext cx="14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Mark the best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47" y="77038"/>
            <a:ext cx="10353762" cy="9704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Player A’s perspective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9767" y="1115367"/>
            <a:ext cx="806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If player B chooses </a:t>
            </a:r>
            <a:r>
              <a:rPr lang="en-GB" sz="2800" b="1" dirty="0" smtClean="0"/>
              <a:t>W, </a:t>
            </a:r>
            <a:r>
              <a:rPr lang="en-GB" sz="2800" dirty="0" smtClean="0"/>
              <a:t>what should A choose 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079252" y="1868993"/>
            <a:ext cx="4079631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1402" y="2974312"/>
            <a:ext cx="14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Mark the best option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376246" y="1850571"/>
            <a:ext cx="1356528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47" y="77038"/>
            <a:ext cx="10353762" cy="9704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Player A’s perspective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9767" y="1115367"/>
            <a:ext cx="806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If player B chooses </a:t>
            </a:r>
            <a:r>
              <a:rPr lang="en-GB" sz="2800" b="1" dirty="0" smtClean="0"/>
              <a:t>W, </a:t>
            </a:r>
            <a:r>
              <a:rPr lang="en-GB" sz="2800" dirty="0" smtClean="0"/>
              <a:t>what should A choose 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079252" y="1868993"/>
            <a:ext cx="4079631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76246" y="1850571"/>
            <a:ext cx="1356528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2773" y="5426111"/>
            <a:ext cx="1336431" cy="71343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47" y="77038"/>
            <a:ext cx="10353762" cy="9704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Player A’s perspective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9767" y="1115367"/>
            <a:ext cx="806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If player B chooses </a:t>
            </a:r>
            <a:r>
              <a:rPr lang="en-GB" sz="2800" b="1" dirty="0"/>
              <a:t>X</a:t>
            </a:r>
            <a:r>
              <a:rPr lang="en-GB" sz="2800" b="1" dirty="0" smtClean="0"/>
              <a:t>, </a:t>
            </a:r>
            <a:r>
              <a:rPr lang="en-GB" sz="2800" dirty="0" smtClean="0"/>
              <a:t>what should A choose 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435780" y="1868993"/>
            <a:ext cx="2723103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76246" y="1850571"/>
            <a:ext cx="2682910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47" y="77038"/>
            <a:ext cx="10353762" cy="9704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Player A’s perspective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9767" y="1115367"/>
            <a:ext cx="806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If player B chooses </a:t>
            </a:r>
            <a:r>
              <a:rPr lang="en-GB" sz="2800" b="1" dirty="0"/>
              <a:t>X</a:t>
            </a:r>
            <a:r>
              <a:rPr lang="en-GB" sz="2800" b="1" dirty="0" smtClean="0"/>
              <a:t>, </a:t>
            </a:r>
            <a:r>
              <a:rPr lang="en-GB" sz="2800" dirty="0" smtClean="0"/>
              <a:t>what should A choose 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435780" y="1868993"/>
            <a:ext cx="2723103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76246" y="1850571"/>
            <a:ext cx="2682910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69204" y="4732774"/>
            <a:ext cx="1336431" cy="71343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47" y="77038"/>
            <a:ext cx="10353762" cy="9704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Player A’s perspective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9767" y="1115367"/>
            <a:ext cx="806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If player B chooses </a:t>
            </a:r>
            <a:r>
              <a:rPr lang="en-GB" sz="2800" b="1" dirty="0" smtClean="0"/>
              <a:t>Y, </a:t>
            </a:r>
            <a:r>
              <a:rPr lang="en-GB" sz="2800" dirty="0" smtClean="0"/>
              <a:t>what should A choose 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8782259" y="1868993"/>
            <a:ext cx="1376624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76246" y="1850571"/>
            <a:ext cx="4049486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Normal </a:t>
            </a:r>
            <a:r>
              <a:rPr lang="ro-RO" dirty="0" err="1" smtClean="0"/>
              <a:t>form</a:t>
            </a:r>
            <a:r>
              <a:rPr lang="ro-RO" dirty="0" smtClean="0"/>
              <a:t> </a:t>
            </a:r>
            <a:r>
              <a:rPr lang="ro-RO" dirty="0" err="1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67656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ro-RO" dirty="0" err="1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15663"/>
              </p:ext>
            </p:extLst>
          </p:nvPr>
        </p:nvGraphicFramePr>
        <p:xfrm>
          <a:off x="3388527" y="251208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Silent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/>
                        <a:t>Confess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Silent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3200" b="1" dirty="0" err="1" smtClean="0">
                          <a:solidFill>
                            <a:schemeClr val="tx1"/>
                          </a:solidFill>
                        </a:rPr>
                        <a:t>Confess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  0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9002" y="251208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78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47" y="77038"/>
            <a:ext cx="10353762" cy="9704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Player A’s perspective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9767" y="1115367"/>
            <a:ext cx="806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If player B chooses </a:t>
            </a:r>
            <a:r>
              <a:rPr lang="en-GB" sz="2800" b="1" dirty="0" smtClean="0"/>
              <a:t>Y, </a:t>
            </a:r>
            <a:r>
              <a:rPr lang="en-GB" sz="2800" dirty="0" smtClean="0"/>
              <a:t>what should A choose 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8782259" y="1868993"/>
            <a:ext cx="1376624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76246" y="1850571"/>
            <a:ext cx="4049486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55877" y="4039437"/>
            <a:ext cx="1336431" cy="71343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47" y="77038"/>
            <a:ext cx="10353762" cy="9704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Player A’s perspective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9767" y="1115367"/>
            <a:ext cx="806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If player B chooses </a:t>
            </a:r>
            <a:r>
              <a:rPr lang="en-GB" sz="2800" b="1" dirty="0"/>
              <a:t>Z</a:t>
            </a:r>
            <a:r>
              <a:rPr lang="en-GB" sz="2800" b="1" dirty="0" smtClean="0"/>
              <a:t>, </a:t>
            </a:r>
            <a:r>
              <a:rPr lang="en-GB" sz="2800" dirty="0" smtClean="0"/>
              <a:t>what should A choose 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 flipH="1">
            <a:off x="10158882" y="1868993"/>
            <a:ext cx="45719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76246" y="1850571"/>
            <a:ext cx="5426110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47" y="77038"/>
            <a:ext cx="10353762" cy="9704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Player A’s perspective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5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9767" y="1115367"/>
            <a:ext cx="806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If player B chooses </a:t>
            </a:r>
            <a:r>
              <a:rPr lang="en-GB" sz="2800" b="1" dirty="0"/>
              <a:t>Z</a:t>
            </a:r>
            <a:r>
              <a:rPr lang="en-GB" sz="2800" b="1" dirty="0" smtClean="0"/>
              <a:t>, </a:t>
            </a:r>
            <a:r>
              <a:rPr lang="en-GB" sz="2800" dirty="0" smtClean="0"/>
              <a:t>what should A choose 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 flipH="1">
            <a:off x="10158882" y="1868993"/>
            <a:ext cx="45719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76246" y="1850571"/>
            <a:ext cx="5426110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82259" y="4722725"/>
            <a:ext cx="1336431" cy="71343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41" y="629697"/>
            <a:ext cx="10353762" cy="970450"/>
          </a:xfrm>
        </p:spPr>
        <p:txBody>
          <a:bodyPr>
            <a:normAutofit/>
          </a:bodyPr>
          <a:lstStyle/>
          <a:p>
            <a:r>
              <a:rPr lang="en-GB" sz="4400" dirty="0" smtClean="0"/>
              <a:t>Player A’s perspective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36537" y="27934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8551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8454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8599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5223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86850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6753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71847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63474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93135" y="489689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8326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09953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19518" y="42035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84902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76529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06190" y="489689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5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10158882" y="1868993"/>
            <a:ext cx="45719" cy="4240405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1790" y="25841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3417" y="32690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320" y="40025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465" y="46858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3514" y="5379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0089" y="2585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51716" y="32908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1619" y="400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1764" y="46875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1813" y="53808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6713" y="26159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28340" y="33008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8243" y="4034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8388" y="47177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8437" y="54110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83192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74819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4722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4867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4916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49768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1395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21298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5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51443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61492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1790" y="25841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3417" y="32690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320" y="40025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465" y="46858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3514" y="5379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0089" y="2585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51716" y="32908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31619" y="400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1764" y="46875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1813" y="53808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6713" y="26159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28340" y="33008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8243" y="4034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8388" y="47177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8437" y="54110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83192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74819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4722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4867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4916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49768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1395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21298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51443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61492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B’s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1790" y="25841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3417" y="32690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8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320" y="40025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465" y="46858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3514" y="5379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2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0089" y="2585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51716" y="32908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31619" y="400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1764" y="46875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1813" y="53808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8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6713" y="26159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28340" y="33008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8243" y="4034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8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8388" y="47177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4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8437" y="54110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83192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4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74819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4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4722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4867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4916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49768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1395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21298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51443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61492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B’s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Now, we see what cells have both values marked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0283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1790" y="25841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3417" y="32690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8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3465" y="40025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465" y="46858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3514" y="5379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2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90234" y="2585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1861" y="32908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1619" y="400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1764" y="46875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1813" y="53808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8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6858" y="26159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58485" y="33008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8243" y="4034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8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8388" y="47177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4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8437" y="54110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13337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4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04964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4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84867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4867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4916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79913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71540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51443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5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51443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61492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Now, we see what cells have both values marked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97988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1790" y="25841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3417" y="32690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8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3465" y="40025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465" y="46858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3514" y="5379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2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90234" y="2585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1861" y="32908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1619" y="400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1764" y="46875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1813" y="53808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8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6858" y="26159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58485" y="33008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8243" y="4034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8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8388" y="47177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4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8437" y="54110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13337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4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04964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4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84867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4867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4916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79913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71540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51443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5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51443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61492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6246" y="2572378"/>
            <a:ext cx="1346479" cy="76367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64593" y="5387591"/>
            <a:ext cx="1346479" cy="76367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814079" y="4724400"/>
            <a:ext cx="1346479" cy="76367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Nash Equilibria in: (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F0"/>
                </a:solidFill>
              </a:rPr>
              <a:t>V</a:t>
            </a:r>
            <a:r>
              <a:rPr lang="en-GB" dirty="0" smtClean="0"/>
              <a:t>), (</a:t>
            </a:r>
            <a:r>
              <a:rPr lang="en-GB" dirty="0" smtClean="0">
                <a:solidFill>
                  <a:srgbClr val="FF0000"/>
                </a:solidFill>
              </a:rPr>
              <a:t>E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F0"/>
                </a:solidFill>
              </a:rPr>
              <a:t>W</a:t>
            </a:r>
            <a:r>
              <a:rPr lang="en-GB" dirty="0" smtClean="0"/>
              <a:t>), (</a:t>
            </a:r>
            <a:r>
              <a:rPr lang="en-GB" dirty="0" smtClean="0">
                <a:solidFill>
                  <a:srgbClr val="FF0000"/>
                </a:solidFill>
              </a:rPr>
              <a:t>D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F0"/>
                </a:solidFill>
              </a:rPr>
              <a:t>Z</a:t>
            </a:r>
            <a:r>
              <a:rPr lang="en-GB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97988"/>
              </p:ext>
            </p:extLst>
          </p:nvPr>
        </p:nvGraphicFramePr>
        <p:xfrm>
          <a:off x="2021952" y="1865178"/>
          <a:ext cx="8128002" cy="425259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7473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V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W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X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Y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Z</a:t>
                      </a:r>
                      <a:endParaRPr lang="en-US" sz="4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6682" y="2823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1790" y="25841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9" y="3508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3417" y="32690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8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212" y="42420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3465" y="40025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357" y="49253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465" y="46858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8600" y="56187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3514" y="5379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2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4981" y="2815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90234" y="2585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6608" y="35102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1861" y="32908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6511" y="4243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1619" y="400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656" y="49270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1764" y="46875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6899" y="5620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1813" y="53808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8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1605" y="28554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6858" y="26159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232" y="3540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58485" y="33008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3135" y="42738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8243" y="40344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8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280" y="49571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8388" y="47177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4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3523" y="5650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8437" y="54110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8084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13337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4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9711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04964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4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614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9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84867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759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4867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2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4916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6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4660" y="2845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79913" y="2605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26287" y="353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71540" y="3290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06190" y="42638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80808"/>
                </a:solidFill>
              </a:rPr>
              <a:t>1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51443" y="40243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5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6335" y="49471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5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51443" y="47076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rgbClr val="0070C0"/>
                </a:solidFill>
              </a:rPr>
              <a:t>9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86578" y="56404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80808"/>
                </a:solidFill>
              </a:rPr>
              <a:t>3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61492" y="5400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smtClean="0">
                <a:solidFill>
                  <a:srgbClr val="080808"/>
                </a:solidFill>
              </a:rPr>
              <a:t>7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6246" y="2572378"/>
            <a:ext cx="1346479" cy="76367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64593" y="5387591"/>
            <a:ext cx="1346479" cy="76367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814079" y="4724400"/>
            <a:ext cx="1346479" cy="76367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66602"/>
              </p:ext>
            </p:extLst>
          </p:nvPr>
        </p:nvGraphicFramePr>
        <p:xfrm>
          <a:off x="3388527" y="251208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Silent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/>
                        <a:t>Confess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Silent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3200" b="1" dirty="0" err="1" smtClean="0">
                          <a:solidFill>
                            <a:schemeClr val="tx1"/>
                          </a:solidFill>
                        </a:rPr>
                        <a:t>Confess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0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9002" y="251208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6" name="Left Brace 5"/>
          <p:cNvSpPr/>
          <p:nvPr/>
        </p:nvSpPr>
        <p:spPr>
          <a:xfrm>
            <a:off x="2542233" y="2552281"/>
            <a:ext cx="552660" cy="2843684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1644" y="3406391"/>
            <a:ext cx="2240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 smtClean="0"/>
              <a:t>Player A </a:t>
            </a:r>
            <a:r>
              <a:rPr lang="ro-RO" sz="3200" b="1" dirty="0" err="1" smtClean="0"/>
              <a:t>Options</a:t>
            </a:r>
            <a:endParaRPr lang="en-US" sz="3200" b="1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5722537" y="-415331"/>
            <a:ext cx="552660" cy="506437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24884" y="594528"/>
            <a:ext cx="2240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 smtClean="0"/>
              <a:t>Player B </a:t>
            </a:r>
            <a:r>
              <a:rPr lang="ro-RO" sz="3200" b="1" dirty="0" err="1" smtClean="0"/>
              <a:t>Options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6893169" y="3587262"/>
            <a:ext cx="1738365" cy="9646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8973178" y="3697794"/>
            <a:ext cx="381837" cy="78377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08124" y="3771481"/>
            <a:ext cx="224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 err="1" smtClean="0"/>
              <a:t>Payoffs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62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650" y="2880528"/>
            <a:ext cx="10353762" cy="970450"/>
          </a:xfrm>
        </p:spPr>
        <p:txBody>
          <a:bodyPr/>
          <a:lstStyle/>
          <a:p>
            <a:r>
              <a:rPr lang="en-GB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64" y="428730"/>
            <a:ext cx="10353762" cy="970450"/>
          </a:xfrm>
        </p:spPr>
        <p:txBody>
          <a:bodyPr/>
          <a:lstStyle/>
          <a:p>
            <a:r>
              <a:rPr lang="en-GB" dirty="0" smtClean="0"/>
              <a:t>What if there’s no pure Nash Equilibrium?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76868"/>
              </p:ext>
            </p:extLst>
          </p:nvPr>
        </p:nvGraphicFramePr>
        <p:xfrm>
          <a:off x="3247851" y="2733152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8326" y="2733152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64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70" y="115221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the last method presented, we find that there is no pure Nash Equilibrium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01756"/>
              </p:ext>
            </p:extLst>
          </p:nvPr>
        </p:nvGraphicFramePr>
        <p:xfrm>
          <a:off x="3247851" y="2733152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sng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sng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u="sng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ro-RO" sz="2800" b="1" baseline="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GB" sz="2800" b="1" baseline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sng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o-RO" sz="2000" b="1" u="sng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sng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8326" y="2733152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72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70" y="1152211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 smtClean="0"/>
              <a:t>But there is still a Nash Equilibrium!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01756"/>
              </p:ext>
            </p:extLst>
          </p:nvPr>
        </p:nvGraphicFramePr>
        <p:xfrm>
          <a:off x="3247851" y="2733152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sng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sng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u="sng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ro-RO" sz="2800" b="1" baseline="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GB" sz="2800" b="1" baseline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sng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o-RO" sz="2000" b="1" u="sng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sng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8326" y="2733152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32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29" y="137328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 smtClean="0"/>
              <a:t>One involving probabilities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4138"/>
              </p:ext>
            </p:extLst>
          </p:nvPr>
        </p:nvGraphicFramePr>
        <p:xfrm>
          <a:off x="3247851" y="2733152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u="none" dirty="0" smtClean="0"/>
                        <a:t>                  </a:t>
                      </a:r>
                      <a:r>
                        <a:rPr lang="ro-RO" sz="2000" u="none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u="none" baseline="0" dirty="0" smtClean="0"/>
                        <a:t>  </a:t>
                      </a:r>
                      <a:r>
                        <a:rPr lang="ro-RO" sz="2800" b="1" u="none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ro-RO" sz="2800" b="1" u="none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GB" sz="2800" b="1" u="non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8326" y="2733152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67270" y="2059913"/>
                <a:ext cx="5089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70" y="2059913"/>
                <a:ext cx="50898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77164" y="2081685"/>
                <a:ext cx="543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164" y="2081685"/>
                <a:ext cx="54367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3618" y="4031065"/>
                <a:ext cx="5614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18" y="4031065"/>
                <a:ext cx="56149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63521" y="5015803"/>
                <a:ext cx="5515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521" y="5015803"/>
                <a:ext cx="55156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6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29" y="137328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 smtClean="0"/>
              <a:t>One involving probabilities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71766"/>
              </p:ext>
            </p:extLst>
          </p:nvPr>
        </p:nvGraphicFramePr>
        <p:xfrm>
          <a:off x="3247851" y="2733152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8326" y="2733152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67270" y="2059913"/>
                <a:ext cx="5089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70" y="2059913"/>
                <a:ext cx="50898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75229" y="2081685"/>
                <a:ext cx="14046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29" y="2081685"/>
                <a:ext cx="140468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3618" y="4031065"/>
                <a:ext cx="5614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18" y="4031065"/>
                <a:ext cx="56149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00330" y="5005754"/>
                <a:ext cx="12696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330" y="5005754"/>
                <a:ext cx="1269642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32926" y="659842"/>
                <a:ext cx="10353762" cy="970450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Let’s try to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2926" y="659842"/>
                <a:ext cx="10353762" cy="9704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30237"/>
              </p:ext>
            </p:extLst>
          </p:nvPr>
        </p:nvGraphicFramePr>
        <p:xfrm>
          <a:off x="3247851" y="2733152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ro-RO" sz="2800" b="1" baseline="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8326" y="2733152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67270" y="2059913"/>
                <a:ext cx="5089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70" y="2059913"/>
                <a:ext cx="50898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75229" y="2081685"/>
                <a:ext cx="14046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29" y="2081685"/>
                <a:ext cx="140468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3618" y="4031065"/>
                <a:ext cx="5614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18" y="4031065"/>
                <a:ext cx="56149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00330" y="5005754"/>
                <a:ext cx="12696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330" y="5005754"/>
                <a:ext cx="126964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2250830" y="3878665"/>
            <a:ext cx="914400" cy="9144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32926" y="659842"/>
                <a:ext cx="10353762" cy="970450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Let’s try to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2926" y="659842"/>
                <a:ext cx="10353762" cy="9704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08540"/>
              </p:ext>
            </p:extLst>
          </p:nvPr>
        </p:nvGraphicFramePr>
        <p:xfrm>
          <a:off x="6684387" y="2672861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44862" y="2672861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03806" y="1999622"/>
                <a:ext cx="5089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806" y="1999622"/>
                <a:ext cx="50898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11765" y="2021394"/>
                <a:ext cx="14046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765" y="2021394"/>
                <a:ext cx="140468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20154" y="3970774"/>
                <a:ext cx="5614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54" y="3970774"/>
                <a:ext cx="56149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36866" y="4945463"/>
                <a:ext cx="12696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66" y="4945463"/>
                <a:ext cx="126964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919" y="3024554"/>
                <a:ext cx="4883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need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GB" dirty="0" smtClean="0"/>
                  <a:t> such that Player B it’s indifferent between </a:t>
                </a:r>
                <a:r>
                  <a:rPr lang="en-GB" b="1" dirty="0" smtClean="0"/>
                  <a:t>Left</a:t>
                </a:r>
                <a:r>
                  <a:rPr lang="en-GB" dirty="0" smtClean="0"/>
                  <a:t> and </a:t>
                </a:r>
                <a:r>
                  <a:rPr lang="en-GB" b="1" dirty="0" smtClean="0"/>
                  <a:t>Right.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19" y="3024554"/>
                <a:ext cx="4883499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99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80871" y="4292321"/>
            <a:ext cx="488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mathematical terms, the expected utility on the left should </a:t>
            </a:r>
            <a:r>
              <a:rPr lang="en-GB" dirty="0"/>
              <a:t>b</a:t>
            </a:r>
            <a:r>
              <a:rPr lang="en-GB" dirty="0" smtClean="0"/>
              <a:t>e equal to the </a:t>
            </a:r>
            <a:r>
              <a:rPr lang="en-GB" dirty="0" err="1" smtClean="0"/>
              <a:t>excpected</a:t>
            </a:r>
            <a:r>
              <a:rPr lang="en-GB" dirty="0" smtClean="0"/>
              <a:t> utility on the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32926" y="659842"/>
                <a:ext cx="10353762" cy="970450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Let’s try to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2926" y="659842"/>
                <a:ext cx="10353762" cy="9704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24964"/>
              </p:ext>
            </p:extLst>
          </p:nvPr>
        </p:nvGraphicFramePr>
        <p:xfrm>
          <a:off x="6684387" y="2672861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44862" y="2672861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03806" y="1999622"/>
                <a:ext cx="5089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806" y="1999622"/>
                <a:ext cx="50898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11765" y="2021394"/>
                <a:ext cx="14046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765" y="2021394"/>
                <a:ext cx="140468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20154" y="3970774"/>
                <a:ext cx="5614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54" y="3970774"/>
                <a:ext cx="56149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36866" y="4945463"/>
                <a:ext cx="12696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66" y="4945463"/>
                <a:ext cx="126964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90435" y="2361363"/>
                <a:ext cx="4883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35" y="2361363"/>
                <a:ext cx="488349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3077" y="3287486"/>
                <a:ext cx="4883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a:rPr lang="en-GB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∗(1 − 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3287486"/>
                <a:ext cx="488349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4704" y="4404528"/>
                <a:ext cx="4883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 ∗(1 − 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4" y="4404528"/>
                <a:ext cx="488349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5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32926" y="659842"/>
                <a:ext cx="10353762" cy="970450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Let’s try to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2926" y="659842"/>
                <a:ext cx="10353762" cy="9704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24964"/>
              </p:ext>
            </p:extLst>
          </p:nvPr>
        </p:nvGraphicFramePr>
        <p:xfrm>
          <a:off x="6684387" y="2672861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44862" y="2672861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03806" y="1999622"/>
                <a:ext cx="5089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806" y="1999622"/>
                <a:ext cx="50898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11765" y="2021394"/>
                <a:ext cx="14046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765" y="2021394"/>
                <a:ext cx="140468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20154" y="3970774"/>
                <a:ext cx="5614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54" y="3970774"/>
                <a:ext cx="56149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36866" y="4945463"/>
                <a:ext cx="12696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66" y="4945463"/>
                <a:ext cx="126964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1547" y="2431701"/>
                <a:ext cx="4883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47" y="2431701"/>
                <a:ext cx="488349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88761" y="3126713"/>
                <a:ext cx="59067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 ∗(1 −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a:rPr lang="en-GB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∗(1 −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61" y="3126713"/>
                <a:ext cx="5906757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5283" y="3982497"/>
                <a:ext cx="5585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3" y="3982497"/>
                <a:ext cx="558520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-135653" y="4657411"/>
                <a:ext cx="5585209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653" y="4657411"/>
                <a:ext cx="5585209" cy="8989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8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456" y="267956"/>
            <a:ext cx="10353762" cy="970450"/>
          </a:xfrm>
        </p:spPr>
        <p:txBody>
          <a:bodyPr/>
          <a:lstStyle/>
          <a:p>
            <a:r>
              <a:rPr lang="ro-RO" dirty="0" smtClean="0"/>
              <a:t>Dominant </a:t>
            </a:r>
            <a:r>
              <a:rPr lang="ro-RO" dirty="0" err="1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939" y="1802788"/>
            <a:ext cx="10353762" cy="367656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GB" dirty="0" smtClean="0"/>
              <a:t>From </a:t>
            </a:r>
            <a:r>
              <a:rPr lang="en-GB" b="1" dirty="0" smtClean="0"/>
              <a:t>Player A</a:t>
            </a:r>
            <a:r>
              <a:rPr lang="en-GB" dirty="0" smtClean="0"/>
              <a:t>’s point of view, </a:t>
            </a:r>
            <a:r>
              <a:rPr lang="en-GB" dirty="0" err="1"/>
              <a:t>i</a:t>
            </a:r>
            <a:r>
              <a:rPr lang="ro-RO" dirty="0" smtClean="0"/>
              <a:t>s a </a:t>
            </a:r>
            <a:r>
              <a:rPr lang="ro-RO" dirty="0" err="1" smtClean="0"/>
              <a:t>strategy</a:t>
            </a:r>
            <a:r>
              <a:rPr lang="ro-RO" dirty="0" smtClean="0"/>
              <a:t> </a:t>
            </a:r>
            <a:r>
              <a:rPr lang="ro-RO" b="1" u="sng" dirty="0" err="1" smtClean="0"/>
              <a:t>always</a:t>
            </a:r>
            <a:r>
              <a:rPr lang="en-GB" b="1" dirty="0" smtClean="0"/>
              <a:t> </a:t>
            </a:r>
            <a:r>
              <a:rPr lang="en-GB" dirty="0" smtClean="0"/>
              <a:t>at least as good as </a:t>
            </a:r>
            <a:r>
              <a:rPr lang="ro-RO" dirty="0" err="1" smtClean="0"/>
              <a:t>the</a:t>
            </a:r>
            <a:r>
              <a:rPr lang="ro-RO" dirty="0" smtClean="0"/>
              <a:t> </a:t>
            </a:r>
            <a:r>
              <a:rPr lang="ro-RO" dirty="0" err="1" smtClean="0"/>
              <a:t>other</a:t>
            </a:r>
            <a:r>
              <a:rPr lang="ro-RO" dirty="0" smtClean="0"/>
              <a:t> </a:t>
            </a:r>
            <a:r>
              <a:rPr lang="ro-RO" dirty="0" err="1" smtClean="0"/>
              <a:t>one</a:t>
            </a:r>
            <a:r>
              <a:rPr lang="ro-RO" dirty="0" smtClean="0"/>
              <a:t>?</a:t>
            </a:r>
            <a:endParaRPr lang="en-US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47292"/>
              </p:ext>
            </p:extLst>
          </p:nvPr>
        </p:nvGraphicFramePr>
        <p:xfrm>
          <a:off x="3388527" y="251208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Silent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/>
                        <a:t>Confess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Silent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3200" b="1" dirty="0" err="1" smtClean="0">
                          <a:solidFill>
                            <a:schemeClr val="tx1"/>
                          </a:solidFill>
                        </a:rPr>
                        <a:t>Confess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0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9002" y="251208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67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32926" y="659842"/>
                <a:ext cx="10353762" cy="970450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Let’s try to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2926" y="659842"/>
                <a:ext cx="10353762" cy="9704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33539"/>
              </p:ext>
            </p:extLst>
          </p:nvPr>
        </p:nvGraphicFramePr>
        <p:xfrm>
          <a:off x="3217705" y="2753247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8180" y="2753247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37124" y="2080008"/>
                <a:ext cx="5089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24" y="2080008"/>
                <a:ext cx="50898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45083" y="2101780"/>
                <a:ext cx="14046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083" y="2101780"/>
                <a:ext cx="140468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4536" y="3940629"/>
                <a:ext cx="24846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36" y="3940629"/>
                <a:ext cx="248466" cy="6938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86259" y="4886849"/>
                <a:ext cx="248466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259" y="4886849"/>
                <a:ext cx="248466" cy="7013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1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32926" y="659842"/>
                <a:ext cx="10353762" cy="970450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2926" y="659842"/>
                <a:ext cx="10353762" cy="9704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33539"/>
              </p:ext>
            </p:extLst>
          </p:nvPr>
        </p:nvGraphicFramePr>
        <p:xfrm>
          <a:off x="3217705" y="2753247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Left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Right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ro-RO" sz="28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u="none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o-RO" sz="2000" b="1" u="none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2800" b="1" u="none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8180" y="2753247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57705" y="1838848"/>
                <a:ext cx="290144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705" y="1838848"/>
                <a:ext cx="290144" cy="8094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4536" y="3940629"/>
                <a:ext cx="24846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36" y="3940629"/>
                <a:ext cx="248466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86259" y="4886849"/>
                <a:ext cx="248466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259" y="4886849"/>
                <a:ext cx="248466" cy="7013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17358" y="1840523"/>
                <a:ext cx="290144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358" y="1840523"/>
                <a:ext cx="290144" cy="8094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5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650" y="2880528"/>
            <a:ext cx="10353762" cy="970450"/>
          </a:xfrm>
        </p:spPr>
        <p:txBody>
          <a:bodyPr/>
          <a:lstStyle/>
          <a:p>
            <a:r>
              <a:rPr lang="en-GB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64" y="428730"/>
            <a:ext cx="10353762" cy="970450"/>
          </a:xfrm>
        </p:spPr>
        <p:txBody>
          <a:bodyPr/>
          <a:lstStyle/>
          <a:p>
            <a:r>
              <a:rPr lang="en-GB" dirty="0" smtClean="0"/>
              <a:t>Homework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1065"/>
              </p:ext>
            </p:extLst>
          </p:nvPr>
        </p:nvGraphicFramePr>
        <p:xfrm>
          <a:off x="3358383" y="2169440"/>
          <a:ext cx="5232957" cy="27542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776"/>
                <a:gridCol w="1257527"/>
                <a:gridCol w="1287827"/>
                <a:gridCol w="1287827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80286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85411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77698" y="2140300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33257" y="3486778"/>
            <a:ext cx="311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</a:rPr>
              <a:t>0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8027" y="3217148"/>
            <a:ext cx="311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0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0976" y="3528646"/>
            <a:ext cx="571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</a:rPr>
              <a:t>-4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5745" y="3259016"/>
            <a:ext cx="539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-1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8792" y="3500176"/>
            <a:ext cx="571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13561" y="3230546"/>
            <a:ext cx="539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-1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6558" y="4374382"/>
            <a:ext cx="571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3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1182" y="4104752"/>
            <a:ext cx="539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-3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4276" y="4315766"/>
            <a:ext cx="571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</a:rPr>
              <a:t>8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8900" y="4046136"/>
            <a:ext cx="539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-4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2140" y="4297344"/>
            <a:ext cx="571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</a:rPr>
              <a:t>-1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86764" y="4027714"/>
            <a:ext cx="539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</a:rPr>
              <a:t>1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dirty="0"/>
              <a:t>best response method: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www.mikeshor.com/courses/gametheory/docs/topic2/nashequilibria.html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Iterated Removal of Dominated Strategies example: </a:t>
            </a:r>
            <a:r>
              <a:rPr lang="en-US" dirty="0">
                <a:hlinkClick r:id="rId3"/>
              </a:rPr>
              <a:t>https://www.youtube.com/watch?v=Pp5cF4RWuU0</a:t>
            </a:r>
            <a:endParaRPr lang="en-US" dirty="0"/>
          </a:p>
          <a:p>
            <a:r>
              <a:rPr lang="en-GB" dirty="0" smtClean="0"/>
              <a:t>The slides followed the structure of </a:t>
            </a:r>
            <a:r>
              <a:rPr lang="en-GB" dirty="0"/>
              <a:t>this course: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docs.google.com/presentation/d/1WOQhbosSizYhlcNoHpOvOaRHh-zS3CQQvBe8drSF7gM/edit#slide=id.g172bb3e5ece_0_36</a:t>
            </a:r>
            <a:endParaRPr lang="en-GB" dirty="0">
              <a:hlinkClick r:id="rId4"/>
            </a:endParaRPr>
          </a:p>
          <a:p>
            <a:r>
              <a:rPr lang="en-GB" dirty="0"/>
              <a:t>The Mixed Strategy Algorithm: 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www.youtube.com/watch?v=aa8USttcDoE</a:t>
            </a:r>
            <a:endParaRPr lang="en-GB" dirty="0" smtClean="0"/>
          </a:p>
          <a:p>
            <a:r>
              <a:rPr lang="en-GB" dirty="0" smtClean="0"/>
              <a:t>Definition for </a:t>
            </a:r>
            <a:r>
              <a:rPr lang="en-GB" dirty="0"/>
              <a:t>N</a:t>
            </a:r>
            <a:r>
              <a:rPr lang="en-GB" dirty="0" smtClean="0"/>
              <a:t>ash </a:t>
            </a:r>
            <a:r>
              <a:rPr lang="en-GB" dirty="0"/>
              <a:t>equilibrium: </a:t>
            </a:r>
            <a:r>
              <a:rPr lang="en-GB" dirty="0">
                <a:hlinkClick r:id="rId6"/>
              </a:rPr>
              <a:t>https://www.investopedia.com/terms/n/nash-equilibrium.asp</a:t>
            </a:r>
            <a:endParaRPr lang="en-US" dirty="0"/>
          </a:p>
          <a:p>
            <a:pPr marL="3690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942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456" y="267956"/>
            <a:ext cx="10353762" cy="970450"/>
          </a:xfrm>
        </p:spPr>
        <p:txBody>
          <a:bodyPr/>
          <a:lstStyle/>
          <a:p>
            <a:r>
              <a:rPr lang="ro-RO" dirty="0" smtClean="0"/>
              <a:t>Dominant </a:t>
            </a:r>
            <a:r>
              <a:rPr lang="ro-RO" dirty="0" err="1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939" y="1802788"/>
            <a:ext cx="10353762" cy="367656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GB" dirty="0"/>
              <a:t>From </a:t>
            </a:r>
            <a:r>
              <a:rPr lang="en-GB" b="1" dirty="0"/>
              <a:t>Player A</a:t>
            </a:r>
            <a:r>
              <a:rPr lang="en-GB" dirty="0"/>
              <a:t>’s point of view, </a:t>
            </a:r>
            <a:r>
              <a:rPr lang="en-GB" dirty="0" err="1"/>
              <a:t>i</a:t>
            </a:r>
            <a:r>
              <a:rPr lang="ro-RO" dirty="0"/>
              <a:t>s a </a:t>
            </a:r>
            <a:r>
              <a:rPr lang="ro-RO" dirty="0" err="1"/>
              <a:t>strategy</a:t>
            </a:r>
            <a:r>
              <a:rPr lang="ro-RO" dirty="0"/>
              <a:t> </a:t>
            </a:r>
            <a:r>
              <a:rPr lang="ro-RO" b="1" u="sng" dirty="0" err="1"/>
              <a:t>always</a:t>
            </a:r>
            <a:r>
              <a:rPr lang="en-GB" b="1" dirty="0"/>
              <a:t> </a:t>
            </a:r>
            <a:r>
              <a:rPr lang="en-GB" dirty="0"/>
              <a:t>at least as good as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one</a:t>
            </a:r>
            <a:r>
              <a:rPr lang="ro-RO" dirty="0"/>
              <a:t>?</a:t>
            </a:r>
            <a:endParaRPr lang="en-US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14785"/>
              </p:ext>
            </p:extLst>
          </p:nvPr>
        </p:nvGraphicFramePr>
        <p:xfrm>
          <a:off x="3388527" y="251208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Silent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/>
                        <a:t>Confess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Silent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3200" b="1" dirty="0" err="1" smtClean="0">
                          <a:solidFill>
                            <a:schemeClr val="tx1"/>
                          </a:solidFill>
                        </a:rPr>
                        <a:t>Confess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0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9002" y="251208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4689" y="3255666"/>
            <a:ext cx="2200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ignore the payoffs for Player B, we try to see this from Player A’s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456" y="267956"/>
            <a:ext cx="10353762" cy="970450"/>
          </a:xfrm>
        </p:spPr>
        <p:txBody>
          <a:bodyPr/>
          <a:lstStyle/>
          <a:p>
            <a:r>
              <a:rPr lang="ro-RO" dirty="0" smtClean="0"/>
              <a:t>Dominant </a:t>
            </a:r>
            <a:r>
              <a:rPr lang="ro-RO" dirty="0" err="1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939" y="1802788"/>
            <a:ext cx="10353762" cy="367656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GB" dirty="0"/>
              <a:t>From </a:t>
            </a:r>
            <a:r>
              <a:rPr lang="en-GB" b="1" dirty="0"/>
              <a:t>Player A</a:t>
            </a:r>
            <a:r>
              <a:rPr lang="en-GB" dirty="0"/>
              <a:t>’s point of view, </a:t>
            </a:r>
            <a:r>
              <a:rPr lang="en-GB" dirty="0" err="1"/>
              <a:t>i</a:t>
            </a:r>
            <a:r>
              <a:rPr lang="ro-RO" dirty="0"/>
              <a:t>s a </a:t>
            </a:r>
            <a:r>
              <a:rPr lang="ro-RO" dirty="0" err="1"/>
              <a:t>strategy</a:t>
            </a:r>
            <a:r>
              <a:rPr lang="ro-RO" dirty="0"/>
              <a:t> </a:t>
            </a:r>
            <a:r>
              <a:rPr lang="ro-RO" b="1" u="sng" dirty="0" err="1"/>
              <a:t>always</a:t>
            </a:r>
            <a:r>
              <a:rPr lang="en-GB" b="1" dirty="0"/>
              <a:t> </a:t>
            </a:r>
            <a:r>
              <a:rPr lang="en-GB" dirty="0"/>
              <a:t>at least as good as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one</a:t>
            </a:r>
            <a:r>
              <a:rPr lang="ro-RO" dirty="0"/>
              <a:t>?</a:t>
            </a:r>
            <a:endParaRPr lang="en-US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69747"/>
              </p:ext>
            </p:extLst>
          </p:nvPr>
        </p:nvGraphicFramePr>
        <p:xfrm>
          <a:off x="3388527" y="2512088"/>
          <a:ext cx="5232958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6712"/>
                <a:gridCol w="1668027"/>
                <a:gridCol w="1708219"/>
              </a:tblGrid>
              <a:tr h="958612">
                <a:tc>
                  <a:txBody>
                    <a:bodyPr/>
                    <a:lstStyle/>
                    <a:p>
                      <a:endParaRPr lang="ro-RO" dirty="0" smtClean="0"/>
                    </a:p>
                    <a:p>
                      <a:endParaRPr lang="ro-RO" sz="2400" dirty="0" smtClean="0"/>
                    </a:p>
                    <a:p>
                      <a:r>
                        <a:rPr lang="ro-RO" sz="2400" dirty="0" smtClean="0"/>
                        <a:t>Player A</a:t>
                      </a:r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Silent</a:t>
                      </a:r>
                      <a:endParaRPr lang="en-US" sz="28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err="1" smtClean="0"/>
                        <a:t>Confess</a:t>
                      </a:r>
                      <a:endParaRPr lang="en-US" sz="24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 smtClean="0">
                          <a:solidFill>
                            <a:schemeClr val="tx1"/>
                          </a:solidFill>
                        </a:rPr>
                        <a:t>Silent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3200" b="1" dirty="0" err="1" smtClean="0">
                          <a:solidFill>
                            <a:schemeClr val="tx1"/>
                          </a:solidFill>
                        </a:rPr>
                        <a:t>Confess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0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                  </a:t>
                      </a:r>
                      <a:r>
                        <a:rPr lang="ro-RO" sz="2000" dirty="0" smtClean="0"/>
                        <a:t> </a:t>
                      </a:r>
                      <a:r>
                        <a:rPr lang="en-GB" sz="28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o-RO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o-RO" sz="2800" baseline="0" dirty="0" smtClean="0"/>
                        <a:t>  </a:t>
                      </a:r>
                      <a:r>
                        <a:rPr lang="ro-RO" sz="2800" b="1" baseline="0" dirty="0" smtClean="0">
                          <a:solidFill>
                            <a:srgbClr val="C00000"/>
                          </a:solidFill>
                        </a:rPr>
                        <a:t> -</a:t>
                      </a:r>
                      <a:r>
                        <a:rPr lang="en-GB" sz="2800" b="1" baseline="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9002" y="2512088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Player 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4931" y="4602145"/>
            <a:ext cx="2200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Confess it’s always at least as good as the Accept option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06391" y="3597310"/>
            <a:ext cx="5225143" cy="99478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766</TotalTime>
  <Words>2966</Words>
  <Application>Microsoft Office PowerPoint</Application>
  <PresentationFormat>Widescreen</PresentationFormat>
  <Paragraphs>1880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Calisto MT</vt:lpstr>
      <vt:lpstr>Cambria Math</vt:lpstr>
      <vt:lpstr>Trebuchet MS</vt:lpstr>
      <vt:lpstr>Wingdings</vt:lpstr>
      <vt:lpstr>Wingdings 2</vt:lpstr>
      <vt:lpstr>Slate</vt:lpstr>
      <vt:lpstr>AI – Lab 5</vt:lpstr>
      <vt:lpstr>Game theory</vt:lpstr>
      <vt:lpstr>Let’s imagine you wanted to rob a bank</vt:lpstr>
      <vt:lpstr>Let’s imagine you wanted to robe a bank</vt:lpstr>
      <vt:lpstr>Normal form representation</vt:lpstr>
      <vt:lpstr>PowerPoint Presentation</vt:lpstr>
      <vt:lpstr>Dominant strategy</vt:lpstr>
      <vt:lpstr>Dominant strategy</vt:lpstr>
      <vt:lpstr>Dominant strategy</vt:lpstr>
      <vt:lpstr>Dominant strategy</vt:lpstr>
      <vt:lpstr>Nash equilibrium</vt:lpstr>
      <vt:lpstr>Nash Equilibrium</vt:lpstr>
      <vt:lpstr>How do we find the Nash Equilibrium?</vt:lpstr>
      <vt:lpstr>Method #1: Finding the dominant strategy for both players</vt:lpstr>
      <vt:lpstr>Method #1: Finding the dominant strategy for both players</vt:lpstr>
      <vt:lpstr>Method #1: Finding the dominant strategy for both players</vt:lpstr>
      <vt:lpstr>Method #1: Finding the dominant strategy for both players</vt:lpstr>
      <vt:lpstr>Method #1: Finding the dominant strategy for both players</vt:lpstr>
      <vt:lpstr>Method #1: Finding the dominant strategy for both players</vt:lpstr>
      <vt:lpstr>Method #1: Finding the dominant strategy for both players</vt:lpstr>
      <vt:lpstr>Method #1: Finding the dominant strategy for both players</vt:lpstr>
      <vt:lpstr>What if there’s no dominant strategies?</vt:lpstr>
      <vt:lpstr>Dominated strategies</vt:lpstr>
      <vt:lpstr>Dominated strategies</vt:lpstr>
      <vt:lpstr>Dominated strategies</vt:lpstr>
      <vt:lpstr>Iterated elimination of strictly dominated strategies</vt:lpstr>
      <vt:lpstr>Iterated elimination of strictly dominated strategies</vt:lpstr>
      <vt:lpstr>Iterated elimination of strictly dominated strategies</vt:lpstr>
      <vt:lpstr>Iterated elimination of strictly dominated strategies</vt:lpstr>
      <vt:lpstr>Iterated elimination of strictly dominated strategies</vt:lpstr>
      <vt:lpstr>Iterated elimination of strictly dominated strategies</vt:lpstr>
      <vt:lpstr>Iterated elimination of strictly dominated strategies</vt:lpstr>
      <vt:lpstr>Iterated elimination of strictly dominated strategies</vt:lpstr>
      <vt:lpstr>Iterated elimination of strictly dominated strategies</vt:lpstr>
      <vt:lpstr>Iterated elimination of strictly dominated strategies</vt:lpstr>
      <vt:lpstr>Iterated elimination of strictly dominated strategies</vt:lpstr>
      <vt:lpstr>What if we can’t use either methods?</vt:lpstr>
      <vt:lpstr>The Best response method</vt:lpstr>
      <vt:lpstr>For each player, determine the best option for each option of the other player</vt:lpstr>
      <vt:lpstr>For each player, determine the best option for each option of the other player</vt:lpstr>
      <vt:lpstr>Player A’s perspective</vt:lpstr>
      <vt:lpstr>Player A’s perspective</vt:lpstr>
      <vt:lpstr>Player A’s perspective</vt:lpstr>
      <vt:lpstr>Player A’s perspective</vt:lpstr>
      <vt:lpstr>Player A’s perspective</vt:lpstr>
      <vt:lpstr>Player A’s perspective</vt:lpstr>
      <vt:lpstr>Player A’s perspective</vt:lpstr>
      <vt:lpstr>Player A’s perspective</vt:lpstr>
      <vt:lpstr>Player A’s perspective</vt:lpstr>
      <vt:lpstr>Player A’s perspective</vt:lpstr>
      <vt:lpstr>Player A’s perspective</vt:lpstr>
      <vt:lpstr>Player A’s perspective</vt:lpstr>
      <vt:lpstr>Player A’s perspective</vt:lpstr>
      <vt:lpstr>PowerPoint Presentation</vt:lpstr>
      <vt:lpstr>Player B’s perspective</vt:lpstr>
      <vt:lpstr>Player B’s perspective</vt:lpstr>
      <vt:lpstr>Now, we see what cells have both values marked</vt:lpstr>
      <vt:lpstr>Now, we see what cells have both values marked</vt:lpstr>
      <vt:lpstr>Nash Equilibria in: (A, V), (E, W), (D, Z)</vt:lpstr>
      <vt:lpstr>Q &amp; A</vt:lpstr>
      <vt:lpstr>What if there’s no pure Nash Equilibrium?</vt:lpstr>
      <vt:lpstr>Using the last method presented, we find that there is no pure Nash Equilibrium</vt:lpstr>
      <vt:lpstr>But there is still a Nash Equilibrium!</vt:lpstr>
      <vt:lpstr>One involving probabilities</vt:lpstr>
      <vt:lpstr>One involving probabilities</vt:lpstr>
      <vt:lpstr>Let’s try to solve for p_u</vt:lpstr>
      <vt:lpstr>Let’s try to solve for p_u</vt:lpstr>
      <vt:lpstr>Let’s try to solve for p_u</vt:lpstr>
      <vt:lpstr>Let’s try to solve for p_u</vt:lpstr>
      <vt:lpstr>Let’s try to solve for p_u</vt:lpstr>
      <vt:lpstr>Same for p_L</vt:lpstr>
      <vt:lpstr>Q &amp; A</vt:lpstr>
      <vt:lpstr>Homework </vt:lpstr>
      <vt:lpstr>Bibliography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– Lab 5</dc:title>
  <dc:creator>petru</dc:creator>
  <cp:lastModifiedBy>Microsoft account</cp:lastModifiedBy>
  <cp:revision>32</cp:revision>
  <dcterms:created xsi:type="dcterms:W3CDTF">2022-10-26T10:33:52Z</dcterms:created>
  <dcterms:modified xsi:type="dcterms:W3CDTF">2022-10-27T07:00:36Z</dcterms:modified>
</cp:coreProperties>
</file>