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aleway-regular.fntdata"/><Relationship Id="rId14" Type="http://schemas.openxmlformats.org/officeDocument/2006/relationships/slide" Target="slides/slide10.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La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nl"/>
              <a:t>Voor het begin van sprint 5 hebben we de volgende taken gemaakt. </a:t>
            </a:r>
            <a:endParaRPr/>
          </a:p>
          <a:p>
            <a:pPr indent="0" lvl="0" marL="0">
              <a:spcBef>
                <a:spcPts val="0"/>
              </a:spcBef>
              <a:spcAft>
                <a:spcPts val="0"/>
              </a:spcAft>
              <a:buNone/>
            </a:pPr>
            <a:r>
              <a:rPr lang="nl"/>
              <a:t>Het trainen van Tiny Yolo.</a:t>
            </a:r>
            <a:endParaRPr/>
          </a:p>
          <a:p>
            <a:pPr indent="0" lvl="0" marL="0">
              <a:spcBef>
                <a:spcPts val="0"/>
              </a:spcBef>
              <a:spcAft>
                <a:spcPts val="0"/>
              </a:spcAft>
              <a:buNone/>
            </a:pPr>
            <a:r>
              <a:rPr lang="nl"/>
              <a:t>Het maken van een dieptebeeld uit de data van de locatie “slinger”.</a:t>
            </a:r>
            <a:endParaRPr/>
          </a:p>
          <a:p>
            <a:pPr indent="0" lvl="0" marL="0">
              <a:spcBef>
                <a:spcPts val="0"/>
              </a:spcBef>
              <a:spcAft>
                <a:spcPts val="0"/>
              </a:spcAft>
              <a:buNone/>
            </a:pPr>
            <a:r>
              <a:rPr lang="nl"/>
              <a:t>Het incrementeel laten leren van ORB2 Slam.</a:t>
            </a:r>
            <a:endParaRPr/>
          </a:p>
          <a:p>
            <a:pPr indent="0" lvl="0" marL="0">
              <a:spcBef>
                <a:spcPts val="0"/>
              </a:spcBef>
              <a:spcAft>
                <a:spcPts val="0"/>
              </a:spcAft>
              <a:buNone/>
            </a:pPr>
            <a:r>
              <a:rPr lang="nl"/>
              <a:t>Evalueren van de “slinger”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nl"/>
              <a:t>Afgelopen week hebben wij ons beziggehouden met het trainen van Tiny Yolo. Tiny Yolo is een versie van Yolo wat staat voor “You Only Look Once”.</a:t>
            </a:r>
            <a:endParaRPr/>
          </a:p>
          <a:p>
            <a:pPr indent="0" lvl="0" marL="0">
              <a:spcBef>
                <a:spcPts val="0"/>
              </a:spcBef>
              <a:spcAft>
                <a:spcPts val="0"/>
              </a:spcAft>
              <a:buNone/>
            </a:pPr>
            <a:r>
              <a:rPr lang="nl"/>
              <a:t>Voor het trainen van Tiny Yolo hebben we Darknet geïnstalleerd en geconfigureerd als Tiny Yolo v2.</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nl"/>
              <a:t>Voor het genereren van dieptebeelden hebben we zelf beelden gemaakt met de ZED camera. Deze hebben we omgezet en het volgende resultaat uit gehaald. Deze dieptebeelden zouden wij kunnen gebruiken voor het evalueren van diverse zaken zoals de pointcloud.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nl"/>
              <a:t>ORB2 Slam is het programma waarmee wij een semantische map gaan maken van Delft. Dit programma herkent hoeken en slaat deze op als punten die samen een map vormen.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nl">
                <a:solidFill>
                  <a:schemeClr val="lt1"/>
                </a:solidFill>
              </a:rPr>
              <a:t>‹#›</a:t>
            </a:fld>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nl">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nl">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indent="0" lvl="0" marL="0" algn="r">
              <a:spcBef>
                <a:spcPts val="0"/>
              </a:spcBef>
              <a:spcAft>
                <a:spcPts val="0"/>
              </a:spcAft>
              <a:buNone/>
            </a:pPr>
            <a:fld id="{00000000-1234-1234-1234-123412341234}" type="slidenum">
              <a:rPr lang="nl" sz="1000">
                <a:solidFill>
                  <a:schemeClr val="accent1"/>
                </a:solidFill>
                <a:latin typeface="Lato"/>
                <a:ea typeface="Lato"/>
                <a:cs typeface="Lato"/>
                <a:sym typeface="Lato"/>
              </a:rPr>
              <a:t>‹#›</a:t>
            </a:fld>
            <a:endParaRPr sz="1000">
              <a:solidFill>
                <a:schemeClr val="accen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jpg"/><Relationship Id="rId5" Type="http://schemas.openxmlformats.org/officeDocument/2006/relationships/image" Target="../media/image3.jpg"/><Relationship Id="rId6"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urbinn.nl"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jp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1.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idx="1" type="subTitle"/>
          </p:nvPr>
        </p:nvSpPr>
        <p:spPr>
          <a:xfrm>
            <a:off x="1368300" y="2917725"/>
            <a:ext cx="6407400" cy="541200"/>
          </a:xfrm>
          <a:prstGeom prst="rect">
            <a:avLst/>
          </a:prstGeom>
        </p:spPr>
        <p:txBody>
          <a:bodyPr anchorCtr="0" anchor="t" bIns="91425" lIns="91425" rIns="91425" wrap="square" tIns="91425">
            <a:noAutofit/>
          </a:bodyPr>
          <a:lstStyle/>
          <a:p>
            <a:pPr indent="0" lvl="0" marL="0" rtl="0" algn="ctr">
              <a:spcBef>
                <a:spcPts val="0"/>
              </a:spcBef>
              <a:spcAft>
                <a:spcPts val="0"/>
              </a:spcAft>
              <a:buNone/>
            </a:pPr>
            <a:r>
              <a:rPr lang="nl" sz="1200"/>
              <a:t>LearningLab rondom autonoom rijdend vervoer binnen stedelijke gebieden (last mile)</a:t>
            </a:r>
            <a:endParaRPr sz="1200"/>
          </a:p>
          <a:p>
            <a:pPr indent="0" lvl="0" marL="0">
              <a:spcBef>
                <a:spcPts val="0"/>
              </a:spcBef>
              <a:spcAft>
                <a:spcPts val="0"/>
              </a:spcAft>
              <a:buNone/>
            </a:pPr>
            <a:r>
              <a:t/>
            </a:r>
            <a:endParaRPr/>
          </a:p>
        </p:txBody>
      </p:sp>
      <p:pic>
        <p:nvPicPr>
          <p:cNvPr id="87" name="Shape 87"/>
          <p:cNvPicPr preferRelativeResize="0"/>
          <p:nvPr/>
        </p:nvPicPr>
        <p:blipFill>
          <a:blip r:embed="rId3">
            <a:alphaModFix/>
          </a:blip>
          <a:stretch>
            <a:fillRect/>
          </a:stretch>
        </p:blipFill>
        <p:spPr>
          <a:xfrm>
            <a:off x="2314275" y="1627450"/>
            <a:ext cx="4515440" cy="1124600"/>
          </a:xfrm>
          <a:prstGeom prst="rect">
            <a:avLst/>
          </a:prstGeom>
          <a:noFill/>
          <a:ln>
            <a:noFill/>
          </a:ln>
        </p:spPr>
      </p:pic>
      <p:pic>
        <p:nvPicPr>
          <p:cNvPr descr="accenda_logo" id="88" name="Shape 88"/>
          <p:cNvPicPr preferRelativeResize="0"/>
          <p:nvPr/>
        </p:nvPicPr>
        <p:blipFill>
          <a:blip r:embed="rId4">
            <a:alphaModFix/>
          </a:blip>
          <a:stretch>
            <a:fillRect/>
          </a:stretch>
        </p:blipFill>
        <p:spPr>
          <a:xfrm>
            <a:off x="4127358" y="123808"/>
            <a:ext cx="889298" cy="292554"/>
          </a:xfrm>
          <a:prstGeom prst="rect">
            <a:avLst/>
          </a:prstGeom>
          <a:noFill/>
          <a:ln>
            <a:noFill/>
          </a:ln>
        </p:spPr>
      </p:pic>
      <p:pic>
        <p:nvPicPr>
          <p:cNvPr descr="hhs_logo" id="89" name="Shape 89"/>
          <p:cNvPicPr preferRelativeResize="0"/>
          <p:nvPr/>
        </p:nvPicPr>
        <p:blipFill>
          <a:blip r:embed="rId5">
            <a:alphaModFix/>
          </a:blip>
          <a:stretch>
            <a:fillRect/>
          </a:stretch>
        </p:blipFill>
        <p:spPr>
          <a:xfrm>
            <a:off x="7534100" y="115025"/>
            <a:ext cx="942710" cy="310125"/>
          </a:xfrm>
          <a:prstGeom prst="rect">
            <a:avLst/>
          </a:prstGeom>
          <a:noFill/>
          <a:ln>
            <a:noFill/>
          </a:ln>
        </p:spPr>
      </p:pic>
      <p:pic>
        <p:nvPicPr>
          <p:cNvPr descr="betafactory_logo" id="90" name="Shape 90"/>
          <p:cNvPicPr preferRelativeResize="0"/>
          <p:nvPr/>
        </p:nvPicPr>
        <p:blipFill>
          <a:blip r:embed="rId6">
            <a:alphaModFix/>
          </a:blip>
          <a:stretch>
            <a:fillRect/>
          </a:stretch>
        </p:blipFill>
        <p:spPr>
          <a:xfrm>
            <a:off x="720315" y="115025"/>
            <a:ext cx="942710" cy="310125"/>
          </a:xfrm>
          <a:prstGeom prst="rect">
            <a:avLst/>
          </a:prstGeom>
          <a:noFill/>
          <a:ln>
            <a:noFill/>
          </a:ln>
        </p:spPr>
      </p:pic>
      <p:sp>
        <p:nvSpPr>
          <p:cNvPr id="91" name="Shape 91"/>
          <p:cNvSpPr txBox="1"/>
          <p:nvPr>
            <p:ph idx="1" type="subTitle"/>
          </p:nvPr>
        </p:nvSpPr>
        <p:spPr>
          <a:xfrm>
            <a:off x="6994450" y="4182425"/>
            <a:ext cx="2022000" cy="7113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nl" sz="2400"/>
              <a:t>Week 9</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720700" y="820875"/>
            <a:ext cx="1118100" cy="5424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nl" sz="1800"/>
              <a:t>Vragen</a:t>
            </a:r>
            <a:endParaRPr sz="1800"/>
          </a:p>
        </p:txBody>
      </p:sp>
      <p:sp>
        <p:nvSpPr>
          <p:cNvPr id="161" name="Shape 161"/>
          <p:cNvSpPr txBox="1"/>
          <p:nvPr>
            <p:ph idx="1" type="body"/>
          </p:nvPr>
        </p:nvSpPr>
        <p:spPr>
          <a:xfrm>
            <a:off x="3629700" y="3512525"/>
            <a:ext cx="2374500" cy="4401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nl"/>
              <a:t>Meer informatie: </a:t>
            </a:r>
            <a:r>
              <a:rPr lang="nl" u="sng">
                <a:solidFill>
                  <a:schemeClr val="hlink"/>
                </a:solidFill>
                <a:hlinkClick r:id="rId3"/>
              </a:rPr>
              <a:t>URBINN.NL</a:t>
            </a:r>
            <a:endParaRPr sz="1400">
              <a:solidFill>
                <a:srgbClr val="777777"/>
              </a:solidFill>
              <a:highlight>
                <a:srgbClr val="FFFFFF"/>
              </a:highlight>
              <a:latin typeface="Open Sans"/>
              <a:ea typeface="Open Sans"/>
              <a:cs typeface="Open Sans"/>
              <a:sym typeface="Open Sans"/>
            </a:endParaRPr>
          </a:p>
          <a:p>
            <a:pPr indent="0" lvl="0" marL="0" rtl="0">
              <a:lnSpc>
                <a:spcPct val="166000"/>
              </a:lnSpc>
              <a:spcBef>
                <a:spcPts val="160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pic>
        <p:nvPicPr>
          <p:cNvPr id="162" name="Shape 162"/>
          <p:cNvPicPr preferRelativeResize="0"/>
          <p:nvPr/>
        </p:nvPicPr>
        <p:blipFill>
          <a:blip r:embed="rId4">
            <a:alphaModFix/>
          </a:blip>
          <a:stretch>
            <a:fillRect/>
          </a:stretch>
        </p:blipFill>
        <p:spPr>
          <a:xfrm>
            <a:off x="2314280" y="1847950"/>
            <a:ext cx="4515440" cy="112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720725" y="837275"/>
            <a:ext cx="1007100" cy="459000"/>
          </a:xfrm>
          <a:prstGeom prst="rect">
            <a:avLst/>
          </a:prstGeom>
        </p:spPr>
        <p:txBody>
          <a:bodyPr anchorCtr="0" anchor="t" bIns="91425" lIns="91425" rIns="91425" wrap="square" tIns="91425">
            <a:noAutofit/>
          </a:bodyPr>
          <a:lstStyle/>
          <a:p>
            <a:pPr indent="0" lvl="0" marL="0">
              <a:spcBef>
                <a:spcPts val="0"/>
              </a:spcBef>
              <a:spcAft>
                <a:spcPts val="0"/>
              </a:spcAft>
              <a:buNone/>
            </a:pPr>
            <a:r>
              <a:rPr lang="nl" sz="1800"/>
              <a:t>Inhoud</a:t>
            </a:r>
            <a:endParaRPr sz="1800"/>
          </a:p>
        </p:txBody>
      </p:sp>
      <p:sp>
        <p:nvSpPr>
          <p:cNvPr id="97" name="Shape 97"/>
          <p:cNvSpPr txBox="1"/>
          <p:nvPr>
            <p:ph idx="1" type="body"/>
          </p:nvPr>
        </p:nvSpPr>
        <p:spPr>
          <a:xfrm>
            <a:off x="1052550" y="1457525"/>
            <a:ext cx="7038900" cy="29112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Char char="●"/>
            </a:pPr>
            <a:r>
              <a:rPr lang="nl" sz="2400"/>
              <a:t>Intro</a:t>
            </a:r>
            <a:endParaRPr sz="2400"/>
          </a:p>
          <a:p>
            <a:pPr indent="-381000" lvl="0" marL="457200" rtl="0">
              <a:spcBef>
                <a:spcPts val="0"/>
              </a:spcBef>
              <a:spcAft>
                <a:spcPts val="0"/>
              </a:spcAft>
              <a:buSzPts val="2400"/>
              <a:buChar char="●"/>
            </a:pPr>
            <a:r>
              <a:rPr lang="nl" sz="2400"/>
              <a:t>Sprint 5</a:t>
            </a:r>
            <a:endParaRPr sz="2400"/>
          </a:p>
          <a:p>
            <a:pPr indent="-381000" lvl="0" marL="457200" rtl="0">
              <a:spcBef>
                <a:spcPts val="0"/>
              </a:spcBef>
              <a:spcAft>
                <a:spcPts val="0"/>
              </a:spcAft>
              <a:buSzPts val="2400"/>
              <a:buChar char="●"/>
            </a:pPr>
            <a:r>
              <a:rPr lang="nl" sz="2400"/>
              <a:t>Resultaten</a:t>
            </a:r>
            <a:endParaRPr sz="2400"/>
          </a:p>
          <a:p>
            <a:pPr indent="-381000" lvl="0" marL="457200" rtl="0">
              <a:spcBef>
                <a:spcPts val="0"/>
              </a:spcBef>
              <a:spcAft>
                <a:spcPts val="0"/>
              </a:spcAft>
              <a:buSzPts val="2400"/>
              <a:buChar char="●"/>
            </a:pPr>
            <a:r>
              <a:rPr lang="nl" sz="2400"/>
              <a:t>Verdere Planning</a:t>
            </a:r>
            <a:endParaRPr sz="2400"/>
          </a:p>
          <a:p>
            <a:pPr indent="-381000" lvl="0" marL="457200" rtl="0">
              <a:spcBef>
                <a:spcPts val="0"/>
              </a:spcBef>
              <a:spcAft>
                <a:spcPts val="0"/>
              </a:spcAft>
              <a:buSzPts val="2400"/>
              <a:buChar char="●"/>
            </a:pPr>
            <a:r>
              <a:rPr lang="nl" sz="2400"/>
              <a:t>Vragen</a:t>
            </a:r>
            <a:endParaRPr sz="2400"/>
          </a:p>
        </p:txBody>
      </p:sp>
      <p:pic>
        <p:nvPicPr>
          <p:cNvPr id="98" name="Shape 98"/>
          <p:cNvPicPr preferRelativeResize="0"/>
          <p:nvPr/>
        </p:nvPicPr>
        <p:blipFill>
          <a:blip r:embed="rId3">
            <a:alphaModFix amt="72000"/>
          </a:blip>
          <a:stretch>
            <a:fillRect/>
          </a:stretch>
        </p:blipFill>
        <p:spPr>
          <a:xfrm>
            <a:off x="8137050" y="4136550"/>
            <a:ext cx="1006950" cy="100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711000" y="810025"/>
            <a:ext cx="3128400" cy="597900"/>
          </a:xfrm>
          <a:prstGeom prst="rect">
            <a:avLst/>
          </a:prstGeom>
        </p:spPr>
        <p:txBody>
          <a:bodyPr anchorCtr="0" anchor="t" bIns="91425" lIns="91425" rIns="91425" wrap="square" tIns="91425">
            <a:noAutofit/>
          </a:bodyPr>
          <a:lstStyle/>
          <a:p>
            <a:pPr indent="0" lvl="0" marL="0">
              <a:spcBef>
                <a:spcPts val="0"/>
              </a:spcBef>
              <a:spcAft>
                <a:spcPts val="0"/>
              </a:spcAft>
              <a:buNone/>
            </a:pPr>
            <a:r>
              <a:rPr lang="nl" sz="1800"/>
              <a:t>LearningLab Urbinn</a:t>
            </a:r>
            <a:endParaRPr sz="1800"/>
          </a:p>
        </p:txBody>
      </p:sp>
      <p:sp>
        <p:nvSpPr>
          <p:cNvPr id="104" name="Shape 104"/>
          <p:cNvSpPr txBox="1"/>
          <p:nvPr>
            <p:ph idx="1" type="body"/>
          </p:nvPr>
        </p:nvSpPr>
        <p:spPr>
          <a:xfrm>
            <a:off x="1058100" y="1463250"/>
            <a:ext cx="8085900" cy="29112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Char char="●"/>
            </a:pPr>
            <a:r>
              <a:rPr lang="nl" sz="2400"/>
              <a:t>Ontwikkeling  autonoom rijdend voertuig</a:t>
            </a:r>
            <a:endParaRPr sz="2400"/>
          </a:p>
          <a:p>
            <a:pPr indent="-381000" lvl="0" marL="457200" rtl="0">
              <a:spcBef>
                <a:spcPts val="0"/>
              </a:spcBef>
              <a:spcAft>
                <a:spcPts val="0"/>
              </a:spcAft>
              <a:buSzPts val="2400"/>
              <a:buChar char="●"/>
            </a:pPr>
            <a:r>
              <a:rPr lang="nl" sz="2400"/>
              <a:t>Binnen stedelijke gebieden</a:t>
            </a:r>
            <a:endParaRPr sz="2400"/>
          </a:p>
          <a:p>
            <a:pPr indent="0" lvl="0" marL="0" rtl="0">
              <a:spcBef>
                <a:spcPts val="1600"/>
              </a:spcBef>
              <a:spcAft>
                <a:spcPts val="1600"/>
              </a:spcAft>
              <a:buNone/>
            </a:pPr>
            <a:r>
              <a:t/>
            </a:r>
            <a:endParaRPr/>
          </a:p>
        </p:txBody>
      </p:sp>
      <p:pic>
        <p:nvPicPr>
          <p:cNvPr id="105" name="Shape 105"/>
          <p:cNvPicPr preferRelativeResize="0"/>
          <p:nvPr/>
        </p:nvPicPr>
        <p:blipFill>
          <a:blip r:embed="rId3">
            <a:alphaModFix amt="72000"/>
          </a:blip>
          <a:stretch>
            <a:fillRect/>
          </a:stretch>
        </p:blipFill>
        <p:spPr>
          <a:xfrm>
            <a:off x="8137050" y="4136550"/>
            <a:ext cx="1006950" cy="1006950"/>
          </a:xfrm>
          <a:prstGeom prst="rect">
            <a:avLst/>
          </a:prstGeom>
          <a:noFill/>
          <a:ln>
            <a:noFill/>
          </a:ln>
        </p:spPr>
      </p:pic>
      <p:pic>
        <p:nvPicPr>
          <p:cNvPr id="106" name="Shape 106"/>
          <p:cNvPicPr preferRelativeResize="0"/>
          <p:nvPr/>
        </p:nvPicPr>
        <p:blipFill>
          <a:blip r:embed="rId4">
            <a:alphaModFix/>
          </a:blip>
          <a:stretch>
            <a:fillRect/>
          </a:stretch>
        </p:blipFill>
        <p:spPr>
          <a:xfrm rot="4">
            <a:off x="4885074" y="3132652"/>
            <a:ext cx="2733400" cy="17937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720725" y="838700"/>
            <a:ext cx="2086200" cy="459000"/>
          </a:xfrm>
          <a:prstGeom prst="rect">
            <a:avLst/>
          </a:prstGeom>
        </p:spPr>
        <p:txBody>
          <a:bodyPr anchorCtr="0" anchor="t" bIns="91425" lIns="91425" rIns="91425" wrap="square" tIns="91425">
            <a:noAutofit/>
          </a:bodyPr>
          <a:lstStyle/>
          <a:p>
            <a:pPr indent="0" lvl="0" marL="0">
              <a:spcBef>
                <a:spcPts val="0"/>
              </a:spcBef>
              <a:spcAft>
                <a:spcPts val="0"/>
              </a:spcAft>
              <a:buNone/>
            </a:pPr>
            <a:r>
              <a:rPr lang="nl" sz="1800"/>
              <a:t>Project Bijdrage</a:t>
            </a:r>
            <a:endParaRPr sz="1800"/>
          </a:p>
        </p:txBody>
      </p:sp>
      <p:sp>
        <p:nvSpPr>
          <p:cNvPr id="112" name="Shape 112"/>
          <p:cNvSpPr txBox="1"/>
          <p:nvPr>
            <p:ph idx="1" type="body"/>
          </p:nvPr>
        </p:nvSpPr>
        <p:spPr>
          <a:xfrm>
            <a:off x="1052550" y="1430325"/>
            <a:ext cx="7038900" cy="29112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Char char="●"/>
            </a:pPr>
            <a:r>
              <a:rPr lang="nl" sz="2400"/>
              <a:t>Semantische map</a:t>
            </a:r>
            <a:endParaRPr sz="2400"/>
          </a:p>
          <a:p>
            <a:pPr indent="-381000" lvl="0" marL="457200">
              <a:spcBef>
                <a:spcPts val="0"/>
              </a:spcBef>
              <a:spcAft>
                <a:spcPts val="0"/>
              </a:spcAft>
              <a:buSzPts val="2400"/>
              <a:buChar char="●"/>
            </a:pPr>
            <a:r>
              <a:rPr lang="nl" sz="2400"/>
              <a:t>Object Herkenning</a:t>
            </a:r>
            <a:endParaRPr sz="2400"/>
          </a:p>
        </p:txBody>
      </p:sp>
      <p:pic>
        <p:nvPicPr>
          <p:cNvPr id="113" name="Shape 113"/>
          <p:cNvPicPr preferRelativeResize="0"/>
          <p:nvPr/>
        </p:nvPicPr>
        <p:blipFill>
          <a:blip r:embed="rId3">
            <a:alphaModFix/>
          </a:blip>
          <a:stretch>
            <a:fillRect/>
          </a:stretch>
        </p:blipFill>
        <p:spPr>
          <a:xfrm rot="2">
            <a:off x="1226800" y="3295100"/>
            <a:ext cx="3028875" cy="1533625"/>
          </a:xfrm>
          <a:prstGeom prst="rect">
            <a:avLst/>
          </a:prstGeom>
          <a:noFill/>
          <a:ln>
            <a:noFill/>
          </a:ln>
        </p:spPr>
      </p:pic>
      <p:pic>
        <p:nvPicPr>
          <p:cNvPr id="114" name="Shape 114"/>
          <p:cNvPicPr preferRelativeResize="0"/>
          <p:nvPr/>
        </p:nvPicPr>
        <p:blipFill>
          <a:blip r:embed="rId4">
            <a:alphaModFix/>
          </a:blip>
          <a:stretch>
            <a:fillRect/>
          </a:stretch>
        </p:blipFill>
        <p:spPr>
          <a:xfrm>
            <a:off x="4601825" y="3295100"/>
            <a:ext cx="2725301" cy="1533626"/>
          </a:xfrm>
          <a:prstGeom prst="rect">
            <a:avLst/>
          </a:prstGeom>
          <a:noFill/>
          <a:ln>
            <a:noFill/>
          </a:ln>
        </p:spPr>
      </p:pic>
      <p:pic>
        <p:nvPicPr>
          <p:cNvPr id="115" name="Shape 115"/>
          <p:cNvPicPr preferRelativeResize="0"/>
          <p:nvPr/>
        </p:nvPicPr>
        <p:blipFill>
          <a:blip r:embed="rId5">
            <a:alphaModFix amt="72000"/>
          </a:blip>
          <a:stretch>
            <a:fillRect/>
          </a:stretch>
        </p:blipFill>
        <p:spPr>
          <a:xfrm>
            <a:off x="8137050" y="4136550"/>
            <a:ext cx="1006950" cy="100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741625" y="824225"/>
            <a:ext cx="1394700" cy="526200"/>
          </a:xfrm>
          <a:prstGeom prst="rect">
            <a:avLst/>
          </a:prstGeom>
        </p:spPr>
        <p:txBody>
          <a:bodyPr anchorCtr="0" anchor="t" bIns="91425" lIns="91425" rIns="91425" wrap="square" tIns="91425">
            <a:noAutofit/>
          </a:bodyPr>
          <a:lstStyle/>
          <a:p>
            <a:pPr indent="0" lvl="0" marL="0">
              <a:spcBef>
                <a:spcPts val="0"/>
              </a:spcBef>
              <a:spcAft>
                <a:spcPts val="0"/>
              </a:spcAft>
              <a:buNone/>
            </a:pPr>
            <a:r>
              <a:rPr lang="nl" sz="1800"/>
              <a:t>Sprint 5</a:t>
            </a:r>
            <a:endParaRPr sz="1800"/>
          </a:p>
        </p:txBody>
      </p:sp>
      <p:sp>
        <p:nvSpPr>
          <p:cNvPr id="121" name="Shape 121"/>
          <p:cNvSpPr txBox="1"/>
          <p:nvPr>
            <p:ph idx="1" type="body"/>
          </p:nvPr>
        </p:nvSpPr>
        <p:spPr>
          <a:xfrm>
            <a:off x="1052550" y="1457550"/>
            <a:ext cx="8072400" cy="3260700"/>
          </a:xfrm>
          <a:prstGeom prst="rect">
            <a:avLst/>
          </a:prstGeom>
        </p:spPr>
        <p:txBody>
          <a:bodyPr anchorCtr="0" anchor="t" bIns="91425" lIns="91425" rIns="91425" wrap="square" tIns="91425">
            <a:noAutofit/>
          </a:bodyPr>
          <a:lstStyle/>
          <a:p>
            <a:pPr indent="-381000" lvl="0" marL="457200" rtl="0">
              <a:lnSpc>
                <a:spcPct val="150000"/>
              </a:lnSpc>
              <a:spcBef>
                <a:spcPts val="0"/>
              </a:spcBef>
              <a:spcAft>
                <a:spcPts val="0"/>
              </a:spcAft>
              <a:buSzPts val="2400"/>
              <a:buChar char="●"/>
            </a:pPr>
            <a:r>
              <a:rPr lang="nl" sz="2400"/>
              <a:t>Verlegging sprint 4</a:t>
            </a:r>
            <a:endParaRPr sz="2400"/>
          </a:p>
          <a:p>
            <a:pPr indent="-381000" lvl="0" marL="457200" rtl="0">
              <a:lnSpc>
                <a:spcPct val="150000"/>
              </a:lnSpc>
              <a:spcBef>
                <a:spcPts val="0"/>
              </a:spcBef>
              <a:spcAft>
                <a:spcPts val="0"/>
              </a:spcAft>
              <a:buSzPts val="2400"/>
              <a:buChar char="●"/>
            </a:pPr>
            <a:r>
              <a:rPr lang="nl" sz="2400"/>
              <a:t>Tiny Yolo trainen</a:t>
            </a:r>
            <a:endParaRPr sz="2400"/>
          </a:p>
          <a:p>
            <a:pPr indent="-381000" lvl="0" marL="457200" rtl="0">
              <a:lnSpc>
                <a:spcPct val="150000"/>
              </a:lnSpc>
              <a:spcBef>
                <a:spcPts val="0"/>
              </a:spcBef>
              <a:spcAft>
                <a:spcPts val="0"/>
              </a:spcAft>
              <a:buSzPts val="2400"/>
              <a:buChar char="●"/>
            </a:pPr>
            <a:r>
              <a:rPr lang="nl" sz="2400"/>
              <a:t>Dieptebeeld genereren Slinger</a:t>
            </a:r>
            <a:endParaRPr sz="2400"/>
          </a:p>
          <a:p>
            <a:pPr indent="-381000" lvl="0" marL="457200" rtl="0">
              <a:lnSpc>
                <a:spcPct val="150000"/>
              </a:lnSpc>
              <a:spcBef>
                <a:spcPts val="0"/>
              </a:spcBef>
              <a:spcAft>
                <a:spcPts val="0"/>
              </a:spcAft>
              <a:buSzPts val="2400"/>
              <a:buChar char="●"/>
            </a:pPr>
            <a:r>
              <a:rPr lang="nl" sz="2400"/>
              <a:t>ORB2 incrementeel leren</a:t>
            </a:r>
            <a:endParaRPr sz="2400"/>
          </a:p>
          <a:p>
            <a:pPr indent="-381000" lvl="0" marL="457200" rtl="0">
              <a:lnSpc>
                <a:spcPct val="150000"/>
              </a:lnSpc>
              <a:spcBef>
                <a:spcPts val="0"/>
              </a:spcBef>
              <a:spcAft>
                <a:spcPts val="0"/>
              </a:spcAft>
              <a:buSzPts val="2400"/>
              <a:buChar char="●"/>
            </a:pPr>
            <a:r>
              <a:rPr lang="nl" sz="2400"/>
              <a:t>Evalueren Slinger</a:t>
            </a:r>
            <a:endParaRPr sz="2400"/>
          </a:p>
        </p:txBody>
      </p:sp>
      <p:pic>
        <p:nvPicPr>
          <p:cNvPr id="122" name="Shape 122"/>
          <p:cNvPicPr preferRelativeResize="0"/>
          <p:nvPr/>
        </p:nvPicPr>
        <p:blipFill>
          <a:blip r:embed="rId3">
            <a:alphaModFix amt="72000"/>
          </a:blip>
          <a:stretch>
            <a:fillRect/>
          </a:stretch>
        </p:blipFill>
        <p:spPr>
          <a:xfrm>
            <a:off x="8137050" y="4136550"/>
            <a:ext cx="1006950" cy="1006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720700" y="835800"/>
            <a:ext cx="2086200" cy="566400"/>
          </a:xfrm>
          <a:prstGeom prst="rect">
            <a:avLst/>
          </a:prstGeom>
        </p:spPr>
        <p:txBody>
          <a:bodyPr anchorCtr="0" anchor="t" bIns="91425" lIns="91425" rIns="91425" wrap="square" tIns="91425">
            <a:noAutofit/>
          </a:bodyPr>
          <a:lstStyle/>
          <a:p>
            <a:pPr indent="0" lvl="0" marL="0">
              <a:spcBef>
                <a:spcPts val="0"/>
              </a:spcBef>
              <a:spcAft>
                <a:spcPts val="0"/>
              </a:spcAft>
              <a:buNone/>
            </a:pPr>
            <a:r>
              <a:rPr lang="nl" sz="1800"/>
              <a:t>Tiny Yolo trainen</a:t>
            </a:r>
            <a:endParaRPr sz="1800"/>
          </a:p>
        </p:txBody>
      </p:sp>
      <p:sp>
        <p:nvSpPr>
          <p:cNvPr id="128" name="Shape 128"/>
          <p:cNvSpPr txBox="1"/>
          <p:nvPr>
            <p:ph idx="1" type="body"/>
          </p:nvPr>
        </p:nvSpPr>
        <p:spPr>
          <a:xfrm>
            <a:off x="1052550" y="1457525"/>
            <a:ext cx="7038900" cy="2911200"/>
          </a:xfrm>
          <a:prstGeom prst="rect">
            <a:avLst/>
          </a:prstGeom>
        </p:spPr>
        <p:txBody>
          <a:bodyPr anchorCtr="0" anchor="t" bIns="91425" lIns="91425" rIns="91425" wrap="square" tIns="91425">
            <a:noAutofit/>
          </a:bodyPr>
          <a:lstStyle/>
          <a:p>
            <a:pPr indent="-381000" lvl="0" marL="457200" marR="0" rtl="0" algn="l">
              <a:lnSpc>
                <a:spcPct val="150000"/>
              </a:lnSpc>
              <a:spcBef>
                <a:spcPts val="0"/>
              </a:spcBef>
              <a:spcAft>
                <a:spcPts val="0"/>
              </a:spcAft>
              <a:buSzPts val="2400"/>
              <a:buChar char="●"/>
            </a:pPr>
            <a:r>
              <a:rPr lang="nl" sz="2400"/>
              <a:t>Darknet geconfigureerd als Tiny Yolo v2</a:t>
            </a:r>
            <a:endParaRPr sz="2400"/>
          </a:p>
          <a:p>
            <a:pPr indent="-381000" lvl="0" marL="457200" marR="0" rtl="0" algn="l">
              <a:lnSpc>
                <a:spcPct val="150000"/>
              </a:lnSpc>
              <a:spcBef>
                <a:spcPts val="0"/>
              </a:spcBef>
              <a:spcAft>
                <a:spcPts val="0"/>
              </a:spcAft>
              <a:buSzPts val="2400"/>
              <a:buChar char="●"/>
            </a:pPr>
            <a:r>
              <a:rPr lang="nl" sz="2400"/>
              <a:t>Formaat afbeeldingen</a:t>
            </a:r>
            <a:endParaRPr sz="2400"/>
          </a:p>
          <a:p>
            <a:pPr indent="-381000" lvl="0" marL="457200" marR="0" rtl="0" algn="l">
              <a:lnSpc>
                <a:spcPct val="150000"/>
              </a:lnSpc>
              <a:spcBef>
                <a:spcPts val="0"/>
              </a:spcBef>
              <a:spcAft>
                <a:spcPts val="0"/>
              </a:spcAft>
              <a:buSzPts val="2400"/>
              <a:buChar char="●"/>
            </a:pPr>
            <a:r>
              <a:rPr lang="nl" sz="2400"/>
              <a:t>Kitty Dataset gebruikt</a:t>
            </a:r>
            <a:endParaRPr sz="2400"/>
          </a:p>
          <a:p>
            <a:pPr indent="-381000" lvl="0" marL="457200" marR="0" rtl="0" algn="l">
              <a:lnSpc>
                <a:spcPct val="150000"/>
              </a:lnSpc>
              <a:spcBef>
                <a:spcPts val="0"/>
              </a:spcBef>
              <a:spcAft>
                <a:spcPts val="0"/>
              </a:spcAft>
              <a:buSzPts val="2400"/>
              <a:buChar char="●"/>
            </a:pPr>
            <a:r>
              <a:rPr lang="nl" sz="2400"/>
              <a:t>average 50% recall training data</a:t>
            </a:r>
            <a:endParaRPr sz="2400"/>
          </a:p>
          <a:p>
            <a:pPr indent="-381000" lvl="0" marL="457200" marR="0" rtl="0" algn="l">
              <a:lnSpc>
                <a:spcPct val="150000"/>
              </a:lnSpc>
              <a:spcBef>
                <a:spcPts val="0"/>
              </a:spcBef>
              <a:spcAft>
                <a:spcPts val="0"/>
              </a:spcAft>
              <a:buSzPts val="2400"/>
              <a:buChar char="●"/>
            </a:pPr>
            <a:r>
              <a:rPr lang="nl" sz="2400"/>
              <a:t>4 classes nu 7 classes</a:t>
            </a:r>
            <a:endParaRPr sz="2400"/>
          </a:p>
        </p:txBody>
      </p:sp>
      <p:pic>
        <p:nvPicPr>
          <p:cNvPr id="129" name="Shape 129"/>
          <p:cNvPicPr preferRelativeResize="0"/>
          <p:nvPr/>
        </p:nvPicPr>
        <p:blipFill>
          <a:blip r:embed="rId3">
            <a:alphaModFix amt="72000"/>
          </a:blip>
          <a:stretch>
            <a:fillRect/>
          </a:stretch>
        </p:blipFill>
        <p:spPr>
          <a:xfrm>
            <a:off x="8137050" y="4136550"/>
            <a:ext cx="1006950" cy="100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720725" y="832300"/>
            <a:ext cx="2943300" cy="542400"/>
          </a:xfrm>
          <a:prstGeom prst="rect">
            <a:avLst/>
          </a:prstGeom>
        </p:spPr>
        <p:txBody>
          <a:bodyPr anchorCtr="0" anchor="t" bIns="91425" lIns="91425" rIns="91425" wrap="square" tIns="91425">
            <a:noAutofit/>
          </a:bodyPr>
          <a:lstStyle/>
          <a:p>
            <a:pPr indent="0" lvl="0" marL="0">
              <a:spcBef>
                <a:spcPts val="0"/>
              </a:spcBef>
              <a:spcAft>
                <a:spcPts val="0"/>
              </a:spcAft>
              <a:buNone/>
            </a:pPr>
            <a:r>
              <a:rPr lang="nl" sz="1800"/>
              <a:t>Dieptebeeld genereren</a:t>
            </a:r>
            <a:endParaRPr sz="1800"/>
          </a:p>
        </p:txBody>
      </p:sp>
      <p:sp>
        <p:nvSpPr>
          <p:cNvPr id="135" name="Shape 135"/>
          <p:cNvSpPr txBox="1"/>
          <p:nvPr>
            <p:ph idx="1" type="body"/>
          </p:nvPr>
        </p:nvSpPr>
        <p:spPr>
          <a:xfrm>
            <a:off x="1052550" y="1374700"/>
            <a:ext cx="7038900" cy="2911200"/>
          </a:xfrm>
          <a:prstGeom prst="rect">
            <a:avLst/>
          </a:prstGeom>
        </p:spPr>
        <p:txBody>
          <a:bodyPr anchorCtr="0" anchor="t" bIns="91425" lIns="91425" rIns="91425" wrap="square" tIns="91425">
            <a:noAutofit/>
          </a:bodyPr>
          <a:lstStyle/>
          <a:p>
            <a:pPr indent="-381000" lvl="0" marL="457200" rtl="0">
              <a:lnSpc>
                <a:spcPct val="150000"/>
              </a:lnSpc>
              <a:spcBef>
                <a:spcPts val="0"/>
              </a:spcBef>
              <a:spcAft>
                <a:spcPts val="0"/>
              </a:spcAft>
              <a:buSzPts val="2400"/>
              <a:buChar char="●"/>
            </a:pPr>
            <a:r>
              <a:rPr lang="nl" sz="2400"/>
              <a:t>Zed camera</a:t>
            </a:r>
            <a:endParaRPr sz="2400"/>
          </a:p>
          <a:p>
            <a:pPr indent="-381000" lvl="0" marL="457200" rtl="0">
              <a:lnSpc>
                <a:spcPct val="150000"/>
              </a:lnSpc>
              <a:spcBef>
                <a:spcPts val="0"/>
              </a:spcBef>
              <a:spcAft>
                <a:spcPts val="0"/>
              </a:spcAft>
              <a:buSzPts val="2400"/>
              <a:buChar char="●"/>
            </a:pPr>
            <a:r>
              <a:rPr lang="nl" sz="2400"/>
              <a:t>Eigen beelden</a:t>
            </a:r>
            <a:endParaRPr sz="2400"/>
          </a:p>
        </p:txBody>
      </p:sp>
      <p:pic>
        <p:nvPicPr>
          <p:cNvPr descr="Afbeeldingsresultaat voor zed camera" id="136" name="Shape 136"/>
          <p:cNvPicPr preferRelativeResize="0"/>
          <p:nvPr/>
        </p:nvPicPr>
        <p:blipFill>
          <a:blip r:embed="rId3">
            <a:alphaModFix/>
          </a:blip>
          <a:stretch>
            <a:fillRect/>
          </a:stretch>
        </p:blipFill>
        <p:spPr>
          <a:xfrm>
            <a:off x="720725" y="3204700"/>
            <a:ext cx="3169300" cy="1081200"/>
          </a:xfrm>
          <a:prstGeom prst="rect">
            <a:avLst/>
          </a:prstGeom>
          <a:noFill/>
          <a:ln>
            <a:noFill/>
          </a:ln>
        </p:spPr>
      </p:pic>
      <p:pic>
        <p:nvPicPr>
          <p:cNvPr id="137" name="Shape 137"/>
          <p:cNvPicPr preferRelativeResize="0"/>
          <p:nvPr/>
        </p:nvPicPr>
        <p:blipFill>
          <a:blip r:embed="rId4">
            <a:alphaModFix amt="72000"/>
          </a:blip>
          <a:stretch>
            <a:fillRect/>
          </a:stretch>
        </p:blipFill>
        <p:spPr>
          <a:xfrm>
            <a:off x="8137050" y="4136550"/>
            <a:ext cx="1006950" cy="1006950"/>
          </a:xfrm>
          <a:prstGeom prst="rect">
            <a:avLst/>
          </a:prstGeom>
          <a:noFill/>
          <a:ln>
            <a:noFill/>
          </a:ln>
        </p:spPr>
      </p:pic>
      <p:pic>
        <p:nvPicPr>
          <p:cNvPr id="138" name="Shape 138"/>
          <p:cNvPicPr preferRelativeResize="0"/>
          <p:nvPr/>
        </p:nvPicPr>
        <p:blipFill>
          <a:blip r:embed="rId5">
            <a:alphaModFix/>
          </a:blip>
          <a:stretch>
            <a:fillRect/>
          </a:stretch>
        </p:blipFill>
        <p:spPr>
          <a:xfrm>
            <a:off x="4109525" y="2235300"/>
            <a:ext cx="3981926" cy="2547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720725" y="832625"/>
            <a:ext cx="3247500" cy="624900"/>
          </a:xfrm>
          <a:prstGeom prst="rect">
            <a:avLst/>
          </a:prstGeom>
        </p:spPr>
        <p:txBody>
          <a:bodyPr anchorCtr="0" anchor="t" bIns="91425" lIns="91425" rIns="91425" wrap="square" tIns="91425">
            <a:noAutofit/>
          </a:bodyPr>
          <a:lstStyle/>
          <a:p>
            <a:pPr indent="0" lvl="0" marL="0">
              <a:spcBef>
                <a:spcPts val="0"/>
              </a:spcBef>
              <a:spcAft>
                <a:spcPts val="0"/>
              </a:spcAft>
              <a:buNone/>
            </a:pPr>
            <a:r>
              <a:rPr lang="nl" sz="1800"/>
              <a:t>ORB2 incrementeel leren</a:t>
            </a:r>
            <a:endParaRPr sz="1800"/>
          </a:p>
        </p:txBody>
      </p:sp>
      <p:sp>
        <p:nvSpPr>
          <p:cNvPr id="144" name="Shape 144"/>
          <p:cNvSpPr txBox="1"/>
          <p:nvPr>
            <p:ph idx="1" type="body"/>
          </p:nvPr>
        </p:nvSpPr>
        <p:spPr>
          <a:xfrm>
            <a:off x="1052550" y="1457525"/>
            <a:ext cx="7038900" cy="29112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Char char="●"/>
            </a:pPr>
            <a:r>
              <a:rPr lang="nl" sz="2400"/>
              <a:t>Meerdere malen uitvoeren</a:t>
            </a:r>
            <a:endParaRPr/>
          </a:p>
          <a:p>
            <a:pPr indent="0" lvl="0" marL="0">
              <a:spcBef>
                <a:spcPts val="1600"/>
              </a:spcBef>
              <a:spcAft>
                <a:spcPts val="1600"/>
              </a:spcAft>
              <a:buNone/>
            </a:pPr>
            <a:r>
              <a:t/>
            </a:r>
            <a:endParaRPr/>
          </a:p>
        </p:txBody>
      </p:sp>
      <p:pic>
        <p:nvPicPr>
          <p:cNvPr id="145" name="Shape 145"/>
          <p:cNvPicPr preferRelativeResize="0"/>
          <p:nvPr/>
        </p:nvPicPr>
        <p:blipFill>
          <a:blip r:embed="rId3">
            <a:alphaModFix amt="72000"/>
          </a:blip>
          <a:stretch>
            <a:fillRect/>
          </a:stretch>
        </p:blipFill>
        <p:spPr>
          <a:xfrm>
            <a:off x="8137050" y="4136550"/>
            <a:ext cx="1006950" cy="1006950"/>
          </a:xfrm>
          <a:prstGeom prst="rect">
            <a:avLst/>
          </a:prstGeom>
          <a:noFill/>
          <a:ln>
            <a:noFill/>
          </a:ln>
        </p:spPr>
      </p:pic>
      <p:pic>
        <p:nvPicPr>
          <p:cNvPr id="146" name="Shape 146"/>
          <p:cNvPicPr preferRelativeResize="0"/>
          <p:nvPr/>
        </p:nvPicPr>
        <p:blipFill>
          <a:blip r:embed="rId4">
            <a:alphaModFix/>
          </a:blip>
          <a:stretch>
            <a:fillRect/>
          </a:stretch>
        </p:blipFill>
        <p:spPr>
          <a:xfrm rot="2">
            <a:off x="5548926" y="1675175"/>
            <a:ext cx="3028875" cy="1533625"/>
          </a:xfrm>
          <a:prstGeom prst="rect">
            <a:avLst/>
          </a:prstGeom>
          <a:noFill/>
          <a:ln>
            <a:noFill/>
          </a:ln>
        </p:spPr>
      </p:pic>
      <p:pic>
        <p:nvPicPr>
          <p:cNvPr id="147" name="Shape 147"/>
          <p:cNvPicPr preferRelativeResize="0"/>
          <p:nvPr/>
        </p:nvPicPr>
        <p:blipFill>
          <a:blip r:embed="rId5">
            <a:alphaModFix/>
          </a:blip>
          <a:stretch>
            <a:fillRect/>
          </a:stretch>
        </p:blipFill>
        <p:spPr>
          <a:xfrm>
            <a:off x="5548918" y="3344394"/>
            <a:ext cx="2362916" cy="1638875"/>
          </a:xfrm>
          <a:prstGeom prst="rect">
            <a:avLst/>
          </a:prstGeom>
          <a:noFill/>
          <a:ln>
            <a:noFill/>
          </a:ln>
        </p:spPr>
      </p:pic>
      <p:pic>
        <p:nvPicPr>
          <p:cNvPr id="148" name="Shape 148"/>
          <p:cNvPicPr preferRelativeResize="0"/>
          <p:nvPr/>
        </p:nvPicPr>
        <p:blipFill>
          <a:blip r:embed="rId6">
            <a:alphaModFix/>
          </a:blip>
          <a:stretch>
            <a:fillRect/>
          </a:stretch>
        </p:blipFill>
        <p:spPr>
          <a:xfrm>
            <a:off x="564600" y="2228400"/>
            <a:ext cx="4327182" cy="2415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720700" y="821025"/>
            <a:ext cx="3164700" cy="4599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nl" sz="1800"/>
              <a:t>Verdere Planning Sprint 5</a:t>
            </a:r>
            <a:endParaRPr sz="1800"/>
          </a:p>
        </p:txBody>
      </p:sp>
      <p:sp>
        <p:nvSpPr>
          <p:cNvPr id="154" name="Shape 154"/>
          <p:cNvSpPr txBox="1"/>
          <p:nvPr>
            <p:ph idx="1" type="body"/>
          </p:nvPr>
        </p:nvSpPr>
        <p:spPr>
          <a:xfrm>
            <a:off x="1052550" y="1457525"/>
            <a:ext cx="7038900" cy="29112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Char char="●"/>
            </a:pPr>
            <a:r>
              <a:rPr lang="nl" sz="2400"/>
              <a:t>Evaluatie plan opstellen</a:t>
            </a:r>
            <a:endParaRPr sz="2400"/>
          </a:p>
          <a:p>
            <a:pPr indent="-381000" lvl="0" marL="457200" rtl="0">
              <a:spcBef>
                <a:spcPts val="0"/>
              </a:spcBef>
              <a:spcAft>
                <a:spcPts val="0"/>
              </a:spcAft>
              <a:buSzPts val="2400"/>
              <a:buChar char="●"/>
            </a:pPr>
            <a:r>
              <a:rPr lang="nl" sz="2400"/>
              <a:t>ORB en YoLo combineren</a:t>
            </a:r>
            <a:endParaRPr sz="2400"/>
          </a:p>
          <a:p>
            <a:pPr indent="-381000" lvl="0" marL="457200" rtl="0">
              <a:spcBef>
                <a:spcPts val="0"/>
              </a:spcBef>
              <a:spcAft>
                <a:spcPts val="0"/>
              </a:spcAft>
              <a:buSzPts val="2400"/>
              <a:buChar char="●"/>
            </a:pPr>
            <a:r>
              <a:rPr lang="nl" sz="2400"/>
              <a:t>Eigen Dataset opzetten</a:t>
            </a:r>
            <a:endParaRPr sz="2400"/>
          </a:p>
          <a:p>
            <a:pPr indent="0" lvl="0" marL="0" rtl="0">
              <a:spcBef>
                <a:spcPts val="1600"/>
              </a:spcBef>
              <a:spcAft>
                <a:spcPts val="0"/>
              </a:spcAft>
              <a:buNone/>
            </a:pPr>
            <a:r>
              <a:t/>
            </a:r>
            <a:endParaRPr sz="2400"/>
          </a:p>
          <a:p>
            <a:pPr indent="0" lvl="0" marL="0" rtl="0">
              <a:spcBef>
                <a:spcPts val="1600"/>
              </a:spcBef>
              <a:spcAft>
                <a:spcPts val="1600"/>
              </a:spcAft>
              <a:buNone/>
            </a:pPr>
            <a:r>
              <a:t/>
            </a:r>
            <a:endParaRPr sz="2400"/>
          </a:p>
        </p:txBody>
      </p:sp>
      <p:pic>
        <p:nvPicPr>
          <p:cNvPr id="155" name="Shape 155"/>
          <p:cNvPicPr preferRelativeResize="0"/>
          <p:nvPr/>
        </p:nvPicPr>
        <p:blipFill>
          <a:blip r:embed="rId3">
            <a:alphaModFix amt="72000"/>
          </a:blip>
          <a:stretch>
            <a:fillRect/>
          </a:stretch>
        </p:blipFill>
        <p:spPr>
          <a:xfrm>
            <a:off x="8137050" y="4136550"/>
            <a:ext cx="1006950" cy="100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