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98B6-CE3E-40A2-B9F8-48A432E08BC3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1213-4B13-4402-8736-5613A6A162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98B6-CE3E-40A2-B9F8-48A432E08BC3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1213-4B13-4402-8736-5613A6A162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98B6-CE3E-40A2-B9F8-48A432E08BC3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1213-4B13-4402-8736-5613A6A162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98B6-CE3E-40A2-B9F8-48A432E08BC3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1213-4B13-4402-8736-5613A6A162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98B6-CE3E-40A2-B9F8-48A432E08BC3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1213-4B13-4402-8736-5613A6A162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98B6-CE3E-40A2-B9F8-48A432E08BC3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1213-4B13-4402-8736-5613A6A162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98B6-CE3E-40A2-B9F8-48A432E08BC3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1213-4B13-4402-8736-5613A6A162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98B6-CE3E-40A2-B9F8-48A432E08BC3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1213-4B13-4402-8736-5613A6A162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98B6-CE3E-40A2-B9F8-48A432E08BC3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1213-4B13-4402-8736-5613A6A162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98B6-CE3E-40A2-B9F8-48A432E08BC3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1213-4B13-4402-8736-5613A6A162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98B6-CE3E-40A2-B9F8-48A432E08BC3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1213-4B13-4402-8736-5613A6A162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798B6-CE3E-40A2-B9F8-48A432E08BC3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1213-4B13-4402-8736-5613A6A1629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2786082"/>
          </a:xfr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9600" dirty="0" err="1" smtClean="0">
                <a:solidFill>
                  <a:schemeClr val="tx2"/>
                </a:solidFill>
                <a:latin typeface="Berlin Sans FB Demi" pitchFamily="34" charset="0"/>
              </a:rPr>
              <a:t>Reservia</a:t>
            </a:r>
            <a:endParaRPr lang="fr-FR" sz="9600" dirty="0">
              <a:solidFill>
                <a:schemeClr val="tx2"/>
              </a:solidFill>
              <a:latin typeface="Berlin Sans FB Demi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1285884"/>
          </a:xfrm>
          <a:noFill/>
          <a:ln w="28575">
            <a:noFill/>
            <a:prstDash val="sysDot"/>
          </a:ln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rPr>
              <a:t>Site de Réservation</a:t>
            </a:r>
            <a:b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rPr>
            </a:b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rPr>
              <a:t>d’hébergement</a:t>
            </a:r>
            <a:endParaRPr lang="fr-FR" dirty="0">
              <a:solidFill>
                <a:schemeClr val="accent5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  <a:latin typeface="Berlin Sans FB Demi" pitchFamily="34" charset="0"/>
              </a:rPr>
              <a:t>HOSTS</a:t>
            </a:r>
            <a:endParaRPr lang="fr-FR" dirty="0">
              <a:solidFill>
                <a:schemeClr val="accent1"/>
              </a:solidFill>
              <a:latin typeface="Berlin Sans FB Demi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785786" y="1928802"/>
            <a:ext cx="2214578" cy="1785950"/>
          </a:xfrm>
          <a:prstGeom prst="roundRect">
            <a:avLst>
              <a:gd name="adj" fmla="val 990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85786" y="3857628"/>
            <a:ext cx="2214578" cy="2143140"/>
          </a:xfrm>
          <a:prstGeom prst="roundRect">
            <a:avLst>
              <a:gd name="adj" fmla="val 106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28662" y="200024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populaires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1000100" y="400050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hebergements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857224" y="6143644"/>
            <a:ext cx="2071702" cy="4286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1000100" y="614364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MOBILE</a:t>
            </a:r>
            <a:endParaRPr lang="fr-FR" dirty="0"/>
          </a:p>
        </p:txBody>
      </p:sp>
      <p:sp>
        <p:nvSpPr>
          <p:cNvPr id="65" name="Rectangle à coins arrondis 64"/>
          <p:cNvSpPr/>
          <p:nvPr/>
        </p:nvSpPr>
        <p:spPr>
          <a:xfrm>
            <a:off x="3643306" y="2000240"/>
            <a:ext cx="3714776" cy="4000528"/>
          </a:xfrm>
          <a:prstGeom prst="roundRect">
            <a:avLst>
              <a:gd name="adj" fmla="val 5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7500958" y="2000240"/>
            <a:ext cx="1357322" cy="4000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Forme 67"/>
          <p:cNvCxnSpPr>
            <a:stCxn id="4" idx="3"/>
            <a:endCxn id="66" idx="0"/>
          </p:cNvCxnSpPr>
          <p:nvPr/>
        </p:nvCxnSpPr>
        <p:spPr>
          <a:xfrm flipV="1">
            <a:off x="3000364" y="2000240"/>
            <a:ext cx="5179255" cy="821537"/>
          </a:xfrm>
          <a:prstGeom prst="bentConnector4">
            <a:avLst>
              <a:gd name="adj1" fmla="val 6639"/>
              <a:gd name="adj2" fmla="val 1365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/>
          <p:cNvCxnSpPr>
            <a:stCxn id="5" idx="3"/>
            <a:endCxn id="65" idx="1"/>
          </p:cNvCxnSpPr>
          <p:nvPr/>
        </p:nvCxnSpPr>
        <p:spPr>
          <a:xfrm flipV="1">
            <a:off x="3000364" y="4000504"/>
            <a:ext cx="642942" cy="928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643438" y="6143644"/>
            <a:ext cx="2071702" cy="4286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DESKTOP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4000496" y="2357430"/>
            <a:ext cx="857256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à coins arrondis 80"/>
          <p:cNvSpPr/>
          <p:nvPr/>
        </p:nvSpPr>
        <p:spPr>
          <a:xfrm>
            <a:off x="5072066" y="2357430"/>
            <a:ext cx="857256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à coins arrondis 81"/>
          <p:cNvSpPr/>
          <p:nvPr/>
        </p:nvSpPr>
        <p:spPr>
          <a:xfrm>
            <a:off x="6143636" y="2357430"/>
            <a:ext cx="857256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à coins arrondis 82"/>
          <p:cNvSpPr/>
          <p:nvPr/>
        </p:nvSpPr>
        <p:spPr>
          <a:xfrm>
            <a:off x="4000496" y="3571876"/>
            <a:ext cx="857256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à coins arrondis 83"/>
          <p:cNvSpPr/>
          <p:nvPr/>
        </p:nvSpPr>
        <p:spPr>
          <a:xfrm>
            <a:off x="5072066" y="3571876"/>
            <a:ext cx="857256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à coins arrondis 84"/>
          <p:cNvSpPr/>
          <p:nvPr/>
        </p:nvSpPr>
        <p:spPr>
          <a:xfrm>
            <a:off x="6143636" y="3571876"/>
            <a:ext cx="857256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4000496" y="4714884"/>
            <a:ext cx="857256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à coins arrondis 86"/>
          <p:cNvSpPr/>
          <p:nvPr/>
        </p:nvSpPr>
        <p:spPr>
          <a:xfrm>
            <a:off x="5072066" y="4714884"/>
            <a:ext cx="857256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à coins arrondis 87"/>
          <p:cNvSpPr/>
          <p:nvPr/>
        </p:nvSpPr>
        <p:spPr>
          <a:xfrm>
            <a:off x="6143636" y="4714884"/>
            <a:ext cx="857256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à coins arrondis 88"/>
          <p:cNvSpPr/>
          <p:nvPr/>
        </p:nvSpPr>
        <p:spPr>
          <a:xfrm>
            <a:off x="7643834" y="2428868"/>
            <a:ext cx="1071570" cy="7143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à coins arrondis 89"/>
          <p:cNvSpPr/>
          <p:nvPr/>
        </p:nvSpPr>
        <p:spPr>
          <a:xfrm>
            <a:off x="7643834" y="3286124"/>
            <a:ext cx="1071570" cy="7143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7643834" y="4143380"/>
            <a:ext cx="1071570" cy="7143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hlinkClick r:id="rId2" action="ppaction://hlinksldjump"/>
          </p:cNvPr>
          <p:cNvSpPr/>
          <p:nvPr/>
        </p:nvSpPr>
        <p:spPr>
          <a:xfrm>
            <a:off x="8786842" y="428604"/>
            <a:ext cx="214314" cy="21431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hlinkClick r:id="rId3" action="ppaction://hlinksldjump"/>
          </p:cNvPr>
          <p:cNvSpPr/>
          <p:nvPr/>
        </p:nvSpPr>
        <p:spPr>
          <a:xfrm>
            <a:off x="8786842" y="714356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hlinkClick r:id="rId4" action="ppaction://hlinksldjump"/>
          </p:cNvPr>
          <p:cNvSpPr/>
          <p:nvPr/>
        </p:nvSpPr>
        <p:spPr>
          <a:xfrm>
            <a:off x="8786842" y="1000108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hlinkClick r:id="rId5" action="ppaction://hlinksldjump"/>
          </p:cNvPr>
          <p:cNvSpPr/>
          <p:nvPr/>
        </p:nvSpPr>
        <p:spPr>
          <a:xfrm>
            <a:off x="8786842" y="1285860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hlinkClick r:id="rId6" action="ppaction://hlinksldjump"/>
          </p:cNvPr>
          <p:cNvSpPr/>
          <p:nvPr/>
        </p:nvSpPr>
        <p:spPr>
          <a:xfrm>
            <a:off x="8786842" y="1571612"/>
            <a:ext cx="214314" cy="214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hlinkClick r:id="rId7" action="ppaction://hlinksldjump"/>
          </p:cNvPr>
          <p:cNvSpPr/>
          <p:nvPr/>
        </p:nvSpPr>
        <p:spPr>
          <a:xfrm>
            <a:off x="8786842" y="142852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  <a:latin typeface="Berlin Sans FB Demi" pitchFamily="34" charset="0"/>
              </a:rPr>
              <a:t>ACTIVITIES</a:t>
            </a:r>
            <a:endParaRPr lang="fr-FR" dirty="0">
              <a:solidFill>
                <a:schemeClr val="accent1"/>
              </a:solidFill>
              <a:latin typeface="Berlin Sans FB Demi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500034" y="2071678"/>
            <a:ext cx="2214578" cy="2714644"/>
            <a:chOff x="1357290" y="2071678"/>
            <a:chExt cx="2214578" cy="271464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357290" y="2071678"/>
              <a:ext cx="2214578" cy="2714644"/>
            </a:xfrm>
            <a:prstGeom prst="roundRect">
              <a:avLst>
                <a:gd name="adj" fmla="val 1043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500166" y="2214554"/>
              <a:ext cx="1928826" cy="9286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1571604" y="2285992"/>
              <a:ext cx="1785950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571604" y="2786058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Vieux port</a:t>
              </a:r>
              <a:endParaRPr lang="fr-FR" sz="1400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500166" y="3286124"/>
              <a:ext cx="1928826" cy="9286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571604" y="3357562"/>
              <a:ext cx="1785950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571604" y="3857628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Calanques</a:t>
              </a:r>
              <a:endParaRPr lang="fr-FR" sz="1400" dirty="0"/>
            </a:p>
          </p:txBody>
        </p:sp>
      </p:grpSp>
      <p:sp>
        <p:nvSpPr>
          <p:cNvPr id="12" name="Rectangle à coins arrondis 11"/>
          <p:cNvSpPr/>
          <p:nvPr/>
        </p:nvSpPr>
        <p:spPr>
          <a:xfrm>
            <a:off x="3357554" y="1714488"/>
            <a:ext cx="5357850" cy="3500462"/>
          </a:xfrm>
          <a:prstGeom prst="roundRect">
            <a:avLst>
              <a:gd name="adj" fmla="val 582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2857488" y="3214686"/>
            <a:ext cx="285752" cy="21431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3500430" y="1928802"/>
            <a:ext cx="1143008" cy="2928958"/>
            <a:chOff x="3500430" y="1928802"/>
            <a:chExt cx="1214446" cy="214314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3500430" y="1928802"/>
              <a:ext cx="1214446" cy="21431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3500430" y="1928802"/>
              <a:ext cx="1214446" cy="1881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576333" y="3810584"/>
              <a:ext cx="1000132" cy="22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Image 1</a:t>
              </a:r>
              <a:endParaRPr lang="fr-FR" sz="1400" dirty="0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4786314" y="1928803"/>
            <a:ext cx="1143008" cy="1143009"/>
            <a:chOff x="3500430" y="1928803"/>
            <a:chExt cx="1214446" cy="83634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3500430" y="1928803"/>
              <a:ext cx="1214446" cy="8363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500430" y="1928803"/>
              <a:ext cx="1214446" cy="574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576333" y="2503792"/>
              <a:ext cx="1000132" cy="22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Image 1</a:t>
              </a:r>
              <a:endParaRPr lang="fr-FR" sz="1400" dirty="0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4786314" y="3214687"/>
            <a:ext cx="1143008" cy="1643073"/>
            <a:chOff x="3500430" y="1667444"/>
            <a:chExt cx="1214446" cy="1202249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3500430" y="1928802"/>
              <a:ext cx="1214446" cy="94089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à coins arrondis 67"/>
            <p:cNvSpPr/>
            <p:nvPr/>
          </p:nvSpPr>
          <p:spPr>
            <a:xfrm>
              <a:off x="3500430" y="1667444"/>
              <a:ext cx="1214446" cy="940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576333" y="2608335"/>
              <a:ext cx="1000132" cy="22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Image 1</a:t>
              </a:r>
              <a:endParaRPr lang="fr-FR" sz="1400" dirty="0"/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6072198" y="1928802"/>
            <a:ext cx="1143008" cy="2928958"/>
            <a:chOff x="3500430" y="1928802"/>
            <a:chExt cx="1214446" cy="2143140"/>
          </a:xfrm>
        </p:grpSpPr>
        <p:sp>
          <p:nvSpPr>
            <p:cNvPr id="71" name="Rectangle à coins arrondis 70"/>
            <p:cNvSpPr/>
            <p:nvPr/>
          </p:nvSpPr>
          <p:spPr>
            <a:xfrm>
              <a:off x="3500430" y="1928802"/>
              <a:ext cx="1214446" cy="21431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500430" y="1928802"/>
              <a:ext cx="1214446" cy="1881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3576333" y="3810584"/>
              <a:ext cx="1000132" cy="22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Image 1</a:t>
              </a:r>
              <a:endParaRPr lang="fr-FR" sz="1400" dirty="0"/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7358082" y="3714752"/>
            <a:ext cx="1143008" cy="1143009"/>
            <a:chOff x="3500430" y="1928803"/>
            <a:chExt cx="1214446" cy="836348"/>
          </a:xfrm>
        </p:grpSpPr>
        <p:sp>
          <p:nvSpPr>
            <p:cNvPr id="75" name="Rectangle à coins arrondis 74"/>
            <p:cNvSpPr/>
            <p:nvPr/>
          </p:nvSpPr>
          <p:spPr>
            <a:xfrm>
              <a:off x="3500430" y="1928803"/>
              <a:ext cx="1214446" cy="8363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à coins arrondis 75"/>
            <p:cNvSpPr/>
            <p:nvPr/>
          </p:nvSpPr>
          <p:spPr>
            <a:xfrm>
              <a:off x="3500430" y="1928803"/>
              <a:ext cx="1214446" cy="574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3576333" y="2503792"/>
              <a:ext cx="1000132" cy="22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Image 1</a:t>
              </a:r>
              <a:endParaRPr lang="fr-FR" sz="1400" dirty="0"/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7358082" y="1928802"/>
            <a:ext cx="1143008" cy="1643073"/>
            <a:chOff x="3500430" y="1667444"/>
            <a:chExt cx="1214446" cy="1202249"/>
          </a:xfrm>
        </p:grpSpPr>
        <p:sp>
          <p:nvSpPr>
            <p:cNvPr id="79" name="Rectangle à coins arrondis 78"/>
            <p:cNvSpPr/>
            <p:nvPr/>
          </p:nvSpPr>
          <p:spPr>
            <a:xfrm>
              <a:off x="3500430" y="1928802"/>
              <a:ext cx="1214446" cy="94089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3500430" y="1667444"/>
              <a:ext cx="1214446" cy="940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576333" y="2608335"/>
              <a:ext cx="1000132" cy="22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Image 1</a:t>
              </a:r>
              <a:endParaRPr lang="fr-FR" sz="1400" dirty="0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571472" y="5572140"/>
            <a:ext cx="2071702" cy="4286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/>
          <p:cNvSpPr txBox="1"/>
          <p:nvPr/>
        </p:nvSpPr>
        <p:spPr>
          <a:xfrm>
            <a:off x="785786" y="557214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MOBILE</a:t>
            </a:r>
            <a:endParaRPr lang="fr-FR" dirty="0"/>
          </a:p>
        </p:txBody>
      </p:sp>
      <p:sp>
        <p:nvSpPr>
          <p:cNvPr id="84" name="Rectangle 83"/>
          <p:cNvSpPr/>
          <p:nvPr/>
        </p:nvSpPr>
        <p:spPr>
          <a:xfrm>
            <a:off x="4929190" y="5500702"/>
            <a:ext cx="2071702" cy="4286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DESKTOP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6" name="Ellipse 95">
            <a:hlinkClick r:id="rId2" action="ppaction://hlinksldjump"/>
          </p:cNvPr>
          <p:cNvSpPr/>
          <p:nvPr/>
        </p:nvSpPr>
        <p:spPr>
          <a:xfrm>
            <a:off x="8786842" y="428604"/>
            <a:ext cx="214314" cy="21431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hlinkClick r:id="rId3" action="ppaction://hlinksldjump"/>
          </p:cNvPr>
          <p:cNvSpPr/>
          <p:nvPr/>
        </p:nvSpPr>
        <p:spPr>
          <a:xfrm>
            <a:off x="8786842" y="714356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hlinkClick r:id="rId4" action="ppaction://hlinksldjump"/>
          </p:cNvPr>
          <p:cNvSpPr/>
          <p:nvPr/>
        </p:nvSpPr>
        <p:spPr>
          <a:xfrm>
            <a:off x="8786842" y="1000108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hlinkClick r:id="rId5" action="ppaction://hlinksldjump"/>
          </p:cNvPr>
          <p:cNvSpPr/>
          <p:nvPr/>
        </p:nvSpPr>
        <p:spPr>
          <a:xfrm>
            <a:off x="8786842" y="1285860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hlinkClick r:id="rId6" action="ppaction://hlinksldjump"/>
          </p:cNvPr>
          <p:cNvSpPr/>
          <p:nvPr/>
        </p:nvSpPr>
        <p:spPr>
          <a:xfrm>
            <a:off x="8786842" y="1571612"/>
            <a:ext cx="214314" cy="214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hlinkClick r:id="rId7" action="ppaction://hlinksldjump"/>
          </p:cNvPr>
          <p:cNvSpPr/>
          <p:nvPr/>
        </p:nvSpPr>
        <p:spPr>
          <a:xfrm>
            <a:off x="8786842" y="142852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à coins arrondis 90"/>
          <p:cNvSpPr/>
          <p:nvPr/>
        </p:nvSpPr>
        <p:spPr>
          <a:xfrm>
            <a:off x="2071670" y="1643050"/>
            <a:ext cx="2428892" cy="2143140"/>
          </a:xfrm>
          <a:prstGeom prst="roundRect">
            <a:avLst>
              <a:gd name="adj" fmla="val 861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  <a:latin typeface="Berlin Sans FB Demi" pitchFamily="34" charset="0"/>
              </a:rPr>
              <a:t>ACTIVITIES</a:t>
            </a:r>
            <a:endParaRPr lang="fr-FR" dirty="0">
              <a:solidFill>
                <a:schemeClr val="accent1"/>
              </a:solidFill>
              <a:latin typeface="Berlin Sans FB Demi" pitchFamily="34" charset="0"/>
            </a:endParaRPr>
          </a:p>
        </p:txBody>
      </p:sp>
      <p:grpSp>
        <p:nvGrpSpPr>
          <p:cNvPr id="3" name="Groupe 10"/>
          <p:cNvGrpSpPr/>
          <p:nvPr/>
        </p:nvGrpSpPr>
        <p:grpSpPr>
          <a:xfrm>
            <a:off x="428596" y="1643050"/>
            <a:ext cx="1000132" cy="2643206"/>
            <a:chOff x="1428728" y="2143116"/>
            <a:chExt cx="1000132" cy="264320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428728" y="2143116"/>
              <a:ext cx="1000132" cy="2643206"/>
            </a:xfrm>
            <a:prstGeom prst="roundRect">
              <a:avLst>
                <a:gd name="adj" fmla="val 1062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500166" y="2214554"/>
              <a:ext cx="857256" cy="35719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1500166" y="2214554"/>
              <a:ext cx="85725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à coins arrondis 40"/>
            <p:cNvSpPr/>
            <p:nvPr/>
          </p:nvSpPr>
          <p:spPr>
            <a:xfrm>
              <a:off x="1500166" y="2643182"/>
              <a:ext cx="857256" cy="35719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500166" y="2643182"/>
              <a:ext cx="85725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1500166" y="3071810"/>
              <a:ext cx="857256" cy="35719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1500166" y="3071810"/>
              <a:ext cx="85725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1500166" y="3500438"/>
              <a:ext cx="857256" cy="35719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à coins arrondis 45"/>
            <p:cNvSpPr/>
            <p:nvPr/>
          </p:nvSpPr>
          <p:spPr>
            <a:xfrm>
              <a:off x="1500166" y="3500438"/>
              <a:ext cx="85725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1500166" y="3929066"/>
              <a:ext cx="857256" cy="35719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à coins arrondis 47"/>
            <p:cNvSpPr/>
            <p:nvPr/>
          </p:nvSpPr>
          <p:spPr>
            <a:xfrm>
              <a:off x="1500166" y="3929066"/>
              <a:ext cx="85725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1500166" y="4357694"/>
              <a:ext cx="857256" cy="35719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à coins arrondis 49"/>
            <p:cNvSpPr/>
            <p:nvPr/>
          </p:nvSpPr>
          <p:spPr>
            <a:xfrm>
              <a:off x="1500166" y="4357694"/>
              <a:ext cx="85725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Flèche droite 12"/>
          <p:cNvSpPr/>
          <p:nvPr/>
        </p:nvSpPr>
        <p:spPr>
          <a:xfrm>
            <a:off x="1571604" y="2786058"/>
            <a:ext cx="285752" cy="21431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500694" y="1857364"/>
            <a:ext cx="3214710" cy="1500198"/>
          </a:xfrm>
          <a:prstGeom prst="roundRect">
            <a:avLst>
              <a:gd name="adj" fmla="val 1089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6"/>
          <p:cNvGrpSpPr/>
          <p:nvPr/>
        </p:nvGrpSpPr>
        <p:grpSpPr>
          <a:xfrm>
            <a:off x="2143108" y="1714488"/>
            <a:ext cx="4143404" cy="1571636"/>
            <a:chOff x="-2328911" y="1590411"/>
            <a:chExt cx="7043787" cy="2481531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3500430" y="1928802"/>
              <a:ext cx="1214446" cy="21431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3500430" y="1928802"/>
              <a:ext cx="1214446" cy="1881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à coins arrondis 51"/>
            <p:cNvSpPr/>
            <p:nvPr/>
          </p:nvSpPr>
          <p:spPr>
            <a:xfrm>
              <a:off x="-2328911" y="1590411"/>
              <a:ext cx="1214446" cy="21431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à coins arrondis 52"/>
            <p:cNvSpPr/>
            <p:nvPr/>
          </p:nvSpPr>
          <p:spPr>
            <a:xfrm>
              <a:off x="-2328911" y="1590411"/>
              <a:ext cx="1214446" cy="1881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61"/>
          <p:cNvGrpSpPr/>
          <p:nvPr/>
        </p:nvGrpSpPr>
        <p:grpSpPr>
          <a:xfrm>
            <a:off x="2143108" y="1928802"/>
            <a:ext cx="4929222" cy="1744133"/>
            <a:chOff x="-3664801" y="1928803"/>
            <a:chExt cx="8379677" cy="2753895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3500430" y="1928803"/>
              <a:ext cx="1214446" cy="8363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500430" y="1928803"/>
              <a:ext cx="1214446" cy="574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à coins arrondis 53"/>
            <p:cNvSpPr/>
            <p:nvPr/>
          </p:nvSpPr>
          <p:spPr>
            <a:xfrm>
              <a:off x="-3664801" y="3846350"/>
              <a:ext cx="1214446" cy="8363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-3664801" y="3846350"/>
              <a:ext cx="1214446" cy="574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65"/>
          <p:cNvGrpSpPr/>
          <p:nvPr/>
        </p:nvGrpSpPr>
        <p:grpSpPr>
          <a:xfrm>
            <a:off x="6357950" y="2500307"/>
            <a:ext cx="714380" cy="761424"/>
            <a:chOff x="3500430" y="1667444"/>
            <a:chExt cx="1214446" cy="1202249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3500430" y="1928802"/>
              <a:ext cx="1214446" cy="94089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à coins arrondis 67"/>
            <p:cNvSpPr/>
            <p:nvPr/>
          </p:nvSpPr>
          <p:spPr>
            <a:xfrm>
              <a:off x="3500430" y="1667444"/>
              <a:ext cx="1214446" cy="940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69"/>
          <p:cNvGrpSpPr/>
          <p:nvPr/>
        </p:nvGrpSpPr>
        <p:grpSpPr>
          <a:xfrm>
            <a:off x="3714744" y="1928802"/>
            <a:ext cx="4143404" cy="1714512"/>
            <a:chOff x="-2328911" y="1928802"/>
            <a:chExt cx="7043787" cy="2707124"/>
          </a:xfrm>
        </p:grpSpPr>
        <p:sp>
          <p:nvSpPr>
            <p:cNvPr id="71" name="Rectangle à coins arrondis 70"/>
            <p:cNvSpPr/>
            <p:nvPr/>
          </p:nvSpPr>
          <p:spPr>
            <a:xfrm>
              <a:off x="3500430" y="1928802"/>
              <a:ext cx="1214446" cy="21431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500430" y="1928802"/>
              <a:ext cx="1214446" cy="1881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-2328911" y="2492786"/>
              <a:ext cx="1214446" cy="21431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-2328911" y="2492786"/>
              <a:ext cx="1214446" cy="1881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5" name="Rectangle à coins arrondis 74"/>
          <p:cNvSpPr/>
          <p:nvPr/>
        </p:nvSpPr>
        <p:spPr>
          <a:xfrm>
            <a:off x="7929586" y="2756438"/>
            <a:ext cx="714380" cy="5296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à coins arrondis 75"/>
          <p:cNvSpPr/>
          <p:nvPr/>
        </p:nvSpPr>
        <p:spPr>
          <a:xfrm>
            <a:off x="7929586" y="2756438"/>
            <a:ext cx="714380" cy="364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3714744" y="1714488"/>
            <a:ext cx="714380" cy="5296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3714744" y="1714488"/>
            <a:ext cx="714380" cy="364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77"/>
          <p:cNvGrpSpPr/>
          <p:nvPr/>
        </p:nvGrpSpPr>
        <p:grpSpPr>
          <a:xfrm>
            <a:off x="2928926" y="1714487"/>
            <a:ext cx="5715040" cy="1928828"/>
            <a:chOff x="-5000692" y="1329051"/>
            <a:chExt cx="9715568" cy="3045520"/>
          </a:xfrm>
        </p:grpSpPr>
        <p:sp>
          <p:nvSpPr>
            <p:cNvPr id="79" name="Rectangle à coins arrondis 78"/>
            <p:cNvSpPr/>
            <p:nvPr/>
          </p:nvSpPr>
          <p:spPr>
            <a:xfrm>
              <a:off x="3500430" y="1928802"/>
              <a:ext cx="1214446" cy="94089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3500430" y="1667444"/>
              <a:ext cx="1214446" cy="940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à coins arrondis 85"/>
            <p:cNvSpPr/>
            <p:nvPr/>
          </p:nvSpPr>
          <p:spPr>
            <a:xfrm>
              <a:off x="-5000692" y="1590412"/>
              <a:ext cx="1214446" cy="120500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à coins arrondis 86"/>
            <p:cNvSpPr/>
            <p:nvPr/>
          </p:nvSpPr>
          <p:spPr>
            <a:xfrm>
              <a:off x="-5000692" y="1329051"/>
              <a:ext cx="1214446" cy="1244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à coins arrondis 87"/>
            <p:cNvSpPr/>
            <p:nvPr/>
          </p:nvSpPr>
          <p:spPr>
            <a:xfrm>
              <a:off x="-5000692" y="3049069"/>
              <a:ext cx="1214446" cy="132550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à coins arrondis 88"/>
            <p:cNvSpPr/>
            <p:nvPr/>
          </p:nvSpPr>
          <p:spPr>
            <a:xfrm>
              <a:off x="-5000692" y="2908209"/>
              <a:ext cx="1214446" cy="1240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428596" y="4429132"/>
            <a:ext cx="1000132" cy="4286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/>
          <p:cNvSpPr txBox="1"/>
          <p:nvPr/>
        </p:nvSpPr>
        <p:spPr>
          <a:xfrm>
            <a:off x="428596" y="44291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MOBILE</a:t>
            </a:r>
            <a:endParaRPr lang="fr-FR" dirty="0"/>
          </a:p>
        </p:txBody>
      </p:sp>
      <p:sp>
        <p:nvSpPr>
          <p:cNvPr id="84" name="Rectangle 83"/>
          <p:cNvSpPr/>
          <p:nvPr/>
        </p:nvSpPr>
        <p:spPr>
          <a:xfrm>
            <a:off x="6143636" y="4214818"/>
            <a:ext cx="2071702" cy="4286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DESKTOP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" name="Flèche droite 50"/>
          <p:cNvSpPr/>
          <p:nvPr/>
        </p:nvSpPr>
        <p:spPr>
          <a:xfrm>
            <a:off x="5000628" y="2714620"/>
            <a:ext cx="285752" cy="21431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2500298" y="4214818"/>
            <a:ext cx="1571636" cy="4286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TABLET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4" name="Connecteur en angle 93"/>
          <p:cNvCxnSpPr>
            <a:stCxn id="60" idx="2"/>
            <a:endCxn id="71" idx="2"/>
          </p:cNvCxnSpPr>
          <p:nvPr/>
        </p:nvCxnSpPr>
        <p:spPr>
          <a:xfrm rot="5400000" flipH="1" flipV="1">
            <a:off x="5607851" y="1750207"/>
            <a:ext cx="357190" cy="3429024"/>
          </a:xfrm>
          <a:prstGeom prst="bentConnector3">
            <a:avLst>
              <a:gd name="adj1" fmla="val -64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hlinkClick r:id="rId2" action="ppaction://hlinksldjump"/>
          </p:cNvPr>
          <p:cNvSpPr/>
          <p:nvPr/>
        </p:nvSpPr>
        <p:spPr>
          <a:xfrm>
            <a:off x="8786842" y="428604"/>
            <a:ext cx="214314" cy="21431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hlinkClick r:id="rId3" action="ppaction://hlinksldjump"/>
          </p:cNvPr>
          <p:cNvSpPr/>
          <p:nvPr/>
        </p:nvSpPr>
        <p:spPr>
          <a:xfrm>
            <a:off x="8786842" y="714356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hlinkClick r:id="rId4" action="ppaction://hlinksldjump"/>
          </p:cNvPr>
          <p:cNvSpPr/>
          <p:nvPr/>
        </p:nvSpPr>
        <p:spPr>
          <a:xfrm>
            <a:off x="8786842" y="1000108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hlinkClick r:id="rId5" action="ppaction://hlinksldjump"/>
          </p:cNvPr>
          <p:cNvSpPr/>
          <p:nvPr/>
        </p:nvSpPr>
        <p:spPr>
          <a:xfrm>
            <a:off x="8786842" y="1285860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hlinkClick r:id="rId6" action="ppaction://hlinksldjump"/>
          </p:cNvPr>
          <p:cNvSpPr/>
          <p:nvPr/>
        </p:nvSpPr>
        <p:spPr>
          <a:xfrm>
            <a:off x="8786842" y="1571612"/>
            <a:ext cx="214314" cy="214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hlinkClick r:id="rId7" action="ppaction://hlinksldjump"/>
          </p:cNvPr>
          <p:cNvSpPr/>
          <p:nvPr/>
        </p:nvSpPr>
        <p:spPr>
          <a:xfrm>
            <a:off x="8786842" y="142852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latin typeface="Berlin Sans FB Demi" pitchFamily="34" charset="0"/>
              </a:rPr>
              <a:t>FOOTER</a:t>
            </a:r>
            <a:endParaRPr lang="fr-FR" dirty="0">
              <a:solidFill>
                <a:schemeClr val="accent2">
                  <a:lumMod val="7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928662" y="1785926"/>
            <a:ext cx="2000264" cy="3357586"/>
          </a:xfrm>
          <a:prstGeom prst="roundRect">
            <a:avLst>
              <a:gd name="adj" fmla="val 76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071538" y="1928802"/>
            <a:ext cx="128588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71538" y="2285992"/>
            <a:ext cx="857256" cy="5715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71538" y="3000372"/>
            <a:ext cx="128588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71538" y="3357562"/>
            <a:ext cx="857256" cy="5715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71538" y="4071942"/>
            <a:ext cx="128588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71538" y="4429132"/>
            <a:ext cx="857256" cy="5715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214678" y="3143248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3786182" y="2571744"/>
            <a:ext cx="4857784" cy="1571636"/>
          </a:xfrm>
          <a:prstGeom prst="roundRect">
            <a:avLst>
              <a:gd name="adj" fmla="val 78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000496" y="2857496"/>
            <a:ext cx="928694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000496" y="3143248"/>
            <a:ext cx="857256" cy="7858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357818" y="2857496"/>
            <a:ext cx="928694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357818" y="3143248"/>
            <a:ext cx="857256" cy="7858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715140" y="2857496"/>
            <a:ext cx="928694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715140" y="3143248"/>
            <a:ext cx="857256" cy="7858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hlinkClick r:id="rId2" action="ppaction://hlinksldjump"/>
          </p:cNvPr>
          <p:cNvSpPr/>
          <p:nvPr/>
        </p:nvSpPr>
        <p:spPr>
          <a:xfrm>
            <a:off x="8786842" y="428604"/>
            <a:ext cx="214314" cy="21431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hlinkClick r:id="rId3" action="ppaction://hlinksldjump"/>
          </p:cNvPr>
          <p:cNvSpPr/>
          <p:nvPr/>
        </p:nvSpPr>
        <p:spPr>
          <a:xfrm>
            <a:off x="8786842" y="714356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hlinkClick r:id="rId4" action="ppaction://hlinksldjump"/>
          </p:cNvPr>
          <p:cNvSpPr/>
          <p:nvPr/>
        </p:nvSpPr>
        <p:spPr>
          <a:xfrm>
            <a:off x="8786842" y="1000108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hlinkClick r:id="rId5" action="ppaction://hlinksldjump"/>
          </p:cNvPr>
          <p:cNvSpPr/>
          <p:nvPr/>
        </p:nvSpPr>
        <p:spPr>
          <a:xfrm>
            <a:off x="8786842" y="1285860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hlinkClick r:id="rId6" action="ppaction://hlinksldjump"/>
          </p:cNvPr>
          <p:cNvSpPr/>
          <p:nvPr/>
        </p:nvSpPr>
        <p:spPr>
          <a:xfrm>
            <a:off x="8786842" y="1571612"/>
            <a:ext cx="214314" cy="214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hlinkClick r:id="rId7" action="ppaction://hlinksldjump"/>
          </p:cNvPr>
          <p:cNvSpPr/>
          <p:nvPr/>
        </p:nvSpPr>
        <p:spPr>
          <a:xfrm>
            <a:off x="8786842" y="142852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28794" y="1643050"/>
            <a:ext cx="5286412" cy="5000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tx2"/>
                </a:solidFill>
                <a:latin typeface="Berlin Sans FB Demi" pitchFamily="34" charset="0"/>
              </a:rPr>
              <a:t>CAHIER DES CHARGES</a:t>
            </a:r>
            <a:endParaRPr lang="fr-FR" dirty="0">
              <a:solidFill>
                <a:schemeClr val="tx2"/>
              </a:solidFill>
              <a:latin typeface="Berlin Sans FB Dem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14546" y="1714489"/>
            <a:ext cx="45720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200" dirty="0" smtClean="0"/>
              <a:t> Construire les versions Mobile et Desktop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Libre choix pour la version Tablette</a:t>
            </a:r>
          </a:p>
          <a:p>
            <a:endParaRPr lang="fr-FR" sz="1200" dirty="0" smtClean="0"/>
          </a:p>
          <a:p>
            <a:r>
              <a:rPr lang="fr-FR" sz="1200" b="1" dirty="0" smtClean="0"/>
              <a:t>Identité graphique :</a:t>
            </a:r>
            <a:endParaRPr lang="fr-FR" sz="1200" b="1" dirty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Icones : </a:t>
            </a:r>
            <a:r>
              <a:rPr lang="fr-FR" sz="1200" dirty="0" err="1" smtClean="0"/>
              <a:t>FontAwesome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Font : </a:t>
            </a:r>
            <a:r>
              <a:rPr lang="fr-FR" sz="1200" dirty="0" err="1" smtClean="0"/>
              <a:t>Raleway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bleu </a:t>
            </a:r>
            <a:r>
              <a:rPr lang="fr-FR" sz="1200" dirty="0"/>
              <a:t>#</a:t>
            </a:r>
            <a:r>
              <a:rPr lang="fr-FR" sz="1200" dirty="0" smtClean="0"/>
              <a:t>0065FC / </a:t>
            </a:r>
            <a:r>
              <a:rPr lang="fr-FR" sz="1200" dirty="0" smtClean="0"/>
              <a:t>#DEEBFF  (</a:t>
            </a:r>
            <a:r>
              <a:rPr lang="fr-FR" sz="1200" dirty="0" smtClean="0"/>
              <a:t>plus clair)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</a:t>
            </a:r>
            <a:r>
              <a:rPr lang="fr-FR" sz="1200" dirty="0" smtClean="0"/>
              <a:t>#F2F2F2 fond  </a:t>
            </a:r>
            <a:r>
              <a:rPr lang="fr-FR" sz="1200" dirty="0" smtClean="0"/>
              <a:t>gris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sz="1200" dirty="0" smtClean="0"/>
          </a:p>
          <a:p>
            <a:r>
              <a:rPr lang="fr-FR" sz="1200" b="1" dirty="0" smtClean="0"/>
              <a:t>Fonctionnalités :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/>
              <a:t> </a:t>
            </a:r>
            <a:r>
              <a:rPr lang="fr-FR" sz="1200" dirty="0" smtClean="0"/>
              <a:t>Cartes hébergements et activités </a:t>
            </a:r>
            <a:r>
              <a:rPr lang="fr-FR" sz="1200" dirty="0" err="1" smtClean="0"/>
              <a:t>clickables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/>
              <a:t> </a:t>
            </a:r>
            <a:r>
              <a:rPr lang="fr-FR" sz="1200" dirty="0" smtClean="0"/>
              <a:t>Effet sur les filtres au survol de la souris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/>
              <a:t> </a:t>
            </a:r>
            <a:r>
              <a:rPr lang="fr-FR" sz="1200" dirty="0" smtClean="0"/>
              <a:t>« Hébergements » et « Activités » sont des ancres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Choisir le format d’image le plus adapté</a:t>
            </a:r>
          </a:p>
          <a:p>
            <a:endParaRPr lang="fr-FR" sz="1200" dirty="0"/>
          </a:p>
          <a:p>
            <a:r>
              <a:rPr lang="fr-FR" sz="1200" b="1" dirty="0" smtClean="0"/>
              <a:t>Contraintes :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/>
              <a:t> </a:t>
            </a:r>
            <a:r>
              <a:rPr lang="fr-FR" sz="1200" dirty="0" smtClean="0"/>
              <a:t>HTML + CSS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Utiliser des balises sémantiques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Pas de </a:t>
            </a:r>
            <a:r>
              <a:rPr lang="fr-FR" sz="1200" dirty="0" err="1" smtClean="0"/>
              <a:t>javascript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/>
              <a:t> </a:t>
            </a:r>
            <a:r>
              <a:rPr lang="fr-FR" sz="1200" dirty="0" smtClean="0"/>
              <a:t>Pas de </a:t>
            </a:r>
            <a:r>
              <a:rPr lang="fr-FR" sz="1200" dirty="0" err="1" smtClean="0"/>
              <a:t>framework</a:t>
            </a:r>
            <a:r>
              <a:rPr lang="fr-FR" sz="1200" dirty="0" smtClean="0"/>
              <a:t> ni </a:t>
            </a:r>
            <a:r>
              <a:rPr lang="fr-FR" sz="1200" dirty="0" err="1" smtClean="0"/>
              <a:t>précompilateur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Pas d’erreur ni warning au validateur W3C</a:t>
            </a:r>
          </a:p>
          <a:p>
            <a:pPr>
              <a:buFont typeface="Arial" pitchFamily="34" charset="0"/>
              <a:buChar char="•"/>
            </a:pPr>
            <a:endParaRPr lang="fr-FR" sz="1200" dirty="0" smtClean="0"/>
          </a:p>
          <a:p>
            <a:r>
              <a:rPr lang="fr-FR" sz="1200" b="1" dirty="0" smtClean="0"/>
              <a:t>Environnement :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Compatible Chrome et </a:t>
            </a:r>
            <a:r>
              <a:rPr lang="fr-FR" sz="1200" dirty="0" err="1" smtClean="0"/>
              <a:t>Firefox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/>
              <a:t> </a:t>
            </a:r>
            <a:r>
              <a:rPr lang="fr-FR" sz="1200" dirty="0" err="1" smtClean="0"/>
              <a:t>Versionnage</a:t>
            </a:r>
            <a:r>
              <a:rPr lang="fr-FR" sz="1200" dirty="0" smtClean="0"/>
              <a:t> avec Git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/>
              <a:t> </a:t>
            </a:r>
            <a:r>
              <a:rPr lang="fr-FR" sz="1200" dirty="0" smtClean="0"/>
              <a:t>Déploiement avec </a:t>
            </a:r>
            <a:r>
              <a:rPr lang="fr-FR" sz="1200" dirty="0" err="1" smtClean="0"/>
              <a:t>Github</a:t>
            </a:r>
            <a:r>
              <a:rPr lang="fr-FR" sz="1200" dirty="0" smtClean="0"/>
              <a:t>-pages ou </a:t>
            </a:r>
            <a:r>
              <a:rPr lang="fr-FR" sz="1200" dirty="0" err="1" smtClean="0"/>
              <a:t>Gitlab</a:t>
            </a:r>
            <a:r>
              <a:rPr lang="fr-FR" sz="1200" dirty="0" smtClean="0"/>
              <a:t>-pages</a:t>
            </a:r>
            <a:endParaRPr lang="fr-FR" sz="1200" dirty="0"/>
          </a:p>
        </p:txBody>
      </p:sp>
      <p:sp>
        <p:nvSpPr>
          <p:cNvPr id="16" name="Ellipse 15">
            <a:hlinkClick r:id="rId2" action="ppaction://hlinksldjump"/>
          </p:cNvPr>
          <p:cNvSpPr/>
          <p:nvPr/>
        </p:nvSpPr>
        <p:spPr>
          <a:xfrm>
            <a:off x="8786842" y="428604"/>
            <a:ext cx="214314" cy="21431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8786842" y="714356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hlinkClick r:id="rId4" action="ppaction://hlinksldjump"/>
          </p:cNvPr>
          <p:cNvSpPr/>
          <p:nvPr/>
        </p:nvSpPr>
        <p:spPr>
          <a:xfrm>
            <a:off x="8786842" y="1000108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hlinkClick r:id="rId5" action="ppaction://hlinksldjump"/>
          </p:cNvPr>
          <p:cNvSpPr/>
          <p:nvPr/>
        </p:nvSpPr>
        <p:spPr>
          <a:xfrm>
            <a:off x="8786842" y="1285860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hlinkClick r:id="rId6" action="ppaction://hlinksldjump"/>
          </p:cNvPr>
          <p:cNvSpPr/>
          <p:nvPr/>
        </p:nvSpPr>
        <p:spPr>
          <a:xfrm>
            <a:off x="8786842" y="1571612"/>
            <a:ext cx="214314" cy="214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hlinkClick r:id="rId7" action="ppaction://hlinksldjump"/>
          </p:cNvPr>
          <p:cNvSpPr/>
          <p:nvPr/>
        </p:nvSpPr>
        <p:spPr>
          <a:xfrm>
            <a:off x="8786842" y="142852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57356" y="1785926"/>
            <a:ext cx="3929090" cy="4572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tx2"/>
                </a:solidFill>
                <a:latin typeface="Berlin Sans FB Demi" pitchFamily="34" charset="0"/>
              </a:rPr>
              <a:t>STRUCTURE</a:t>
            </a:r>
            <a:endParaRPr lang="fr-FR" dirty="0">
              <a:solidFill>
                <a:schemeClr val="tx2"/>
              </a:solidFill>
              <a:latin typeface="Berlin Sans FB Demi" pitchFamily="34" charset="0"/>
            </a:endParaRP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2000232" y="1928802"/>
            <a:ext cx="364333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2000232" y="2786058"/>
            <a:ext cx="3643338" cy="785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SETTINGS</a:t>
            </a:r>
            <a:endParaRPr lang="fr-FR" dirty="0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2000232" y="3643314"/>
            <a:ext cx="3643338" cy="785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HOSTS</a:t>
            </a:r>
            <a:endParaRPr lang="fr-FR" dirty="0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2000232" y="4500570"/>
            <a:ext cx="3643338" cy="785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ACTIVITIES</a:t>
            </a:r>
            <a:endParaRPr lang="fr-FR" dirty="0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2000232" y="5357826"/>
            <a:ext cx="3643338" cy="857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FOOTER</a:t>
            </a:r>
            <a:endParaRPr lang="fr-FR" dirty="0"/>
          </a:p>
        </p:txBody>
      </p:sp>
      <p:sp>
        <p:nvSpPr>
          <p:cNvPr id="15" name="Ellipse 14">
            <a:hlinkClick r:id="rId2" action="ppaction://hlinksldjump"/>
          </p:cNvPr>
          <p:cNvSpPr/>
          <p:nvPr/>
        </p:nvSpPr>
        <p:spPr>
          <a:xfrm>
            <a:off x="8786842" y="428604"/>
            <a:ext cx="214314" cy="21431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hlinkClick r:id="rId3" action="ppaction://hlinksldjump"/>
          </p:cNvPr>
          <p:cNvSpPr/>
          <p:nvPr/>
        </p:nvSpPr>
        <p:spPr>
          <a:xfrm>
            <a:off x="8786842" y="714356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hlinkClick r:id="rId4" action="ppaction://hlinksldjump"/>
          </p:cNvPr>
          <p:cNvSpPr/>
          <p:nvPr/>
        </p:nvSpPr>
        <p:spPr>
          <a:xfrm>
            <a:off x="8786842" y="1000108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hlinkClick r:id="rId5" action="ppaction://hlinksldjump"/>
          </p:cNvPr>
          <p:cNvSpPr/>
          <p:nvPr/>
        </p:nvSpPr>
        <p:spPr>
          <a:xfrm>
            <a:off x="8786842" y="1285860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hlinkClick r:id="rId6" action="ppaction://hlinksldjump"/>
          </p:cNvPr>
          <p:cNvSpPr/>
          <p:nvPr/>
        </p:nvSpPr>
        <p:spPr>
          <a:xfrm>
            <a:off x="8786842" y="1571612"/>
            <a:ext cx="214314" cy="214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hlinkClick r:id="rId7" action="ppaction://hlinksldjump"/>
          </p:cNvPr>
          <p:cNvSpPr/>
          <p:nvPr/>
        </p:nvSpPr>
        <p:spPr>
          <a:xfrm>
            <a:off x="8786842" y="142852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 descr="view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5074" y="1928802"/>
            <a:ext cx="1500198" cy="4357718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tx2"/>
                </a:solidFill>
                <a:latin typeface="Berlin Sans FB Demi" pitchFamily="34" charset="0"/>
              </a:rPr>
              <a:t>HEADER</a:t>
            </a:r>
            <a:endParaRPr lang="fr-FR" dirty="0">
              <a:solidFill>
                <a:schemeClr val="tx2"/>
              </a:solidFill>
              <a:latin typeface="Berlin Sans FB Demi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3143240" y="1857364"/>
            <a:ext cx="2928958" cy="3786214"/>
            <a:chOff x="3143240" y="1857364"/>
            <a:chExt cx="2928958" cy="3786214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143240" y="1857364"/>
              <a:ext cx="2928958" cy="28575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86116" y="2214554"/>
              <a:ext cx="1270009" cy="785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LOGO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14876" y="2285992"/>
              <a:ext cx="1143008" cy="6429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Subscribe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86116" y="3143248"/>
              <a:ext cx="2603518" cy="8572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Navigation</a:t>
              </a:r>
              <a:endParaRPr lang="fr-FR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3143240" y="4857760"/>
              <a:ext cx="2928958" cy="7858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bg2">
                      <a:lumMod val="25000"/>
                    </a:schemeClr>
                  </a:solidFill>
                </a:rPr>
                <a:t>MOBILE</a:t>
              </a:r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4" name="Ellipse 33">
            <a:hlinkClick r:id="rId2" action="ppaction://hlinksldjump"/>
          </p:cNvPr>
          <p:cNvSpPr/>
          <p:nvPr/>
        </p:nvSpPr>
        <p:spPr>
          <a:xfrm>
            <a:off x="8786842" y="428604"/>
            <a:ext cx="214314" cy="21431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hlinkClick r:id="rId3" action="ppaction://hlinksldjump"/>
          </p:cNvPr>
          <p:cNvSpPr/>
          <p:nvPr/>
        </p:nvSpPr>
        <p:spPr>
          <a:xfrm>
            <a:off x="8786842" y="714356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hlinkClick r:id="rId4" action="ppaction://hlinksldjump"/>
          </p:cNvPr>
          <p:cNvSpPr/>
          <p:nvPr/>
        </p:nvSpPr>
        <p:spPr>
          <a:xfrm>
            <a:off x="8786842" y="1000108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hlinkClick r:id="rId5" action="ppaction://hlinksldjump"/>
          </p:cNvPr>
          <p:cNvSpPr/>
          <p:nvPr/>
        </p:nvSpPr>
        <p:spPr>
          <a:xfrm>
            <a:off x="8786842" y="1285860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hlinkClick r:id="rId6" action="ppaction://hlinksldjump"/>
          </p:cNvPr>
          <p:cNvSpPr/>
          <p:nvPr/>
        </p:nvSpPr>
        <p:spPr>
          <a:xfrm>
            <a:off x="8786842" y="1571612"/>
            <a:ext cx="214314" cy="214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hlinkClick r:id="rId7" action="ppaction://hlinksldjump"/>
          </p:cNvPr>
          <p:cNvSpPr/>
          <p:nvPr/>
        </p:nvSpPr>
        <p:spPr>
          <a:xfrm>
            <a:off x="8786842" y="142852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tx2"/>
                </a:solidFill>
                <a:latin typeface="Berlin Sans FB Demi" pitchFamily="34" charset="0"/>
              </a:rPr>
              <a:t>HEADER</a:t>
            </a:r>
            <a:endParaRPr lang="fr-FR" dirty="0">
              <a:solidFill>
                <a:schemeClr val="tx2"/>
              </a:solidFill>
              <a:latin typeface="Berlin Sans FB Demi" pitchFamily="34" charset="0"/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500430" y="2714620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428596" y="1643050"/>
            <a:ext cx="2928958" cy="3786214"/>
            <a:chOff x="428596" y="1643050"/>
            <a:chExt cx="2928958" cy="3786214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428596" y="1643050"/>
              <a:ext cx="2928958" cy="28575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71472" y="2000240"/>
              <a:ext cx="1270009" cy="785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LOGO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00232" y="2071678"/>
              <a:ext cx="1143008" cy="6429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Subscribe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472" y="2928934"/>
              <a:ext cx="2603518" cy="8572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Navigation</a:t>
              </a:r>
              <a:endParaRPr lang="fr-FR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428596" y="4643446"/>
              <a:ext cx="2928958" cy="7858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bg2">
                      <a:lumMod val="25000"/>
                    </a:schemeClr>
                  </a:solidFill>
                </a:rPr>
                <a:t>MOBILE</a:t>
              </a:r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" name="Groupe 21"/>
          <p:cNvGrpSpPr/>
          <p:nvPr/>
        </p:nvGrpSpPr>
        <p:grpSpPr>
          <a:xfrm>
            <a:off x="3929058" y="2000240"/>
            <a:ext cx="4714908" cy="3429024"/>
            <a:chOff x="4071934" y="2000240"/>
            <a:chExt cx="4929222" cy="3429024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4071934" y="2000240"/>
              <a:ext cx="4929222" cy="19288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43372" y="2500306"/>
              <a:ext cx="1428760" cy="785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LOGO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43834" y="2571744"/>
              <a:ext cx="1285884" cy="6429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Subscribe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15008" y="2500306"/>
              <a:ext cx="1857388" cy="7858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Navigation</a:t>
              </a:r>
              <a:endParaRPr lang="fr-FR" dirty="0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929190" y="4643446"/>
              <a:ext cx="2928958" cy="7858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bg2">
                      <a:lumMod val="25000"/>
                    </a:schemeClr>
                  </a:solidFill>
                </a:rPr>
                <a:t>DESKTOP/TABLET</a:t>
              </a:r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19" name="Connecteur en angle 18"/>
          <p:cNvCxnSpPr>
            <a:stCxn id="7" idx="2"/>
            <a:endCxn id="12" idx="2"/>
          </p:cNvCxnSpPr>
          <p:nvPr/>
        </p:nvCxnSpPr>
        <p:spPr>
          <a:xfrm rot="5400000" flipH="1" flipV="1">
            <a:off x="3881087" y="1278267"/>
            <a:ext cx="500066" cy="4515779"/>
          </a:xfrm>
          <a:prstGeom prst="bentConnector3">
            <a:avLst>
              <a:gd name="adj1" fmla="val -802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hlinkClick r:id="rId2" action="ppaction://hlinksldjump"/>
          </p:cNvPr>
          <p:cNvSpPr/>
          <p:nvPr/>
        </p:nvSpPr>
        <p:spPr>
          <a:xfrm>
            <a:off x="8786842" y="428604"/>
            <a:ext cx="214314" cy="21431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hlinkClick r:id="rId3" action="ppaction://hlinksldjump"/>
          </p:cNvPr>
          <p:cNvSpPr/>
          <p:nvPr/>
        </p:nvSpPr>
        <p:spPr>
          <a:xfrm>
            <a:off x="8786842" y="714356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hlinkClick r:id="rId4" action="ppaction://hlinksldjump"/>
          </p:cNvPr>
          <p:cNvSpPr/>
          <p:nvPr/>
        </p:nvSpPr>
        <p:spPr>
          <a:xfrm>
            <a:off x="8786842" y="1000108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hlinkClick r:id="rId5" action="ppaction://hlinksldjump"/>
          </p:cNvPr>
          <p:cNvSpPr/>
          <p:nvPr/>
        </p:nvSpPr>
        <p:spPr>
          <a:xfrm>
            <a:off x="8786842" y="1285860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hlinkClick r:id="rId6" action="ppaction://hlinksldjump"/>
          </p:cNvPr>
          <p:cNvSpPr/>
          <p:nvPr/>
        </p:nvSpPr>
        <p:spPr>
          <a:xfrm>
            <a:off x="8786842" y="1571612"/>
            <a:ext cx="214314" cy="214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hlinkClick r:id="rId7" action="ppaction://hlinksldjump"/>
          </p:cNvPr>
          <p:cNvSpPr/>
          <p:nvPr/>
        </p:nvSpPr>
        <p:spPr>
          <a:xfrm>
            <a:off x="8786842" y="142852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428596" y="1643050"/>
            <a:ext cx="2928958" cy="2857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tx2"/>
                </a:solidFill>
                <a:latin typeface="Berlin Sans FB Demi" pitchFamily="34" charset="0"/>
              </a:rPr>
              <a:t>HEADER</a:t>
            </a:r>
            <a:endParaRPr lang="fr-FR" dirty="0">
              <a:solidFill>
                <a:schemeClr val="tx2"/>
              </a:solidFill>
              <a:latin typeface="Berlin Sans FB Dem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2000240"/>
            <a:ext cx="1270009" cy="785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00232" y="2071678"/>
            <a:ext cx="1143008" cy="6429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Subscribe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71472" y="2928934"/>
            <a:ext cx="2603518" cy="8572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Navigation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3500430" y="2714620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500298" y="2714620"/>
            <a:ext cx="142876" cy="2143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28596" y="4643446"/>
            <a:ext cx="2928958" cy="785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MOBILE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e 21"/>
          <p:cNvGrpSpPr/>
          <p:nvPr/>
        </p:nvGrpSpPr>
        <p:grpSpPr>
          <a:xfrm>
            <a:off x="3929058" y="2000240"/>
            <a:ext cx="4714908" cy="3429024"/>
            <a:chOff x="4071934" y="2000240"/>
            <a:chExt cx="4929222" cy="3429024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4071934" y="2000240"/>
              <a:ext cx="4929222" cy="19288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43372" y="2500306"/>
              <a:ext cx="1428760" cy="785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LOGO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43834" y="2571744"/>
              <a:ext cx="1285884" cy="6429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Subscribe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15008" y="2500306"/>
              <a:ext cx="1857388" cy="7858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Navigation</a:t>
              </a:r>
              <a:endParaRPr lang="fr-FR" dirty="0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929190" y="4643446"/>
              <a:ext cx="2928958" cy="7858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bg2">
                      <a:lumMod val="25000"/>
                    </a:schemeClr>
                  </a:solidFill>
                </a:rPr>
                <a:t>DESKTOP/TABLET</a:t>
              </a:r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1214414" y="392906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Flexbox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86644" y="2786058"/>
            <a:ext cx="71438" cy="1428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en angle 30"/>
          <p:cNvCxnSpPr>
            <a:stCxn id="10" idx="2"/>
            <a:endCxn id="12" idx="2"/>
          </p:cNvCxnSpPr>
          <p:nvPr/>
        </p:nvCxnSpPr>
        <p:spPr>
          <a:xfrm rot="5400000">
            <a:off x="7156828" y="2446868"/>
            <a:ext cx="36000" cy="1571636"/>
          </a:xfrm>
          <a:prstGeom prst="bentConnector3">
            <a:avLst>
              <a:gd name="adj1" fmla="val 758109"/>
            </a:avLst>
          </a:prstGeom>
          <a:ln>
            <a:solidFill>
              <a:schemeClr val="accent5"/>
            </a:solidFill>
            <a:headEnd type="arrow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715140" y="35718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css</a:t>
            </a:r>
            <a:r>
              <a:rPr lang="fr-FR" dirty="0" smtClean="0"/>
              <a:t> : </a:t>
            </a:r>
            <a:r>
              <a:rPr lang="fr-FR" dirty="0" err="1"/>
              <a:t>o</a:t>
            </a:r>
            <a:r>
              <a:rPr lang="fr-FR" dirty="0" err="1" smtClean="0"/>
              <a:t>rder</a:t>
            </a:r>
            <a:endParaRPr lang="fr-FR" dirty="0"/>
          </a:p>
        </p:txBody>
      </p:sp>
      <p:sp>
        <p:nvSpPr>
          <p:cNvPr id="44" name="Ellipse 43">
            <a:hlinkClick r:id="rId2" action="ppaction://hlinksldjump"/>
          </p:cNvPr>
          <p:cNvSpPr/>
          <p:nvPr/>
        </p:nvSpPr>
        <p:spPr>
          <a:xfrm>
            <a:off x="8786842" y="428604"/>
            <a:ext cx="214314" cy="21431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hlinkClick r:id="rId3" action="ppaction://hlinksldjump"/>
          </p:cNvPr>
          <p:cNvSpPr/>
          <p:nvPr/>
        </p:nvSpPr>
        <p:spPr>
          <a:xfrm>
            <a:off x="8786842" y="714356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hlinkClick r:id="rId4" action="ppaction://hlinksldjump"/>
          </p:cNvPr>
          <p:cNvSpPr/>
          <p:nvPr/>
        </p:nvSpPr>
        <p:spPr>
          <a:xfrm>
            <a:off x="8786842" y="1000108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hlinkClick r:id="rId5" action="ppaction://hlinksldjump"/>
          </p:cNvPr>
          <p:cNvSpPr/>
          <p:nvPr/>
        </p:nvSpPr>
        <p:spPr>
          <a:xfrm>
            <a:off x="8786842" y="1285860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hlinkClick r:id="rId6" action="ppaction://hlinksldjump"/>
          </p:cNvPr>
          <p:cNvSpPr/>
          <p:nvPr/>
        </p:nvSpPr>
        <p:spPr>
          <a:xfrm>
            <a:off x="8786842" y="1571612"/>
            <a:ext cx="214314" cy="214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hlinkClick r:id="rId7" action="ppaction://hlinksldjump"/>
          </p:cNvPr>
          <p:cNvSpPr/>
          <p:nvPr/>
        </p:nvSpPr>
        <p:spPr>
          <a:xfrm>
            <a:off x="8786842" y="142852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SETTINGS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071802" y="1571612"/>
            <a:ext cx="2928958" cy="642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&lt;h1&gt; </a:t>
            </a:r>
            <a:r>
              <a:rPr lang="fr-FR" dirty="0" smtClean="0">
                <a:solidFill>
                  <a:schemeClr val="tx1"/>
                </a:solidFill>
              </a:rPr>
              <a:t>Titre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&lt;/h1&gt;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3071802" y="2357430"/>
            <a:ext cx="2928958" cy="571504"/>
            <a:chOff x="2714612" y="2928934"/>
            <a:chExt cx="2928958" cy="571504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2714612" y="2928934"/>
              <a:ext cx="2928958" cy="57150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14678" y="3071810"/>
              <a:ext cx="1857388" cy="285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Lieu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2928926" y="3071810"/>
              <a:ext cx="285752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72066" y="3071810"/>
              <a:ext cx="285752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071802" y="3071810"/>
            <a:ext cx="2928958" cy="2143140"/>
            <a:chOff x="2714612" y="4000504"/>
            <a:chExt cx="2928958" cy="214314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714612" y="4000504"/>
              <a:ext cx="2928958" cy="214314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928926" y="4071942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&lt;h2&gt; Filtres&lt;/h2&gt;</a:t>
              </a:r>
              <a:endParaRPr lang="fr-FR" dirty="0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3143240" y="4572008"/>
              <a:ext cx="1643074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143240" y="5072074"/>
              <a:ext cx="135732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143240" y="5572140"/>
              <a:ext cx="1571636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000364" y="4572008"/>
              <a:ext cx="357190" cy="35719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3000364" y="5072074"/>
              <a:ext cx="357190" cy="35719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3000364" y="5572140"/>
              <a:ext cx="357190" cy="35719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Rectangle à coins arrondis 21"/>
          <p:cNvSpPr/>
          <p:nvPr/>
        </p:nvSpPr>
        <p:spPr>
          <a:xfrm>
            <a:off x="3071802" y="5429264"/>
            <a:ext cx="2928958" cy="5000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3214678" y="5572140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214678" y="550070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3643306" y="6072206"/>
            <a:ext cx="1928826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MOBILE</a:t>
            </a:r>
            <a:endParaRPr lang="fr-FR" dirty="0"/>
          </a:p>
        </p:txBody>
      </p:sp>
      <p:sp>
        <p:nvSpPr>
          <p:cNvPr id="36" name="Ellipse 35">
            <a:hlinkClick r:id="rId2" action="ppaction://hlinksldjump"/>
          </p:cNvPr>
          <p:cNvSpPr/>
          <p:nvPr/>
        </p:nvSpPr>
        <p:spPr>
          <a:xfrm>
            <a:off x="8786842" y="428604"/>
            <a:ext cx="214314" cy="21431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hlinkClick r:id="rId3" action="ppaction://hlinksldjump"/>
          </p:cNvPr>
          <p:cNvSpPr/>
          <p:nvPr/>
        </p:nvSpPr>
        <p:spPr>
          <a:xfrm>
            <a:off x="8786842" y="714356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hlinkClick r:id="rId4" action="ppaction://hlinksldjump"/>
          </p:cNvPr>
          <p:cNvSpPr/>
          <p:nvPr/>
        </p:nvSpPr>
        <p:spPr>
          <a:xfrm>
            <a:off x="8786842" y="1000108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hlinkClick r:id="rId5" action="ppaction://hlinksldjump"/>
          </p:cNvPr>
          <p:cNvSpPr/>
          <p:nvPr/>
        </p:nvSpPr>
        <p:spPr>
          <a:xfrm>
            <a:off x="8786842" y="1285860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hlinkClick r:id="rId6" action="ppaction://hlinksldjump"/>
          </p:cNvPr>
          <p:cNvSpPr/>
          <p:nvPr/>
        </p:nvSpPr>
        <p:spPr>
          <a:xfrm>
            <a:off x="8786842" y="1571612"/>
            <a:ext cx="214314" cy="214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hlinkClick r:id="rId7" action="ppaction://hlinksldjump"/>
          </p:cNvPr>
          <p:cNvSpPr/>
          <p:nvPr/>
        </p:nvSpPr>
        <p:spPr>
          <a:xfrm>
            <a:off x="8786842" y="142852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SETTINGS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Berlin Sans FB Demi" pitchFamily="34" charset="0"/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1500166" y="1643050"/>
            <a:ext cx="6143668" cy="3929090"/>
            <a:chOff x="714348" y="1785926"/>
            <a:chExt cx="6143668" cy="3929090"/>
          </a:xfrm>
        </p:grpSpPr>
        <p:grpSp>
          <p:nvGrpSpPr>
            <p:cNvPr id="9" name="Groupe 19"/>
            <p:cNvGrpSpPr/>
            <p:nvPr/>
          </p:nvGrpSpPr>
          <p:grpSpPr>
            <a:xfrm>
              <a:off x="714348" y="3429000"/>
              <a:ext cx="6143668" cy="1571636"/>
              <a:chOff x="2786050" y="3929066"/>
              <a:chExt cx="6143668" cy="1571636"/>
            </a:xfrm>
          </p:grpSpPr>
          <p:sp>
            <p:nvSpPr>
              <p:cNvPr id="6" name="Rectangle à coins arrondis 5"/>
              <p:cNvSpPr/>
              <p:nvPr/>
            </p:nvSpPr>
            <p:spPr>
              <a:xfrm>
                <a:off x="2786050" y="3929066"/>
                <a:ext cx="6143668" cy="1571636"/>
              </a:xfrm>
              <a:prstGeom prst="roundRect">
                <a:avLst>
                  <a:gd name="adj" fmla="val 953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5357818" y="4071942"/>
                <a:ext cx="1643074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7358082" y="4071942"/>
                <a:ext cx="1357322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à coins arrondis 13"/>
              <p:cNvSpPr/>
              <p:nvPr/>
            </p:nvSpPr>
            <p:spPr>
              <a:xfrm>
                <a:off x="3143240" y="4572008"/>
                <a:ext cx="1571636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5214942" y="4071942"/>
                <a:ext cx="357190" cy="35719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215206" y="4071942"/>
                <a:ext cx="357190" cy="35719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3000364" y="4572008"/>
                <a:ext cx="357190" cy="35719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5072066" y="4572008"/>
                <a:ext cx="1643074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4929190" y="4572008"/>
                <a:ext cx="357190" cy="35719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857224" y="3571876"/>
              <a:ext cx="1857388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&lt;h2&gt; Filtres&lt;/h2&gt;</a:t>
              </a:r>
            </a:p>
            <a:p>
              <a:pPr algn="ctr"/>
              <a:endParaRPr lang="fr-FR" dirty="0"/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714348" y="1785926"/>
              <a:ext cx="6072230" cy="64294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accent5">
                      <a:lumMod val="50000"/>
                    </a:schemeClr>
                  </a:solidFill>
                </a:rPr>
                <a:t> &lt;h1&gt; </a:t>
              </a:r>
              <a:r>
                <a:rPr lang="fr-FR" dirty="0" smtClean="0">
                  <a:solidFill>
                    <a:schemeClr val="tx1"/>
                  </a:solidFill>
                </a:rPr>
                <a:t>Titre </a:t>
              </a:r>
              <a:r>
                <a:rPr lang="fr-FR" dirty="0" smtClean="0">
                  <a:solidFill>
                    <a:schemeClr val="accent5">
                      <a:lumMod val="50000"/>
                    </a:schemeClr>
                  </a:solidFill>
                </a:rPr>
                <a:t>&lt;/h1&gt;</a:t>
              </a:r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3" name="Groupe 20"/>
            <p:cNvGrpSpPr/>
            <p:nvPr/>
          </p:nvGrpSpPr>
          <p:grpSpPr>
            <a:xfrm>
              <a:off x="714348" y="2643182"/>
              <a:ext cx="6072230" cy="571504"/>
              <a:chOff x="2714612" y="2928934"/>
              <a:chExt cx="6072230" cy="571504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2714612" y="2928934"/>
                <a:ext cx="6072230" cy="57150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214678" y="3071810"/>
                <a:ext cx="1857388" cy="2857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Lieu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2928926" y="3071810"/>
                <a:ext cx="285752" cy="2857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5072066" y="3071810"/>
                <a:ext cx="1500198" cy="2857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714348" y="5214950"/>
              <a:ext cx="6143668" cy="500066"/>
              <a:chOff x="714348" y="5929330"/>
              <a:chExt cx="6143668" cy="500066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714348" y="5929330"/>
                <a:ext cx="6143668" cy="500066"/>
                <a:chOff x="2786050" y="5929330"/>
                <a:chExt cx="6143668" cy="500066"/>
              </a:xfrm>
            </p:grpSpPr>
            <p:sp>
              <p:nvSpPr>
                <p:cNvPr id="22" name="Rectangle à coins arrondis 21"/>
                <p:cNvSpPr/>
                <p:nvPr/>
              </p:nvSpPr>
              <p:spPr>
                <a:xfrm>
                  <a:off x="2786050" y="5929330"/>
                  <a:ext cx="6143668" cy="500066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>
                  <a:off x="2857488" y="6072206"/>
                  <a:ext cx="214314" cy="21431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4" name="ZoneTexte 23"/>
              <p:cNvSpPr txBox="1"/>
              <p:nvPr/>
            </p:nvSpPr>
            <p:spPr>
              <a:xfrm>
                <a:off x="785786" y="6000768"/>
                <a:ext cx="14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i</a:t>
                </a:r>
                <a:endParaRPr lang="fr-FR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3214678" y="5857892"/>
            <a:ext cx="235745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DESKTOP</a:t>
            </a:r>
            <a:endParaRPr lang="fr-FR" dirty="0"/>
          </a:p>
        </p:txBody>
      </p:sp>
      <p:sp>
        <p:nvSpPr>
          <p:cNvPr id="41" name="Ellipse 40">
            <a:hlinkClick r:id="rId2" action="ppaction://hlinksldjump"/>
          </p:cNvPr>
          <p:cNvSpPr/>
          <p:nvPr/>
        </p:nvSpPr>
        <p:spPr>
          <a:xfrm>
            <a:off x="8786842" y="428604"/>
            <a:ext cx="214314" cy="21431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hlinkClick r:id="rId3" action="ppaction://hlinksldjump"/>
          </p:cNvPr>
          <p:cNvSpPr/>
          <p:nvPr/>
        </p:nvSpPr>
        <p:spPr>
          <a:xfrm>
            <a:off x="8786842" y="714356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hlinkClick r:id="rId4" action="ppaction://hlinksldjump"/>
          </p:cNvPr>
          <p:cNvSpPr/>
          <p:nvPr/>
        </p:nvSpPr>
        <p:spPr>
          <a:xfrm>
            <a:off x="8786842" y="1000108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hlinkClick r:id="rId5" action="ppaction://hlinksldjump"/>
          </p:cNvPr>
          <p:cNvSpPr/>
          <p:nvPr/>
        </p:nvSpPr>
        <p:spPr>
          <a:xfrm>
            <a:off x="8786842" y="1285860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hlinkClick r:id="rId6" action="ppaction://hlinksldjump"/>
          </p:cNvPr>
          <p:cNvSpPr/>
          <p:nvPr/>
        </p:nvSpPr>
        <p:spPr>
          <a:xfrm>
            <a:off x="8786842" y="1571612"/>
            <a:ext cx="214314" cy="214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hlinkClick r:id="rId7" action="ppaction://hlinksldjump"/>
          </p:cNvPr>
          <p:cNvSpPr/>
          <p:nvPr/>
        </p:nvSpPr>
        <p:spPr>
          <a:xfrm>
            <a:off x="8786842" y="142852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  <a:latin typeface="Berlin Sans FB Demi" pitchFamily="34" charset="0"/>
              </a:rPr>
              <a:t>HOSTS</a:t>
            </a:r>
            <a:endParaRPr lang="fr-FR" dirty="0">
              <a:solidFill>
                <a:schemeClr val="accent1"/>
              </a:solidFill>
              <a:latin typeface="Berlin Sans FB Demi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785786" y="1643050"/>
            <a:ext cx="3286148" cy="4714908"/>
          </a:xfrm>
          <a:prstGeom prst="roundRect">
            <a:avLst>
              <a:gd name="adj" fmla="val 879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572000" y="1643050"/>
            <a:ext cx="3286148" cy="4714908"/>
          </a:xfrm>
          <a:prstGeom prst="roundRect">
            <a:avLst>
              <a:gd name="adj" fmla="val 905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714876" y="178592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&lt;h2&gt; </a:t>
            </a:r>
            <a:r>
              <a:rPr lang="fr-FR" dirty="0" err="1" smtClean="0"/>
              <a:t>herbergements</a:t>
            </a:r>
            <a:r>
              <a:rPr lang="fr-FR" dirty="0" smtClean="0"/>
              <a:t> &lt;/h2&gt;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00100" y="178592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&lt;h2&gt; populaires &lt;/h2&gt;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4857752" y="2786058"/>
            <a:ext cx="2714644" cy="1500198"/>
            <a:chOff x="4857752" y="2786058"/>
            <a:chExt cx="2714644" cy="1500198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4857752" y="2786058"/>
              <a:ext cx="2714644" cy="15001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929190" y="2857496"/>
              <a:ext cx="2571768" cy="78581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929190" y="3643314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 smtClean="0"/>
                <a:t>Hotel</a:t>
              </a:r>
              <a:r>
                <a:rPr lang="fr-FR" sz="1600" dirty="0" smtClean="0"/>
                <a:t> du port</a:t>
              </a:r>
              <a:endParaRPr lang="fr-FR" sz="16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929190" y="3857628"/>
              <a:ext cx="14287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A partir de 52€</a:t>
              </a:r>
              <a:endParaRPr lang="fr-FR" sz="1100" dirty="0"/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5072066" y="4143380"/>
              <a:ext cx="642942" cy="61914"/>
              <a:chOff x="5000628" y="4143380"/>
              <a:chExt cx="642942" cy="61914"/>
            </a:xfrm>
          </p:grpSpPr>
          <p:sp>
            <p:nvSpPr>
              <p:cNvPr id="18" name="Étoile à 5 branches 17"/>
              <p:cNvSpPr/>
              <p:nvPr/>
            </p:nvSpPr>
            <p:spPr>
              <a:xfrm>
                <a:off x="5286380" y="41433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Étoile à 5 branches 18"/>
              <p:cNvSpPr/>
              <p:nvPr/>
            </p:nvSpPr>
            <p:spPr>
              <a:xfrm>
                <a:off x="5429256" y="41433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Étoile à 5 branches 19"/>
              <p:cNvSpPr/>
              <p:nvPr/>
            </p:nvSpPr>
            <p:spPr>
              <a:xfrm>
                <a:off x="5572132" y="41433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Étoile à 5 branches 20"/>
              <p:cNvSpPr/>
              <p:nvPr/>
            </p:nvSpPr>
            <p:spPr>
              <a:xfrm>
                <a:off x="5143504" y="41433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Étoile à 5 branches 21"/>
              <p:cNvSpPr/>
              <p:nvPr/>
            </p:nvSpPr>
            <p:spPr>
              <a:xfrm>
                <a:off x="5000628" y="41433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4857752" y="4500570"/>
            <a:ext cx="2714644" cy="1500198"/>
            <a:chOff x="4857752" y="4500570"/>
            <a:chExt cx="2714644" cy="1500198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4857752" y="4500570"/>
              <a:ext cx="2714644" cy="15001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929190" y="4572008"/>
              <a:ext cx="2571768" cy="78581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4929190" y="5357826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Auberge</a:t>
              </a:r>
              <a:endParaRPr lang="fr-FR" sz="16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929190" y="5572140"/>
              <a:ext cx="1357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A partir de 25€</a:t>
              </a:r>
              <a:endParaRPr lang="fr-FR" sz="1100" dirty="0"/>
            </a:p>
          </p:txBody>
        </p:sp>
        <p:grpSp>
          <p:nvGrpSpPr>
            <p:cNvPr id="24" name="Groupe 23"/>
            <p:cNvGrpSpPr/>
            <p:nvPr/>
          </p:nvGrpSpPr>
          <p:grpSpPr>
            <a:xfrm>
              <a:off x="5000628" y="5857892"/>
              <a:ext cx="642942" cy="61914"/>
              <a:chOff x="5000628" y="4143380"/>
              <a:chExt cx="642942" cy="61914"/>
            </a:xfrm>
          </p:grpSpPr>
          <p:sp>
            <p:nvSpPr>
              <p:cNvPr id="25" name="Étoile à 5 branches 24"/>
              <p:cNvSpPr/>
              <p:nvPr/>
            </p:nvSpPr>
            <p:spPr>
              <a:xfrm>
                <a:off x="5286380" y="41433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Étoile à 5 branches 25"/>
              <p:cNvSpPr/>
              <p:nvPr/>
            </p:nvSpPr>
            <p:spPr>
              <a:xfrm>
                <a:off x="5429256" y="41433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Étoile à 5 branches 26"/>
              <p:cNvSpPr/>
              <p:nvPr/>
            </p:nvSpPr>
            <p:spPr>
              <a:xfrm>
                <a:off x="5572132" y="41433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Étoile à 5 branches 27"/>
              <p:cNvSpPr/>
              <p:nvPr/>
            </p:nvSpPr>
            <p:spPr>
              <a:xfrm>
                <a:off x="5143504" y="41433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Étoile à 5 branches 28"/>
              <p:cNvSpPr/>
              <p:nvPr/>
            </p:nvSpPr>
            <p:spPr>
              <a:xfrm>
                <a:off x="5000628" y="41433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1" name="Groupe 50"/>
          <p:cNvGrpSpPr/>
          <p:nvPr/>
        </p:nvGrpSpPr>
        <p:grpSpPr>
          <a:xfrm>
            <a:off x="1071538" y="2357430"/>
            <a:ext cx="2714644" cy="1500198"/>
            <a:chOff x="1071538" y="2357430"/>
            <a:chExt cx="2714644" cy="1500198"/>
          </a:xfrm>
        </p:grpSpPr>
        <p:grpSp>
          <p:nvGrpSpPr>
            <p:cNvPr id="32" name="Groupe 31"/>
            <p:cNvGrpSpPr/>
            <p:nvPr/>
          </p:nvGrpSpPr>
          <p:grpSpPr>
            <a:xfrm>
              <a:off x="1071538" y="2357430"/>
              <a:ext cx="2714644" cy="1500198"/>
              <a:chOff x="4857752" y="2786058"/>
              <a:chExt cx="2714644" cy="1500198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4857752" y="2786058"/>
                <a:ext cx="2714644" cy="15001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4929190" y="2857496"/>
                <a:ext cx="928694" cy="135732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5929322" y="2857496"/>
                <a:ext cx="15716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Hotel</a:t>
                </a:r>
                <a:r>
                  <a:rPr lang="fr-FR" sz="1400" dirty="0" smtClean="0"/>
                  <a:t> du port</a:t>
                </a:r>
                <a:endParaRPr lang="fr-FR" sz="1400" dirty="0"/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6000760" y="3143248"/>
                <a:ext cx="14287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A partir de 128€</a:t>
                </a:r>
                <a:endParaRPr lang="fr-FR" sz="1100" dirty="0"/>
              </a:p>
            </p:txBody>
          </p:sp>
        </p:grpSp>
        <p:grpSp>
          <p:nvGrpSpPr>
            <p:cNvPr id="50" name="Groupe 49"/>
            <p:cNvGrpSpPr/>
            <p:nvPr/>
          </p:nvGrpSpPr>
          <p:grpSpPr>
            <a:xfrm>
              <a:off x="2214546" y="3643314"/>
              <a:ext cx="642942" cy="71438"/>
              <a:chOff x="5224466" y="4295780"/>
              <a:chExt cx="642942" cy="61914"/>
            </a:xfrm>
          </p:grpSpPr>
          <p:sp>
            <p:nvSpPr>
              <p:cNvPr id="43" name="Étoile à 5 branches 42"/>
              <p:cNvSpPr/>
              <p:nvPr/>
            </p:nvSpPr>
            <p:spPr>
              <a:xfrm>
                <a:off x="5510218" y="42957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Étoile à 5 branches 43"/>
              <p:cNvSpPr/>
              <p:nvPr/>
            </p:nvSpPr>
            <p:spPr>
              <a:xfrm>
                <a:off x="5653094" y="42957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Étoile à 5 branches 44"/>
              <p:cNvSpPr/>
              <p:nvPr/>
            </p:nvSpPr>
            <p:spPr>
              <a:xfrm>
                <a:off x="5795970" y="42957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Étoile à 5 branches 45"/>
              <p:cNvSpPr/>
              <p:nvPr/>
            </p:nvSpPr>
            <p:spPr>
              <a:xfrm>
                <a:off x="5367342" y="42957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Étoile à 5 branches 46"/>
              <p:cNvSpPr/>
              <p:nvPr/>
            </p:nvSpPr>
            <p:spPr>
              <a:xfrm>
                <a:off x="5224466" y="42957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1000100" y="4143380"/>
            <a:ext cx="2714644" cy="1500198"/>
            <a:chOff x="1071538" y="2357430"/>
            <a:chExt cx="2714644" cy="1500198"/>
          </a:xfrm>
        </p:grpSpPr>
        <p:grpSp>
          <p:nvGrpSpPr>
            <p:cNvPr id="53" name="Groupe 31"/>
            <p:cNvGrpSpPr/>
            <p:nvPr/>
          </p:nvGrpSpPr>
          <p:grpSpPr>
            <a:xfrm>
              <a:off x="1071538" y="2357430"/>
              <a:ext cx="2714644" cy="1500198"/>
              <a:chOff x="4857752" y="2786058"/>
              <a:chExt cx="2714644" cy="1500198"/>
            </a:xfrm>
          </p:grpSpPr>
          <p:sp>
            <p:nvSpPr>
              <p:cNvPr id="60" name="Rectangle à coins arrondis 59"/>
              <p:cNvSpPr/>
              <p:nvPr/>
            </p:nvSpPr>
            <p:spPr>
              <a:xfrm>
                <a:off x="4857752" y="2786058"/>
                <a:ext cx="2714644" cy="15001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à coins arrondis 60"/>
              <p:cNvSpPr/>
              <p:nvPr/>
            </p:nvSpPr>
            <p:spPr>
              <a:xfrm>
                <a:off x="4929190" y="2857496"/>
                <a:ext cx="928694" cy="13573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5929322" y="2857496"/>
                <a:ext cx="15716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Au cœur de l’eau</a:t>
                </a:r>
                <a:endParaRPr lang="fr-FR" sz="1400" dirty="0"/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5929322" y="3071810"/>
                <a:ext cx="14287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A partir de 71€</a:t>
                </a:r>
                <a:endParaRPr lang="fr-FR" sz="1100" dirty="0"/>
              </a:p>
            </p:txBody>
          </p:sp>
        </p:grpSp>
        <p:grpSp>
          <p:nvGrpSpPr>
            <p:cNvPr id="54" name="Groupe 49"/>
            <p:cNvGrpSpPr/>
            <p:nvPr/>
          </p:nvGrpSpPr>
          <p:grpSpPr>
            <a:xfrm>
              <a:off x="2214546" y="3643314"/>
              <a:ext cx="642942" cy="71438"/>
              <a:chOff x="5224466" y="4295780"/>
              <a:chExt cx="642942" cy="61914"/>
            </a:xfrm>
          </p:grpSpPr>
          <p:sp>
            <p:nvSpPr>
              <p:cNvPr id="55" name="Étoile à 5 branches 54"/>
              <p:cNvSpPr/>
              <p:nvPr/>
            </p:nvSpPr>
            <p:spPr>
              <a:xfrm>
                <a:off x="5510218" y="42957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Étoile à 5 branches 55"/>
              <p:cNvSpPr/>
              <p:nvPr/>
            </p:nvSpPr>
            <p:spPr>
              <a:xfrm>
                <a:off x="5653094" y="42957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Étoile à 5 branches 56"/>
              <p:cNvSpPr/>
              <p:nvPr/>
            </p:nvSpPr>
            <p:spPr>
              <a:xfrm>
                <a:off x="5795970" y="42957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Étoile à 5 branches 57"/>
              <p:cNvSpPr/>
              <p:nvPr/>
            </p:nvSpPr>
            <p:spPr>
              <a:xfrm>
                <a:off x="5367342" y="42957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Étoile à 5 branches 58"/>
              <p:cNvSpPr/>
              <p:nvPr/>
            </p:nvSpPr>
            <p:spPr>
              <a:xfrm>
                <a:off x="5224466" y="4295780"/>
                <a:ext cx="71438" cy="6191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4" name="Ellipse 73">
            <a:hlinkClick r:id="rId2" action="ppaction://hlinksldjump"/>
          </p:cNvPr>
          <p:cNvSpPr/>
          <p:nvPr/>
        </p:nvSpPr>
        <p:spPr>
          <a:xfrm>
            <a:off x="8786842" y="428604"/>
            <a:ext cx="214314" cy="21431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hlinkClick r:id="rId3" action="ppaction://hlinksldjump"/>
          </p:cNvPr>
          <p:cNvSpPr/>
          <p:nvPr/>
        </p:nvSpPr>
        <p:spPr>
          <a:xfrm>
            <a:off x="8786842" y="714356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hlinkClick r:id="rId4" action="ppaction://hlinksldjump"/>
          </p:cNvPr>
          <p:cNvSpPr/>
          <p:nvPr/>
        </p:nvSpPr>
        <p:spPr>
          <a:xfrm>
            <a:off x="8786842" y="1000108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hlinkClick r:id="rId5" action="ppaction://hlinksldjump"/>
          </p:cNvPr>
          <p:cNvSpPr/>
          <p:nvPr/>
        </p:nvSpPr>
        <p:spPr>
          <a:xfrm>
            <a:off x="8786842" y="1285860"/>
            <a:ext cx="214314" cy="21431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hlinkClick r:id="rId6" action="ppaction://hlinksldjump"/>
          </p:cNvPr>
          <p:cNvSpPr/>
          <p:nvPr/>
        </p:nvSpPr>
        <p:spPr>
          <a:xfrm>
            <a:off x="8786842" y="1571612"/>
            <a:ext cx="214314" cy="2143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hlinkClick r:id="rId7" action="ppaction://hlinksldjump"/>
          </p:cNvPr>
          <p:cNvSpPr/>
          <p:nvPr/>
        </p:nvSpPr>
        <p:spPr>
          <a:xfrm>
            <a:off x="8786842" y="142852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212</Words>
  <Application>Microsoft Office PowerPoint</Application>
  <PresentationFormat>Affichage à l'écran (4:3)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Reservia</vt:lpstr>
      <vt:lpstr>CAHIER DES CHARGES</vt:lpstr>
      <vt:lpstr>STRUCTURE</vt:lpstr>
      <vt:lpstr>HEADER</vt:lpstr>
      <vt:lpstr>HEADER</vt:lpstr>
      <vt:lpstr>HEADER</vt:lpstr>
      <vt:lpstr>SETTINGS</vt:lpstr>
      <vt:lpstr>SETTINGS</vt:lpstr>
      <vt:lpstr>HOSTS</vt:lpstr>
      <vt:lpstr>HOSTS</vt:lpstr>
      <vt:lpstr>ACTIVITIES</vt:lpstr>
      <vt:lpstr>ACTIVITIES</vt:lpstr>
      <vt:lpstr>FOOTER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Reservia</dc:title>
  <dc:creator>Utilisateur Windows</dc:creator>
  <cp:lastModifiedBy>Utilisateur Windows</cp:lastModifiedBy>
  <cp:revision>26</cp:revision>
  <dcterms:created xsi:type="dcterms:W3CDTF">2021-03-03T20:52:38Z</dcterms:created>
  <dcterms:modified xsi:type="dcterms:W3CDTF">2021-03-06T09:09:40Z</dcterms:modified>
</cp:coreProperties>
</file>