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/>
              <a:t>Sound of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z="1400" dirty="0"/>
              <a:t>Amandine &amp; Ayman  </a:t>
            </a:r>
          </a:p>
          <a:p>
            <a:r>
              <a:rPr lang="fr-CH" sz="1400" dirty="0"/>
              <a:t>Encadré par : Professeure HES Madame </a:t>
            </a:r>
            <a:r>
              <a:rPr lang="fr-CH" sz="1400" dirty="0" err="1"/>
              <a:t>Rizzotti-Kaddouri</a:t>
            </a:r>
            <a:r>
              <a:rPr lang="fr-CH" sz="1400" dirty="0"/>
              <a:t> </a:t>
            </a:r>
          </a:p>
          <a:p>
            <a:r>
              <a:rPr sz="1400" dirty="0"/>
              <a:t>Cours IHM 2024‑2025 | HE‑ARC </a:t>
            </a:r>
            <a:r>
              <a:rPr sz="1400" dirty="0" err="1"/>
              <a:t>Ingénierie</a:t>
            </a:r>
            <a:r>
              <a:rPr sz="1400" dirty="0"/>
              <a:t> </a:t>
            </a:r>
          </a:p>
        </p:txBody>
      </p:sp>
      <p:pic>
        <p:nvPicPr>
          <p:cNvPr id="5" name="Image 4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564F35B6-A5FA-889D-E95B-7A42CA0C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" y="-1"/>
            <a:ext cx="9116568" cy="1936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générale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fr-FR" sz="1400" dirty="0"/>
              <a:t>Point d'entrée (package main ) : contient la classe Main avec la méthode main() qui lance l'application.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Modèle (package model ) : contient la classe Instrument qui représente un instrument de musique avec son nom et les chemins vers ses ressources (image et fichier son).</a:t>
            </a:r>
          </a:p>
          <a:p>
            <a:r>
              <a:rPr lang="fr-FR" sz="1400" dirty="0"/>
              <a:t>Vue / Interface graphique (package </a:t>
            </a:r>
            <a:r>
              <a:rPr lang="fr-FR" sz="1400" dirty="0" err="1"/>
              <a:t>view</a:t>
            </a:r>
            <a:r>
              <a:rPr lang="fr-FR" sz="1400" dirty="0"/>
              <a:t> ) : contient la classe </a:t>
            </a:r>
            <a:r>
              <a:rPr lang="fr-FR" sz="1400" dirty="0" err="1"/>
              <a:t>MainWindow</a:t>
            </a:r>
            <a:r>
              <a:rPr lang="fr-FR" sz="1400" dirty="0"/>
              <a:t> (fenêtre principale de l'application) et la classe </a:t>
            </a:r>
            <a:r>
              <a:rPr lang="fr-FR" sz="1400" dirty="0" err="1"/>
              <a:t>InstrumentGuessPanel</a:t>
            </a:r>
            <a:r>
              <a:rPr lang="fr-FR" sz="1400" dirty="0"/>
              <a:t> (panneau individuel pour deviner un instrument). </a:t>
            </a:r>
            <a:r>
              <a:rPr lang="fr-FR" sz="1400" dirty="0" err="1"/>
              <a:t>InstrumentListPanel</a:t>
            </a:r>
            <a:r>
              <a:rPr lang="fr-FR" sz="1400" dirty="0"/>
              <a:t> ???? et </a:t>
            </a:r>
            <a:r>
              <a:rPr lang="fr-FR" sz="1400" dirty="0" err="1"/>
              <a:t>GameMenuBar</a:t>
            </a:r>
            <a:r>
              <a:rPr lang="fr-FR" sz="1400" dirty="0"/>
              <a:t> ???? Ces classes s'occupent de la disposition à l’écran des composants, de la capture des actions de l'utilisateur et de l'affichage des résultats (images, messages).</a:t>
            </a:r>
          </a:p>
          <a:p>
            <a:r>
              <a:rPr lang="fr-FR" sz="1400" dirty="0"/>
              <a:t>Contrôleur (package </a:t>
            </a:r>
            <a:r>
              <a:rPr lang="fr-FR" sz="1400" dirty="0" err="1"/>
              <a:t>controller</a:t>
            </a:r>
            <a:r>
              <a:rPr lang="fr-FR" sz="1400" dirty="0"/>
              <a:t> ) : contient la classe </a:t>
            </a:r>
            <a:r>
              <a:rPr lang="fr-FR" sz="1400" dirty="0" err="1"/>
              <a:t>GameController</a:t>
            </a:r>
            <a:r>
              <a:rPr lang="fr-FR" sz="1400" dirty="0"/>
              <a:t> qui gère la logique du jeu (chargement des instruments, sélection aléatoire, lecture des sons, vérification des réponses) et fait le lien entre les données et l'interface graphique.</a:t>
            </a:r>
          </a:p>
          <a:p>
            <a:endParaRPr lang="fr-FR" sz="1400" dirty="0"/>
          </a:p>
          <a:p>
            <a:r>
              <a:rPr sz="1400" dirty="0" err="1"/>
              <a:t>Découplage</a:t>
            </a:r>
            <a:r>
              <a:rPr sz="1400" dirty="0"/>
              <a:t> =&gt; maintenance &amp; tests </a:t>
            </a:r>
            <a:r>
              <a:rPr sz="1400" dirty="0" err="1"/>
              <a:t>facilités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Modèle : Instrument &amp; chargement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dirty="0"/>
              <a:t>Instrument.java : nom, </a:t>
            </a:r>
            <a:r>
              <a:rPr sz="1400" dirty="0" err="1"/>
              <a:t>imagePath</a:t>
            </a:r>
            <a:r>
              <a:rPr sz="1400" dirty="0"/>
              <a:t>, </a:t>
            </a:r>
            <a:r>
              <a:rPr sz="1400" dirty="0" err="1"/>
              <a:t>audioPath</a:t>
            </a:r>
            <a:r>
              <a:rPr sz="1400" dirty="0"/>
              <a:t>.</a:t>
            </a:r>
          </a:p>
          <a:p>
            <a:r>
              <a:rPr sz="1400" dirty="0" err="1"/>
              <a:t>Chargement</a:t>
            </a:r>
            <a:r>
              <a:rPr sz="1400" dirty="0"/>
              <a:t> </a:t>
            </a:r>
            <a:r>
              <a:rPr sz="1400" dirty="0" err="1"/>
              <a:t>dynamique</a:t>
            </a:r>
            <a:r>
              <a:rPr sz="1400" dirty="0"/>
              <a:t> via </a:t>
            </a:r>
            <a:r>
              <a:rPr sz="1400" dirty="0" err="1"/>
              <a:t>loadInstruments</a:t>
            </a:r>
            <a:r>
              <a:rPr sz="1400" dirty="0"/>
              <a:t>().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2243712"/>
            <a:ext cx="53035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 dirty="0">
                <a:latin typeface="Consolas"/>
              </a:rPr>
              <a:t>public class Instrument {
    private final String nom;         // Instrument name
    private final String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   // Path to image (.jpg)
    private final String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;   // Path to sound (.wav)
    public Instrument(String nom, String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, String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) {
        </a:t>
            </a:r>
            <a:r>
              <a:rPr sz="800" dirty="0" err="1">
                <a:latin typeface="Consolas"/>
              </a:rPr>
              <a:t>this.nom</a:t>
            </a:r>
            <a:r>
              <a:rPr sz="800" dirty="0">
                <a:latin typeface="Consolas"/>
              </a:rPr>
              <a:t> = nom;
        </a:t>
            </a:r>
            <a:r>
              <a:rPr sz="800" dirty="0" err="1">
                <a:latin typeface="Consolas"/>
              </a:rPr>
              <a:t>this.imagePath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
        </a:t>
            </a:r>
            <a:r>
              <a:rPr sz="800" dirty="0" err="1">
                <a:latin typeface="Consolas"/>
              </a:rPr>
              <a:t>this.audioPath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;
    }
    public String </a:t>
            </a:r>
            <a:r>
              <a:rPr sz="800" dirty="0" err="1">
                <a:latin typeface="Consolas"/>
              </a:rPr>
              <a:t>getName</a:t>
            </a:r>
            <a:r>
              <a:rPr sz="800" dirty="0">
                <a:latin typeface="Consolas"/>
              </a:rPr>
              <a:t>() {
        return nom;
    }
    public String </a:t>
            </a:r>
            <a:r>
              <a:rPr sz="800" dirty="0" err="1">
                <a:latin typeface="Consolas"/>
              </a:rPr>
              <a:t>getImagePath</a:t>
            </a:r>
            <a:r>
              <a:rPr sz="800" dirty="0">
                <a:latin typeface="Consolas"/>
              </a:rPr>
              <a:t>() {
        return </a:t>
            </a:r>
            <a:r>
              <a:rPr sz="800" dirty="0" err="1">
                <a:latin typeface="Consolas"/>
              </a:rPr>
              <a:t>imagePath</a:t>
            </a:r>
            <a:r>
              <a:rPr sz="800" dirty="0">
                <a:latin typeface="Consolas"/>
              </a:rPr>
              <a:t>;
    }
    public String </a:t>
            </a:r>
            <a:r>
              <a:rPr sz="800" dirty="0" err="1">
                <a:latin typeface="Consolas"/>
              </a:rPr>
              <a:t>getAudioPath</a:t>
            </a:r>
            <a:r>
              <a:rPr sz="800" dirty="0">
                <a:latin typeface="Consolas"/>
              </a:rPr>
              <a:t>() {
...
        </a:t>
            </a:r>
            <a:r>
              <a:rPr sz="800" dirty="0" err="1">
                <a:latin typeface="Consolas"/>
              </a:rPr>
              <a:t>this.allInstruments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loadInstruments</a:t>
            </a:r>
            <a:r>
              <a:rPr sz="800" dirty="0">
                <a:latin typeface="Consolas"/>
              </a:rPr>
              <a:t>();
        </a:t>
            </a:r>
            <a:r>
              <a:rPr sz="800" dirty="0" err="1">
                <a:latin typeface="Consolas"/>
              </a:rPr>
              <a:t>this.currentGameInstruments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ArrayList</a:t>
            </a:r>
            <a:r>
              <a:rPr sz="800" dirty="0">
                <a:latin typeface="Consolas"/>
              </a:rPr>
              <a:t>&lt;&gt;();
        </a:t>
            </a:r>
            <a:r>
              <a:rPr sz="800" dirty="0" err="1">
                <a:latin typeface="Consolas"/>
              </a:rPr>
              <a:t>this.remainingInstruments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ArrayList</a:t>
            </a:r>
            <a:r>
              <a:rPr sz="800" dirty="0">
                <a:latin typeface="Consolas"/>
              </a:rPr>
              <a:t>&lt;&gt;();
</a:t>
            </a:r>
            <a:r>
              <a:rPr sz="600" dirty="0">
                <a:latin typeface="Consolas"/>
              </a:rPr>
              <a:t>
    }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Vue : </a:t>
            </a:r>
            <a:r>
              <a:rPr dirty="0" err="1"/>
              <a:t>composants</a:t>
            </a:r>
            <a:r>
              <a:rPr dirty="0"/>
              <a:t> </a:t>
            </a:r>
            <a:r>
              <a:rPr dirty="0" err="1"/>
              <a:t>clés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InstrumentGuessPanel : bouton ▶, champ texte, image.</a:t>
            </a:r>
          </a:p>
          <a:p>
            <a:r>
              <a:rPr sz="1400"/>
              <a:t>GameMenuBar : bouton Réinitialiser + compteur vies.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88" y="1805781"/>
            <a:ext cx="619718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Contrôleur : logique de jeu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 err="1"/>
              <a:t>playSound</a:t>
            </a:r>
            <a:r>
              <a:rPr sz="1400" dirty="0"/>
              <a:t> : clip </a:t>
            </a:r>
            <a:r>
              <a:rPr sz="1400" dirty="0" err="1"/>
              <a:t>exclusif</a:t>
            </a:r>
            <a:r>
              <a:rPr sz="1400" dirty="0"/>
              <a:t>, </a:t>
            </a:r>
            <a:r>
              <a:rPr sz="1400" dirty="0" err="1"/>
              <a:t>arrêt</a:t>
            </a:r>
            <a:r>
              <a:rPr sz="1400" dirty="0"/>
              <a:t> </a:t>
            </a:r>
            <a:r>
              <a:rPr sz="1400" dirty="0" err="1"/>
              <a:t>avant</a:t>
            </a:r>
            <a:r>
              <a:rPr sz="1400" dirty="0"/>
              <a:t> lecture.</a:t>
            </a:r>
          </a:p>
          <a:p>
            <a:r>
              <a:rPr sz="1400" dirty="0" err="1"/>
              <a:t>checkAnswer</a:t>
            </a:r>
            <a:r>
              <a:rPr sz="1400" dirty="0"/>
              <a:t> : mise à jour vies, </a:t>
            </a:r>
            <a:r>
              <a:rPr sz="1400" dirty="0" err="1"/>
              <a:t>victoire</a:t>
            </a:r>
            <a:r>
              <a:rPr sz="1400" dirty="0"/>
              <a:t>/</a:t>
            </a:r>
            <a:r>
              <a:rPr sz="1400" dirty="0" err="1"/>
              <a:t>défaite</a:t>
            </a:r>
            <a:r>
              <a:rPr sz="1400" dirty="0"/>
              <a:t> via EDT.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3017520"/>
            <a:ext cx="530352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 dirty="0">
                <a:latin typeface="Consolas"/>
              </a:rPr>
              <a:t>    public void </a:t>
            </a:r>
            <a:r>
              <a:rPr sz="800" dirty="0" err="1">
                <a:latin typeface="Consolas"/>
              </a:rPr>
              <a:t>playSound</a:t>
            </a:r>
            <a:r>
              <a:rPr sz="800" dirty="0">
                <a:latin typeface="Consolas"/>
              </a:rPr>
              <a:t>(String 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) {
        try {
            if (</a:t>
            </a:r>
            <a:r>
              <a:rPr sz="800" dirty="0" err="1">
                <a:latin typeface="Consolas"/>
              </a:rPr>
              <a:t>currentClip</a:t>
            </a:r>
            <a:r>
              <a:rPr sz="800" dirty="0">
                <a:latin typeface="Consolas"/>
              </a:rPr>
              <a:t> != null &amp;&amp; </a:t>
            </a:r>
            <a:r>
              <a:rPr sz="800" dirty="0" err="1">
                <a:latin typeface="Consolas"/>
              </a:rPr>
              <a:t>currentClip.isRunning</a:t>
            </a:r>
            <a:r>
              <a:rPr sz="800" dirty="0">
                <a:latin typeface="Consolas"/>
              </a:rPr>
              <a:t>()) {
                </a:t>
            </a:r>
            <a:r>
              <a:rPr sz="800" dirty="0" err="1">
                <a:latin typeface="Consolas"/>
              </a:rPr>
              <a:t>currentClip.stop</a:t>
            </a:r>
            <a:r>
              <a:rPr sz="800" dirty="0">
                <a:latin typeface="Consolas"/>
              </a:rPr>
              <a:t>();
                </a:t>
            </a:r>
            <a:r>
              <a:rPr sz="800" dirty="0" err="1">
                <a:latin typeface="Consolas"/>
              </a:rPr>
              <a:t>currentClip.close</a:t>
            </a:r>
            <a:r>
              <a:rPr sz="800" dirty="0">
                <a:latin typeface="Consolas"/>
              </a:rPr>
              <a:t>();
            }
            </a:t>
            </a:r>
            <a:r>
              <a:rPr sz="800" dirty="0" err="1">
                <a:latin typeface="Consolas"/>
              </a:rPr>
              <a:t>AudioInputStream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audioIn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AudioSystem.getAudioInputStream</a:t>
            </a:r>
            <a:r>
              <a:rPr sz="800" dirty="0">
                <a:latin typeface="Consolas"/>
              </a:rPr>
              <a:t>(new File(</a:t>
            </a:r>
            <a:r>
              <a:rPr sz="800" dirty="0" err="1">
                <a:latin typeface="Consolas"/>
              </a:rPr>
              <a:t>audioPath</a:t>
            </a:r>
            <a:r>
              <a:rPr sz="800" dirty="0">
                <a:latin typeface="Consolas"/>
              </a:rPr>
              <a:t>));
            </a:t>
            </a:r>
            <a:r>
              <a:rPr sz="800" dirty="0" err="1">
                <a:latin typeface="Consolas"/>
              </a:rPr>
              <a:t>currentClip</a:t>
            </a:r>
            <a:r>
              <a:rPr sz="800" dirty="0">
                <a:latin typeface="Consolas"/>
              </a:rPr>
              <a:t> = </a:t>
            </a:r>
            <a:r>
              <a:rPr sz="800" dirty="0" err="1">
                <a:latin typeface="Consolas"/>
              </a:rPr>
              <a:t>AudioSystem.getClip</a:t>
            </a:r>
            <a:r>
              <a:rPr sz="800" dirty="0">
                <a:latin typeface="Consolas"/>
              </a:rPr>
              <a:t>();
            </a:t>
            </a:r>
            <a:r>
              <a:rPr sz="800" dirty="0" err="1">
                <a:latin typeface="Consolas"/>
              </a:rPr>
              <a:t>currentClip.open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audioIn</a:t>
            </a:r>
            <a:r>
              <a:rPr sz="800" dirty="0">
                <a:latin typeface="Consolas"/>
              </a:rPr>
              <a:t>);
            </a:t>
            </a:r>
            <a:r>
              <a:rPr sz="800" dirty="0" err="1">
                <a:latin typeface="Consolas"/>
              </a:rPr>
              <a:t>currentClip.start</a:t>
            </a:r>
            <a:r>
              <a:rPr sz="800" dirty="0">
                <a:latin typeface="Consolas"/>
              </a:rPr>
              <a:t>();
        } catch (</a:t>
            </a:r>
            <a:r>
              <a:rPr sz="800" dirty="0" err="1">
                <a:latin typeface="Consolas"/>
              </a:rPr>
              <a:t>UnsupportedAudioFileException</a:t>
            </a:r>
            <a:r>
              <a:rPr sz="800" dirty="0">
                <a:latin typeface="Consolas"/>
              </a:rPr>
              <a:t> | </a:t>
            </a:r>
            <a:r>
              <a:rPr sz="800" dirty="0" err="1">
                <a:latin typeface="Consolas"/>
              </a:rPr>
              <a:t>IOException</a:t>
            </a:r>
            <a:r>
              <a:rPr sz="800" dirty="0">
                <a:latin typeface="Consolas"/>
              </a:rPr>
              <a:t> | </a:t>
            </a:r>
            <a:r>
              <a:rPr sz="800" dirty="0" err="1">
                <a:latin typeface="Consolas"/>
              </a:rPr>
              <a:t>LineUnavailableException</a:t>
            </a:r>
            <a:r>
              <a:rPr sz="800" dirty="0">
                <a:latin typeface="Consolas"/>
              </a:rPr>
              <a:t> e) {
            </a:t>
            </a:r>
            <a:r>
              <a:rPr sz="800" dirty="0" err="1">
                <a:latin typeface="Consolas"/>
              </a:rPr>
              <a:t>e.printStackTrace</a:t>
            </a:r>
            <a:r>
              <a:rPr sz="800" dirty="0">
                <a:latin typeface="Consolas"/>
              </a:rPr>
              <a:t>();
        }
    }
private void </a:t>
            </a:r>
            <a:r>
              <a:rPr sz="800" dirty="0" err="1">
                <a:latin typeface="Consolas"/>
              </a:rPr>
              <a:t>checkAnswer</a:t>
            </a:r>
            <a:r>
              <a:rPr sz="800" dirty="0">
                <a:latin typeface="Consolas"/>
              </a:rPr>
              <a:t>() {
    if (</a:t>
            </a:r>
            <a:r>
              <a:rPr sz="800" dirty="0" err="1">
                <a:latin typeface="Consolas"/>
              </a:rPr>
              <a:t>alreadyAnswered</a:t>
            </a:r>
            <a:r>
              <a:rPr sz="800" dirty="0">
                <a:latin typeface="Consolas"/>
              </a:rPr>
              <a:t>) return;
    String guess = </a:t>
            </a:r>
            <a:r>
              <a:rPr sz="800" dirty="0" err="1">
                <a:latin typeface="Consolas"/>
              </a:rPr>
              <a:t>guessField.getText</a:t>
            </a:r>
            <a:r>
              <a:rPr sz="800" dirty="0">
                <a:latin typeface="Consolas"/>
              </a:rPr>
              <a:t>().trim();
    </a:t>
            </a:r>
            <a:r>
              <a:rPr sz="800" dirty="0" err="1">
                <a:latin typeface="Consolas"/>
              </a:rPr>
              <a:t>boolean</a:t>
            </a:r>
            <a:r>
              <a:rPr sz="800" dirty="0">
                <a:latin typeface="Consolas"/>
              </a:rPr>
              <a:t> correct = </a:t>
            </a:r>
            <a:r>
              <a:rPr sz="800" dirty="0" err="1">
                <a:latin typeface="Consolas"/>
              </a:rPr>
              <a:t>controller.checkAnswer</a:t>
            </a:r>
            <a:r>
              <a:rPr sz="800" dirty="0">
                <a:latin typeface="Consolas"/>
              </a:rPr>
              <a:t>(guess, instrument);
    if (correct) {
        </a:t>
            </a:r>
            <a:r>
              <a:rPr sz="800" dirty="0" err="1">
                <a:latin typeface="Consolas"/>
              </a:rPr>
              <a:t>showImage</a:t>
            </a:r>
            <a:r>
              <a:rPr sz="800" dirty="0">
                <a:latin typeface="Consolas"/>
              </a:rPr>
              <a:t>();
        </a:t>
            </a:r>
            <a:r>
              <a:rPr sz="800" dirty="0" err="1">
                <a:latin typeface="Consolas"/>
              </a:rPr>
              <a:t>setBackground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UIManager.getColor</a:t>
            </a:r>
            <a:r>
              <a:rPr sz="800" dirty="0">
                <a:latin typeface="Consolas"/>
              </a:rPr>
              <a:t>("</a:t>
            </a:r>
            <a:r>
              <a:rPr sz="800" dirty="0" err="1">
                <a:latin typeface="Consolas"/>
              </a:rPr>
              <a:t>Panel.background</a:t>
            </a:r>
            <a:r>
              <a:rPr sz="800" dirty="0">
                <a:latin typeface="Consolas"/>
              </a:rPr>
              <a:t>")); // Reset red if previously wrong</a:t>
            </a:r>
          </a:p>
        </p:txBody>
      </p:sp>
      <p:pic>
        <p:nvPicPr>
          <p:cNvPr id="5" name="Picture 4" descr="f5ececce-4190-4ad6-a324-8a801fbfe6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371600"/>
            <a:ext cx="615766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InstrumentGuessPanel – Vue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Combine JLabel (image), JButton (Play), JTextField (input).</a:t>
            </a:r>
          </a:p>
          <a:p>
            <a:r>
              <a:rPr sz="1400"/>
              <a:t>Gère couleur fond rouge en cas d'erreur.</a:t>
            </a:r>
          </a:p>
          <a:p>
            <a:r>
              <a:rPr sz="1400"/>
              <a:t>Redimensionne image à la volée.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112" y="1805781"/>
            <a:ext cx="619718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 d'interaction – Démo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Sélection, écoute, saisie, validation.</a:t>
            </a:r>
          </a:p>
          <a:p>
            <a:r>
              <a:rPr sz="1400"/>
              <a:t>Compteur de vies en temps réel.</a:t>
            </a:r>
          </a:p>
          <a:p>
            <a:r>
              <a:rPr sz="1400"/>
              <a:t>Victoire avec Clippy ou Game‑Over.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05781"/>
            <a:ext cx="619718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Difficultés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lang="fr-FR" sz="1400" dirty="0"/>
              <a:t>Lecture audio impossible (</a:t>
            </a:r>
            <a:r>
              <a:rPr lang="fr-FR" sz="1400" dirty="0" err="1"/>
              <a:t>UnsupportedAudioFileException</a:t>
            </a:r>
            <a:r>
              <a:rPr lang="fr-FR" sz="1400" dirty="0"/>
              <a:t>)</a:t>
            </a:r>
          </a:p>
          <a:p>
            <a:pPr marL="0" indent="0">
              <a:buNone/>
            </a:pPr>
            <a:r>
              <a:rPr lang="fr-FR" sz="1400" dirty="0"/>
              <a:t>	Cause : Les fichiers .</a:t>
            </a:r>
            <a:r>
              <a:rPr lang="fr-FR" sz="1400" dirty="0" err="1"/>
              <a:t>wav</a:t>
            </a:r>
            <a:r>
              <a:rPr lang="fr-FR" sz="1400" dirty="0"/>
              <a:t> étaient encodés en 24-bit PCM, un format non supporté par </a:t>
            </a:r>
            <a:r>
              <a:rPr lang="fr-FR" sz="1400" dirty="0" err="1"/>
              <a:t>javax.sound.sampled</a:t>
            </a: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400" dirty="0"/>
              <a:t>	Solution : Tous les sons ont été convertis en 16-bit PCM via </a:t>
            </a:r>
            <a:r>
              <a:rPr lang="fr-FR" sz="1400" dirty="0" err="1"/>
              <a:t>ffmpeg</a:t>
            </a:r>
            <a:r>
              <a:rPr lang="fr-FR" sz="1400" dirty="0"/>
              <a:t> pour assurer compatibilité Java.</a:t>
            </a:r>
          </a:p>
          <a:p>
            <a:pPr marL="0" indent="0">
              <a:buNone/>
            </a:pPr>
            <a:r>
              <a:rPr lang="fr-FR" sz="1400" dirty="0"/>
              <a:t>________________________________________</a:t>
            </a:r>
          </a:p>
          <a:p>
            <a:endParaRPr lang="fr-FR" sz="1400" dirty="0"/>
          </a:p>
          <a:p>
            <a:r>
              <a:rPr lang="fr-FR" sz="1400" dirty="0"/>
              <a:t>Images non affichées (</a:t>
            </a:r>
            <a:r>
              <a:rPr lang="fr-FR" sz="1400" dirty="0" err="1"/>
              <a:t>null</a:t>
            </a:r>
            <a:r>
              <a:rPr lang="fr-FR" sz="1400" dirty="0"/>
              <a:t> URL, File not </a:t>
            </a:r>
            <a:r>
              <a:rPr lang="fr-FR" sz="1400" dirty="0" err="1"/>
              <a:t>found</a:t>
            </a:r>
            <a:r>
              <a:rPr lang="fr-FR" sz="1400" dirty="0"/>
              <a:t>)</a:t>
            </a:r>
          </a:p>
          <a:p>
            <a:pPr marL="0" indent="0">
              <a:buNone/>
            </a:pPr>
            <a:r>
              <a:rPr lang="fr-FR" sz="1400" dirty="0"/>
              <a:t>	Cause : Mauvaise gestion du chemin d’accès (</a:t>
            </a:r>
            <a:r>
              <a:rPr lang="fr-FR" sz="1400" dirty="0" err="1"/>
              <a:t>getResource</a:t>
            </a:r>
            <a:r>
              <a:rPr lang="fr-FR" sz="1400" dirty="0"/>
              <a:t>(...) inadapté au lancement local).</a:t>
            </a:r>
          </a:p>
          <a:p>
            <a:pPr marL="0" indent="0">
              <a:buNone/>
            </a:pPr>
            <a:r>
              <a:rPr lang="fr-FR" sz="1400" dirty="0"/>
              <a:t>	Solution : Copie du dossier images/sons a la sources.</a:t>
            </a:r>
          </a:p>
          <a:p>
            <a:r>
              <a:rPr lang="fr-FR" sz="1400" dirty="0"/>
              <a:t>________________________________________</a:t>
            </a:r>
          </a:p>
          <a:p>
            <a:endParaRPr lang="fr-FR" sz="1400" dirty="0"/>
          </a:p>
          <a:p>
            <a:r>
              <a:rPr lang="fr-FR" sz="1400" dirty="0"/>
              <a:t>Plusieurs sons joués en parallèle</a:t>
            </a:r>
          </a:p>
          <a:p>
            <a:pPr marL="0" indent="0">
              <a:buNone/>
            </a:pPr>
            <a:r>
              <a:rPr lang="fr-FR" sz="1400" dirty="0"/>
              <a:t>	Cause : Aucun contrôle du Clip en cours → chevauchement des sons.</a:t>
            </a:r>
          </a:p>
          <a:p>
            <a:pPr marL="0" indent="0">
              <a:buNone/>
            </a:pPr>
            <a:r>
              <a:rPr lang="fr-FR" sz="1400" dirty="0"/>
              <a:t>	Solution : Vérification via </a:t>
            </a:r>
            <a:r>
              <a:rPr lang="fr-FR" sz="1400" dirty="0" err="1"/>
              <a:t>currentClip.isRunning</a:t>
            </a:r>
            <a:r>
              <a:rPr lang="fr-FR" sz="1400" dirty="0"/>
              <a:t>() avant d’autoriser la lecture d’un nouveau son.</a:t>
            </a:r>
          </a:p>
          <a:p>
            <a:r>
              <a:rPr lang="fr-FR" sz="1400" dirty="0"/>
              <a:t>________________________________________________________________________________</a:t>
            </a:r>
          </a:p>
          <a:p>
            <a:endParaRPr lang="fr-FR" sz="1400" dirty="0"/>
          </a:p>
          <a:p>
            <a:r>
              <a:rPr lang="fr-FR" sz="1400" dirty="0"/>
              <a:t>Réponse correcte, mais image absente (bug d’état)</a:t>
            </a:r>
          </a:p>
          <a:p>
            <a:pPr marL="0" indent="0">
              <a:buNone/>
            </a:pPr>
            <a:r>
              <a:rPr lang="fr-FR" sz="1400" dirty="0"/>
              <a:t>	Cause : Les modifications UI n’étaient pas dans le thread Swing (EDT), entraînant des comportements erratiques.</a:t>
            </a:r>
          </a:p>
          <a:p>
            <a:pPr marL="0" indent="0">
              <a:buNone/>
            </a:pPr>
            <a:r>
              <a:rPr lang="fr-FR" sz="1400" dirty="0"/>
              <a:t>	Solution : Ajout de </a:t>
            </a:r>
            <a:r>
              <a:rPr lang="fr-FR" sz="1400" dirty="0" err="1"/>
              <a:t>SwingUtilities.invokeLater</a:t>
            </a:r>
            <a:r>
              <a:rPr lang="fr-FR" sz="1400" dirty="0"/>
              <a:t>(...) pour encapsuler toute mise à jour graphique.</a:t>
            </a:r>
            <a:endParaRPr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Perspectives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 err="1"/>
              <a:t>Persistances</a:t>
            </a:r>
            <a:r>
              <a:rPr sz="1400" dirty="0"/>
              <a:t> scores (JSON).</a:t>
            </a:r>
          </a:p>
          <a:p>
            <a:r>
              <a:rPr sz="1400" dirty="0"/>
              <a:t>Portage </a:t>
            </a:r>
            <a:r>
              <a:rPr sz="1400" dirty="0" err="1"/>
              <a:t>éventuel</a:t>
            </a:r>
            <a:r>
              <a:rPr sz="1400" dirty="0"/>
              <a:t> </a:t>
            </a:r>
            <a:r>
              <a:rPr sz="1400" dirty="0" err="1"/>
              <a:t>vers</a:t>
            </a:r>
            <a:r>
              <a:rPr sz="1400" dirty="0"/>
              <a:t> JavaFX.</a:t>
            </a:r>
          </a:p>
          <a:p>
            <a:r>
              <a:rPr sz="1400" dirty="0"/>
              <a:t>Tests </a:t>
            </a:r>
            <a:r>
              <a:rPr sz="1400" dirty="0" err="1"/>
              <a:t>unitaires</a:t>
            </a:r>
            <a:r>
              <a:rPr sz="1400" dirty="0"/>
              <a:t> </a:t>
            </a:r>
            <a:r>
              <a:rPr sz="1400" dirty="0" err="1"/>
              <a:t>supplémentaires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auto‑critique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Swing &amp; MVC maîtrisés, code commenté.</a:t>
            </a:r>
          </a:p>
          <a:p>
            <a:r>
              <a:rPr sz="1400"/>
              <a:t>Robuste sur ressources &amp; audio.</a:t>
            </a:r>
          </a:p>
          <a:p>
            <a:r>
              <a:rPr sz="1400"/>
              <a:t>Améliorations : perf images, tests, UI/UX.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Modalités &amp; Présentation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/>
              <a:t>Objectif : </a:t>
            </a:r>
            <a:r>
              <a:rPr sz="1400" dirty="0" err="1"/>
              <a:t>démonstration</a:t>
            </a:r>
            <a:r>
              <a:rPr sz="1400" dirty="0"/>
              <a:t> d'un </a:t>
            </a:r>
            <a:r>
              <a:rPr sz="1400" dirty="0" err="1"/>
              <a:t>projet</a:t>
            </a:r>
            <a:r>
              <a:rPr sz="1400" dirty="0"/>
              <a:t> IHM Java Swing.</a:t>
            </a:r>
          </a:p>
          <a:p>
            <a:r>
              <a:rPr sz="1400" dirty="0"/>
              <a:t>Application : « Sound of World », jeu </a:t>
            </a:r>
            <a:r>
              <a:rPr sz="1400" dirty="0" err="1"/>
              <a:t>éducatif</a:t>
            </a:r>
            <a:r>
              <a:rPr sz="1400" dirty="0"/>
              <a:t> de reconnaissance.</a:t>
            </a:r>
          </a:p>
          <a:p>
            <a:r>
              <a:rPr sz="1400" dirty="0" err="1"/>
              <a:t>Critères</a:t>
            </a:r>
            <a:r>
              <a:rPr sz="1400" dirty="0"/>
              <a:t> : GUI interactive, application </a:t>
            </a:r>
            <a:r>
              <a:rPr sz="1400" dirty="0" err="1"/>
              <a:t>ayant</a:t>
            </a:r>
            <a:r>
              <a:rPr sz="1400" dirty="0"/>
              <a:t> un </a:t>
            </a:r>
            <a:r>
              <a:rPr sz="1400" dirty="0" err="1"/>
              <a:t>sens.</a:t>
            </a:r>
            <a:endParaRPr sz="1400" dirty="0"/>
          </a:p>
        </p:txBody>
      </p:sp>
      <p:pic>
        <p:nvPicPr>
          <p:cNvPr id="4" name="Picture 3" descr="425f1921-eafb-430f-9fdb-3d1a9c7fb4f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70" y="1805781"/>
            <a:ext cx="615146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rapide à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 err="1"/>
              <a:t>Langage</a:t>
            </a:r>
            <a:r>
              <a:rPr sz="1400" dirty="0"/>
              <a:t> </a:t>
            </a:r>
            <a:r>
              <a:rPr sz="1400" dirty="0" err="1"/>
              <a:t>orienté</a:t>
            </a:r>
            <a:r>
              <a:rPr sz="1400" dirty="0"/>
              <a:t> </a:t>
            </a:r>
            <a:r>
              <a:rPr sz="1400" dirty="0" err="1"/>
              <a:t>objet</a:t>
            </a:r>
            <a:r>
              <a:rPr sz="1400" dirty="0"/>
              <a:t>, portable (« Write Once, Run Anywhere »).</a:t>
            </a:r>
          </a:p>
          <a:p>
            <a:r>
              <a:rPr sz="1400" dirty="0"/>
              <a:t>JVM </a:t>
            </a:r>
            <a:r>
              <a:rPr sz="1400" dirty="0" err="1"/>
              <a:t>exécute</a:t>
            </a:r>
            <a:r>
              <a:rPr sz="1400" dirty="0"/>
              <a:t> le byte‑code sur </a:t>
            </a:r>
            <a:r>
              <a:rPr sz="1400" dirty="0" err="1"/>
              <a:t>toutes</a:t>
            </a:r>
            <a:r>
              <a:rPr sz="1400" dirty="0"/>
              <a:t> les </a:t>
            </a:r>
            <a:r>
              <a:rPr sz="1400" dirty="0" err="1"/>
              <a:t>plateformes</a:t>
            </a:r>
            <a:r>
              <a:rPr sz="1400" dirty="0"/>
              <a:t>.</a:t>
            </a:r>
          </a:p>
          <a:p>
            <a:r>
              <a:rPr sz="1400" dirty="0" err="1"/>
              <a:t>Écosystème</a:t>
            </a:r>
            <a:r>
              <a:rPr sz="1400" dirty="0"/>
              <a:t> riche de bibliothèques.</a:t>
            </a:r>
          </a:p>
          <a:p>
            <a:r>
              <a:rPr sz="1400" dirty="0" err="1"/>
              <a:t>Robustesse</a:t>
            </a:r>
            <a:r>
              <a:rPr sz="1400" dirty="0"/>
              <a:t> et </a:t>
            </a:r>
            <a:r>
              <a:rPr sz="1400" dirty="0" err="1"/>
              <a:t>maturité</a:t>
            </a:r>
            <a:r>
              <a:rPr sz="1400" dirty="0"/>
              <a:t> pour le desktop (Swing).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Swing : composants &amp; conteneurs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 err="1"/>
              <a:t>Composants</a:t>
            </a:r>
            <a:r>
              <a:rPr sz="1400" dirty="0"/>
              <a:t> : </a:t>
            </a:r>
            <a:r>
              <a:rPr sz="1400" dirty="0" err="1"/>
              <a:t>JButton</a:t>
            </a:r>
            <a:r>
              <a:rPr sz="1400" dirty="0"/>
              <a:t>, </a:t>
            </a:r>
            <a:r>
              <a:rPr sz="1400" dirty="0" err="1"/>
              <a:t>JLabel</a:t>
            </a:r>
            <a:r>
              <a:rPr sz="1400" dirty="0"/>
              <a:t>, </a:t>
            </a:r>
            <a:r>
              <a:rPr sz="1400" dirty="0" err="1"/>
              <a:t>JTextField</a:t>
            </a:r>
            <a:r>
              <a:rPr sz="1400" dirty="0"/>
              <a:t>, </a:t>
            </a:r>
            <a:r>
              <a:rPr sz="1400" dirty="0" err="1"/>
              <a:t>JList</a:t>
            </a:r>
            <a:r>
              <a:rPr sz="1400" dirty="0"/>
              <a:t>…</a:t>
            </a:r>
          </a:p>
          <a:p>
            <a:r>
              <a:rPr sz="1400" dirty="0" err="1"/>
              <a:t>Conteneurs</a:t>
            </a:r>
            <a:r>
              <a:rPr sz="1400" dirty="0"/>
              <a:t> : </a:t>
            </a:r>
            <a:r>
              <a:rPr sz="1400" dirty="0" err="1"/>
              <a:t>JFrame</a:t>
            </a:r>
            <a:r>
              <a:rPr sz="1400" dirty="0"/>
              <a:t> (</a:t>
            </a:r>
            <a:r>
              <a:rPr sz="1400" dirty="0" err="1"/>
              <a:t>fenêtre</a:t>
            </a:r>
            <a:r>
              <a:rPr sz="1400" dirty="0"/>
              <a:t>), </a:t>
            </a:r>
            <a:r>
              <a:rPr sz="1400" dirty="0" err="1"/>
              <a:t>JPanel</a:t>
            </a:r>
            <a:r>
              <a:rPr sz="1400" dirty="0"/>
              <a:t> (zone).</a:t>
            </a:r>
          </a:p>
          <a:p>
            <a:r>
              <a:rPr sz="1400" dirty="0"/>
              <a:t>Layouts : </a:t>
            </a:r>
            <a:r>
              <a:rPr sz="1400" dirty="0" err="1"/>
              <a:t>BorderLayout</a:t>
            </a:r>
            <a:r>
              <a:rPr sz="1400" dirty="0"/>
              <a:t> (structure), </a:t>
            </a:r>
            <a:r>
              <a:rPr sz="1400" dirty="0" err="1"/>
              <a:t>GridLayout</a:t>
            </a:r>
            <a:r>
              <a:rPr sz="1400" dirty="0"/>
              <a:t> (grille).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3017520"/>
            <a:ext cx="530352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 dirty="0">
                <a:latin typeface="Consolas"/>
              </a:rPr>
              <a:t>package view;
import </a:t>
            </a:r>
            <a:r>
              <a:rPr sz="900" dirty="0" err="1">
                <a:latin typeface="Consolas"/>
              </a:rPr>
              <a:t>controller.GameController</a:t>
            </a:r>
            <a:r>
              <a:rPr sz="900" dirty="0">
                <a:latin typeface="Consolas"/>
              </a:rPr>
              <a:t>;
import </a:t>
            </a:r>
            <a:r>
              <a:rPr sz="900" dirty="0" err="1">
                <a:latin typeface="Consolas"/>
              </a:rPr>
              <a:t>java.awt</a:t>
            </a:r>
            <a:r>
              <a:rPr sz="900" dirty="0">
                <a:latin typeface="Consolas"/>
              </a:rPr>
              <a:t>.*;
import </a:t>
            </a:r>
            <a:r>
              <a:rPr sz="900" dirty="0" err="1">
                <a:latin typeface="Consolas"/>
              </a:rPr>
              <a:t>java.util.List</a:t>
            </a:r>
            <a:r>
              <a:rPr sz="900" dirty="0">
                <a:latin typeface="Consolas"/>
              </a:rPr>
              <a:t>;
import </a:t>
            </a:r>
            <a:r>
              <a:rPr sz="900" dirty="0" err="1">
                <a:latin typeface="Consolas"/>
              </a:rPr>
              <a:t>javax.swing</a:t>
            </a:r>
            <a:r>
              <a:rPr sz="900" dirty="0">
                <a:latin typeface="Consolas"/>
              </a:rPr>
              <a:t>.*;
import </a:t>
            </a:r>
            <a:r>
              <a:rPr sz="900" dirty="0" err="1">
                <a:latin typeface="Consolas"/>
              </a:rPr>
              <a:t>model.Instrument</a:t>
            </a:r>
            <a:r>
              <a:rPr sz="900" dirty="0">
                <a:latin typeface="Consolas"/>
              </a:rPr>
              <a:t>;
/**
 * The main application window that initializes and displays all instrument guess panels.</a:t>
            </a:r>
          </a:p>
        </p:txBody>
      </p:sp>
      <p:pic>
        <p:nvPicPr>
          <p:cNvPr id="5" name="Picture 4" descr="425f1921-eafb-430f-9fdb-3d1a9c7fb4f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1805781"/>
            <a:ext cx="615146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Gestionnaires de mise en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BorderLayout : WEST (liste), CENTER (grille).</a:t>
            </a:r>
          </a:p>
          <a:p>
            <a:r>
              <a:rPr sz="1400"/>
              <a:t>GridLayout : grille dynam. 4 colonnes pour panneaux.</a:t>
            </a:r>
          </a:p>
          <a:p>
            <a:r>
              <a:rPr sz="1400"/>
              <a:t>JScrollPane : scroll vertical si nécessaire.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01" y="1805781"/>
            <a:ext cx="619718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des concepts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MainWindow = JFrame + BorderLayout.</a:t>
            </a:r>
          </a:p>
          <a:p>
            <a:r>
              <a:rPr sz="1400"/>
              <a:t>InstrumentListPanel = JList à gauche.</a:t>
            </a:r>
          </a:p>
          <a:p>
            <a:r>
              <a:rPr sz="1400"/>
              <a:t>centerPanel = JPanel GridLayout dynamique.</a:t>
            </a:r>
          </a:p>
          <a:p>
            <a:r>
              <a:rPr sz="1400"/>
              <a:t>InstrumentGuessPanel = JPanel composite.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Gestion des événements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ActionListener sur playButton =&gt; lecture audio.</a:t>
            </a:r>
          </a:p>
          <a:p>
            <a:r>
              <a:rPr sz="1400"/>
              <a:t>ActionListener sur guessField =&gt; validation réponse.</a:t>
            </a:r>
          </a:p>
          <a:p>
            <a:r>
              <a:rPr sz="1400"/>
              <a:t>ResetListener menu =&gt; nouvelle partie.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3017520"/>
            <a:ext cx="530352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latin typeface="Consolas"/>
              </a:rPr>
              <a:t>        playButton.addActionListener(e -&gt; controller.playSound(instrument.getAudioPath()));
        guessField.addActionListener(e -&gt; checkAnswer());
    }
    // Check the input and update state
    private void checkAnswer() {
        if (alreadyAnswered) return;
        String guess = guessField.getText().trim();
        if (guess.equalsIgnoreCase(instrument.getNom())) {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Cahier des charges – scénario utilisateur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400"/>
              <a:t>1. Sélection d'un instrument (ajout panneau).</a:t>
            </a:r>
          </a:p>
          <a:p>
            <a:r>
              <a:rPr sz="1400"/>
              <a:t>2. Lecture du son ▶, saisie du nom.</a:t>
            </a:r>
          </a:p>
          <a:p>
            <a:r>
              <a:rPr sz="1400"/>
              <a:t>3. Bonne réponse =&gt; image révélée, panneau validé.</a:t>
            </a:r>
          </a:p>
          <a:p>
            <a:r>
              <a:rPr sz="1400"/>
              <a:t>4. Vie perdue sinon; partie jusqu'à 6 bonnes réponses ou 0 vie.</a:t>
            </a:r>
          </a:p>
        </p:txBody>
      </p:sp>
      <p:pic>
        <p:nvPicPr>
          <p:cNvPr id="4" name="Picture 3" descr="95df2d5d-c23f-4390-954f-412c757380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805781"/>
            <a:ext cx="619718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Boîtes de dialogue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1400" dirty="0" err="1"/>
              <a:t>JOptionPane</a:t>
            </a:r>
            <a:r>
              <a:rPr sz="1400" dirty="0"/>
              <a:t> pour </a:t>
            </a:r>
            <a:r>
              <a:rPr sz="1400" dirty="0" err="1"/>
              <a:t>victoire</a:t>
            </a:r>
            <a:r>
              <a:rPr sz="1400" dirty="0"/>
              <a:t> / game‑over.</a:t>
            </a:r>
          </a:p>
          <a:p>
            <a:r>
              <a:rPr sz="1400" dirty="0"/>
              <a:t>Victoire : panel </a:t>
            </a:r>
            <a:r>
              <a:rPr sz="1400" dirty="0" err="1"/>
              <a:t>personnalisé</a:t>
            </a:r>
            <a:r>
              <a:rPr sz="1400" dirty="0"/>
              <a:t> avec </a:t>
            </a:r>
            <a:r>
              <a:rPr sz="1400" dirty="0" err="1"/>
              <a:t>Clippy</a:t>
            </a:r>
            <a:r>
              <a:rPr sz="1400" dirty="0"/>
              <a:t>, choix Replay/Quit.</a:t>
            </a:r>
          </a:p>
          <a:p>
            <a:r>
              <a:rPr sz="1400" dirty="0" err="1"/>
              <a:t>Défaite</a:t>
            </a:r>
            <a:r>
              <a:rPr sz="1400" dirty="0"/>
              <a:t> : message, options </a:t>
            </a:r>
            <a:r>
              <a:rPr sz="1400" dirty="0" err="1"/>
              <a:t>identiques</a:t>
            </a:r>
            <a:r>
              <a:rPr sz="14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3017520"/>
            <a:ext cx="5303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800" dirty="0">
                <a:latin typeface="Consolas"/>
              </a:rPr>
              <a:t>    public void </a:t>
            </a:r>
            <a:r>
              <a:rPr sz="800" dirty="0" err="1">
                <a:latin typeface="Consolas"/>
              </a:rPr>
              <a:t>showVictoryDialog</a:t>
            </a:r>
            <a:r>
              <a:rPr sz="800" dirty="0">
                <a:latin typeface="Consolas"/>
              </a:rPr>
              <a:t>() {
        try {
            </a:t>
            </a:r>
            <a:r>
              <a:rPr sz="800" dirty="0" err="1">
                <a:latin typeface="Consolas"/>
              </a:rPr>
              <a:t>ImageIcon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victoryClippy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ImageIcon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getClass</a:t>
            </a:r>
            <a:r>
              <a:rPr sz="800" dirty="0">
                <a:latin typeface="Consolas"/>
              </a:rPr>
              <a:t>().</a:t>
            </a:r>
            <a:r>
              <a:rPr sz="800" dirty="0" err="1">
                <a:latin typeface="Consolas"/>
              </a:rPr>
              <a:t>getResource</a:t>
            </a:r>
            <a:r>
              <a:rPr sz="800" dirty="0">
                <a:latin typeface="Consolas"/>
              </a:rPr>
              <a:t>("/resources/images/</a:t>
            </a:r>
            <a:r>
              <a:rPr sz="800" dirty="0" err="1">
                <a:latin typeface="Consolas"/>
              </a:rPr>
              <a:t>imagesClippy</a:t>
            </a:r>
            <a:r>
              <a:rPr sz="800" dirty="0">
                <a:latin typeface="Consolas"/>
              </a:rPr>
              <a:t>/victoryclippy.gif"));
           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gifLabel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victoryClippy</a:t>
            </a:r>
            <a:r>
              <a:rPr sz="800" dirty="0">
                <a:latin typeface="Consolas"/>
              </a:rPr>
              <a:t>);
            </a:t>
            </a:r>
            <a:r>
              <a:rPr sz="800" dirty="0" err="1">
                <a:latin typeface="Consolas"/>
              </a:rPr>
              <a:t>JPanel</a:t>
            </a:r>
            <a:r>
              <a:rPr sz="800" dirty="0">
                <a:latin typeface="Consolas"/>
              </a:rPr>
              <a:t> panel = new </a:t>
            </a:r>
            <a:r>
              <a:rPr sz="800" dirty="0" err="1">
                <a:latin typeface="Consolas"/>
              </a:rPr>
              <a:t>JPanel</a:t>
            </a:r>
            <a:r>
              <a:rPr sz="800" dirty="0">
                <a:latin typeface="Consolas"/>
              </a:rPr>
              <a:t>(new </a:t>
            </a:r>
            <a:r>
              <a:rPr sz="800" dirty="0" err="1">
                <a:latin typeface="Consolas"/>
              </a:rPr>
              <a:t>BorderLayout</a:t>
            </a:r>
            <a:r>
              <a:rPr sz="800" dirty="0">
                <a:latin typeface="Consolas"/>
              </a:rPr>
              <a:t>(10, 10));
           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messageLabel</a:t>
            </a:r>
            <a:r>
              <a:rPr sz="800" dirty="0">
                <a:latin typeface="Consolas"/>
              </a:rPr>
              <a:t> = new </a:t>
            </a:r>
            <a:r>
              <a:rPr sz="800" dirty="0" err="1">
                <a:latin typeface="Consolas"/>
              </a:rPr>
              <a:t>JLabel</a:t>
            </a:r>
            <a:r>
              <a:rPr sz="800" dirty="0">
                <a:latin typeface="Consolas"/>
              </a:rPr>
              <a:t>("&lt;html&gt;Bravo ! Tu as </a:t>
            </a:r>
            <a:r>
              <a:rPr sz="800" dirty="0" err="1">
                <a:latin typeface="Consolas"/>
              </a:rPr>
              <a:t>deviné</a:t>
            </a:r>
            <a:r>
              <a:rPr sz="800" dirty="0">
                <a:latin typeface="Consolas"/>
              </a:rPr>
              <a:t> </a:t>
            </a:r>
            <a:r>
              <a:rPr sz="800" dirty="0" err="1">
                <a:latin typeface="Consolas"/>
              </a:rPr>
              <a:t>tous</a:t>
            </a:r>
            <a:r>
              <a:rPr sz="800" dirty="0">
                <a:latin typeface="Consolas"/>
              </a:rPr>
              <a:t> les instruments ! 🎉&lt;</a:t>
            </a:r>
            <a:r>
              <a:rPr sz="800" dirty="0" err="1">
                <a:latin typeface="Consolas"/>
              </a:rPr>
              <a:t>br</a:t>
            </a:r>
            <a:r>
              <a:rPr sz="800" dirty="0">
                <a:latin typeface="Consolas"/>
              </a:rPr>
              <a:t>&gt;</a:t>
            </a:r>
            <a:r>
              <a:rPr sz="800" dirty="0" err="1">
                <a:latin typeface="Consolas"/>
              </a:rPr>
              <a:t>Rejouer</a:t>
            </a:r>
            <a:r>
              <a:rPr sz="800" dirty="0">
                <a:latin typeface="Consolas"/>
              </a:rPr>
              <a:t> ?&lt;/html&gt;");
            </a:t>
            </a:r>
            <a:r>
              <a:rPr sz="800" dirty="0" err="1">
                <a:latin typeface="Consolas"/>
              </a:rPr>
              <a:t>panel.add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messageLabel</a:t>
            </a:r>
            <a:r>
              <a:rPr sz="800" dirty="0">
                <a:latin typeface="Consolas"/>
              </a:rPr>
              <a:t>, </a:t>
            </a:r>
            <a:r>
              <a:rPr sz="800" dirty="0" err="1">
                <a:latin typeface="Consolas"/>
              </a:rPr>
              <a:t>BorderLayout.NORTH</a:t>
            </a:r>
            <a:r>
              <a:rPr sz="800" dirty="0">
                <a:latin typeface="Consolas"/>
              </a:rPr>
              <a:t>);
            </a:t>
            </a:r>
            <a:r>
              <a:rPr sz="800" dirty="0" err="1">
                <a:latin typeface="Consolas"/>
              </a:rPr>
              <a:t>panel.add</a:t>
            </a:r>
            <a:r>
              <a:rPr sz="800" dirty="0">
                <a:latin typeface="Consolas"/>
              </a:rPr>
              <a:t>(</a:t>
            </a:r>
            <a:r>
              <a:rPr sz="800" dirty="0" err="1">
                <a:latin typeface="Consolas"/>
              </a:rPr>
              <a:t>gifLabel</a:t>
            </a:r>
            <a:r>
              <a:rPr sz="800" dirty="0">
                <a:latin typeface="Consolas"/>
              </a:rPr>
              <a:t>, </a:t>
            </a:r>
            <a:r>
              <a:rPr sz="800" dirty="0" err="1">
                <a:latin typeface="Consolas"/>
              </a:rPr>
              <a:t>BorderLayout.CENTER</a:t>
            </a:r>
            <a:r>
              <a:rPr sz="800" dirty="0">
                <a:latin typeface="Consolas"/>
              </a:rPr>
              <a:t>);
            int choice = </a:t>
            </a:r>
            <a:r>
              <a:rPr sz="800" dirty="0" err="1">
                <a:latin typeface="Consolas"/>
              </a:rPr>
              <a:t>JOptionPane.showOptionDialog</a:t>
            </a:r>
            <a:r>
              <a:rPr sz="800" dirty="0">
                <a:latin typeface="Consolas"/>
              </a:rPr>
              <a:t>(
                this,
                panel,
                "Victoire !",
                </a:t>
            </a:r>
            <a:r>
              <a:rPr sz="800" dirty="0" err="1">
                <a:latin typeface="Consolas"/>
              </a:rPr>
              <a:t>JOptionPane.YES_NO_OPTION</a:t>
            </a:r>
            <a:r>
              <a:rPr sz="800" dirty="0">
                <a:latin typeface="Consolas"/>
              </a:rPr>
              <a:t>,
                </a:t>
            </a:r>
            <a:r>
              <a:rPr sz="800" dirty="0" err="1">
                <a:latin typeface="Consolas"/>
              </a:rPr>
              <a:t>JOptionPane.INFORMATION_MESSAGE</a:t>
            </a:r>
            <a:r>
              <a:rPr sz="800" dirty="0">
                <a:latin typeface="Consolas"/>
              </a:rPr>
              <a:t>,
                null,
                new Object[]{"</a:t>
            </a:r>
            <a:r>
              <a:rPr sz="800" dirty="0" err="1">
                <a:latin typeface="Consolas"/>
              </a:rPr>
              <a:t>Rejouer</a:t>
            </a:r>
            <a:r>
              <a:rPr sz="800" dirty="0">
                <a:latin typeface="Consolas"/>
              </a:rPr>
              <a:t>", "Quitter"},
                "</a:t>
            </a:r>
            <a:r>
              <a:rPr sz="800" dirty="0" err="1">
                <a:latin typeface="Consolas"/>
              </a:rPr>
              <a:t>Rejouer</a:t>
            </a:r>
            <a:r>
              <a:rPr sz="800" dirty="0">
                <a:latin typeface="Consolas"/>
              </a:rPr>
              <a:t>"
            );
            if (choice == </a:t>
            </a:r>
            <a:r>
              <a:rPr sz="800" dirty="0" err="1">
                <a:latin typeface="Consolas"/>
              </a:rPr>
              <a:t>JOptionPane.YES_OPTION</a:t>
            </a:r>
            <a:r>
              <a:rPr sz="800" dirty="0">
                <a:latin typeface="Consolas"/>
              </a:rPr>
              <a:t>) {
                </a:t>
            </a:r>
            <a:r>
              <a:rPr sz="800" dirty="0" err="1">
                <a:latin typeface="Consolas"/>
              </a:rPr>
              <a:t>controller.resetGame</a:t>
            </a:r>
            <a:r>
              <a:rPr sz="800" dirty="0">
                <a:latin typeface="Consolas"/>
              </a:rPr>
              <a:t>();</a:t>
            </a:r>
          </a:p>
        </p:txBody>
      </p:sp>
      <p:pic>
        <p:nvPicPr>
          <p:cNvPr id="5" name="Picture 4" descr="84eae790-37f3-4578-8842-68437cabb6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12" y="1371600"/>
            <a:ext cx="6155575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1477</Words>
  <Application>Microsoft Office PowerPoint</Application>
  <PresentationFormat>Affichage à l'écran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Sound of World</vt:lpstr>
      <vt:lpstr>Modalités &amp; Présentation du projet</vt:lpstr>
      <vt:lpstr>Introduction rapide à Java</vt:lpstr>
      <vt:lpstr>Swing : composants &amp; conteneurs</vt:lpstr>
      <vt:lpstr>Gestionnaires de mise en page</vt:lpstr>
      <vt:lpstr>Application des concepts Swing</vt:lpstr>
      <vt:lpstr>Gestion des événements</vt:lpstr>
      <vt:lpstr>Cahier des charges – scénario utilisateur</vt:lpstr>
      <vt:lpstr>Boîtes de dialogue Swing</vt:lpstr>
      <vt:lpstr>Architecture générale MVC</vt:lpstr>
      <vt:lpstr>Modèle : Instrument &amp; chargement</vt:lpstr>
      <vt:lpstr>Vue : composants clés</vt:lpstr>
      <vt:lpstr>Contrôleur : logique de jeu</vt:lpstr>
      <vt:lpstr>InstrumentGuessPanel – Vue composite</vt:lpstr>
      <vt:lpstr>Flux d'interaction – Démo</vt:lpstr>
      <vt:lpstr>Difficultés &amp; solutions</vt:lpstr>
      <vt:lpstr>Perspectives techniques</vt:lpstr>
      <vt:lpstr>Conclusion &amp; auto‑critique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Akram Altoun Ayman</cp:lastModifiedBy>
  <cp:revision>8</cp:revision>
  <dcterms:created xsi:type="dcterms:W3CDTF">2013-01-27T09:14:16Z</dcterms:created>
  <dcterms:modified xsi:type="dcterms:W3CDTF">2025-06-16T18:39:15Z</dcterms:modified>
  <cp:category/>
</cp:coreProperties>
</file>